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066B0-960B-46BA-9756-C9D030A5108F}" type="datetimeFigureOut">
              <a:rPr lang="en-CA" smtClean="0"/>
              <a:t>21/01/2013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EF095-98A1-4BD3-B7D3-3DE745826CE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534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This</a:t>
            </a:r>
            <a:r>
              <a:rPr lang="en-CA" baseline="0" dirty="0" smtClean="0"/>
              <a:t> slide must be visually presented to the audience AND verbalized by the speaker.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This</a:t>
            </a:r>
            <a:r>
              <a:rPr lang="en-CA" baseline="0" dirty="0" smtClean="0"/>
              <a:t> slide must be visually presented to the audience AND verbalized by the speaker.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418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This</a:t>
            </a:r>
            <a:r>
              <a:rPr lang="en-CA" baseline="0" dirty="0" smtClean="0"/>
              <a:t> slide must be visually presented to the audience AND verbalized by the speaker.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EF095-98A1-4BD3-B7D3-3DE745826CE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8523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FE72-506E-4DA0-9E38-637D32FF20B8}" type="datetime1">
              <a:rPr lang="en-CA" smtClean="0"/>
              <a:t>21/01/2013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086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77217-F031-4904-8C4E-E5DC1C5D17C2}" type="datetime1">
              <a:rPr lang="en-CA" smtClean="0"/>
              <a:t>21/01/2013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155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C18D-D16B-44AC-B83B-437F871C9CAA}" type="datetime1">
              <a:rPr lang="en-CA" smtClean="0"/>
              <a:t>21/01/2013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280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BCF1-4FBD-4DC2-88F8-AB050C2573C9}" type="datetime1">
              <a:rPr lang="en-CA" smtClean="0"/>
              <a:t>21/01/2013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860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9BA4-3DB9-46DA-9A95-4AAD42759558}" type="datetime1">
              <a:rPr lang="en-CA" smtClean="0"/>
              <a:t>21/01/2013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3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0ED28-181B-432B-9DDE-DE9B68CDEA79}" type="datetime1">
              <a:rPr lang="en-CA" smtClean="0"/>
              <a:t>21/01/2013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19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367E1-DC8D-467A-91D6-15673B5863EE}" type="datetime1">
              <a:rPr lang="en-CA" smtClean="0"/>
              <a:t>21/01/2013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547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3EE60-5430-4580-AA48-D86E838638E8}" type="datetime1">
              <a:rPr lang="en-CA" smtClean="0"/>
              <a:t>21/01/2013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9901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648A-42CD-4CCA-A826-8E1F45AEDF8F}" type="datetime1">
              <a:rPr lang="en-CA" smtClean="0"/>
              <a:t>21/01/2013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368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6EF0-6313-4F9B-88C9-44DCCF70B681}" type="datetime1">
              <a:rPr lang="en-CA" smtClean="0"/>
              <a:t>21/01/2013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713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F903-4AC7-41E3-ADAF-439350735902}" type="datetime1">
              <a:rPr lang="en-CA" smtClean="0"/>
              <a:t>21/01/2013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505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6F169-F119-4B99-9405-B50F9FAF4139}" type="datetime1">
              <a:rPr lang="en-CA" smtClean="0"/>
              <a:t>21/01/2013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56766-25E9-4760-AFD9-6098DCBCEE6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44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Faculty/Presenter Disclosure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b="1" dirty="0" smtClean="0"/>
              <a:t>Faculty: </a:t>
            </a:r>
            <a:r>
              <a:rPr lang="en-CA" sz="2400" dirty="0" smtClean="0">
                <a:solidFill>
                  <a:srgbClr val="FF0000"/>
                </a:solidFill>
              </a:rPr>
              <a:t>[Speaker’s name]</a:t>
            </a:r>
            <a:endParaRPr lang="en-CA" sz="2400" dirty="0">
              <a:solidFill>
                <a:srgbClr val="FF0000"/>
              </a:solidFill>
            </a:endParaRPr>
          </a:p>
          <a:p>
            <a:endParaRPr lang="en-CA" sz="2400" b="1" dirty="0" smtClean="0"/>
          </a:p>
          <a:p>
            <a:r>
              <a:rPr lang="en-CA" sz="2400" b="1" dirty="0" smtClean="0"/>
              <a:t>Relationships with commercial interests:</a:t>
            </a:r>
            <a:endParaRPr lang="en-CA" sz="2400" b="1" dirty="0"/>
          </a:p>
          <a:p>
            <a:pPr lvl="1"/>
            <a:r>
              <a:rPr lang="en-CA" sz="2000" b="1" dirty="0">
                <a:solidFill>
                  <a:srgbClr val="FF0000"/>
                </a:solidFill>
              </a:rPr>
              <a:t>Grants/Research Support: </a:t>
            </a:r>
            <a:r>
              <a:rPr lang="en-CA" sz="2000" dirty="0" err="1">
                <a:solidFill>
                  <a:srgbClr val="FF0000"/>
                </a:solidFill>
              </a:rPr>
              <a:t>PharmaCorp</a:t>
            </a:r>
            <a:r>
              <a:rPr lang="en-CA" sz="2000" dirty="0">
                <a:solidFill>
                  <a:srgbClr val="FF0000"/>
                </a:solidFill>
              </a:rPr>
              <a:t> ABC</a:t>
            </a:r>
          </a:p>
          <a:p>
            <a:pPr lvl="1"/>
            <a:r>
              <a:rPr lang="en-CA" sz="2000" b="1" dirty="0">
                <a:solidFill>
                  <a:srgbClr val="FF0000"/>
                </a:solidFill>
              </a:rPr>
              <a:t>Speakers Bureau/Honoraria: </a:t>
            </a:r>
            <a:r>
              <a:rPr lang="en-CA" sz="2000" dirty="0">
                <a:solidFill>
                  <a:srgbClr val="FF0000"/>
                </a:solidFill>
              </a:rPr>
              <a:t>XYZ Biopharmaceuticals Ltd.</a:t>
            </a:r>
          </a:p>
          <a:p>
            <a:pPr lvl="1"/>
            <a:r>
              <a:rPr lang="en-CA" sz="2000" b="1" dirty="0">
                <a:solidFill>
                  <a:srgbClr val="FF0000"/>
                </a:solidFill>
              </a:rPr>
              <a:t>Consulting Fees: </a:t>
            </a:r>
            <a:r>
              <a:rPr lang="en-CA" sz="2000" dirty="0" err="1">
                <a:solidFill>
                  <a:srgbClr val="FF0000"/>
                </a:solidFill>
              </a:rPr>
              <a:t>MedX</a:t>
            </a:r>
            <a:r>
              <a:rPr lang="en-CA" sz="2000" dirty="0">
                <a:solidFill>
                  <a:srgbClr val="FF0000"/>
                </a:solidFill>
              </a:rPr>
              <a:t> Group Inc.</a:t>
            </a:r>
          </a:p>
          <a:p>
            <a:pPr lvl="1"/>
            <a:r>
              <a:rPr lang="en-CA" sz="2000" b="1" dirty="0">
                <a:solidFill>
                  <a:srgbClr val="FF0000"/>
                </a:solidFill>
              </a:rPr>
              <a:t>Other: </a:t>
            </a:r>
            <a:r>
              <a:rPr lang="en-CA" sz="2000" dirty="0">
                <a:solidFill>
                  <a:srgbClr val="FF0000"/>
                </a:solidFill>
              </a:rPr>
              <a:t>Employee of XXY Hospital Group</a:t>
            </a:r>
            <a:endParaRPr lang="en-CA" sz="2000" dirty="0" smtClean="0">
              <a:solidFill>
                <a:srgbClr val="FF0000"/>
              </a:solidFill>
            </a:endParaRPr>
          </a:p>
          <a:p>
            <a:endParaRPr lang="en-CA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9512" y="1899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2"/>
                </a:solidFill>
              </a:rPr>
              <a:t>CFPC </a:t>
            </a:r>
            <a:r>
              <a:rPr lang="en-CA" dirty="0" err="1" smtClean="0">
                <a:solidFill>
                  <a:schemeClr val="accent2"/>
                </a:solidFill>
              </a:rPr>
              <a:t>CoI</a:t>
            </a:r>
            <a:r>
              <a:rPr lang="en-CA" dirty="0" smtClean="0">
                <a:solidFill>
                  <a:schemeClr val="accent2"/>
                </a:solidFill>
              </a:rPr>
              <a:t> Templates: Slide 1</a:t>
            </a:r>
            <a:endParaRPr lang="en-CA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9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Disclosure of Commercial Support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b="1" dirty="0" smtClean="0"/>
              <a:t>This program has received financial support from </a:t>
            </a:r>
            <a:r>
              <a:rPr lang="en-CA" sz="2000" dirty="0" smtClean="0">
                <a:solidFill>
                  <a:srgbClr val="FF0000"/>
                </a:solidFill>
              </a:rPr>
              <a:t>[</a:t>
            </a:r>
            <a:r>
              <a:rPr lang="en-CA" sz="2000" i="1" dirty="0" smtClean="0">
                <a:solidFill>
                  <a:srgbClr val="FF0000"/>
                </a:solidFill>
              </a:rPr>
              <a:t>organization name</a:t>
            </a:r>
            <a:r>
              <a:rPr lang="en-CA" sz="2000" dirty="0" smtClean="0">
                <a:solidFill>
                  <a:srgbClr val="FF0000"/>
                </a:solidFill>
              </a:rPr>
              <a:t>]</a:t>
            </a:r>
            <a:r>
              <a:rPr lang="en-CA" sz="2000" dirty="0" smtClean="0"/>
              <a:t> </a:t>
            </a:r>
            <a:r>
              <a:rPr lang="en-CA" sz="2000" b="1" dirty="0" smtClean="0"/>
              <a:t>in the form of </a:t>
            </a:r>
            <a:r>
              <a:rPr lang="en-CA" sz="2000" dirty="0" smtClean="0">
                <a:solidFill>
                  <a:srgbClr val="FF0000"/>
                </a:solidFill>
              </a:rPr>
              <a:t>[describe support here – e.g. an educational grant].</a:t>
            </a:r>
            <a:endParaRPr lang="en-CA" sz="2000" b="1" dirty="0" smtClean="0"/>
          </a:p>
          <a:p>
            <a:r>
              <a:rPr lang="en-CA" sz="2000" b="1" dirty="0" smtClean="0"/>
              <a:t>This program has received in-kind support from </a:t>
            </a:r>
            <a:r>
              <a:rPr lang="en-CA" sz="2000" dirty="0" smtClean="0">
                <a:solidFill>
                  <a:srgbClr val="FF0000"/>
                </a:solidFill>
              </a:rPr>
              <a:t>[</a:t>
            </a:r>
            <a:r>
              <a:rPr lang="en-CA" sz="2000" i="1" dirty="0" smtClean="0">
                <a:solidFill>
                  <a:srgbClr val="FF0000"/>
                </a:solidFill>
              </a:rPr>
              <a:t>organization name</a:t>
            </a:r>
            <a:r>
              <a:rPr lang="en-CA" sz="2000" dirty="0" smtClean="0">
                <a:solidFill>
                  <a:srgbClr val="FF0000"/>
                </a:solidFill>
              </a:rPr>
              <a:t>]</a:t>
            </a:r>
            <a:r>
              <a:rPr lang="en-CA" sz="2000" dirty="0"/>
              <a:t> </a:t>
            </a:r>
            <a:r>
              <a:rPr lang="en-CA" sz="2000" b="1" dirty="0" smtClean="0"/>
              <a:t>in the form of </a:t>
            </a:r>
            <a:r>
              <a:rPr lang="en-CA" sz="2000" dirty="0" smtClean="0">
                <a:solidFill>
                  <a:srgbClr val="FF0000"/>
                </a:solidFill>
              </a:rPr>
              <a:t>[describe support here – e.g. logistical support].</a:t>
            </a:r>
          </a:p>
          <a:p>
            <a:endParaRPr lang="en-CA" sz="2400" b="1" u="sng" dirty="0" smtClean="0"/>
          </a:p>
          <a:p>
            <a:r>
              <a:rPr lang="en-CA" sz="2400" b="1" u="sng" dirty="0" smtClean="0"/>
              <a:t>Potential </a:t>
            </a:r>
            <a:r>
              <a:rPr lang="en-CA" sz="2400" b="1" u="sng" dirty="0"/>
              <a:t>for conflict(s) of interest</a:t>
            </a:r>
            <a:r>
              <a:rPr lang="en-CA" sz="2400" b="1" dirty="0"/>
              <a:t>:</a:t>
            </a:r>
          </a:p>
          <a:p>
            <a:pPr lvl="1"/>
            <a:r>
              <a:rPr lang="en-CA" sz="1800" dirty="0" smtClean="0">
                <a:solidFill>
                  <a:srgbClr val="FF0000"/>
                </a:solidFill>
              </a:rPr>
              <a:t>[Speaker/Faculty name] </a:t>
            </a:r>
            <a:r>
              <a:rPr lang="en-CA" sz="1800" dirty="0" smtClean="0"/>
              <a:t>has received </a:t>
            </a:r>
            <a:r>
              <a:rPr lang="en-CA" sz="1800" dirty="0" smtClean="0">
                <a:solidFill>
                  <a:srgbClr val="FF0000"/>
                </a:solidFill>
              </a:rPr>
              <a:t>[payment/funding, etc.] </a:t>
            </a:r>
            <a:r>
              <a:rPr lang="en-CA" sz="1800" dirty="0" smtClean="0"/>
              <a:t>from </a:t>
            </a:r>
            <a:r>
              <a:rPr lang="en-CA" sz="1800" dirty="0" smtClean="0">
                <a:solidFill>
                  <a:srgbClr val="FF0000"/>
                </a:solidFill>
              </a:rPr>
              <a:t>[organization supporting this program </a:t>
            </a:r>
            <a:r>
              <a:rPr lang="en-CA" sz="1800" u="sng" dirty="0" smtClean="0">
                <a:solidFill>
                  <a:srgbClr val="FF0000"/>
                </a:solidFill>
              </a:rPr>
              <a:t>AND/OR</a:t>
            </a:r>
            <a:r>
              <a:rPr lang="en-CA" sz="1800" dirty="0" smtClean="0">
                <a:solidFill>
                  <a:srgbClr val="FF0000"/>
                </a:solidFill>
              </a:rPr>
              <a:t> organization whose product(s) are being discussed in this program].</a:t>
            </a:r>
          </a:p>
          <a:p>
            <a:pPr lvl="1"/>
            <a:r>
              <a:rPr lang="en-CA" sz="1800" dirty="0" smtClean="0">
                <a:solidFill>
                  <a:srgbClr val="FF0000"/>
                </a:solidFill>
              </a:rPr>
              <a:t>[Supporting organization </a:t>
            </a:r>
            <a:r>
              <a:rPr lang="en-CA" sz="1800" dirty="0">
                <a:solidFill>
                  <a:srgbClr val="FF0000"/>
                </a:solidFill>
              </a:rPr>
              <a:t>name] [developed/licenses/distributes/benefits from the sale of, etc.] </a:t>
            </a:r>
            <a:r>
              <a:rPr lang="en-CA" sz="1800" dirty="0"/>
              <a:t>a product that will be discussed in this program: </a:t>
            </a:r>
            <a:r>
              <a:rPr lang="en-CA" sz="1800" dirty="0">
                <a:solidFill>
                  <a:srgbClr val="FF0000"/>
                </a:solidFill>
              </a:rPr>
              <a:t>[insert generic and brand name here]</a:t>
            </a:r>
            <a:r>
              <a:rPr lang="en-CA" sz="1800" dirty="0"/>
              <a:t>.</a:t>
            </a:r>
          </a:p>
          <a:p>
            <a:endParaRPr lang="en-CA" sz="2400" dirty="0" smtClean="0">
              <a:solidFill>
                <a:srgbClr val="FF0000"/>
              </a:solidFill>
            </a:endParaRPr>
          </a:p>
          <a:p>
            <a:endParaRPr lang="en-CA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9512" y="1899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2"/>
                </a:solidFill>
              </a:rPr>
              <a:t>CFPC </a:t>
            </a:r>
            <a:r>
              <a:rPr lang="en-CA" dirty="0" err="1" smtClean="0">
                <a:solidFill>
                  <a:schemeClr val="accent2"/>
                </a:solidFill>
              </a:rPr>
              <a:t>CoI</a:t>
            </a:r>
            <a:r>
              <a:rPr lang="en-CA" dirty="0" smtClean="0">
                <a:solidFill>
                  <a:schemeClr val="accent2"/>
                </a:solidFill>
              </a:rPr>
              <a:t> Templates: Slide 2</a:t>
            </a:r>
            <a:endParaRPr lang="en-CA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13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en-CA" dirty="0" smtClean="0"/>
              <a:t>Mitigating Potential Bias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 smtClean="0">
                <a:solidFill>
                  <a:srgbClr val="FF0000"/>
                </a:solidFill>
              </a:rPr>
              <a:t>[Explain how potential sources of bias identified in slides 1 and 2 have been mitigated].</a:t>
            </a:r>
          </a:p>
          <a:p>
            <a:pPr lvl="0"/>
            <a:r>
              <a:rPr lang="en-CA" sz="2400" dirty="0">
                <a:solidFill>
                  <a:srgbClr val="FF0000"/>
                </a:solidFill>
              </a:rPr>
              <a:t>Refer to “Quick Tips” document</a:t>
            </a:r>
          </a:p>
          <a:p>
            <a:pPr marL="0" indent="0">
              <a:buNone/>
            </a:pPr>
            <a:endParaRPr lang="en-CA" sz="2000" dirty="0" smtClean="0">
              <a:solidFill>
                <a:srgbClr val="FF0000"/>
              </a:solidFill>
            </a:endParaRPr>
          </a:p>
          <a:p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8999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accent2"/>
                </a:solidFill>
              </a:rPr>
              <a:t>CFPC </a:t>
            </a:r>
            <a:r>
              <a:rPr lang="en-CA" dirty="0" err="1" smtClean="0">
                <a:solidFill>
                  <a:schemeClr val="accent2"/>
                </a:solidFill>
              </a:rPr>
              <a:t>CoI</a:t>
            </a:r>
            <a:r>
              <a:rPr lang="en-CA" dirty="0" smtClean="0">
                <a:solidFill>
                  <a:schemeClr val="accent2"/>
                </a:solidFill>
              </a:rPr>
              <a:t> Templates: Slide 3</a:t>
            </a:r>
            <a:endParaRPr lang="en-CA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0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2586</TotalTime>
  <Words>255</Words>
  <Application>Microsoft Office PowerPoint</Application>
  <PresentationFormat>On-screen Show (4:3)</PresentationFormat>
  <Paragraphs>28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Faculty/Presenter Disclosure</vt:lpstr>
      <vt:lpstr>Disclosure of Commercial Support</vt:lpstr>
      <vt:lpstr>Mitigating Potential Bias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Hill</dc:creator>
  <cp:lastModifiedBy>Lori Hill</cp:lastModifiedBy>
  <cp:revision>14</cp:revision>
  <dcterms:created xsi:type="dcterms:W3CDTF">2011-10-19T14:22:10Z</dcterms:created>
  <dcterms:modified xsi:type="dcterms:W3CDTF">2013-01-21T18:42:12Z</dcterms:modified>
</cp:coreProperties>
</file>