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66B0-960B-46BA-9756-C9D030A5108F}" type="datetimeFigureOut">
              <a:rPr lang="en-CA" smtClean="0"/>
              <a:t>01/02/2013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EF095-98A1-4BD3-B7D3-3DE745826CE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534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This</a:t>
            </a:r>
            <a:r>
              <a:rPr lang="en-CA" baseline="0" dirty="0" smtClean="0"/>
              <a:t> slide must be visually presented to the audience AND verbalized by the speaker.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This</a:t>
            </a:r>
            <a:r>
              <a:rPr lang="en-CA" baseline="0" dirty="0" smtClean="0"/>
              <a:t> slide must be visually presented to the audience AND verbalized by the speaker.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This</a:t>
            </a:r>
            <a:r>
              <a:rPr lang="en-CA" baseline="0" dirty="0" smtClean="0"/>
              <a:t> slide must be visually presented to the audience AND verbalized by the speaker.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52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E72-506E-4DA0-9E38-637D32FF20B8}" type="datetime1">
              <a:rPr lang="en-CA" smtClean="0"/>
              <a:t>01/02/2013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086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7217-F031-4904-8C4E-E5DC1C5D17C2}" type="datetime1">
              <a:rPr lang="en-CA" smtClean="0"/>
              <a:t>01/02/2013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155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C18D-D16B-44AC-B83B-437F871C9CAA}" type="datetime1">
              <a:rPr lang="en-CA" smtClean="0"/>
              <a:t>01/02/2013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280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BCF1-4FBD-4DC2-88F8-AB050C2573C9}" type="datetime1">
              <a:rPr lang="en-CA" smtClean="0"/>
              <a:t>01/02/2013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860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BA4-3DB9-46DA-9A95-4AAD42759558}" type="datetime1">
              <a:rPr lang="en-CA" smtClean="0"/>
              <a:t>01/02/2013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3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ED28-181B-432B-9DDE-DE9B68CDEA79}" type="datetime1">
              <a:rPr lang="en-CA" smtClean="0"/>
              <a:t>01/02/2013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19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367E1-DC8D-467A-91D6-15673B5863EE}" type="datetime1">
              <a:rPr lang="en-CA" smtClean="0"/>
              <a:t>01/02/2013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47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3EE60-5430-4580-AA48-D86E838638E8}" type="datetime1">
              <a:rPr lang="en-CA" smtClean="0"/>
              <a:t>01/02/2013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99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648A-42CD-4CCA-A826-8E1F45AEDF8F}" type="datetime1">
              <a:rPr lang="en-CA" smtClean="0"/>
              <a:t>01/02/2013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68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6EF0-6313-4F9B-88C9-44DCCF70B681}" type="datetime1">
              <a:rPr lang="en-CA" smtClean="0"/>
              <a:t>01/02/2013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713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F903-4AC7-41E3-ADAF-439350735902}" type="datetime1">
              <a:rPr lang="en-CA" smtClean="0"/>
              <a:t>01/02/2013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505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6F169-F119-4B99-9405-B50F9FAF4139}" type="datetime1">
              <a:rPr lang="en-CA" smtClean="0"/>
              <a:t>01/02/2013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44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1379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Divulgation de l’enseignant/du présentateur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r>
              <a:rPr lang="fr-CA" sz="2400" b="1" dirty="0" smtClean="0"/>
              <a:t>Enseignant : </a:t>
            </a:r>
            <a:r>
              <a:rPr lang="fr-CA" sz="2400" dirty="0" smtClean="0">
                <a:solidFill>
                  <a:srgbClr val="FF0000"/>
                </a:solidFill>
              </a:rPr>
              <a:t>[Nom du conférencier]</a:t>
            </a:r>
          </a:p>
          <a:p>
            <a:endParaRPr lang="fr-CA" sz="2400" b="1" dirty="0" smtClean="0"/>
          </a:p>
          <a:p>
            <a:r>
              <a:rPr lang="fr-CA" sz="2400" b="1" dirty="0" smtClean="0"/>
              <a:t>Relations avec des intérêts commerciaux :</a:t>
            </a:r>
            <a:endParaRPr lang="fr-CA" sz="2400" b="1" dirty="0" smtClean="0"/>
          </a:p>
          <a:p>
            <a:pPr lvl="1"/>
            <a:r>
              <a:rPr lang="fr-CA" sz="2000" b="1" dirty="0" smtClean="0">
                <a:solidFill>
                  <a:srgbClr val="FF0000"/>
                </a:solidFill>
              </a:rPr>
              <a:t>Subventions/soutien à la recherche : </a:t>
            </a:r>
            <a:r>
              <a:rPr lang="fr-CA" sz="2000" dirty="0" err="1" smtClean="0">
                <a:solidFill>
                  <a:srgbClr val="FF0000"/>
                </a:solidFill>
              </a:rPr>
              <a:t>PharmaCorp</a:t>
            </a:r>
            <a:r>
              <a:rPr lang="fr-CA" sz="2000" dirty="0" smtClean="0">
                <a:solidFill>
                  <a:srgbClr val="FF0000"/>
                </a:solidFill>
              </a:rPr>
              <a:t> ABC</a:t>
            </a:r>
          </a:p>
          <a:p>
            <a:pPr lvl="1"/>
            <a:r>
              <a:rPr lang="fr-CA" sz="2000" b="1" dirty="0" smtClean="0">
                <a:solidFill>
                  <a:srgbClr val="FF0000"/>
                </a:solidFill>
              </a:rPr>
              <a:t>Bureau des conférenciers/honoraires : </a:t>
            </a:r>
            <a:r>
              <a:rPr lang="fr-CA" sz="2000" dirty="0" smtClean="0">
                <a:solidFill>
                  <a:srgbClr val="FF0000"/>
                </a:solidFill>
              </a:rPr>
              <a:t>XYZ Biopharmaceutique </a:t>
            </a:r>
            <a:r>
              <a:rPr lang="fr-CA" sz="2000" dirty="0" err="1" smtClean="0">
                <a:solidFill>
                  <a:srgbClr val="FF0000"/>
                </a:solidFill>
              </a:rPr>
              <a:t>Ltée</a:t>
            </a:r>
            <a:endParaRPr lang="fr-CA" sz="2000" dirty="0" smtClean="0">
              <a:solidFill>
                <a:srgbClr val="FF0000"/>
              </a:solidFill>
            </a:endParaRPr>
          </a:p>
          <a:p>
            <a:pPr lvl="1"/>
            <a:r>
              <a:rPr lang="fr-CA" sz="2000" b="1" dirty="0" smtClean="0">
                <a:solidFill>
                  <a:srgbClr val="FF0000"/>
                </a:solidFill>
              </a:rPr>
              <a:t>Frais de consultation : </a:t>
            </a:r>
            <a:r>
              <a:rPr lang="fr-CA" sz="2000" dirty="0" smtClean="0">
                <a:solidFill>
                  <a:srgbClr val="FF0000"/>
                </a:solidFill>
              </a:rPr>
              <a:t>Groupe</a:t>
            </a:r>
            <a:r>
              <a:rPr lang="fr-CA" sz="2000" b="1" dirty="0" smtClean="0">
                <a:solidFill>
                  <a:srgbClr val="FF0000"/>
                </a:solidFill>
              </a:rPr>
              <a:t> </a:t>
            </a:r>
            <a:r>
              <a:rPr lang="fr-CA" sz="2000" dirty="0" err="1" smtClean="0">
                <a:solidFill>
                  <a:srgbClr val="FF0000"/>
                </a:solidFill>
              </a:rPr>
              <a:t>MedX</a:t>
            </a:r>
            <a:r>
              <a:rPr lang="fr-CA" sz="2000" dirty="0" smtClean="0">
                <a:solidFill>
                  <a:srgbClr val="FF0000"/>
                </a:solidFill>
              </a:rPr>
              <a:t> Inc.</a:t>
            </a:r>
          </a:p>
          <a:p>
            <a:pPr lvl="1"/>
            <a:r>
              <a:rPr lang="fr-CA" sz="2000" b="1" dirty="0" smtClean="0">
                <a:solidFill>
                  <a:srgbClr val="FF0000"/>
                </a:solidFill>
              </a:rPr>
              <a:t>Autres : </a:t>
            </a:r>
            <a:r>
              <a:rPr lang="fr-CA" sz="2000" dirty="0" smtClean="0">
                <a:solidFill>
                  <a:srgbClr val="FF0000"/>
                </a:solidFill>
              </a:rPr>
              <a:t>Employé du groupe hospitalier XXY</a:t>
            </a:r>
          </a:p>
          <a:p>
            <a:endParaRPr lang="fr-CA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9512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mtClean="0">
                <a:solidFill>
                  <a:schemeClr val="accent2"/>
                </a:solidFill>
              </a:rPr>
              <a:t>Modèles conflit d’intérêt CMFC : Diapo 1</a:t>
            </a:r>
            <a:endParaRPr lang="fr-CA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9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mtClean="0"/>
              <a:t>Divulgation de soutien commercial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000" b="1" dirty="0" smtClean="0"/>
              <a:t>Ce programme de formation a été produit grâce au soutien financier de </a:t>
            </a:r>
            <a:r>
              <a:rPr lang="fr-CA" sz="2000" dirty="0" smtClean="0">
                <a:solidFill>
                  <a:srgbClr val="FF0000"/>
                </a:solidFill>
              </a:rPr>
              <a:t>[</a:t>
            </a:r>
            <a:r>
              <a:rPr lang="fr-CA" sz="2000" i="1" dirty="0" smtClean="0">
                <a:solidFill>
                  <a:srgbClr val="FF0000"/>
                </a:solidFill>
              </a:rPr>
              <a:t>nom de l’organisation</a:t>
            </a:r>
            <a:r>
              <a:rPr lang="fr-CA" sz="2000" dirty="0" smtClean="0">
                <a:solidFill>
                  <a:srgbClr val="FF0000"/>
                </a:solidFill>
              </a:rPr>
              <a:t>]</a:t>
            </a:r>
            <a:r>
              <a:rPr lang="fr-CA" sz="2000" dirty="0" smtClean="0"/>
              <a:t> </a:t>
            </a:r>
            <a:r>
              <a:rPr lang="fr-CA" sz="2000" b="1" dirty="0" smtClean="0"/>
              <a:t>sous forme de </a:t>
            </a:r>
            <a:r>
              <a:rPr lang="fr-CA" sz="2000" dirty="0" smtClean="0">
                <a:solidFill>
                  <a:srgbClr val="FF0000"/>
                </a:solidFill>
              </a:rPr>
              <a:t>[description, par ex., subvention à l’éducation].</a:t>
            </a:r>
            <a:endParaRPr lang="fr-CA" sz="2000" b="1" dirty="0" smtClean="0"/>
          </a:p>
          <a:p>
            <a:r>
              <a:rPr lang="fr-CA" sz="2000" b="1" dirty="0" smtClean="0"/>
              <a:t>Ce programme de formation a été produit grâce au soutien non financier de </a:t>
            </a:r>
            <a:r>
              <a:rPr lang="fr-CA" sz="2000" dirty="0" smtClean="0">
                <a:solidFill>
                  <a:srgbClr val="FF0000"/>
                </a:solidFill>
              </a:rPr>
              <a:t>[</a:t>
            </a:r>
            <a:r>
              <a:rPr lang="fr-CA" sz="2000" i="1" dirty="0" smtClean="0">
                <a:solidFill>
                  <a:srgbClr val="FF0000"/>
                </a:solidFill>
              </a:rPr>
              <a:t>nom de </a:t>
            </a:r>
            <a:r>
              <a:rPr lang="fr-CA" sz="2000" i="1" dirty="0">
                <a:solidFill>
                  <a:srgbClr val="FF0000"/>
                </a:solidFill>
              </a:rPr>
              <a:t>l’organisation</a:t>
            </a:r>
            <a:r>
              <a:rPr lang="fr-CA" sz="2000" dirty="0" smtClean="0">
                <a:solidFill>
                  <a:srgbClr val="FF0000"/>
                </a:solidFill>
              </a:rPr>
              <a:t>]</a:t>
            </a:r>
            <a:r>
              <a:rPr lang="fr-CA" sz="2000" dirty="0" smtClean="0"/>
              <a:t> </a:t>
            </a:r>
            <a:r>
              <a:rPr lang="fr-CA" sz="2000" b="1" dirty="0" smtClean="0"/>
              <a:t>sous forme de </a:t>
            </a:r>
            <a:r>
              <a:rPr lang="fr-CA" sz="2000" dirty="0" smtClean="0">
                <a:solidFill>
                  <a:srgbClr val="FF0000"/>
                </a:solidFill>
              </a:rPr>
              <a:t>[description, par ex., soutien logistique</a:t>
            </a:r>
            <a:r>
              <a:rPr lang="fr-CA" sz="2000" dirty="0" smtClean="0">
                <a:solidFill>
                  <a:srgbClr val="FF0000"/>
                </a:solidFill>
              </a:rPr>
              <a:t>].</a:t>
            </a:r>
          </a:p>
          <a:p>
            <a:endParaRPr lang="fr-CA" sz="2400" b="1" u="sng" dirty="0" smtClean="0"/>
          </a:p>
          <a:p>
            <a:r>
              <a:rPr lang="fr-CA" sz="2400" b="1" u="sng" dirty="0" smtClean="0"/>
              <a:t>Conflits d’intérêt potentiels </a:t>
            </a:r>
            <a:r>
              <a:rPr lang="fr-CA" sz="2400" b="1" dirty="0" smtClean="0"/>
              <a:t>:</a:t>
            </a:r>
          </a:p>
          <a:p>
            <a:pPr lvl="1"/>
            <a:r>
              <a:rPr lang="fr-CA" sz="1800" dirty="0" smtClean="0">
                <a:solidFill>
                  <a:srgbClr val="FF0000"/>
                </a:solidFill>
              </a:rPr>
              <a:t>[Nom du conférencier/de l’enseignant] </a:t>
            </a:r>
            <a:r>
              <a:rPr lang="fr-CA" sz="1800" dirty="0" smtClean="0"/>
              <a:t>a reçu </a:t>
            </a:r>
            <a:r>
              <a:rPr lang="fr-CA" sz="1800" dirty="0" smtClean="0">
                <a:solidFill>
                  <a:srgbClr val="FF0000"/>
                </a:solidFill>
              </a:rPr>
              <a:t>[des honoraires/des subventions, etc.] </a:t>
            </a:r>
            <a:r>
              <a:rPr lang="fr-CA" sz="1800" dirty="0" smtClean="0"/>
              <a:t>de </a:t>
            </a:r>
            <a:r>
              <a:rPr lang="fr-CA" sz="1800" dirty="0" smtClean="0">
                <a:solidFill>
                  <a:srgbClr val="FF0000"/>
                </a:solidFill>
              </a:rPr>
              <a:t>[nom de l’organisation appuyant le programme ET/OU de l’organisation dont les produits sont discutés dans le cadre du programme].</a:t>
            </a:r>
          </a:p>
          <a:p>
            <a:pPr lvl="1"/>
            <a:r>
              <a:rPr lang="fr-CA" sz="1800" dirty="0" smtClean="0">
                <a:solidFill>
                  <a:srgbClr val="FF0000"/>
                </a:solidFill>
              </a:rPr>
              <a:t>[Nom de </a:t>
            </a:r>
            <a:r>
              <a:rPr lang="fr-CA" sz="1800" dirty="0">
                <a:solidFill>
                  <a:srgbClr val="FF0000"/>
                </a:solidFill>
              </a:rPr>
              <a:t>l’organisation appuyant le </a:t>
            </a:r>
            <a:r>
              <a:rPr lang="fr-CA" sz="1800" dirty="0" smtClean="0">
                <a:solidFill>
                  <a:srgbClr val="FF0000"/>
                </a:solidFill>
              </a:rPr>
              <a:t>programme] </a:t>
            </a:r>
            <a:r>
              <a:rPr lang="fr-CA" sz="1800" dirty="0" smtClean="0">
                <a:solidFill>
                  <a:srgbClr val="FF0000"/>
                </a:solidFill>
              </a:rPr>
              <a:t>[a développé/accorde les licences d’/distribue/tire profit des ventes d’, etc.] </a:t>
            </a:r>
            <a:r>
              <a:rPr lang="fr-CA" sz="1800" dirty="0" smtClean="0"/>
              <a:t>un produit dont il sera question dans le cadre du programme : </a:t>
            </a:r>
            <a:r>
              <a:rPr lang="fr-CA" sz="1800" dirty="0" smtClean="0">
                <a:solidFill>
                  <a:srgbClr val="FF0000"/>
                </a:solidFill>
              </a:rPr>
              <a:t>[nom générique et de marque du produit]</a:t>
            </a:r>
            <a:r>
              <a:rPr lang="fr-CA" sz="1800" dirty="0" smtClean="0"/>
              <a:t>.</a:t>
            </a:r>
          </a:p>
          <a:p>
            <a:endParaRPr lang="fr-CA" sz="2400" dirty="0" smtClean="0">
              <a:solidFill>
                <a:srgbClr val="FF0000"/>
              </a:solidFill>
            </a:endParaRPr>
          </a:p>
          <a:p>
            <a:endParaRPr lang="fr-CA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9512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mtClean="0">
                <a:solidFill>
                  <a:schemeClr val="accent2"/>
                </a:solidFill>
              </a:rPr>
              <a:t>Modèles conflit d’intérêt CMFC : Diapo 2</a:t>
            </a:r>
            <a:endParaRPr lang="fr-CA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3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Atténuation </a:t>
            </a:r>
            <a:r>
              <a:rPr lang="fr-CA" dirty="0"/>
              <a:t>des sources potentielles de partialité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r>
              <a:rPr lang="fr-CA" sz="2400" dirty="0" smtClean="0">
                <a:solidFill>
                  <a:srgbClr val="FF0000"/>
                </a:solidFill>
              </a:rPr>
              <a:t>[</a:t>
            </a:r>
            <a:r>
              <a:rPr lang="fr-CA" sz="2400" dirty="0" smtClean="0">
                <a:solidFill>
                  <a:srgbClr val="FF0000"/>
                </a:solidFill>
              </a:rPr>
              <a:t>Expliquer comment les sources potentielles de partialité divulguées sur les deux diapositives précédentes ont été atténuées</a:t>
            </a:r>
            <a:r>
              <a:rPr lang="fr-CA" sz="2400" dirty="0" smtClean="0">
                <a:solidFill>
                  <a:srgbClr val="FF0000"/>
                </a:solidFill>
              </a:rPr>
              <a:t>].</a:t>
            </a:r>
          </a:p>
          <a:p>
            <a:pPr lvl="0"/>
            <a:r>
              <a:rPr lang="fr-CA" sz="2400" dirty="0" smtClean="0">
                <a:solidFill>
                  <a:srgbClr val="FF0000"/>
                </a:solidFill>
              </a:rPr>
              <a:t>Consulter le document </a:t>
            </a:r>
            <a:r>
              <a:rPr lang="fr-CA" sz="2400" dirty="0" smtClean="0">
                <a:solidFill>
                  <a:srgbClr val="FF0000"/>
                </a:solidFill>
              </a:rPr>
              <a:t>« </a:t>
            </a:r>
            <a:r>
              <a:rPr lang="fr-CA" sz="2400" dirty="0" smtClean="0">
                <a:solidFill>
                  <a:srgbClr val="FF0000"/>
                </a:solidFill>
              </a:rPr>
              <a:t>Conseils pratiques ».</a:t>
            </a:r>
          </a:p>
          <a:p>
            <a:pPr marL="0" indent="0">
              <a:buNone/>
            </a:pPr>
            <a:endParaRPr lang="fr-CA" sz="2000" dirty="0" smtClean="0">
              <a:solidFill>
                <a:srgbClr val="FF0000"/>
              </a:solidFill>
            </a:endParaRPr>
          </a:p>
          <a:p>
            <a:endParaRPr lang="fr-CA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mtClean="0">
                <a:solidFill>
                  <a:schemeClr val="accent2"/>
                </a:solidFill>
              </a:rPr>
              <a:t>Modèles conflit d’intérêt CMFC : Diapo 3</a:t>
            </a:r>
            <a:endParaRPr lang="fr-CA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0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292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Divulgation de l’enseignant/du présentateur</vt:lpstr>
      <vt:lpstr>Divulgation de soutien commercial</vt:lpstr>
      <vt:lpstr>Atténuation des sources potentielles de partialité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Hill</dc:creator>
  <cp:lastModifiedBy>Sarah Jestin</cp:lastModifiedBy>
  <cp:revision>21</cp:revision>
  <dcterms:created xsi:type="dcterms:W3CDTF">2011-10-19T14:22:10Z</dcterms:created>
  <dcterms:modified xsi:type="dcterms:W3CDTF">2013-02-01T19:52:31Z</dcterms:modified>
</cp:coreProperties>
</file>