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3004800" cy="9753600"/>
  <p:notesSz cx="6858000" cy="9144000"/>
  <p:defaultTextStyle>
    <a:lvl1pPr>
      <a:defRPr sz="1400">
        <a:solidFill>
          <a:srgbClr val="FF0000"/>
        </a:solidFill>
        <a:latin typeface="Arial"/>
        <a:ea typeface="Arial"/>
        <a:cs typeface="Arial"/>
        <a:sym typeface="Arial"/>
      </a:defRPr>
    </a:lvl1pPr>
    <a:lvl2pPr>
      <a:defRPr sz="1400">
        <a:solidFill>
          <a:srgbClr val="FF0000"/>
        </a:solidFill>
        <a:latin typeface="Arial"/>
        <a:ea typeface="Arial"/>
        <a:cs typeface="Arial"/>
        <a:sym typeface="Arial"/>
      </a:defRPr>
    </a:lvl2pPr>
    <a:lvl3pPr>
      <a:defRPr sz="1400">
        <a:solidFill>
          <a:srgbClr val="FF0000"/>
        </a:solidFill>
        <a:latin typeface="Arial"/>
        <a:ea typeface="Arial"/>
        <a:cs typeface="Arial"/>
        <a:sym typeface="Arial"/>
      </a:defRPr>
    </a:lvl3pPr>
    <a:lvl4pPr>
      <a:defRPr sz="1400">
        <a:solidFill>
          <a:srgbClr val="FF0000"/>
        </a:solidFill>
        <a:latin typeface="Arial"/>
        <a:ea typeface="Arial"/>
        <a:cs typeface="Arial"/>
        <a:sym typeface="Arial"/>
      </a:defRPr>
    </a:lvl4pPr>
    <a:lvl5pPr>
      <a:defRPr sz="1400">
        <a:solidFill>
          <a:srgbClr val="FF0000"/>
        </a:solidFill>
        <a:latin typeface="Arial"/>
        <a:ea typeface="Arial"/>
        <a:cs typeface="Arial"/>
        <a:sym typeface="Arial"/>
      </a:defRPr>
    </a:lvl5pPr>
    <a:lvl6pPr>
      <a:defRPr sz="1400">
        <a:solidFill>
          <a:srgbClr val="FF0000"/>
        </a:solidFill>
        <a:latin typeface="Arial"/>
        <a:ea typeface="Arial"/>
        <a:cs typeface="Arial"/>
        <a:sym typeface="Arial"/>
      </a:defRPr>
    </a:lvl6pPr>
    <a:lvl7pPr>
      <a:defRPr sz="1400">
        <a:solidFill>
          <a:srgbClr val="FF0000"/>
        </a:solidFill>
        <a:latin typeface="Arial"/>
        <a:ea typeface="Arial"/>
        <a:cs typeface="Arial"/>
        <a:sym typeface="Arial"/>
      </a:defRPr>
    </a:lvl7pPr>
    <a:lvl8pPr>
      <a:defRPr sz="1400">
        <a:solidFill>
          <a:srgbClr val="FF0000"/>
        </a:solidFill>
        <a:latin typeface="Arial"/>
        <a:ea typeface="Arial"/>
        <a:cs typeface="Arial"/>
        <a:sym typeface="Arial"/>
      </a:defRPr>
    </a:lvl8pPr>
    <a:lvl9pPr>
      <a:defRPr sz="1400">
        <a:solidFill>
          <a:srgbClr val="FF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round/>
            </a:ln>
          </a:left>
          <a:right>
            <a:ln w="12700" cap="flat">
              <a:solidFill>
                <a:srgbClr val="CBCBCB"/>
              </a:solidFill>
              <a:prstDash val="solid"/>
              <a:round/>
            </a:ln>
          </a:right>
          <a:top>
            <a:ln w="12700" cap="flat">
              <a:solidFill>
                <a:srgbClr val="CBCBCB"/>
              </a:solidFill>
              <a:prstDash val="solid"/>
              <a:round/>
            </a:ln>
          </a:top>
          <a:bottom>
            <a:ln w="12700" cap="flat">
              <a:solidFill>
                <a:srgbClr val="CBCBCB"/>
              </a:solidFill>
              <a:prstDash val="solid"/>
              <a:round/>
            </a:ln>
          </a:bottom>
          <a:insideH>
            <a:ln w="12700" cap="flat">
              <a:solidFill>
                <a:srgbClr val="CBCBCB"/>
              </a:solidFill>
              <a:prstDash val="solid"/>
              <a:round/>
            </a:ln>
          </a:insideH>
          <a:insideV>
            <a:ln w="12700" cap="flat">
              <a:solidFill>
                <a:srgbClr val="CBCBCB"/>
              </a:solidFill>
              <a:prstDash val="solid"/>
              <a:round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round/>
            </a:ln>
          </a:left>
          <a:right>
            <a:ln w="12700" cap="flat">
              <a:solidFill>
                <a:srgbClr val="CBCBCB"/>
              </a:solidFill>
              <a:prstDash val="solid"/>
              <a:round/>
            </a:ln>
          </a:right>
          <a:top>
            <a:ln w="12700" cap="flat">
              <a:solidFill>
                <a:srgbClr val="CBCBCB"/>
              </a:solidFill>
              <a:prstDash val="solid"/>
              <a:round/>
            </a:ln>
          </a:top>
          <a:bottom>
            <a:ln w="12700" cap="flat">
              <a:solidFill>
                <a:srgbClr val="CBCBCB"/>
              </a:solidFill>
              <a:prstDash val="solid"/>
              <a:round/>
            </a:ln>
          </a:bottom>
          <a:insideH>
            <a:ln w="12700" cap="flat">
              <a:solidFill>
                <a:srgbClr val="CBCBCB"/>
              </a:solidFill>
              <a:prstDash val="solid"/>
              <a:round/>
            </a:ln>
          </a:insideH>
          <a:insideV>
            <a:ln w="12700" cap="flat">
              <a:solidFill>
                <a:srgbClr val="CBCBCB"/>
              </a:solidFill>
              <a:prstDash val="solid"/>
              <a:round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round/>
            </a:ln>
          </a:left>
          <a:right>
            <a:ln w="12700" cap="flat">
              <a:solidFill>
                <a:srgbClr val="CBCBCB"/>
              </a:solidFill>
              <a:prstDash val="solid"/>
              <a:round/>
            </a:ln>
          </a:right>
          <a:top>
            <a:ln w="25400" cap="flat">
              <a:solidFill>
                <a:srgbClr val="CBCBCB"/>
              </a:solidFill>
              <a:prstDash val="solid"/>
              <a:round/>
            </a:ln>
          </a:top>
          <a:bottom>
            <a:ln w="12700" cap="flat">
              <a:solidFill>
                <a:srgbClr val="CBCBCB"/>
              </a:solidFill>
              <a:prstDash val="solid"/>
              <a:round/>
            </a:ln>
          </a:bottom>
          <a:insideH>
            <a:ln w="12700" cap="flat">
              <a:solidFill>
                <a:srgbClr val="CBCBCB"/>
              </a:solidFill>
              <a:prstDash val="solid"/>
              <a:round/>
            </a:ln>
          </a:insideH>
          <a:insideV>
            <a:ln w="12700" cap="flat">
              <a:solidFill>
                <a:srgbClr val="CBCBCB"/>
              </a:solidFill>
              <a:prstDash val="solid"/>
              <a:round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round/>
            </a:ln>
          </a:left>
          <a:right>
            <a:ln w="12700" cap="flat">
              <a:solidFill>
                <a:srgbClr val="CBCBCB"/>
              </a:solidFill>
              <a:prstDash val="solid"/>
              <a:round/>
            </a:ln>
          </a:right>
          <a:top>
            <a:ln w="12700" cap="flat">
              <a:solidFill>
                <a:srgbClr val="CBCBCB"/>
              </a:solidFill>
              <a:prstDash val="solid"/>
              <a:round/>
            </a:ln>
          </a:top>
          <a:bottom>
            <a:ln w="12700" cap="flat">
              <a:solidFill>
                <a:srgbClr val="CBCBCB"/>
              </a:solidFill>
              <a:prstDash val="solid"/>
              <a:round/>
            </a:ln>
          </a:bottom>
          <a:insideH>
            <a:ln w="12700" cap="flat">
              <a:solidFill>
                <a:srgbClr val="CBCBCB"/>
              </a:solidFill>
              <a:prstDash val="solid"/>
              <a:round/>
            </a:ln>
          </a:insideH>
          <a:insideV>
            <a:ln w="12700" cap="flat">
              <a:solidFill>
                <a:srgbClr val="CBCBCB"/>
              </a:solidFill>
              <a:prstDash val="solid"/>
              <a:round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round/>
            </a:ln>
          </a:left>
          <a:right>
            <a:ln w="12700" cap="flat">
              <a:solidFill>
                <a:srgbClr val="CBCBCB"/>
              </a:solidFill>
              <a:prstDash val="solid"/>
              <a:round/>
            </a:ln>
          </a:right>
          <a:top>
            <a:ln w="12700" cap="flat">
              <a:solidFill>
                <a:srgbClr val="CBCBCB"/>
              </a:solidFill>
              <a:prstDash val="solid"/>
              <a:round/>
            </a:ln>
          </a:top>
          <a:bottom>
            <a:ln w="12700" cap="flat">
              <a:solidFill>
                <a:srgbClr val="CBCBCB"/>
              </a:solidFill>
              <a:prstDash val="solid"/>
              <a:round/>
            </a:ln>
          </a:bottom>
          <a:insideH>
            <a:ln w="12700" cap="flat">
              <a:solidFill>
                <a:srgbClr val="CBCBCB"/>
              </a:solidFill>
              <a:prstDash val="solid"/>
              <a:round/>
            </a:ln>
          </a:insideH>
          <a:insideV>
            <a:ln w="12700" cap="flat">
              <a:solidFill>
                <a:srgbClr val="CBCBCB"/>
              </a:solidFill>
              <a:prstDash val="solid"/>
              <a:round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round/>
            </a:ln>
          </a:left>
          <a:right>
            <a:ln w="12700" cap="flat">
              <a:solidFill>
                <a:srgbClr val="CBCBCB"/>
              </a:solidFill>
              <a:prstDash val="solid"/>
              <a:round/>
            </a:ln>
          </a:right>
          <a:top>
            <a:ln w="12700" cap="flat">
              <a:solidFill>
                <a:srgbClr val="CBCBCB"/>
              </a:solidFill>
              <a:prstDash val="solid"/>
              <a:round/>
            </a:ln>
          </a:top>
          <a:bottom>
            <a:ln w="12700" cap="flat">
              <a:solidFill>
                <a:srgbClr val="CBCBCB"/>
              </a:solidFill>
              <a:prstDash val="solid"/>
              <a:round/>
            </a:ln>
          </a:bottom>
          <a:insideH>
            <a:ln w="12700" cap="flat">
              <a:solidFill>
                <a:srgbClr val="CBCBCB"/>
              </a:solidFill>
              <a:prstDash val="solid"/>
              <a:round/>
            </a:ln>
          </a:insideH>
          <a:insideV>
            <a:ln w="12700" cap="flat">
              <a:solidFill>
                <a:srgbClr val="CBCBCB"/>
              </a:solidFill>
              <a:prstDash val="solid"/>
              <a:round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round/>
            </a:ln>
          </a:left>
          <a:right>
            <a:ln w="12700" cap="flat">
              <a:solidFill>
                <a:srgbClr val="CBCBCB"/>
              </a:solidFill>
              <a:prstDash val="solid"/>
              <a:round/>
            </a:ln>
          </a:right>
          <a:top>
            <a:ln w="25400" cap="flat">
              <a:solidFill>
                <a:srgbClr val="CBCBCB"/>
              </a:solidFill>
              <a:prstDash val="solid"/>
              <a:round/>
            </a:ln>
          </a:top>
          <a:bottom>
            <a:ln w="12700" cap="flat">
              <a:solidFill>
                <a:srgbClr val="CBCBCB"/>
              </a:solidFill>
              <a:prstDash val="solid"/>
              <a:round/>
            </a:ln>
          </a:bottom>
          <a:insideH>
            <a:ln w="12700" cap="flat">
              <a:solidFill>
                <a:srgbClr val="CBCBCB"/>
              </a:solidFill>
              <a:prstDash val="solid"/>
              <a:round/>
            </a:ln>
          </a:insideH>
          <a:insideV>
            <a:ln w="12700" cap="flat">
              <a:solidFill>
                <a:srgbClr val="CBCBCB"/>
              </a:solidFill>
              <a:prstDash val="solid"/>
              <a:round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round/>
            </a:ln>
          </a:left>
          <a:right>
            <a:ln w="12700" cap="flat">
              <a:solidFill>
                <a:srgbClr val="CBCBCB"/>
              </a:solidFill>
              <a:prstDash val="solid"/>
              <a:round/>
            </a:ln>
          </a:right>
          <a:top>
            <a:ln w="12700" cap="flat">
              <a:solidFill>
                <a:srgbClr val="CBCBCB"/>
              </a:solidFill>
              <a:prstDash val="solid"/>
              <a:round/>
            </a:ln>
          </a:top>
          <a:bottom>
            <a:ln w="12700" cap="flat">
              <a:solidFill>
                <a:srgbClr val="CBCBCB"/>
              </a:solidFill>
              <a:prstDash val="solid"/>
              <a:round/>
            </a:ln>
          </a:bottom>
          <a:insideH>
            <a:ln w="12700" cap="flat">
              <a:solidFill>
                <a:srgbClr val="CBCBCB"/>
              </a:solidFill>
              <a:prstDash val="solid"/>
              <a:round/>
            </a:ln>
          </a:insideH>
          <a:insideV>
            <a:ln w="12700" cap="flat">
              <a:solidFill>
                <a:srgbClr val="CBCBCB"/>
              </a:solidFill>
              <a:prstDash val="solid"/>
              <a:round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round/>
            </a:ln>
          </a:left>
          <a:right>
            <a:ln w="12700" cap="flat">
              <a:solidFill>
                <a:srgbClr val="CBCBCB"/>
              </a:solidFill>
              <a:prstDash val="solid"/>
              <a:round/>
            </a:ln>
          </a:right>
          <a:top>
            <a:ln w="12700" cap="flat">
              <a:solidFill>
                <a:srgbClr val="CBCBCB"/>
              </a:solidFill>
              <a:prstDash val="solid"/>
              <a:round/>
            </a:ln>
          </a:top>
          <a:bottom>
            <a:ln w="12700" cap="flat">
              <a:solidFill>
                <a:srgbClr val="CBCBCB"/>
              </a:solidFill>
              <a:prstDash val="solid"/>
              <a:round/>
            </a:ln>
          </a:bottom>
          <a:insideH>
            <a:ln w="12700" cap="flat">
              <a:solidFill>
                <a:srgbClr val="CBCBCB"/>
              </a:solidFill>
              <a:prstDash val="solid"/>
              <a:round/>
            </a:ln>
          </a:insideH>
          <a:insideV>
            <a:ln w="12700" cap="flat">
              <a:solidFill>
                <a:srgbClr val="CBCBCB"/>
              </a:solidFill>
              <a:prstDash val="solid"/>
              <a:round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round/>
            </a:ln>
          </a:left>
          <a:right>
            <a:ln w="12700" cap="flat">
              <a:solidFill>
                <a:srgbClr val="CBCBCB"/>
              </a:solidFill>
              <a:prstDash val="solid"/>
              <a:round/>
            </a:ln>
          </a:right>
          <a:top>
            <a:ln w="12700" cap="flat">
              <a:solidFill>
                <a:srgbClr val="CBCBCB"/>
              </a:solidFill>
              <a:prstDash val="solid"/>
              <a:round/>
            </a:ln>
          </a:top>
          <a:bottom>
            <a:ln w="12700" cap="flat">
              <a:solidFill>
                <a:srgbClr val="CBCBCB"/>
              </a:solidFill>
              <a:prstDash val="solid"/>
              <a:round/>
            </a:ln>
          </a:bottom>
          <a:insideH>
            <a:ln w="12700" cap="flat">
              <a:solidFill>
                <a:srgbClr val="CBCBCB"/>
              </a:solidFill>
              <a:prstDash val="solid"/>
              <a:round/>
            </a:ln>
          </a:insideH>
          <a:insideV>
            <a:ln w="12700" cap="flat">
              <a:solidFill>
                <a:srgbClr val="CBCBCB"/>
              </a:solidFill>
              <a:prstDash val="solid"/>
              <a:round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round/>
            </a:ln>
          </a:left>
          <a:right>
            <a:ln w="12700" cap="flat">
              <a:solidFill>
                <a:srgbClr val="CBCBCB"/>
              </a:solidFill>
              <a:prstDash val="solid"/>
              <a:round/>
            </a:ln>
          </a:right>
          <a:top>
            <a:ln w="25400" cap="flat">
              <a:solidFill>
                <a:srgbClr val="CBCBCB"/>
              </a:solidFill>
              <a:prstDash val="solid"/>
              <a:round/>
            </a:ln>
          </a:top>
          <a:bottom>
            <a:ln w="12700" cap="flat">
              <a:solidFill>
                <a:srgbClr val="CBCBCB"/>
              </a:solidFill>
              <a:prstDash val="solid"/>
              <a:round/>
            </a:ln>
          </a:bottom>
          <a:insideH>
            <a:ln w="12700" cap="flat">
              <a:solidFill>
                <a:srgbClr val="CBCBCB"/>
              </a:solidFill>
              <a:prstDash val="solid"/>
              <a:round/>
            </a:ln>
          </a:insideH>
          <a:insideV>
            <a:ln w="12700" cap="flat">
              <a:solidFill>
                <a:srgbClr val="CBCBCB"/>
              </a:solidFill>
              <a:prstDash val="solid"/>
              <a:round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round/>
            </a:ln>
          </a:left>
          <a:right>
            <a:ln w="12700" cap="flat">
              <a:solidFill>
                <a:srgbClr val="CBCBCB"/>
              </a:solidFill>
              <a:prstDash val="solid"/>
              <a:round/>
            </a:ln>
          </a:right>
          <a:top>
            <a:ln w="12700" cap="flat">
              <a:solidFill>
                <a:srgbClr val="CBCBCB"/>
              </a:solidFill>
              <a:prstDash val="solid"/>
              <a:round/>
            </a:ln>
          </a:top>
          <a:bottom>
            <a:ln w="12700" cap="flat">
              <a:solidFill>
                <a:srgbClr val="CBCBCB"/>
              </a:solidFill>
              <a:prstDash val="solid"/>
              <a:round/>
            </a:ln>
          </a:bottom>
          <a:insideH>
            <a:ln w="12700" cap="flat">
              <a:solidFill>
                <a:srgbClr val="CBCBCB"/>
              </a:solidFill>
              <a:prstDash val="solid"/>
              <a:round/>
            </a:ln>
          </a:insideH>
          <a:insideV>
            <a:ln w="12700" cap="flat">
              <a:solidFill>
                <a:srgbClr val="CBCBCB"/>
              </a:solidFill>
              <a:prstDash val="solid"/>
              <a:round/>
            </a:ln>
          </a:insideV>
        </a:tcBdr>
        <a:fill>
          <a:solidFill>
            <a:srgbClr val="0365C0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9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ADB"/>
          </a:solidFill>
        </a:fill>
      </a:tcStyle>
    </a:wholeTbl>
    <a:band2H>
      <a:tcTxStyle/>
      <a:tcStyle>
        <a:tcBdr/>
        <a:fill>
          <a:solidFill>
            <a:srgbClr val="E6EDEE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D7CB"/>
          </a:solidFill>
        </a:fill>
      </a:tcStyle>
    </a:wholeTbl>
    <a:band2H>
      <a:tcTxStyle/>
      <a:tcStyle>
        <a:tcBdr/>
        <a:fill>
          <a:solidFill>
            <a:srgbClr val="F3ECE7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160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851247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29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4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70000" y="4279900"/>
            <a:ext cx="10464800" cy="38608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4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199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952500" y="0"/>
            <a:ext cx="5333999" cy="4762500"/>
          </a:xfrm>
          <a:prstGeom prst="rect">
            <a:avLst/>
          </a:prstGeom>
        </p:spPr>
        <p:txBody>
          <a:bodyPr anchor="b"/>
          <a:lstStyle>
            <a:lvl1pPr algn="l"/>
          </a:lstStyle>
          <a:p>
            <a:pPr lvl="0">
              <a:defRPr sz="1800"/>
            </a:pPr>
            <a:r>
              <a:rPr sz="1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952500" y="5003800"/>
            <a:ext cx="5333999" cy="474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47418"/>
            <a:ext cx="5333999" cy="6373263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buClrTx/>
              <a:buSzTx/>
              <a:buFontTx/>
              <a:buNone/>
            </a:lvl1pPr>
            <a:lvl2pPr marL="381000" indent="0">
              <a:spcBef>
                <a:spcPts val="3800"/>
              </a:spcBef>
              <a:buClrTx/>
              <a:buSzTx/>
              <a:buFontTx/>
              <a:buNone/>
            </a:lvl2pPr>
            <a:lvl3pPr marL="381000" indent="381000">
              <a:spcBef>
                <a:spcPts val="3800"/>
              </a:spcBef>
              <a:buClrTx/>
              <a:buSzTx/>
              <a:buFontTx/>
              <a:buNone/>
            </a:lvl3pPr>
            <a:lvl4pPr marL="381000" indent="762000">
              <a:spcBef>
                <a:spcPts val="3800"/>
              </a:spcBef>
              <a:buClrTx/>
              <a:buSzTx/>
              <a:buFontTx/>
              <a:buNone/>
            </a:lvl4pPr>
            <a:lvl5pPr marL="381000" indent="1143000">
              <a:spcBef>
                <a:spcPts val="3800"/>
              </a:spcBef>
              <a:buClrTx/>
              <a:buSzTx/>
              <a:buFontTx/>
              <a:buNone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386280"/>
            <a:ext cx="11099800" cy="216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/>
          <a:p>
            <a:pPr lvl="0">
              <a:defRPr sz="1800"/>
            </a:pPr>
            <a:r>
              <a:rPr sz="1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47418"/>
            <a:ext cx="11099800" cy="6373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/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algn="ctr">
        <a:defRPr sz="1400">
          <a:latin typeface="Arial"/>
          <a:ea typeface="Arial"/>
          <a:cs typeface="Arial"/>
          <a:sym typeface="Arial"/>
        </a:defRPr>
      </a:lvl1pPr>
      <a:lvl2pPr algn="ctr">
        <a:defRPr sz="1400">
          <a:latin typeface="Arial"/>
          <a:ea typeface="Arial"/>
          <a:cs typeface="Arial"/>
          <a:sym typeface="Arial"/>
        </a:defRPr>
      </a:lvl2pPr>
      <a:lvl3pPr algn="ctr">
        <a:defRPr sz="1400">
          <a:latin typeface="Arial"/>
          <a:ea typeface="Arial"/>
          <a:cs typeface="Arial"/>
          <a:sym typeface="Arial"/>
        </a:defRPr>
      </a:lvl3pPr>
      <a:lvl4pPr algn="ctr">
        <a:defRPr sz="1400">
          <a:latin typeface="Arial"/>
          <a:ea typeface="Arial"/>
          <a:cs typeface="Arial"/>
          <a:sym typeface="Arial"/>
        </a:defRPr>
      </a:lvl4pPr>
      <a:lvl5pPr algn="ctr">
        <a:defRPr sz="1400">
          <a:latin typeface="Arial"/>
          <a:ea typeface="Arial"/>
          <a:cs typeface="Arial"/>
          <a:sym typeface="Arial"/>
        </a:defRPr>
      </a:lvl5pPr>
      <a:lvl6pPr algn="ctr">
        <a:defRPr sz="1400">
          <a:latin typeface="Arial"/>
          <a:ea typeface="Arial"/>
          <a:cs typeface="Arial"/>
          <a:sym typeface="Arial"/>
        </a:defRPr>
      </a:lvl6pPr>
      <a:lvl7pPr algn="ctr">
        <a:defRPr sz="1400">
          <a:latin typeface="Arial"/>
          <a:ea typeface="Arial"/>
          <a:cs typeface="Arial"/>
          <a:sym typeface="Arial"/>
        </a:defRPr>
      </a:lvl7pPr>
      <a:lvl8pPr algn="ctr">
        <a:defRPr sz="1400">
          <a:latin typeface="Arial"/>
          <a:ea typeface="Arial"/>
          <a:cs typeface="Arial"/>
          <a:sym typeface="Arial"/>
        </a:defRPr>
      </a:lvl8pPr>
      <a:lvl9pPr algn="ctr">
        <a:defRPr sz="1400">
          <a:latin typeface="Arial"/>
          <a:ea typeface="Arial"/>
          <a:cs typeface="Arial"/>
          <a:sym typeface="Arial"/>
        </a:defRPr>
      </a:lvl9pPr>
    </p:titleStyle>
    <p:bodyStyle>
      <a:lvl1pPr marL="457200" indent="-276225">
        <a:spcBef>
          <a:spcPts val="4200"/>
        </a:spcBef>
        <a:buClr>
          <a:srgbClr val="FFFFFF"/>
        </a:buClr>
        <a:buSzPct val="100000"/>
        <a:buFont typeface="Helvetica Neue"/>
        <a:buChar char="•"/>
        <a:defRPr sz="1400">
          <a:latin typeface="Arial"/>
          <a:ea typeface="Arial"/>
          <a:cs typeface="Arial"/>
          <a:sym typeface="Arial"/>
        </a:defRPr>
      </a:lvl1pPr>
      <a:lvl2pPr marL="914400" indent="-276225">
        <a:spcBef>
          <a:spcPts val="4200"/>
        </a:spcBef>
        <a:buClr>
          <a:srgbClr val="FFFFFF"/>
        </a:buClr>
        <a:buSzPct val="100000"/>
        <a:buFont typeface="Helvetica Neue"/>
        <a:buChar char="•"/>
        <a:defRPr sz="1400">
          <a:latin typeface="Arial"/>
          <a:ea typeface="Arial"/>
          <a:cs typeface="Arial"/>
          <a:sym typeface="Arial"/>
        </a:defRPr>
      </a:lvl2pPr>
      <a:lvl3pPr marL="1371600" indent="-276225">
        <a:spcBef>
          <a:spcPts val="4200"/>
        </a:spcBef>
        <a:buClr>
          <a:srgbClr val="FFFFFF"/>
        </a:buClr>
        <a:buSzPct val="100000"/>
        <a:buFont typeface="Helvetica Neue"/>
        <a:buChar char="•"/>
        <a:defRPr sz="1400">
          <a:latin typeface="Arial"/>
          <a:ea typeface="Arial"/>
          <a:cs typeface="Arial"/>
          <a:sym typeface="Arial"/>
        </a:defRPr>
      </a:lvl3pPr>
      <a:lvl4pPr marL="1828800" indent="-276225">
        <a:spcBef>
          <a:spcPts val="4200"/>
        </a:spcBef>
        <a:buClr>
          <a:srgbClr val="FFFFFF"/>
        </a:buClr>
        <a:buSzPct val="100000"/>
        <a:buFont typeface="Helvetica Neue"/>
        <a:buChar char="•"/>
        <a:defRPr sz="1400">
          <a:latin typeface="Arial"/>
          <a:ea typeface="Arial"/>
          <a:cs typeface="Arial"/>
          <a:sym typeface="Arial"/>
        </a:defRPr>
      </a:lvl4pPr>
      <a:lvl5pPr marL="2286000" indent="-276225">
        <a:spcBef>
          <a:spcPts val="4200"/>
        </a:spcBef>
        <a:buClr>
          <a:srgbClr val="FFFFFF"/>
        </a:buClr>
        <a:buSzPct val="100000"/>
        <a:buFont typeface="Helvetica Neue"/>
        <a:buChar char="•"/>
        <a:defRPr sz="1400">
          <a:latin typeface="Arial"/>
          <a:ea typeface="Arial"/>
          <a:cs typeface="Arial"/>
          <a:sym typeface="Arial"/>
        </a:defRPr>
      </a:lvl5pPr>
      <a:lvl6pPr marL="2743200" indent="-276225">
        <a:spcBef>
          <a:spcPts val="4200"/>
        </a:spcBef>
        <a:buClr>
          <a:srgbClr val="FFFFFF"/>
        </a:buClr>
        <a:buSzPct val="100000"/>
        <a:buFont typeface="Helvetica Neue"/>
        <a:buChar char="•"/>
        <a:defRPr sz="1400">
          <a:latin typeface="Arial"/>
          <a:ea typeface="Arial"/>
          <a:cs typeface="Arial"/>
          <a:sym typeface="Arial"/>
        </a:defRPr>
      </a:lvl6pPr>
      <a:lvl7pPr marL="3200400" indent="-276225">
        <a:spcBef>
          <a:spcPts val="4200"/>
        </a:spcBef>
        <a:buClr>
          <a:srgbClr val="FFFFFF"/>
        </a:buClr>
        <a:buSzPct val="100000"/>
        <a:buFont typeface="Helvetica Neue"/>
        <a:buChar char="•"/>
        <a:defRPr sz="1400">
          <a:latin typeface="Arial"/>
          <a:ea typeface="Arial"/>
          <a:cs typeface="Arial"/>
          <a:sym typeface="Arial"/>
        </a:defRPr>
      </a:lvl7pPr>
      <a:lvl8pPr marL="3657600" indent="-276225">
        <a:spcBef>
          <a:spcPts val="4200"/>
        </a:spcBef>
        <a:buClr>
          <a:srgbClr val="FFFFFF"/>
        </a:buClr>
        <a:buSzPct val="100000"/>
        <a:buFont typeface="Helvetica Neue"/>
        <a:buChar char="•"/>
        <a:defRPr sz="1400">
          <a:latin typeface="Arial"/>
          <a:ea typeface="Arial"/>
          <a:cs typeface="Arial"/>
          <a:sym typeface="Arial"/>
        </a:defRPr>
      </a:lvl8pPr>
      <a:lvl9pPr marL="4114800" indent="-276225">
        <a:spcBef>
          <a:spcPts val="4200"/>
        </a:spcBef>
        <a:buClr>
          <a:srgbClr val="FFFFFF"/>
        </a:buClr>
        <a:buSzPct val="100000"/>
        <a:buFont typeface="Helvetica Neue"/>
        <a:buChar char="•"/>
        <a:defRPr sz="1400">
          <a:latin typeface="Arial"/>
          <a:ea typeface="Arial"/>
          <a:cs typeface="Arial"/>
          <a:sym typeface="Arial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ortal.physiciansapply.ca/Account/InitialLogin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fpc.ca" TargetMode="Externa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2.gnb.ca/content/gnb/en/departments/health/healthprofessionals.html" TargetMode="Externa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ps.gnb.ca/default-e.asp" TargetMode="Externa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bms.nb.ca/" TargetMode="Externa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bcfp.ca/" TargetMode="External"/><Relationship Id="rId4" Type="http://schemas.openxmlformats.org/officeDocument/2006/relationships/hyperlink" Target="http://www.cpsnb.org/" TargetMode="External"/><Relationship Id="rId5" Type="http://schemas.openxmlformats.org/officeDocument/2006/relationships/hyperlink" Target="http://www.nbms.nb.ca/" TargetMode="External"/><Relationship Id="rId6" Type="http://schemas.openxmlformats.org/officeDocument/2006/relationships/hyperlink" Target="http://www.cma.ca/" TargetMode="External"/><Relationship Id="rId7" Type="http://schemas.openxmlformats.org/officeDocument/2006/relationships/hyperlink" Target="http://www.cmpa-acpm.ca/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cfpc.ca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nb.ca/0394/pdf/2014/physician_manual-e.pdf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fpc.ca/FF_Work_Life_Personal_Life_Balance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bcfp.ca/" TargetMode="External"/><Relationship Id="rId4" Type="http://schemas.openxmlformats.org/officeDocument/2006/relationships/hyperlink" Target="https://www.cma.ca/En/Pages/transitioning-to-practice.aspx" TargetMode="External"/><Relationship Id="rId5" Type="http://schemas.openxmlformats.org/officeDocument/2006/relationships/hyperlink" Target="https://www.cma.ca/En/Pages/resident-timeline-tool.aspx" TargetMode="External"/><Relationship Id="rId6" Type="http://schemas.openxmlformats.org/officeDocument/2006/relationships/hyperlink" Target="mailto:SanteHealth@nbms.nb.ca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dr.darren.martin@horizonNB.ca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evelyne.valotaire@vitaliteNB.ca" TargetMode="External"/><Relationship Id="rId4" Type="http://schemas.openxmlformats.org/officeDocument/2006/relationships/hyperlink" Target="mailto:darlene.doiron@horizonNB.ca" TargetMode="External"/><Relationship Id="rId5" Type="http://schemas.openxmlformats.org/officeDocument/2006/relationships/hyperlink" Target="mailto:carolm.clark@horizonNB.ca" TargetMode="External"/><Relationship Id="rId6" Type="http://schemas.openxmlformats.org/officeDocument/2006/relationships/hyperlink" Target="mailto:RecruitMD3@horizonNB.ca" TargetMode="External"/><Relationship Id="rId7" Type="http://schemas.openxmlformats.org/officeDocument/2006/relationships/hyperlink" Target="mailto:debbie.donovan@horizonNB.ca" TargetMode="External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icole.newman@gnb.c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19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Transitioning Into Practice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758951">
              <a:defRPr sz="1800"/>
            </a:pPr>
            <a:endParaRPr sz="1162"/>
          </a:p>
          <a:p>
            <a:pPr lvl="0" defTabSz="758951">
              <a:defRPr sz="1800"/>
            </a:pPr>
            <a:r>
              <a:rPr sz="2656">
                <a:solidFill>
                  <a:srgbClr val="FFFFFF"/>
                </a:solidFill>
              </a:rPr>
              <a:t>FMC - June 6th 2015, Moncton</a:t>
            </a:r>
          </a:p>
          <a:p>
            <a:pPr lvl="0" defTabSz="758951">
              <a:defRPr sz="1800"/>
            </a:pPr>
            <a:endParaRPr sz="1162"/>
          </a:p>
          <a:p>
            <a:pPr lvl="0" defTabSz="758951">
              <a:defRPr sz="1800"/>
            </a:pPr>
            <a:r>
              <a:rPr sz="265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Darren Martin, MD, CCFP, chair FFYFP at NBCFP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CMPA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952499" y="259714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240971" indent="-1240971">
              <a:spcBef>
                <a:spcPts val="0"/>
              </a:spcBef>
              <a:buSzPct val="75000"/>
              <a:def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Call them to inform that you are no longer a resident, but an active working MD. Ask for a proof of insurance to be send to you. (1-800-267-6522) </a:t>
            </a:r>
          </a:p>
        </p:txBody>
      </p:sp>
      <p:pic>
        <p:nvPicPr>
          <p:cNvPr id="66" name="image0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2150" y="6760846"/>
            <a:ext cx="6793646" cy="2129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6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FFFFFF"/>
                </a:solidFill>
              </a:rPr>
              <a:t>College of Physicians and Surgeons of NB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xfrm>
            <a:off x="774699" y="259714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501612" lvl="0" indent="-501612">
              <a:spcBef>
                <a:spcPts val="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Call 1-800-667-4641, ask for licensing forms</a:t>
            </a:r>
          </a:p>
          <a:p>
            <a:pPr marL="501612" lvl="0" indent="-50161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 will also want :</a:t>
            </a:r>
          </a:p>
          <a:p>
            <a:pPr marL="794582" lvl="1" indent="-50248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Resume</a:t>
            </a:r>
          </a:p>
          <a:p>
            <a:pPr marL="794582" lvl="1" indent="-50248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Three reference letters (as per form)</a:t>
            </a:r>
          </a:p>
          <a:p>
            <a:pPr marL="794582" lvl="1" indent="-50248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 pieces of ID with picture</a:t>
            </a:r>
          </a:p>
          <a:p>
            <a:pPr marL="794582" lvl="1" indent="-50248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LMCC certificate*</a:t>
            </a:r>
          </a:p>
          <a:p>
            <a:pPr marL="794582" lvl="1" indent="-50248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CCFP certificate*</a:t>
            </a:r>
          </a:p>
          <a:p>
            <a:pPr marL="794582" lvl="1" indent="-50248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$150 cheque</a:t>
            </a:r>
          </a:p>
          <a:p>
            <a:pPr marL="794582" lvl="1" indent="-50248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Certificate of standing if residency outside of NB (may take 4-6 weeks)</a:t>
            </a:r>
          </a:p>
        </p:txBody>
      </p:sp>
      <p:pic>
        <p:nvPicPr>
          <p:cNvPr id="70" name="image0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62900" y="3714750"/>
            <a:ext cx="3454399" cy="309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6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FFFFFF"/>
                </a:solidFill>
              </a:rPr>
              <a:t>College of Physicians and Surgeons of NB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240971" indent="-1240971">
              <a:spcBef>
                <a:spcPts val="0"/>
              </a:spcBef>
              <a:buSzPct val="75000"/>
              <a:def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* If you are starting to work early in July (or you had a bad day and did not pass the CFPC exam), these certificates may not be ready in time. A letter from your program director stating that you are ready to work will be sufficient initially.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LMCC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1068361" y="226694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240971" indent="-1240971">
              <a:spcBef>
                <a:spcPts val="0"/>
              </a:spcBef>
              <a:buSzPct val="75000"/>
              <a:def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698171" indent="-1240971">
              <a:buSzPct val="75000"/>
              <a:def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defRPr>
            </a:lvl2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Statement of results available at :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hlinkClick r:id="rId2"/>
              </a:rPr>
              <a:t>https://portal.physiciansapply.ca/Account/InitialLogin</a:t>
            </a:r>
          </a:p>
        </p:txBody>
      </p:sp>
      <p:pic>
        <p:nvPicPr>
          <p:cNvPr id="77" name="image0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39200" y="1218850"/>
            <a:ext cx="2699098" cy="2699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1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3700" y="6550056"/>
            <a:ext cx="4829124" cy="2171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CFPC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76225" lvl="0" indent="-95250">
              <a:spcBef>
                <a:spcPts val="0"/>
              </a:spcBef>
              <a:buSzTx/>
              <a:buNone/>
              <a:defRPr sz="1800"/>
            </a:pPr>
            <a:endParaRPr sz="3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40971" lvl="0" indent="-1240971"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will receive a certification letter via mail about one week after results are available</a:t>
            </a:r>
          </a:p>
          <a:p>
            <a:pPr marL="1240971" lvl="0" indent="-1240971"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www.cfpc.ca</a:t>
            </a: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—&gt; login —&gt; Exams</a:t>
            </a:r>
          </a:p>
        </p:txBody>
      </p:sp>
      <p:pic>
        <p:nvPicPr>
          <p:cNvPr id="82" name="image1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78" y="2582683"/>
            <a:ext cx="7048422" cy="1798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Medicare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634854" lvl="0" indent="-634854">
              <a:spcBef>
                <a:spcPts val="0"/>
              </a:spcBef>
              <a:buSzPct val="76000"/>
              <a:defRPr sz="1800"/>
            </a:pPr>
            <a:r>
              <a:rPr sz="2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 to : </a:t>
            </a:r>
            <a:r>
              <a: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http://www2.gnb.ca/content/gnb/en/departments/health/healthprofessionals.html</a:t>
            </a:r>
            <a:endParaRPr sz="1400">
              <a:solidFill>
                <a:srgbClr val="FFFFFF"/>
              </a:solidFill>
            </a:endParaRPr>
          </a:p>
          <a:p>
            <a:pPr marL="634854" lvl="0" indent="-634854">
              <a:spcBef>
                <a:spcPts val="3000"/>
              </a:spcBef>
              <a:buSzPct val="76000"/>
              <a:defRPr sz="1800"/>
            </a:pPr>
            <a:r>
              <a:rPr sz="2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There, you will find links to :</a:t>
            </a:r>
          </a:p>
          <a:p>
            <a:pPr marL="974887" lvl="1" indent="-657386">
              <a:spcBef>
                <a:spcPts val="3000"/>
              </a:spcBef>
              <a:buSzPct val="76000"/>
              <a:defRPr sz="1800"/>
            </a:pPr>
            <a:r>
              <a:rPr sz="2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Medicare practitioner registration</a:t>
            </a:r>
          </a:p>
          <a:p>
            <a:pPr marL="974887" lvl="1" indent="-657386">
              <a:spcBef>
                <a:spcPts val="3000"/>
              </a:spcBef>
              <a:buSzPct val="76000"/>
              <a:defRPr sz="1800"/>
            </a:pPr>
            <a:r>
              <a:rPr sz="2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 deposit </a:t>
            </a:r>
          </a:p>
          <a:p>
            <a:pPr marL="974887" lvl="1" indent="-657386">
              <a:spcBef>
                <a:spcPts val="3000"/>
              </a:spcBef>
              <a:buSzPct val="76000"/>
              <a:defRPr sz="1800"/>
            </a:pPr>
            <a:r>
              <a:rPr sz="2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Teletransmission application and agreement</a:t>
            </a:r>
          </a:p>
          <a:p>
            <a:pPr marL="974887" lvl="1" indent="-657386">
              <a:spcBef>
                <a:spcPts val="3000"/>
              </a:spcBef>
              <a:buSzPct val="76000"/>
              <a:defRPr sz="1800"/>
            </a:pPr>
            <a:r>
              <a:rPr sz="2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Practitioner’s authorization (for people that will be doing your billing)</a:t>
            </a:r>
          </a:p>
        </p:txBody>
      </p:sp>
      <p:pic>
        <p:nvPicPr>
          <p:cNvPr id="86" name="image1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69831" y="915828"/>
            <a:ext cx="1955464" cy="1219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Medicare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9184" lvl="0" indent="-329184">
              <a:spcBef>
                <a:spcPts val="3000"/>
              </a:spcBef>
              <a:buSzPct val="76000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Call 506-444-5376 for questions</a:t>
            </a:r>
          </a:p>
          <a:p>
            <a:pPr marL="329184" lvl="0" indent="-329184">
              <a:spcBef>
                <a:spcPts val="3000"/>
              </a:spcBef>
              <a:buSzPct val="76000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mailed at : P.O. Box 5100 Fredericton, N.B. E3B 5G8</a:t>
            </a:r>
          </a:p>
          <a:p>
            <a:pPr marL="329184" lvl="0" indent="-329184">
              <a:spcBef>
                <a:spcPts val="3000"/>
              </a:spcBef>
              <a:buSzPct val="76000"/>
              <a:defRPr sz="1800"/>
            </a:pPr>
            <a:endParaRPr sz="3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29184" lvl="0" indent="-329184">
              <a:spcBef>
                <a:spcPts val="3000"/>
              </a:spcBef>
              <a:buSzPct val="76000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see your payments and reconciliation :</a:t>
            </a:r>
          </a:p>
          <a:p>
            <a:pPr marL="646685" lvl="1" indent="-329184">
              <a:spcBef>
                <a:spcPts val="3000"/>
              </a:spcBef>
              <a:buSzPct val="76000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Health portal/physicians communication system </a:t>
            </a:r>
          </a:p>
          <a:p>
            <a:pPr marL="1424558" lvl="2" indent="-329183">
              <a:spcBef>
                <a:spcPts val="3000"/>
              </a:spcBef>
              <a:buSzPct val="76000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http://hps.gnb.ca/default-e.asp</a:t>
            </a:r>
            <a:endParaRPr sz="3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424558" lvl="2" indent="-329183">
              <a:spcBef>
                <a:spcPts val="3000"/>
              </a:spcBef>
              <a:buSzPct val="76000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Call 506-453-8274 to activate</a:t>
            </a:r>
          </a:p>
        </p:txBody>
      </p:sp>
      <p:pic>
        <p:nvPicPr>
          <p:cNvPr id="90" name="image1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69831" y="915828"/>
            <a:ext cx="1955464" cy="1219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WorkSafe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1240971" lvl="0" indent="-1240971">
              <a:spcBef>
                <a:spcPts val="0"/>
              </a:spcBef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 billing number… Call 1-877-647-0777 to activate an account.</a:t>
            </a:r>
          </a:p>
          <a:p>
            <a:pPr marL="1240971" lvl="0" indent="-1240971"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will need you CPSNB number</a:t>
            </a:r>
          </a:p>
        </p:txBody>
      </p:sp>
      <p:pic>
        <p:nvPicPr>
          <p:cNvPr id="94" name="image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3900" y="2387600"/>
            <a:ext cx="6476999" cy="161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NBMS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1240971" lvl="0" indent="-1240971">
              <a:spcBef>
                <a:spcPts val="0"/>
              </a:spcBef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 will contact you once your CPSNB has been approved. </a:t>
            </a:r>
          </a:p>
          <a:p>
            <a:pPr marL="1240971" lvl="0" indent="-1240971">
              <a:spcBef>
                <a:spcPts val="0"/>
              </a:spcBef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Their fees will include the CMA registrations and your access to many services, including MD financial management and OMA insurance. </a:t>
            </a:r>
          </a:p>
          <a:p>
            <a:pPr marL="1879146" lvl="1" indent="-1240971">
              <a:spcBef>
                <a:spcPts val="0"/>
              </a:spcBef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Fees also includes CME reimbursements :</a:t>
            </a:r>
          </a:p>
          <a:p>
            <a:pPr marL="2336346" lvl="2" indent="-1240971">
              <a:spcBef>
                <a:spcPts val="0"/>
              </a:spcBef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$3 893 - Moncton, Fredericton, Saint-John</a:t>
            </a:r>
          </a:p>
          <a:p>
            <a:pPr marL="2336346" lvl="2" indent="-1240971">
              <a:spcBef>
                <a:spcPts val="0"/>
              </a:spcBef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$5 559 - others</a:t>
            </a:r>
          </a:p>
          <a:p>
            <a:pPr marL="1240971" lvl="0" indent="-1240971"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http://www.nbms.nb.ca/</a:t>
            </a:r>
          </a:p>
        </p:txBody>
      </p:sp>
      <p:pic>
        <p:nvPicPr>
          <p:cNvPr id="98" name="image1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6200" y="7461250"/>
            <a:ext cx="3733800" cy="113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7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FFFFFF"/>
                </a:solidFill>
              </a:rPr>
              <a:t>Meditech (ROAM), Impax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952499" y="259714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240971" indent="-1240971">
              <a:spcBef>
                <a:spcPts val="0"/>
              </a:spcBef>
              <a:buSzPct val="75000"/>
              <a:def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Different for every hospital, usually set up on your orientation day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COI Declaration 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1240971" lvl="0" indent="-1240971">
              <a:spcBef>
                <a:spcPts val="0"/>
              </a:spcBef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have no potential bias to declare for this presentation</a:t>
            </a:r>
          </a:p>
          <a:p>
            <a:pPr marL="1240971" lvl="0" indent="-1240971">
              <a:spcBef>
                <a:spcPts val="0"/>
              </a:spcBef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Mitigating bias - N/A</a:t>
            </a:r>
          </a:p>
          <a:p>
            <a:pPr marL="1240971" lvl="0" indent="-1240971">
              <a:spcBef>
                <a:spcPts val="0"/>
              </a:spcBef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Discloser : Some of the information in this presentation has been collected by many discussions with more experienced family physicians and may not be based on “official” studies or reports.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Associations Summary</a:t>
            </a:r>
          </a:p>
        </p:txBody>
      </p:sp>
      <p:graphicFrame>
        <p:nvGraphicFramePr>
          <p:cNvPr id="104" name="Table 104"/>
          <p:cNvGraphicFramePr/>
          <p:nvPr/>
        </p:nvGraphicFramePr>
        <p:xfrm>
          <a:off x="1263650" y="3074799"/>
          <a:ext cx="10477500" cy="571500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095500"/>
                <a:gridCol w="2095500"/>
                <a:gridCol w="2095500"/>
                <a:gridCol w="2095500"/>
                <a:gridCol w="2095500"/>
              </a:tblGrid>
              <a:tr h="714375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Associations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Abreviation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Web sites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Fees per year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Payable for :</a:t>
                      </a:r>
                    </a:p>
                  </a:txBody>
                  <a:tcPr marL="50800" marR="50800" marT="50800" marB="50800" anchor="ctr" horzOverflow="overflow"/>
                </a:tc>
              </a:tr>
              <a:tr h="714375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</a:rPr>
                        <a:t>The College of Family Physicians of Canada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CFPC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hlinkClick r:id="rId2"/>
                        </a:rPr>
                        <a:t>www.cfpc.ca/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$741 + $152 </a:t>
                      </a:r>
                      <a:r>
                        <a:rPr sz="1400">
                          <a:solidFill>
                            <a:srgbClr val="FFFFFF"/>
                          </a:solidFill>
                        </a:rPr>
                        <a:t>(NBCFP)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Month of your birthday</a:t>
                      </a:r>
                    </a:p>
                  </a:txBody>
                  <a:tcPr marL="50800" marR="50800" marT="50800" marB="50800" anchor="ctr" horzOverflow="overflow"/>
                </a:tc>
              </a:tr>
              <a:tr h="714375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</a:rPr>
                        <a:t>The NB College of Family Physicians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NBCFP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hlinkClick r:id="rId3"/>
                        </a:rPr>
                        <a:t>www.nbcfp.ca/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Included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-</a:t>
                      </a:r>
                    </a:p>
                  </a:txBody>
                  <a:tcPr marL="50800" marR="50800" marT="50800" marB="50800" anchor="ctr" horzOverflow="overflow"/>
                </a:tc>
              </a:tr>
              <a:tr h="714375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</a:rPr>
                        <a:t>College of Physicians and Surgeons of NB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CPSNB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hlinkClick r:id="rId4"/>
                        </a:rPr>
                        <a:t>www.cpsnb.org/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$580 + $80 </a:t>
                      </a:r>
                      <a:r>
                        <a:rPr sz="1400">
                          <a:solidFill>
                            <a:srgbClr val="FFFFFF"/>
                          </a:solidFill>
                        </a:rPr>
                        <a:t>(if Inc.)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January 1st</a:t>
                      </a:r>
                    </a:p>
                  </a:txBody>
                  <a:tcPr marL="50800" marR="50800" marT="50800" marB="50800" anchor="ctr" horzOverflow="overflow"/>
                </a:tc>
              </a:tr>
              <a:tr h="714375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</a:rPr>
                        <a:t>NB Medical Society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NBMS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hlinkClick r:id="rId5"/>
                        </a:rPr>
                        <a:t>www.nbms.nb.ca/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$2220 + $100</a:t>
                      </a:r>
                    </a:p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(GP section)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January 1st</a:t>
                      </a:r>
                    </a:p>
                  </a:txBody>
                  <a:tcPr marL="50800" marR="50800" marT="50800" marB="50800" anchor="ctr" horzOverflow="overflow"/>
                </a:tc>
              </a:tr>
              <a:tr h="714375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</a:rPr>
                        <a:t>Canadian Medical Association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CMA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hlinkClick r:id="rId6"/>
                        </a:rPr>
                        <a:t>www.cma.ca/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Included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-</a:t>
                      </a:r>
                    </a:p>
                  </a:txBody>
                  <a:tcPr marL="50800" marR="50800" marT="50800" marB="50800" anchor="ctr" horzOverflow="overflow"/>
                </a:tc>
              </a:tr>
              <a:tr h="714375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</a:rPr>
                        <a:t>The Canadian Medical Protective Association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CMPA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hlinkClick r:id="rId7"/>
                        </a:rPr>
                        <a:t>www.cmpa-acpm.ca/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$3156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Monthly or Yearly (Jan 1st)</a:t>
                      </a:r>
                    </a:p>
                  </a:txBody>
                  <a:tcPr marL="50800" marR="50800" marT="50800" marB="50800" anchor="ctr" horzOverflow="overflow"/>
                </a:tc>
              </a:tr>
              <a:tr h="714375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</a:rPr>
                        <a:t>Active hospital staff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N/A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N/A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~$200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Variable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Let’s talk business</a:t>
            </a:r>
          </a:p>
        </p:txBody>
      </p:sp>
      <p:pic>
        <p:nvPicPr>
          <p:cNvPr id="107" name="image17.png"/>
          <p:cNvPicPr/>
          <p:nvPr/>
        </p:nvPicPr>
        <p:blipFill>
          <a:blip r:embed="rId2">
            <a:extLst/>
          </a:blip>
          <a:srcRect l="7180" r="7179"/>
          <a:stretch>
            <a:fillRect/>
          </a:stretch>
        </p:blipFill>
        <p:spPr>
          <a:xfrm>
            <a:off x="5283303" y="2252858"/>
            <a:ext cx="7179616" cy="5247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15.jpg"/>
          <p:cNvPicPr/>
          <p:nvPr/>
        </p:nvPicPr>
        <p:blipFill>
          <a:blip r:embed="rId3">
            <a:extLst/>
          </a:blip>
          <a:srcRect l="25694" r="25694"/>
          <a:stretch>
            <a:fillRect/>
          </a:stretch>
        </p:blipFill>
        <p:spPr>
          <a:xfrm>
            <a:off x="719826" y="3157796"/>
            <a:ext cx="3888835" cy="599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Building Your </a:t>
            </a:r>
          </a:p>
          <a:p>
            <a:pPr lvl="0">
              <a:defRPr sz="1800"/>
            </a:pPr>
            <a:r>
              <a:rPr sz="6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Advisory Team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504746" lvl="0" indent="-504746" defTabSz="841247">
              <a:spcBef>
                <a:spcPts val="0"/>
              </a:spcBef>
              <a:buSzPct val="76000"/>
              <a:defRPr sz="1800"/>
            </a:pPr>
            <a:r>
              <a:rPr sz="276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Financial Advisor</a:t>
            </a:r>
            <a:r>
              <a:rPr sz="193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 Quarterback of your team </a:t>
            </a:r>
          </a:p>
          <a:p>
            <a:pPr marL="589805" lvl="1" indent="-356125" defTabSz="841247">
              <a:spcBef>
                <a:spcPts val="2100"/>
              </a:spcBef>
              <a:buSzPct val="76000"/>
              <a:defRPr sz="1800"/>
            </a:pPr>
            <a:r>
              <a:rPr sz="193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Debt management, insurance planning, incorporation planning, investment strategy</a:t>
            </a:r>
          </a:p>
          <a:p>
            <a:pPr marL="235548" lvl="0" indent="-235548" defTabSz="841247">
              <a:spcBef>
                <a:spcPts val="2100"/>
              </a:spcBef>
              <a:buSzPct val="76000"/>
              <a:defRPr sz="1800"/>
            </a:pPr>
            <a:r>
              <a:rPr sz="276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Accountant/Tax consultant </a:t>
            </a:r>
            <a:endParaRPr sz="1932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89805" lvl="1" indent="-356125" defTabSz="841247">
              <a:spcBef>
                <a:spcPts val="2100"/>
              </a:spcBef>
              <a:buSzPct val="76000"/>
              <a:defRPr sz="1800"/>
            </a:pPr>
            <a:r>
              <a:rPr sz="193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Advice for tax deductions and credit strategies</a:t>
            </a:r>
          </a:p>
          <a:p>
            <a:pPr marL="235548" lvl="0" indent="-235548" defTabSz="841247">
              <a:spcBef>
                <a:spcPts val="2100"/>
              </a:spcBef>
              <a:buSzPct val="76000"/>
              <a:defRPr sz="1800"/>
            </a:pPr>
            <a:r>
              <a:rPr sz="276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Insurance Advisor </a:t>
            </a:r>
            <a:endParaRPr sz="1932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89805" lvl="1" indent="-356125" defTabSz="841247">
              <a:spcBef>
                <a:spcPts val="2100"/>
              </a:spcBef>
              <a:buSzPct val="76000"/>
              <a:defRPr sz="1800"/>
            </a:pPr>
            <a:r>
              <a:rPr sz="193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DISABILITY insurance, LIFE insurance, overhead insurance, critical illness insurance, HEALTH and dental insurance </a:t>
            </a:r>
          </a:p>
          <a:p>
            <a:pPr marL="504746" lvl="0" indent="-504746" defTabSz="841247">
              <a:spcBef>
                <a:spcPts val="2100"/>
              </a:spcBef>
              <a:buSzPct val="76000"/>
              <a:defRPr sz="1800"/>
            </a:pPr>
            <a:r>
              <a:rPr sz="276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Lawyer</a:t>
            </a:r>
            <a:r>
              <a:rPr sz="193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589805" lvl="1" indent="-356125" defTabSz="841247">
              <a:spcBef>
                <a:spcPts val="2100"/>
              </a:spcBef>
              <a:buSzPct val="76000"/>
              <a:defRPr sz="1800"/>
            </a:pPr>
            <a:r>
              <a:rPr sz="193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Professional contracts, incorporations (wills, POA, home purchase)</a:t>
            </a:r>
          </a:p>
          <a:p>
            <a:pPr marL="235548" lvl="0" indent="-235548" defTabSz="841247">
              <a:spcBef>
                <a:spcPts val="2100"/>
              </a:spcBef>
              <a:buSzPct val="76000"/>
              <a:defRPr sz="1800"/>
            </a:pPr>
            <a:r>
              <a:rPr sz="276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Banking Partner </a:t>
            </a:r>
            <a:endParaRPr sz="1932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89805" lvl="1" indent="-356125" defTabSz="841247">
              <a:spcBef>
                <a:spcPts val="2100"/>
              </a:spcBef>
              <a:buSzPct val="76000"/>
              <a:defRPr sz="1800"/>
            </a:pPr>
            <a:r>
              <a:rPr sz="193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Look for low monthly fees and low interest rates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Building Your </a:t>
            </a:r>
          </a:p>
          <a:p>
            <a:pPr lvl="0">
              <a:defRPr sz="1800"/>
            </a:pPr>
            <a:r>
              <a:rPr sz="6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Professional Team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471673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6047" lvl="0" indent="-326047" defTabSz="877823">
              <a:spcBef>
                <a:spcPts val="0"/>
              </a:spcBef>
              <a:buSzPct val="74062"/>
              <a:defRPr sz="1800"/>
            </a:pPr>
            <a:r>
              <a:rPr sz="28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Medical Office Administrator </a:t>
            </a:r>
            <a:r>
              <a:rPr sz="201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Quarterback of your team and face of your practice</a:t>
            </a:r>
          </a:p>
          <a:p>
            <a:pPr marL="456467" lvl="1" indent="-237011" defTabSz="877823">
              <a:spcBef>
                <a:spcPts val="2000"/>
              </a:spcBef>
              <a:buSzPct val="74062"/>
              <a:defRPr sz="1800"/>
            </a:pPr>
            <a:r>
              <a:rPr sz="201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Look for : sense of initiative, professional, people skills (bilingual ?), you can trust 100%</a:t>
            </a:r>
          </a:p>
          <a:p>
            <a:pPr marL="228233" lvl="0" indent="-228233" defTabSz="877823">
              <a:spcBef>
                <a:spcPts val="2000"/>
              </a:spcBef>
              <a:buSzPct val="74062"/>
              <a:defRPr sz="1800"/>
            </a:pPr>
            <a:r>
              <a:rPr sz="28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Nurse </a:t>
            </a:r>
          </a:p>
          <a:p>
            <a:pPr marL="456467" lvl="1" indent="-237011" defTabSz="877823">
              <a:spcBef>
                <a:spcPts val="2000"/>
              </a:spcBef>
              <a:buSzPct val="74062"/>
              <a:defRPr sz="1800"/>
            </a:pPr>
            <a:r>
              <a:rPr sz="201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Helps with medical task such as vaccinations, vitals, INRs, initial intakes, forms to be filled and patient education. May be a source of income</a:t>
            </a:r>
          </a:p>
          <a:p>
            <a:pPr marL="228233" lvl="0" indent="-228233" defTabSz="877823">
              <a:spcBef>
                <a:spcPts val="2000"/>
              </a:spcBef>
              <a:buSzPct val="74062"/>
              <a:defRPr sz="1800"/>
            </a:pPr>
            <a:r>
              <a:rPr sz="28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Clinic Manager </a:t>
            </a:r>
          </a:p>
          <a:p>
            <a:pPr marL="456467" lvl="1" indent="-237011" defTabSz="877823">
              <a:spcBef>
                <a:spcPts val="2000"/>
              </a:spcBef>
              <a:buSzPct val="74062"/>
              <a:defRPr sz="1800"/>
            </a:pPr>
            <a:r>
              <a:rPr sz="201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Saves a lot of time and energy if you practice in a large group</a:t>
            </a:r>
          </a:p>
          <a:p>
            <a:pPr marL="228233" lvl="0" indent="-228233" defTabSz="877823">
              <a:spcBef>
                <a:spcPts val="2000"/>
              </a:spcBef>
              <a:buSzPct val="74062"/>
              <a:defRPr sz="1800"/>
            </a:pPr>
            <a:r>
              <a:rPr sz="28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Medical Assistant</a:t>
            </a:r>
          </a:p>
          <a:p>
            <a:pPr marL="456467" lvl="1" indent="-237011" defTabSz="877823">
              <a:spcBef>
                <a:spcPts val="2000"/>
              </a:spcBef>
              <a:buSzPct val="74062"/>
              <a:defRPr sz="1800"/>
            </a:pPr>
            <a:r>
              <a:rPr sz="201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Cheaper then a nurse but needs more supervision</a:t>
            </a:r>
          </a:p>
          <a:p>
            <a:pPr marL="228233" lvl="0" indent="-228233" defTabSz="877823">
              <a:spcBef>
                <a:spcPts val="2000"/>
              </a:spcBef>
              <a:buSzPct val="74062"/>
              <a:defRPr sz="1800"/>
            </a:pPr>
            <a:r>
              <a:rPr sz="28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Colleagues and Mentors</a:t>
            </a:r>
          </a:p>
          <a:p>
            <a:pPr marL="456467" lvl="1" indent="-237011" defTabSz="877823">
              <a:spcBef>
                <a:spcPts val="2000"/>
              </a:spcBef>
              <a:buSzPct val="74062"/>
              <a:defRPr sz="1800"/>
            </a:pPr>
            <a:r>
              <a:rPr sz="201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People you can rely on to help with medical or business questions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Negotiation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685800" lvl="0" indent="-685800">
              <a:spcBef>
                <a:spcPts val="0"/>
              </a:spcBef>
              <a:buSzPct val="73706"/>
              <a:defRPr sz="1800"/>
            </a:pPr>
            <a:r>
              <a: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Like a business owner, you now have to negotiate ! </a:t>
            </a:r>
          </a:p>
          <a:p>
            <a:pPr marL="685800" lvl="0" indent="-685800">
              <a:spcBef>
                <a:spcPts val="0"/>
              </a:spcBef>
              <a:buSzPct val="73706"/>
              <a:defRPr sz="1800"/>
            </a:pPr>
            <a:r>
              <a: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forget :</a:t>
            </a:r>
          </a:p>
          <a:p>
            <a:pPr marL="1028700" lvl="1" indent="-685800">
              <a:spcBef>
                <a:spcPts val="3100"/>
              </a:spcBef>
              <a:buSzPct val="73706"/>
              <a:defRPr sz="1800"/>
            </a:pPr>
            <a:r>
              <a: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prepared (Your goals, available options, plan A and B, what you are willing to bargain/let go)</a:t>
            </a:r>
          </a:p>
          <a:p>
            <a:pPr marL="1028700" lvl="1" indent="-685800">
              <a:spcBef>
                <a:spcPts val="3100"/>
              </a:spcBef>
              <a:buSzPct val="73706"/>
              <a:defRPr sz="1800"/>
            </a:pPr>
            <a:r>
              <a: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fair</a:t>
            </a:r>
          </a:p>
          <a:p>
            <a:pPr marL="1028700" lvl="1" indent="-685800">
              <a:spcBef>
                <a:spcPts val="3100"/>
              </a:spcBef>
              <a:buSzPct val="73706"/>
              <a:defRPr sz="1800"/>
            </a:pPr>
            <a:r>
              <a: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you emotions and reactions</a:t>
            </a:r>
          </a:p>
          <a:p>
            <a:pPr marL="1028700" lvl="1" indent="-685800">
              <a:spcBef>
                <a:spcPts val="3100"/>
              </a:spcBef>
              <a:buSzPct val="73706"/>
              <a:defRPr sz="1800"/>
            </a:pPr>
            <a:r>
              <a: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polite</a:t>
            </a:r>
          </a:p>
          <a:p>
            <a:pPr marL="1028700" lvl="1" indent="-685800">
              <a:spcBef>
                <a:spcPts val="3100"/>
              </a:spcBef>
              <a:buSzPct val="73706"/>
              <a:defRPr sz="1800"/>
            </a:pPr>
            <a:r>
              <a: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confident</a:t>
            </a:r>
          </a:p>
          <a:p>
            <a:pPr marL="1028700" lvl="1" indent="-685800">
              <a:spcBef>
                <a:spcPts val="3100"/>
              </a:spcBef>
              <a:buSzPct val="73706"/>
              <a:defRPr sz="1800"/>
            </a:pPr>
            <a:r>
              <a: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Think of long term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Contracts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161163" lvl="0" indent="-161163" defTabSz="429768">
              <a:spcBef>
                <a:spcPts val="1400"/>
              </a:spcBef>
              <a:buSzPct val="73706"/>
              <a:defRPr sz="1800"/>
            </a:pPr>
            <a:r>
              <a:rPr sz="2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contract should be reviewed by a lawyer and include :</a:t>
            </a:r>
          </a:p>
          <a:p>
            <a:pPr marL="322325" lvl="1" indent="-161162" defTabSz="429768">
              <a:spcBef>
                <a:spcPts val="1400"/>
              </a:spcBef>
              <a:buSzPct val="73706"/>
              <a:defRPr sz="1800"/>
            </a:pPr>
            <a:r>
              <a:rPr sz="2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Start date</a:t>
            </a:r>
          </a:p>
          <a:p>
            <a:pPr marL="322325" lvl="1" indent="-161162" defTabSz="429768">
              <a:spcBef>
                <a:spcPts val="1400"/>
              </a:spcBef>
              <a:buSzPct val="73706"/>
              <a:defRPr sz="1800"/>
            </a:pPr>
            <a:r>
              <a:rPr sz="2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Hours of work</a:t>
            </a:r>
          </a:p>
          <a:p>
            <a:pPr marL="322325" lvl="1" indent="-161162" defTabSz="429768">
              <a:spcBef>
                <a:spcPts val="1400"/>
              </a:spcBef>
              <a:buSzPct val="73706"/>
              <a:defRPr sz="1800"/>
            </a:pPr>
            <a:r>
              <a:rPr sz="2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Salary</a:t>
            </a:r>
          </a:p>
          <a:p>
            <a:pPr marL="322325" lvl="1" indent="-161162" defTabSz="429768">
              <a:spcBef>
                <a:spcPts val="1400"/>
              </a:spcBef>
              <a:buSzPct val="73706"/>
              <a:defRPr sz="1800"/>
            </a:pPr>
            <a:r>
              <a:rPr sz="2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Sick leave/personal days provisions</a:t>
            </a:r>
          </a:p>
          <a:p>
            <a:pPr marL="322325" lvl="1" indent="-161162" defTabSz="429768">
              <a:spcBef>
                <a:spcPts val="1400"/>
              </a:spcBef>
              <a:buSzPct val="73706"/>
              <a:defRPr sz="1800"/>
            </a:pPr>
            <a:r>
              <a:rPr sz="2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Overtime policy</a:t>
            </a:r>
          </a:p>
          <a:p>
            <a:pPr marL="322325" lvl="1" indent="-161162" defTabSz="429768">
              <a:spcBef>
                <a:spcPts val="1400"/>
              </a:spcBef>
              <a:buSzPct val="73706"/>
              <a:defRPr sz="1800"/>
            </a:pPr>
            <a:r>
              <a:rPr sz="2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Holidays policy</a:t>
            </a:r>
          </a:p>
          <a:p>
            <a:pPr marL="322325" lvl="1" indent="-161162" defTabSz="429768">
              <a:spcBef>
                <a:spcPts val="1400"/>
              </a:spcBef>
              <a:buSzPct val="73706"/>
              <a:defRPr sz="1800"/>
            </a:pPr>
            <a:r>
              <a:rPr sz="2350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Probation period</a:t>
            </a:r>
          </a:p>
          <a:p>
            <a:pPr marL="322325" lvl="1" indent="-161162" defTabSz="429768">
              <a:spcBef>
                <a:spcPts val="1400"/>
              </a:spcBef>
              <a:buSzPct val="73706"/>
              <a:defRPr sz="1800"/>
            </a:pPr>
            <a:r>
              <a:rPr sz="2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Termination clause</a:t>
            </a:r>
          </a:p>
          <a:p>
            <a:pPr marL="322325" lvl="1" indent="-161162" defTabSz="429768">
              <a:spcBef>
                <a:spcPts val="1400"/>
              </a:spcBef>
              <a:buSzPct val="73706"/>
              <a:defRPr sz="1800"/>
            </a:pPr>
            <a:r>
              <a:rPr sz="2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Attach : job description and office politics</a:t>
            </a:r>
          </a:p>
          <a:p>
            <a:pPr marL="322325" lvl="1" indent="-161162" defTabSz="429768">
              <a:spcBef>
                <a:spcPts val="1400"/>
              </a:spcBef>
              <a:buSzPct val="73706"/>
              <a:defRPr sz="1800"/>
            </a:pPr>
            <a:r>
              <a:rPr sz="2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**All your employees should have a signed contract </a:t>
            </a:r>
            <a:r>
              <a:rPr sz="2350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sz="2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you  make the other candidates aware you did not choose them.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Setting Up Your Office</a:t>
            </a:r>
          </a:p>
        </p:txBody>
      </p:sp>
      <p:pic>
        <p:nvPicPr>
          <p:cNvPr id="123" name="image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315" y="2583618"/>
            <a:ext cx="5012268" cy="3759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2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2232" y="5232400"/>
            <a:ext cx="5012268" cy="3759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Space and Cost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888274" lvl="0" indent="-888274">
              <a:spcBef>
                <a:spcPts val="0"/>
              </a:spcBef>
              <a:buSzPct val="75703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 room = 100-120 square feet</a:t>
            </a:r>
          </a:p>
          <a:p>
            <a:pPr marL="888274" lvl="0" indent="-888274">
              <a:spcBef>
                <a:spcPts val="3500"/>
              </a:spcBef>
              <a:buSzPct val="75703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Clinic space : Exam room space</a:t>
            </a:r>
          </a:p>
          <a:p>
            <a:pPr marL="1286691" lvl="1" indent="-905691">
              <a:spcBef>
                <a:spcPts val="3500"/>
              </a:spcBef>
              <a:buSzPct val="75703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~4-5:1 if solo practice </a:t>
            </a:r>
          </a:p>
          <a:p>
            <a:pPr marL="1286691" lvl="1" indent="-905691">
              <a:spcBef>
                <a:spcPts val="3500"/>
              </a:spcBef>
              <a:buSzPct val="75703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~3.5-4:1 if two or more</a:t>
            </a:r>
          </a:p>
          <a:p>
            <a:pPr marL="888274" lvl="0" indent="-888274">
              <a:spcBef>
                <a:spcPts val="3500"/>
              </a:spcBef>
              <a:buSzPct val="75703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Rent : ~$10-25 + tax/square feet/year </a:t>
            </a:r>
          </a:p>
          <a:p>
            <a:pPr marL="1286691" lvl="1" indent="-905691">
              <a:spcBef>
                <a:spcPts val="3500"/>
              </a:spcBef>
              <a:buSzPct val="75703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Electricity : ~$2-3/square feet/year</a:t>
            </a:r>
          </a:p>
          <a:p>
            <a:pPr marL="1286691" lvl="1" indent="-905691">
              <a:spcBef>
                <a:spcPts val="3500"/>
              </a:spcBef>
              <a:buSzPct val="75703"/>
              <a:defRPr sz="1800"/>
            </a:pPr>
            <a:r>
              <a: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Maintenance : ~$2/square feet/year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Staff and Salaries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1010409" lvl="0" indent="-1010409">
              <a:spcBef>
                <a:spcPts val="0"/>
              </a:spcBef>
              <a:buSzPct val="74100"/>
              <a:defRPr sz="1800"/>
            </a:pPr>
            <a:r>
              <a:rPr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Staff : ~1.2 FTE employee / MD</a:t>
            </a:r>
          </a:p>
          <a:p>
            <a:pPr marL="1440250" lvl="1" indent="-1033850">
              <a:spcBef>
                <a:spcPts val="3800"/>
              </a:spcBef>
              <a:buSzPct val="74100"/>
              <a:defRPr sz="1800"/>
            </a:pPr>
            <a:r>
              <a:rPr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MOA : ~$15-20+/h depending on experience</a:t>
            </a:r>
          </a:p>
          <a:p>
            <a:pPr marL="1440250" lvl="1" indent="-1033850">
              <a:spcBef>
                <a:spcPts val="3800"/>
              </a:spcBef>
              <a:buSzPct val="74100"/>
              <a:defRPr sz="1800"/>
            </a:pPr>
            <a:r>
              <a:rPr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Nurse : ~$35/h</a:t>
            </a:r>
          </a:p>
          <a:p>
            <a:pPr marL="1440250" lvl="1" indent="-1033850">
              <a:spcBef>
                <a:spcPts val="3800"/>
              </a:spcBef>
              <a:buSzPct val="74100"/>
              <a:defRPr sz="1800"/>
            </a:pPr>
            <a:r>
              <a:rPr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Managing role : ~$18-20/h</a:t>
            </a:r>
          </a:p>
          <a:p>
            <a:pPr marL="1440250" lvl="1" indent="-1033850">
              <a:spcBef>
                <a:spcPts val="3800"/>
              </a:spcBef>
              <a:buSzPct val="74100"/>
              <a:defRPr sz="1800"/>
            </a:pPr>
            <a:r>
              <a:rPr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Assistant: ~$12-14/h</a:t>
            </a:r>
          </a:p>
          <a:p>
            <a:pPr marL="1440250" lvl="1" indent="-1033850">
              <a:spcBef>
                <a:spcPts val="3800"/>
              </a:spcBef>
              <a:buSzPct val="74100"/>
              <a:defRPr sz="1800"/>
            </a:pPr>
            <a:r>
              <a:rPr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*Keep in mind, there is ~11% extra cost that will be paid by employer to the receiver general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Other Costs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185439" lvl="0" indent="-185439" defTabSz="713231">
              <a:spcBef>
                <a:spcPts val="0"/>
              </a:spcBef>
              <a:buSzPct val="74062"/>
              <a:defRPr sz="1800"/>
            </a:pPr>
            <a:r>
              <a:rPr sz="249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Office set up (~$45 000-50 000 for a 2 exam room office)</a:t>
            </a:r>
          </a:p>
          <a:p>
            <a:pPr marL="185439" lvl="0" indent="-185439" defTabSz="713231">
              <a:spcBef>
                <a:spcPts val="1600"/>
              </a:spcBef>
              <a:buSzPct val="74062"/>
              <a:defRPr sz="1800"/>
            </a:pPr>
            <a:r>
              <a:rPr sz="249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Medical supplies ($1 500- 2 000 / year)</a:t>
            </a:r>
          </a:p>
          <a:p>
            <a:pPr marL="185439" lvl="0" indent="-185439" defTabSz="713231">
              <a:spcBef>
                <a:spcPts val="1600"/>
              </a:spcBef>
              <a:buSzPct val="74062"/>
              <a:defRPr sz="1800"/>
            </a:pPr>
            <a:r>
              <a:rPr sz="249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Office and other supplies ($1 200 - 1 700 / year)</a:t>
            </a:r>
          </a:p>
          <a:p>
            <a:pPr marL="185439" lvl="0" indent="-185439" defTabSz="713231">
              <a:spcBef>
                <a:spcPts val="1600"/>
              </a:spcBef>
              <a:buSzPct val="74062"/>
              <a:defRPr sz="1800"/>
            </a:pPr>
            <a:r>
              <a:rPr sz="249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Phones, fax, internet (~$1 500 - 1 800 / year)</a:t>
            </a:r>
          </a:p>
          <a:p>
            <a:pPr marL="185439" lvl="0" indent="-185439" defTabSz="713231">
              <a:spcBef>
                <a:spcPts val="1600"/>
              </a:spcBef>
              <a:buSzPct val="74062"/>
              <a:defRPr sz="1800"/>
            </a:pPr>
            <a:r>
              <a:rPr sz="249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Parking fees (~$250 / year)</a:t>
            </a:r>
          </a:p>
          <a:p>
            <a:pPr marL="185439" lvl="0" indent="-185439" defTabSz="713231">
              <a:spcBef>
                <a:spcPts val="1600"/>
              </a:spcBef>
              <a:buSzPct val="74062"/>
              <a:defRPr sz="1800"/>
            </a:pPr>
            <a:r>
              <a:rPr sz="249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EMR ($200-500 / month +/- initial cost, up to $20 000)</a:t>
            </a:r>
          </a:p>
          <a:p>
            <a:pPr marL="185439" lvl="0" indent="-185439" defTabSz="713231">
              <a:spcBef>
                <a:spcPts val="1600"/>
              </a:spcBef>
              <a:buSzPct val="74062"/>
              <a:defRPr sz="1800"/>
            </a:pPr>
            <a:r>
              <a:rPr sz="249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Property Insurance (~$500 / year)</a:t>
            </a:r>
          </a:p>
          <a:p>
            <a:pPr marL="185439" lvl="0" indent="-185439" defTabSz="713231">
              <a:spcBef>
                <a:spcPts val="1600"/>
              </a:spcBef>
              <a:buSzPct val="74062"/>
              <a:defRPr sz="1800"/>
            </a:pPr>
            <a:r>
              <a:rPr sz="249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Disability Insurance ($1 200 - 2000 / year)</a:t>
            </a:r>
          </a:p>
          <a:p>
            <a:pPr marL="185439" lvl="0" indent="-185439" defTabSz="713231">
              <a:spcBef>
                <a:spcPts val="1600"/>
              </a:spcBef>
              <a:buSzPct val="74062"/>
              <a:defRPr sz="1800"/>
            </a:pPr>
            <a:r>
              <a:rPr sz="249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Medical protection insurance (~$3150 / year)</a:t>
            </a:r>
          </a:p>
          <a:p>
            <a:pPr marL="185439" lvl="0" indent="-185439" defTabSz="713231">
              <a:spcBef>
                <a:spcPts val="1600"/>
              </a:spcBef>
              <a:buSzPct val="74062"/>
              <a:defRPr sz="1800"/>
            </a:pPr>
            <a:r>
              <a:rPr sz="249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Association fees (~$4 000 / year)</a:t>
            </a:r>
          </a:p>
          <a:p>
            <a:pPr marL="185439" lvl="0" indent="-185439" defTabSz="713231">
              <a:spcBef>
                <a:spcPts val="1600"/>
              </a:spcBef>
              <a:buSzPct val="74062"/>
              <a:defRPr sz="1800"/>
            </a:pPr>
            <a:r>
              <a:rPr sz="249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 employees - janitor, accountant,billing, scanning…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1240971" lvl="0" indent="-1240971">
              <a:spcBef>
                <a:spcPts val="0"/>
              </a:spcBef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Types of practice</a:t>
            </a:r>
          </a:p>
          <a:p>
            <a:pPr marL="1240971" lvl="0" indent="-1240971"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Step by Step approach to start working</a:t>
            </a:r>
          </a:p>
          <a:p>
            <a:pPr marL="1240971" lvl="0" indent="-1240971"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business side of medicine</a:t>
            </a:r>
          </a:p>
          <a:p>
            <a:pPr marL="1240971" lvl="1" indent="-783771">
              <a:buSzPct val="75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Building your team</a:t>
            </a:r>
          </a:p>
          <a:p>
            <a:pPr marL="1240971" lvl="1" indent="-783771">
              <a:buSzPct val="75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Setting up your office</a:t>
            </a:r>
          </a:p>
          <a:p>
            <a:pPr marL="1240971" lvl="1" indent="-783771">
              <a:buSzPct val="75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Organizing billing and finances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Overhead Summary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240971" indent="-1240971">
              <a:spcBef>
                <a:spcPts val="0"/>
              </a:spcBef>
              <a:buSzPct val="75000"/>
              <a:def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698171" indent="-1240971">
              <a:buSzPct val="75000"/>
              <a:def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You can expect ~$70 000-80 000 / year (and even up to $100 000 in some cases)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with an extra ~$50 000 for year one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6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900">
                <a:solidFill>
                  <a:srgbClr val="FFFFFF"/>
                </a:solidFill>
              </a:rPr>
              <a:t>Medical and Office Material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240971" indent="-1240971">
              <a:spcBef>
                <a:spcPts val="0"/>
              </a:spcBef>
              <a:buSzPct val="75000"/>
              <a:def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See attached appendix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Clinic Pamphlet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182879" lvl="0" indent="-182879" defTabSz="365760">
              <a:spcBef>
                <a:spcPts val="0"/>
              </a:spcBef>
              <a:buSzPct val="75000"/>
              <a:defRPr sz="1800"/>
            </a:pPr>
            <a:r>
              <a:rPr sz="20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your patients, to explain your clinic rules </a:t>
            </a:r>
          </a:p>
          <a:p>
            <a:pPr marL="365760" lvl="1" indent="-182880" defTabSz="365760">
              <a:spcBef>
                <a:spcPts val="1600"/>
              </a:spcBef>
              <a:buSzPct val="75000"/>
              <a:defRPr sz="1800"/>
            </a:pPr>
            <a:r>
              <a:rPr sz="20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 include : </a:t>
            </a:r>
          </a:p>
          <a:p>
            <a:pPr marL="621030" lvl="2" indent="-182880" defTabSz="365760">
              <a:spcBef>
                <a:spcPts val="1600"/>
              </a:spcBef>
              <a:buSzPct val="75000"/>
              <a:defRPr sz="1800"/>
            </a:pPr>
            <a:r>
              <a:rPr sz="20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Brief introduction</a:t>
            </a:r>
          </a:p>
          <a:p>
            <a:pPr marL="621030" lvl="2" indent="-182880" defTabSz="365760">
              <a:spcBef>
                <a:spcPts val="1600"/>
              </a:spcBef>
              <a:buSzPct val="75000"/>
              <a:defRPr sz="1800"/>
            </a:pPr>
            <a:r>
              <a:rPr sz="20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Address</a:t>
            </a:r>
          </a:p>
          <a:p>
            <a:pPr marL="621030" lvl="2" indent="-182880" defTabSz="365760">
              <a:spcBef>
                <a:spcPts val="1600"/>
              </a:spcBef>
              <a:buSzPct val="75000"/>
              <a:defRPr sz="1800"/>
            </a:pPr>
            <a:r>
              <a:rPr sz="20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Phone number</a:t>
            </a:r>
          </a:p>
          <a:p>
            <a:pPr marL="621030" lvl="2" indent="-182880" defTabSz="365760">
              <a:spcBef>
                <a:spcPts val="1600"/>
              </a:spcBef>
              <a:buSzPct val="75000"/>
              <a:defRPr sz="1800"/>
            </a:pPr>
            <a:r>
              <a:rPr sz="20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Hours of operation</a:t>
            </a:r>
          </a:p>
          <a:p>
            <a:pPr marL="621030" lvl="2" indent="-182880" defTabSz="365760">
              <a:spcBef>
                <a:spcPts val="1600"/>
              </a:spcBef>
              <a:buSzPct val="75000"/>
              <a:defRPr sz="1800"/>
            </a:pPr>
            <a:r>
              <a:rPr sz="20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Clinic particularities (after hours, medical education, hospitalization rounds etc.)</a:t>
            </a:r>
          </a:p>
          <a:p>
            <a:pPr marL="621030" lvl="2" indent="-182880" defTabSz="365760">
              <a:spcBef>
                <a:spcPts val="1600"/>
              </a:spcBef>
              <a:buSzPct val="75000"/>
              <a:defRPr sz="1800"/>
            </a:pPr>
            <a:r>
              <a:rPr sz="20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Appointment expectations</a:t>
            </a:r>
          </a:p>
          <a:p>
            <a:pPr marL="621030" lvl="2" indent="-182880" defTabSz="365760">
              <a:spcBef>
                <a:spcPts val="1600"/>
              </a:spcBef>
              <a:buSzPct val="75000"/>
              <a:defRPr sz="1800"/>
            </a:pPr>
            <a:r>
              <a:rPr sz="20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show policy</a:t>
            </a:r>
          </a:p>
          <a:p>
            <a:pPr marL="621030" lvl="2" indent="-182880" defTabSz="365760">
              <a:spcBef>
                <a:spcPts val="1600"/>
              </a:spcBef>
              <a:buSzPct val="75000"/>
              <a:defRPr sz="1800"/>
            </a:pPr>
            <a:r>
              <a:rPr sz="20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Services not covered by Medicare</a:t>
            </a:r>
          </a:p>
          <a:p>
            <a:pPr marL="621030" lvl="2" indent="-182880" defTabSz="365760">
              <a:spcBef>
                <a:spcPts val="1600"/>
              </a:spcBef>
              <a:buSzPct val="75000"/>
              <a:defRPr sz="1800"/>
            </a:pPr>
            <a:r>
              <a:rPr sz="20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Steps for prescription renewal or test results</a:t>
            </a:r>
          </a:p>
          <a:p>
            <a:pPr marL="621030" lvl="2" indent="-182880" defTabSz="365760">
              <a:spcBef>
                <a:spcPts val="1600"/>
              </a:spcBef>
              <a:buSzPct val="75000"/>
              <a:defRPr sz="1800"/>
            </a:pPr>
            <a:r>
              <a:rPr sz="208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Confidentiality and respect policies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Organizing Your Billing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1240971" lvl="0" indent="-1240971">
              <a:spcBef>
                <a:spcPts val="0"/>
              </a:spcBef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NB Physician’s Manual </a:t>
            </a:r>
          </a:p>
          <a:p>
            <a:pPr marL="653142" lvl="0" indent="-653142">
              <a:buSzPct val="75000"/>
              <a:defRPr sz="1800"/>
            </a:pPr>
            <a:r>
              <a: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http://www.gnb.ca/0394/pdf/2014/physician_manual-e.pdf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6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FFFFFF"/>
                </a:solidFill>
              </a:rPr>
              <a:t>Billing - Top 18 Useful Codes</a:t>
            </a:r>
          </a:p>
        </p:txBody>
      </p:sp>
      <p:graphicFrame>
        <p:nvGraphicFramePr>
          <p:cNvPr id="148" name="Table 148"/>
          <p:cNvGraphicFramePr/>
          <p:nvPr/>
        </p:nvGraphicFramePr>
        <p:xfrm>
          <a:off x="1262050" y="2810550"/>
          <a:ext cx="10480700" cy="667090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620175"/>
                <a:gridCol w="2620175"/>
                <a:gridCol w="2620175"/>
                <a:gridCol w="2620175"/>
              </a:tblGrid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Service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Code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Units @$1.52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$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Office visit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44.08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Walk in clinic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28(at $1.05/unit)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29.50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Diabetic patient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8109 (yearly)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83 (at $1.01/unit)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83.83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COPD patient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8113 (yearly)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60 (at $1.01/unit)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60.60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Pap material (+ visit)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1999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12.16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70 and older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8101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36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54.72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Infiltration (+ visit)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1948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22.80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Injection (no visit)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19.76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INR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1898 (Monthly)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16.72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Immunisation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list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8 (+visit) - 13 (no visit)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12.16 - 19.76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Psychotherapy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24 q 15 min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36.48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Hospital admission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2173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40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60.80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Visit hospital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2174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39.52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Discharge hospital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2175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32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48.64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Medically discharged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8117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18.24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Urgent visit @ hospital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2856(night) - 2855(day)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70 - 21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106.40 - 31.92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On call stipend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8989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139 (at $1.05/unit)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145.95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1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Extra Mural Communication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22.80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Organizing Your Billing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xfrm>
            <a:off x="952499" y="2677863"/>
            <a:ext cx="11099801" cy="67361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pPr marL="131719" lvl="0" indent="-131719" defTabSz="612648">
              <a:spcBef>
                <a:spcPts val="0"/>
              </a:spcBef>
              <a:buSzPct val="73295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 billing fees - as suggested by NBMS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Examination for third party : $75-125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Disability forms : $50-75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Insurance company assessment : $150 + $1 per photocopy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Drug coverage and Special Authorization : $10-35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Complete disability report : $125 (Canada Gov pays a max. of $85)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Proof of immunization : $10-20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Medical-Legal report : $250-500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Court appearance : $250-500 per hour (minimum of 3h, including preparation time)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Copy of chart for lawyer : $50 + $1 per page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Prescription renewal : $10-30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Missed appointment : 30-100% of Medicare fee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Pages copied for patient : $0.25/page</a:t>
            </a:r>
          </a:p>
          <a:p>
            <a:pPr marL="263438" lvl="1" indent="-135802" defTabSz="612648">
              <a:spcBef>
                <a:spcPts val="1200"/>
              </a:spcBef>
              <a:buSzPct val="76593"/>
              <a:defRPr sz="1800"/>
            </a:pPr>
            <a:r>
              <a:rPr sz="214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Chart transfer : $35-50 + $1 per page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Finances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126187" lvl="0" indent="-126187" defTabSz="420623">
              <a:spcBef>
                <a:spcPts val="0"/>
              </a:spcBef>
              <a:buSzPct val="74347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Organization is key !!!</a:t>
            </a:r>
          </a:p>
          <a:p>
            <a:pPr marL="252374" lvl="1" indent="-129692" defTabSz="420623">
              <a:spcBef>
                <a:spcPts val="1100"/>
              </a:spcBef>
              <a:buSzPct val="74347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need to keep track ! </a:t>
            </a:r>
          </a:p>
          <a:p>
            <a:pPr marL="252374" lvl="1" indent="-129692" defTabSz="420623">
              <a:spcBef>
                <a:spcPts val="1100"/>
              </a:spcBef>
              <a:buSzPct val="74347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Corporate / Personal accounts</a:t>
            </a:r>
          </a:p>
          <a:p>
            <a:pPr marL="126187" lvl="0" indent="-126187" defTabSz="420623">
              <a:spcBef>
                <a:spcPts val="1100"/>
              </a:spcBef>
              <a:buSzPct val="74347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 members to help you with this :</a:t>
            </a:r>
          </a:p>
          <a:p>
            <a:pPr marL="252374" lvl="1" indent="-129692" defTabSz="420623">
              <a:spcBef>
                <a:spcPts val="1100"/>
              </a:spcBef>
              <a:buSzPct val="74347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MOA </a:t>
            </a:r>
          </a:p>
          <a:p>
            <a:pPr marL="633564" lvl="2" indent="-129692" defTabSz="420623">
              <a:spcBef>
                <a:spcPts val="1100"/>
              </a:spcBef>
              <a:buSzPct val="74347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Medicare, Work Safe, Direct billing invoices, Bills</a:t>
            </a:r>
          </a:p>
          <a:p>
            <a:pPr marL="252374" lvl="1" indent="-129692" defTabSz="420623">
              <a:spcBef>
                <a:spcPts val="1100"/>
              </a:spcBef>
              <a:buSzPct val="74347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Billing </a:t>
            </a:r>
          </a:p>
          <a:p>
            <a:pPr marL="633564" lvl="2" indent="-129692" defTabSz="420623">
              <a:spcBef>
                <a:spcPts val="1100"/>
              </a:spcBef>
              <a:buSzPct val="74347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“Specialist” vs MOA vs Partner vs You ?</a:t>
            </a:r>
          </a:p>
          <a:p>
            <a:pPr marL="252374" lvl="1" indent="-129692" defTabSz="420623">
              <a:spcBef>
                <a:spcPts val="1100"/>
              </a:spcBef>
              <a:buSzPct val="74347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Accountant / Tax consultant </a:t>
            </a:r>
          </a:p>
          <a:p>
            <a:pPr marL="633564" lvl="2" indent="-129692" defTabSz="420623">
              <a:spcBef>
                <a:spcPts val="1100"/>
              </a:spcBef>
              <a:buSzPct val="74347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Income taxes (Personal and Corporate), ways to legally advantage yourself</a:t>
            </a:r>
          </a:p>
          <a:p>
            <a:pPr marL="252374" lvl="1" indent="-129692" defTabSz="420623">
              <a:spcBef>
                <a:spcPts val="1100"/>
              </a:spcBef>
              <a:buSzPct val="74347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Financial planner</a:t>
            </a:r>
          </a:p>
          <a:p>
            <a:pPr marL="633564" lvl="2" indent="-129692" defTabSz="420623">
              <a:spcBef>
                <a:spcPts val="1100"/>
              </a:spcBef>
              <a:buSzPct val="74347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Answer questions, individualized plan, ways to legally advantage yourself, long term planification. Bank vs Private vs MD management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Darren’s Tips and Tricks</a:t>
            </a:r>
          </a:p>
        </p:txBody>
      </p:sp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538842" lvl="0" indent="-538842">
              <a:spcBef>
                <a:spcPts val="0"/>
              </a:spcBef>
              <a:buSzPct val="75240"/>
              <a:defRPr sz="1800"/>
            </a:pPr>
            <a:r>
              <a:rPr sz="2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forget : Not everyone has your best interest in mind, contracts are important</a:t>
            </a:r>
          </a:p>
          <a:p>
            <a:pPr marL="538842" lvl="0" indent="-538842">
              <a:spcBef>
                <a:spcPts val="2700"/>
              </a:spcBef>
              <a:buSzPct val="75240"/>
              <a:defRPr sz="1800"/>
            </a:pPr>
            <a:r>
              <a:rPr sz="2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want to be paid for what you do, experience is an important asset for your billing</a:t>
            </a:r>
          </a:p>
          <a:p>
            <a:pPr marL="538842" lvl="0" indent="-538842">
              <a:spcBef>
                <a:spcPts val="2700"/>
              </a:spcBef>
              <a:buSzPct val="75240"/>
              <a:defRPr sz="1800"/>
            </a:pPr>
            <a:r>
              <a:rPr sz="2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we graduate, we are ready to practice medicine, however we are not formed to open a business - surround yourself with a good team / mentors</a:t>
            </a:r>
          </a:p>
          <a:p>
            <a:pPr marL="538842" lvl="0" indent="-538842">
              <a:spcBef>
                <a:spcPts val="2700"/>
              </a:spcBef>
              <a:buSzPct val="75240"/>
              <a:defRPr sz="1800"/>
            </a:pPr>
            <a:r>
              <a:rPr sz="2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Good corporate expense = regular meetings with colleagues</a:t>
            </a:r>
          </a:p>
          <a:p>
            <a:pPr marL="538842" lvl="0" indent="-538842">
              <a:spcBef>
                <a:spcPts val="2700"/>
              </a:spcBef>
              <a:buSzPct val="75240"/>
              <a:defRPr sz="1800"/>
            </a:pPr>
            <a:r>
              <a:rPr sz="2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need to balance work and personal life - High stress/Burnout rate is 40-50% among first line physicians. Only 48.4% of NB’s family physicians are satisfied of their personal life/work balance.</a:t>
            </a:r>
          </a:p>
          <a:p>
            <a:pPr marL="848178" lvl="1" indent="-556078">
              <a:spcBef>
                <a:spcPts val="2700"/>
              </a:spcBef>
              <a:buSzPct val="75240"/>
              <a:defRPr sz="1800"/>
            </a:pPr>
            <a:r>
              <a:rPr sz="2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http://www.cfpc.ca/FF_Work_Life_Personal_Life_Balance/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952499" y="412750"/>
            <a:ext cx="11099801" cy="2120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Special Thanks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1240971" lvl="0" indent="-1240971">
              <a:spcBef>
                <a:spcPts val="0"/>
              </a:spcBef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 Jules Melanson</a:t>
            </a:r>
          </a:p>
          <a:p>
            <a:pPr marL="1240971" lvl="0" indent="-1240971"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 Julie-Eve Arseneault</a:t>
            </a:r>
          </a:p>
          <a:p>
            <a:pPr marL="1240971" lvl="0" indent="-1240971">
              <a:buSzPct val="75000"/>
              <a:defRPr sz="1800"/>
            </a:pPr>
            <a:r>
              <a: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My many mentors that helped me get started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Links / Emails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501612" lvl="0" indent="-501612">
              <a:spcBef>
                <a:spcPts val="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Darren Martin - </a:t>
            </a: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dr.darren.martin@horizonNB.ca</a:t>
            </a:r>
            <a:endParaRPr sz="1400">
              <a:solidFill>
                <a:srgbClr val="FFFFFF"/>
              </a:solidFill>
            </a:endParaRPr>
          </a:p>
          <a:p>
            <a:pPr marL="501612" lvl="0" indent="-50161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NBCFP - </a:t>
            </a: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http://www.nbcfp.ca/</a:t>
            </a:r>
            <a:endParaRPr sz="1400">
              <a:solidFill>
                <a:srgbClr val="FFFFFF"/>
              </a:solidFill>
            </a:endParaRPr>
          </a:p>
          <a:p>
            <a:pPr marL="794582" lvl="1" indent="-50248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Ressources —&gt; First Five Years</a:t>
            </a:r>
          </a:p>
          <a:p>
            <a:pPr marL="501612" lvl="0" indent="-50161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CMA transition to practice tools - </a:t>
            </a: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https://www.cma.ca/En/Pages/transitioning-to-practice.aspx</a:t>
            </a:r>
            <a:endParaRPr sz="1400">
              <a:solidFill>
                <a:srgbClr val="FFFFFF"/>
              </a:solidFill>
            </a:endParaRPr>
          </a:p>
          <a:p>
            <a:pPr marL="501612" lvl="0" indent="-50161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CMA Practice management modules : https://www.cma.ca/En/Pages/pmc-modules.aspx</a:t>
            </a:r>
          </a:p>
          <a:p>
            <a:pPr marL="501612" lvl="0" indent="-50161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Resident’s timeline - </a:t>
            </a: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https://www.cma.ca/En/Pages/resident-timeline-tool.aspx</a:t>
            </a:r>
            <a:endParaRPr sz="1400">
              <a:solidFill>
                <a:srgbClr val="FFFFFF"/>
              </a:solidFill>
            </a:endParaRPr>
          </a:p>
          <a:p>
            <a:pPr marL="501612" lvl="0" indent="-501612">
              <a:spcBef>
                <a:spcPts val="2600"/>
              </a:spcBef>
              <a:buSzPct val="76000"/>
              <a:defRPr sz="1800"/>
            </a:pP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NBMS physician help program : - 1-888-453-7272 or </a:t>
            </a:r>
            <a:r>
              <a: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SanteHealth@nbms.nb.ca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Types of Practice</a:t>
            </a:r>
          </a:p>
        </p:txBody>
      </p:sp>
      <p:graphicFrame>
        <p:nvGraphicFramePr>
          <p:cNvPr id="42" name="Table 42"/>
          <p:cNvGraphicFramePr/>
          <p:nvPr/>
        </p:nvGraphicFramePr>
        <p:xfrm>
          <a:off x="1263650" y="2846199"/>
          <a:ext cx="10477500" cy="5717539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492500"/>
                <a:gridCol w="3492500"/>
                <a:gridCol w="3492500"/>
              </a:tblGrid>
              <a:tr h="9525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Advantages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189B1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Disadvantages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971817"/>
                    </a:solidFill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Solo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400" b="0" i="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400" b="0" i="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</a:tr>
              <a:tr h="9525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Group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400" b="0" i="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400" b="0" i="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</a:tr>
              <a:tr h="9525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Locums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747C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400" b="0" i="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400" b="0" i="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</a:tr>
              <a:tr h="9525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Transition / Take over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747C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400" b="0" i="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400" b="0" i="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</a:tr>
              <a:tr h="9525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New number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747C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400" b="0" i="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400" b="0" i="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16.jpg"/>
          <p:cNvPicPr/>
          <p:nvPr/>
        </p:nvPicPr>
        <p:blipFill>
          <a:blip r:embed="rId2">
            <a:extLst/>
          </a:blip>
          <a:srcRect t="9653" b="9653"/>
          <a:stretch>
            <a:fillRect/>
          </a:stretch>
        </p:blipFill>
        <p:spPr>
          <a:xfrm>
            <a:off x="160020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Questions ?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Types of Practice</a:t>
            </a:r>
          </a:p>
        </p:txBody>
      </p:sp>
      <p:graphicFrame>
        <p:nvGraphicFramePr>
          <p:cNvPr id="45" name="Table 45"/>
          <p:cNvGraphicFramePr/>
          <p:nvPr/>
        </p:nvGraphicFramePr>
        <p:xfrm>
          <a:off x="1263650" y="2846199"/>
          <a:ext cx="10477500" cy="578612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492500"/>
                <a:gridCol w="3492500"/>
                <a:gridCol w="3492500"/>
              </a:tblGrid>
              <a:tr h="9525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Advantages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189B1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Disadvantages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971817"/>
                    </a:solidFill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Solo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</a:rPr>
                        <a:t>Complete autonomy, full control, fewer distractions, dedicated staff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</a:rPr>
                        <a:t>Increase cost, more responsibilities, coverage issues, no peer support</a:t>
                      </a:r>
                    </a:p>
                  </a:txBody>
                  <a:tcPr marL="50800" marR="50800" marT="50800" marB="50800" anchor="ctr" horzOverflow="overflow"/>
                </a:tc>
              </a:tr>
              <a:tr h="9525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Group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</a:rPr>
                        <a:t>Sharing cost / economy of scale, task sharing, 2nd opinion is close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</a:rPr>
                        <a:t>Divergence of opinions, space issues, need for legal agreements</a:t>
                      </a:r>
                    </a:p>
                  </a:txBody>
                  <a:tcPr marL="50800" marR="50800" marT="50800" marB="50800" anchor="ctr" horzOverflow="overflow"/>
                </a:tc>
              </a:tr>
              <a:tr h="9525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Locums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747C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</a:rPr>
                        <a:t>Easier transition, less paperwork, identify pros/cons of offices, deals on overhead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</a:rPr>
                        <a:t>No routine, not sure to have work, medicare issues, need legal agreements*, rules of the other MD</a:t>
                      </a:r>
                    </a:p>
                  </a:txBody>
                  <a:tcPr marL="50800" marR="50800" marT="50800" marB="50800" anchor="ctr" horzOverflow="overflow"/>
                </a:tc>
              </a:tr>
              <a:tr h="9525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Transition / Take over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747C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</a:rPr>
                        <a:t>Office already set up, available charts, mentor for the first months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</a:rPr>
                        <a:t>Hard to change rules/habits, you are in someone else's shoes, quick transition  </a:t>
                      </a:r>
                    </a:p>
                  </a:txBody>
                  <a:tcPr marL="50800" marR="50800" marT="50800" marB="50800" anchor="ctr" horzOverflow="overflow"/>
                </a:tc>
              </a:tr>
              <a:tr h="952500"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New number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747C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</a:rPr>
                        <a:t>Your rules/your ways, transition at your pace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</a:rPr>
                        <a:t>A lot of work to set up everything, slow income increase, may be hard to find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Now, where to start ?</a:t>
            </a:r>
          </a:p>
        </p:txBody>
      </p:sp>
      <p:pic>
        <p:nvPicPr>
          <p:cNvPr id="48" name="image0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81165" y="3335430"/>
            <a:ext cx="3759202" cy="2768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age1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3166" y="4654067"/>
            <a:ext cx="5969644" cy="4477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Hospital Privileges 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783771" lvl="0" indent="-783771">
              <a:spcBef>
                <a:spcPts val="0"/>
              </a:spcBef>
              <a:buSzPct val="76000"/>
              <a:defRPr sz="1800"/>
            </a:pPr>
            <a:r>
              <a: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hospital(s) where you will work will grant you the privileges (and practice number)</a:t>
            </a:r>
          </a:p>
          <a:p>
            <a:pPr marL="783771" lvl="0" indent="-783771">
              <a:spcBef>
                <a:spcPts val="3300"/>
              </a:spcBef>
              <a:buSzPct val="76000"/>
              <a:defRPr sz="1800"/>
            </a:pPr>
            <a:r>
              <a: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know job opportunities get in touch with :</a:t>
            </a:r>
          </a:p>
          <a:p>
            <a:pPr marL="865776" lvl="1" indent="-510175">
              <a:spcBef>
                <a:spcPts val="3300"/>
              </a:spcBef>
              <a:buSzPct val="75789"/>
              <a:defRPr sz="1800"/>
            </a:pP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Nicole Newman (</a:t>
            </a: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nicole.newman@gnb.ca</a:t>
            </a: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- Health Human Resource Advisor GNB</a:t>
            </a:r>
          </a:p>
          <a:p>
            <a:pPr marL="865776" lvl="1" indent="-510175">
              <a:spcBef>
                <a:spcPts val="3300"/>
              </a:spcBef>
              <a:buSzPct val="75789"/>
              <a:defRPr sz="1800"/>
            </a:pP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Evelyne Valotaire (</a:t>
            </a: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evelyne.valotaire@vitaliteNB.ca</a:t>
            </a: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- Vitalité</a:t>
            </a:r>
          </a:p>
          <a:p>
            <a:pPr marL="865776" lvl="1" indent="-510175">
              <a:spcBef>
                <a:spcPts val="3300"/>
              </a:spcBef>
              <a:buSzPct val="75789"/>
              <a:defRPr sz="1800"/>
            </a:pP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Darlene Doiron (</a:t>
            </a: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darlene.doiron@horizonNB.ca</a:t>
            </a: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- TMH </a:t>
            </a:r>
          </a:p>
          <a:p>
            <a:pPr marL="865776" lvl="1" indent="-510175">
              <a:spcBef>
                <a:spcPts val="3300"/>
              </a:spcBef>
              <a:buSzPct val="75789"/>
              <a:defRPr sz="1800"/>
            </a:pP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Carol Clark (</a:t>
            </a: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carolm.clark@horizonNB.ca</a:t>
            </a: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- Saint John</a:t>
            </a:r>
          </a:p>
          <a:p>
            <a:pPr marL="865776" lvl="1" indent="-510175">
              <a:spcBef>
                <a:spcPts val="3300"/>
              </a:spcBef>
              <a:buSzPct val="75789"/>
              <a:defRPr sz="1800"/>
            </a:pP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Denise Coulombe (</a:t>
            </a: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RecruitMD3@horizonNB.ca</a:t>
            </a: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- Fredericton and Upper River Valley</a:t>
            </a:r>
          </a:p>
          <a:p>
            <a:pPr marL="865776" lvl="1" indent="-510175">
              <a:spcBef>
                <a:spcPts val="3300"/>
              </a:spcBef>
              <a:buSzPct val="75789"/>
              <a:defRPr sz="1800"/>
            </a:pP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Debbie Donovan (</a:t>
            </a: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debbie.donovan@horizonNB.ca</a:t>
            </a:r>
            <a:r>
              <a: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- Miramichi</a:t>
            </a:r>
          </a:p>
        </p:txBody>
      </p:sp>
      <p:pic>
        <p:nvPicPr>
          <p:cNvPr id="53" name="image01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39250" y="5225134"/>
            <a:ext cx="2356867" cy="1410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02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994650" y="6584950"/>
            <a:ext cx="3492500" cy="96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7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Congrats, you have a job !</a:t>
            </a:r>
          </a:p>
        </p:txBody>
      </p:sp>
      <p:pic>
        <p:nvPicPr>
          <p:cNvPr id="57" name="image0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4225" y="5397417"/>
            <a:ext cx="2780074" cy="3912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37698" y="2147223"/>
            <a:ext cx="4435301" cy="332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0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4886" y="2832391"/>
            <a:ext cx="5434824" cy="4076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952499" y="406399"/>
            <a:ext cx="11099801" cy="2120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Hospital Privileges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952499" y="2590799"/>
            <a:ext cx="11099801" cy="62865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58179" lvl="0" indent="-458179">
              <a:spcBef>
                <a:spcPts val="0"/>
              </a:spcBef>
              <a:buSzPct val="75586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hospital will want forms to be filled - you can start the process even if you do not have every results/confirmations…</a:t>
            </a:r>
          </a:p>
          <a:p>
            <a:pPr marL="458179" lvl="0" indent="-458179">
              <a:spcBef>
                <a:spcPts val="2500"/>
              </a:spcBef>
              <a:buSzPct val="75586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These forms will very likely include :</a:t>
            </a:r>
          </a:p>
          <a:p>
            <a:pPr marL="744908" lvl="1" indent="-478207">
              <a:spcBef>
                <a:spcPts val="2500"/>
              </a:spcBef>
              <a:buSzPct val="75586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Medicine Diploma</a:t>
            </a:r>
          </a:p>
          <a:p>
            <a:pPr marL="744908" lvl="1" indent="-478207">
              <a:spcBef>
                <a:spcPts val="2500"/>
              </a:spcBef>
              <a:buSzPct val="75586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Resume</a:t>
            </a:r>
          </a:p>
          <a:p>
            <a:pPr marL="744908" lvl="1" indent="-478207">
              <a:spcBef>
                <a:spcPts val="2500"/>
              </a:spcBef>
              <a:buSzPct val="75586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Licence College of Physicians and Surgeons of NB</a:t>
            </a:r>
          </a:p>
          <a:p>
            <a:pPr marL="744908" lvl="1" indent="-478207">
              <a:spcBef>
                <a:spcPts val="2500"/>
              </a:spcBef>
              <a:buSzPct val="75586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CMPA proof of insurance</a:t>
            </a:r>
          </a:p>
          <a:p>
            <a:pPr marL="744908" lvl="1" indent="-478207">
              <a:spcBef>
                <a:spcPts val="2500"/>
              </a:spcBef>
              <a:buSzPct val="75586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CFPC exam results</a:t>
            </a:r>
          </a:p>
          <a:p>
            <a:pPr marL="744908" lvl="1" indent="-478207">
              <a:spcBef>
                <a:spcPts val="2500"/>
              </a:spcBef>
              <a:buSzPct val="75586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LMCC II exam results</a:t>
            </a:r>
          </a:p>
          <a:p>
            <a:pPr marL="744908" lvl="1" indent="-478207">
              <a:spcBef>
                <a:spcPts val="2500"/>
              </a:spcBef>
              <a:buSzPct val="75586"/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Signed confidentiality agreement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65C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65C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2348</Words>
  <Application>Microsoft Macintosh PowerPoint</Application>
  <PresentationFormat>Custom</PresentationFormat>
  <Paragraphs>373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Default</vt:lpstr>
      <vt:lpstr>Transitioning Into Practice</vt:lpstr>
      <vt:lpstr>COI Declaration </vt:lpstr>
      <vt:lpstr>Learning Objectives</vt:lpstr>
      <vt:lpstr>Types of Practice</vt:lpstr>
      <vt:lpstr>Types of Practice</vt:lpstr>
      <vt:lpstr>Now, where to start ?</vt:lpstr>
      <vt:lpstr>Hospital Privileges </vt:lpstr>
      <vt:lpstr>Congrats, you have a job !</vt:lpstr>
      <vt:lpstr>Hospital Privileges</vt:lpstr>
      <vt:lpstr>CMPA</vt:lpstr>
      <vt:lpstr>College of Physicians and Surgeons of NB</vt:lpstr>
      <vt:lpstr>College of Physicians and Surgeons of NB</vt:lpstr>
      <vt:lpstr>LMCC</vt:lpstr>
      <vt:lpstr>CFPC</vt:lpstr>
      <vt:lpstr>Medicare</vt:lpstr>
      <vt:lpstr>Medicare</vt:lpstr>
      <vt:lpstr>WorkSafe</vt:lpstr>
      <vt:lpstr>NBMS</vt:lpstr>
      <vt:lpstr>Meditech (ROAM), Impax</vt:lpstr>
      <vt:lpstr>Associations Summary</vt:lpstr>
      <vt:lpstr>Let’s talk business</vt:lpstr>
      <vt:lpstr>Building Your  Advisory Team</vt:lpstr>
      <vt:lpstr>Building Your  Professional Team</vt:lpstr>
      <vt:lpstr>Negotiation</vt:lpstr>
      <vt:lpstr>Contracts</vt:lpstr>
      <vt:lpstr>Setting Up Your Office</vt:lpstr>
      <vt:lpstr>Space and Cost</vt:lpstr>
      <vt:lpstr>Staff and Salaries</vt:lpstr>
      <vt:lpstr>Other Costs</vt:lpstr>
      <vt:lpstr>Overhead Summary</vt:lpstr>
      <vt:lpstr>Medical and Office Material</vt:lpstr>
      <vt:lpstr>Clinic Pamphlet</vt:lpstr>
      <vt:lpstr>Organizing Your Billing</vt:lpstr>
      <vt:lpstr>Billing - Top 18 Useful Codes</vt:lpstr>
      <vt:lpstr>Organizing Your Billing</vt:lpstr>
      <vt:lpstr>Finances</vt:lpstr>
      <vt:lpstr>Darren’s Tips and Tricks</vt:lpstr>
      <vt:lpstr>Special Thanks</vt:lpstr>
      <vt:lpstr>Links / Emails</vt:lpstr>
      <vt:lpstr>Questions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Transitioning Into Practice</dc:title>
  <cp:lastModifiedBy>Karine DeGrace</cp:lastModifiedBy>
  <cp:revision>1</cp:revision>
  <dcterms:modified xsi:type="dcterms:W3CDTF">2015-06-15T17:47:17Z</dcterms:modified>
</cp:coreProperties>
</file>