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13004800" cy="9753600"/>
  <p:notesSz cx="6858000" cy="9144000"/>
  <p:defaultTextStyle>
    <a:lvl1pPr algn="ctr" defTabSz="457200">
      <a:defRPr sz="4200">
        <a:solidFill>
          <a:srgbClr val="FFFFFF"/>
        </a:solidFill>
        <a:latin typeface="+mn-lt"/>
        <a:ea typeface="+mn-ea"/>
        <a:cs typeface="+mn-cs"/>
        <a:sym typeface="Chalkduster"/>
      </a:defRPr>
    </a:lvl1pPr>
    <a:lvl2pPr indent="342900" algn="ctr" defTabSz="457200">
      <a:defRPr sz="4200">
        <a:solidFill>
          <a:srgbClr val="FFFFFF"/>
        </a:solidFill>
        <a:latin typeface="+mn-lt"/>
        <a:ea typeface="+mn-ea"/>
        <a:cs typeface="+mn-cs"/>
        <a:sym typeface="Chalkduster"/>
      </a:defRPr>
    </a:lvl2pPr>
    <a:lvl3pPr indent="685800" algn="ctr" defTabSz="457200">
      <a:defRPr sz="4200">
        <a:solidFill>
          <a:srgbClr val="FFFFFF"/>
        </a:solidFill>
        <a:latin typeface="+mn-lt"/>
        <a:ea typeface="+mn-ea"/>
        <a:cs typeface="+mn-cs"/>
        <a:sym typeface="Chalkduster"/>
      </a:defRPr>
    </a:lvl3pPr>
    <a:lvl4pPr indent="1028700" algn="ctr" defTabSz="457200">
      <a:defRPr sz="4200">
        <a:solidFill>
          <a:srgbClr val="FFFFFF"/>
        </a:solidFill>
        <a:latin typeface="+mn-lt"/>
        <a:ea typeface="+mn-ea"/>
        <a:cs typeface="+mn-cs"/>
        <a:sym typeface="Chalkduster"/>
      </a:defRPr>
    </a:lvl4pPr>
    <a:lvl5pPr indent="1371600" algn="ctr" defTabSz="457200">
      <a:defRPr sz="4200">
        <a:solidFill>
          <a:srgbClr val="FFFFFF"/>
        </a:solidFill>
        <a:latin typeface="+mn-lt"/>
        <a:ea typeface="+mn-ea"/>
        <a:cs typeface="+mn-cs"/>
        <a:sym typeface="Chalkduster"/>
      </a:defRPr>
    </a:lvl5pPr>
    <a:lvl6pPr indent="1714500" algn="ctr" defTabSz="457200">
      <a:defRPr sz="4200">
        <a:solidFill>
          <a:srgbClr val="FFFFFF"/>
        </a:solidFill>
        <a:latin typeface="+mn-lt"/>
        <a:ea typeface="+mn-ea"/>
        <a:cs typeface="+mn-cs"/>
        <a:sym typeface="Chalkduster"/>
      </a:defRPr>
    </a:lvl6pPr>
    <a:lvl7pPr indent="2057400" algn="ctr" defTabSz="457200">
      <a:defRPr sz="4200">
        <a:solidFill>
          <a:srgbClr val="FFFFFF"/>
        </a:solidFill>
        <a:latin typeface="+mn-lt"/>
        <a:ea typeface="+mn-ea"/>
        <a:cs typeface="+mn-cs"/>
        <a:sym typeface="Chalkduster"/>
      </a:defRPr>
    </a:lvl7pPr>
    <a:lvl8pPr indent="2400300" algn="ctr" defTabSz="457200">
      <a:defRPr sz="4200">
        <a:solidFill>
          <a:srgbClr val="FFFFFF"/>
        </a:solidFill>
        <a:latin typeface="+mn-lt"/>
        <a:ea typeface="+mn-ea"/>
        <a:cs typeface="+mn-cs"/>
        <a:sym typeface="Chalkduster"/>
      </a:defRPr>
    </a:lvl8pPr>
    <a:lvl9pPr indent="2743200" algn="ctr" defTabSz="457200">
      <a:defRPr sz="4200">
        <a:solidFill>
          <a:srgbClr val="FFFFFF"/>
        </a:solidFill>
        <a:latin typeface="+mn-lt"/>
        <a:ea typeface="+mn-ea"/>
        <a:cs typeface="+mn-cs"/>
        <a:sym typeface="Chalkduster"/>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7B93C0">
              <a:alpha val="25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7488AD"/>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7488AD"/>
          </a:soli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7488AD"/>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alpha val="80000"/>
                </a:srgbClr>
              </a:solidFill>
              <a:custDash>
                <a:ds d="200000" sp="200000"/>
              </a:custDash>
              <a:miter lim="400000"/>
            </a:ln>
          </a:left>
          <a:right>
            <a:ln w="12700" cap="flat">
              <a:solidFill>
                <a:srgbClr val="FFFFFF">
                  <a:alpha val="80000"/>
                </a:srgbClr>
              </a:solidFill>
              <a:custDash>
                <a:ds d="200000" sp="200000"/>
              </a:custDash>
              <a:miter lim="400000"/>
            </a:ln>
          </a:right>
          <a:top>
            <a:ln w="12700" cap="flat">
              <a:solidFill>
                <a:srgbClr val="FFFFFF">
                  <a:alpha val="80000"/>
                </a:srgbClr>
              </a:solidFill>
              <a:custDash>
                <a:ds d="200000" sp="200000"/>
              </a:custDash>
              <a:miter lim="400000"/>
            </a:ln>
          </a:top>
          <a:bottom>
            <a:ln w="12700" cap="flat">
              <a:solidFill>
                <a:srgbClr val="FFFFFF">
                  <a:alpha val="80000"/>
                </a:srgbClr>
              </a:solidFill>
              <a:custDash>
                <a:ds d="200000" sp="200000"/>
              </a:custDash>
              <a:miter lim="400000"/>
            </a:ln>
          </a:bottom>
          <a:insideH>
            <a:ln w="12700" cap="flat">
              <a:solidFill>
                <a:srgbClr val="FFFFFF">
                  <a:alpha val="80000"/>
                </a:srgbClr>
              </a:solidFill>
              <a:custDash>
                <a:ds d="200000" sp="200000"/>
              </a:custDash>
              <a:miter lim="400000"/>
            </a:ln>
          </a:insideH>
          <a:insideV>
            <a:ln w="12700" cap="flat">
              <a:solidFill>
                <a:srgbClr val="FFFFFF">
                  <a:alpha val="80000"/>
                </a:srgbClr>
              </a:solidFill>
              <a:custDash>
                <a:ds d="200000" sp="200000"/>
              </a:custDash>
              <a:miter lim="400000"/>
            </a:ln>
          </a:insideV>
        </a:tcBdr>
        <a:fill>
          <a:noFill/>
        </a:fill>
      </a:tcStyle>
    </a:wholeTbl>
    <a:band2H>
      <a:tcTxStyle/>
      <a:tcStyle>
        <a:tcBdr/>
        <a:fill>
          <a:solidFill>
            <a:srgbClr val="7B93C0">
              <a:alpha val="2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80000"/>
                </a:srgbClr>
              </a:solidFill>
              <a:custDash>
                <a:ds d="200000" sp="200000"/>
              </a:custDash>
              <a:miter lim="400000"/>
            </a:ln>
          </a:insideV>
        </a:tcBdr>
        <a:fill>
          <a:solidFill>
            <a:srgbClr val="31A22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80000"/>
                </a:srgbClr>
              </a:solidFill>
              <a:custDash>
                <a:ds d="200000" sp="200000"/>
              </a:custDash>
              <a:miter lim="400000"/>
            </a:ln>
          </a:insideH>
          <a:insideV>
            <a:ln w="12700" cap="flat">
              <a:noFill/>
              <a:miter lim="400000"/>
            </a:ln>
          </a:insideV>
        </a:tcBdr>
        <a:fill>
          <a:solidFill>
            <a:srgbClr val="007EDA">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80000"/>
                </a:srgbClr>
              </a:solidFill>
              <a:custDash>
                <a:ds d="200000" sp="200000"/>
              </a:custDash>
              <a:miter lim="400000"/>
            </a:ln>
          </a:insideH>
          <a:insideV>
            <a:ln w="12700" cap="flat">
              <a:noFill/>
              <a:miter lim="400000"/>
            </a:ln>
          </a:insideV>
        </a:tcBdr>
        <a:fill>
          <a:solidFill>
            <a:srgbClr val="007EDA">
              <a:alpha val="90000"/>
            </a:srgbClr>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solidFill>
              <a:custDash>
                <a:ds d="200000" sp="200000"/>
              </a:custDash>
              <a:miter lim="400000"/>
            </a:ln>
          </a:left>
          <a:right>
            <a:ln w="25400" cap="flat">
              <a:solidFill>
                <a:srgbClr val="FFFFFF"/>
              </a:solidFill>
              <a:custDash>
                <a:ds d="200000" sp="200000"/>
              </a:custDash>
              <a:miter lim="400000"/>
            </a:ln>
          </a:right>
          <a:top>
            <a:ln w="25400" cap="flat">
              <a:solidFill>
                <a:srgbClr val="FFFFFF"/>
              </a:solidFill>
              <a:custDash>
                <a:ds d="200000" sp="200000"/>
              </a:custDash>
              <a:miter lim="400000"/>
            </a:ln>
          </a:top>
          <a:bottom>
            <a:ln w="25400" cap="flat">
              <a:solidFill>
                <a:srgbClr val="FFFFFF"/>
              </a:solidFill>
              <a:custDash>
                <a:ds d="200000" sp="200000"/>
              </a:custDash>
              <a:miter lim="400000"/>
            </a:ln>
          </a:bottom>
          <a:insideH>
            <a:ln w="25400" cap="flat">
              <a:solidFill>
                <a:srgbClr val="FFFFFF"/>
              </a:solidFill>
              <a:custDash>
                <a:ds d="200000" sp="200000"/>
              </a:custDash>
              <a:miter lim="400000"/>
            </a:ln>
          </a:insideH>
          <a:insideV>
            <a:ln w="25400" cap="flat">
              <a:solidFill>
                <a:srgbClr val="FFFFFF"/>
              </a:solidFill>
              <a:custDash>
                <a:ds d="200000" sp="200000"/>
              </a:custDash>
              <a:miter lim="400000"/>
            </a:ln>
          </a:insideV>
        </a:tcBdr>
        <a:fill>
          <a:noFill/>
        </a:fill>
      </a:tcStyle>
    </a:wholeTbl>
    <a:band2H>
      <a:tcTxStyle/>
      <a:tcStyle>
        <a:tcBdr/>
        <a:fill>
          <a:solidFill>
            <a:srgbClr val="B59467">
              <a:alpha val="25000"/>
            </a:srgbClr>
          </a:solidFill>
        </a:fill>
      </a:tcStyle>
    </a:band2H>
    <a:firstCol>
      <a:tcTxStyle b="off" i="off">
        <a:fontRef idx="minor">
          <a:srgbClr val="4A4E59"/>
        </a:fontRef>
        <a:srgbClr val="4A4E59"/>
      </a:tcTxStyle>
      <a:tcStyle>
        <a:tcBdr>
          <a:left>
            <a:ln w="254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25400" cap="flat">
              <a:noFill/>
              <a:miter lim="400000"/>
            </a:ln>
          </a:insideV>
        </a:tcBdr>
        <a:fill>
          <a:solidFill>
            <a:srgbClr val="FFB346">
              <a:alpha val="90000"/>
            </a:srgbClr>
          </a:solidFill>
        </a:fill>
      </a:tcStyle>
    </a:firstCol>
    <a:lastRow>
      <a:tcTxStyle b="off" i="off">
        <a:fontRef idx="minor">
          <a:srgbClr val="4A4E59"/>
        </a:fontRef>
        <a:srgbClr val="4A4E59"/>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noFill/>
              <a:miter lim="400000"/>
            </a:ln>
          </a:insideH>
          <a:insideV>
            <a:ln w="12700" cap="flat">
              <a:noFill/>
              <a:miter lim="400000"/>
            </a:ln>
          </a:insideV>
        </a:tcBdr>
        <a:fill>
          <a:solidFill>
            <a:srgbClr val="FFC22F">
              <a:alpha val="90000"/>
            </a:srgbClr>
          </a:solidFill>
        </a:fill>
      </a:tcStyle>
    </a:lastRow>
    <a:firstRow>
      <a:tcTxStyle b="off" i="off">
        <a:fontRef idx="minor">
          <a:srgbClr val="4A4E59"/>
        </a:fontRef>
        <a:srgbClr val="4A4E59"/>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noFill/>
              <a:miter lim="400000"/>
            </a:ln>
          </a:insideH>
          <a:insideV>
            <a:ln w="12700" cap="flat">
              <a:noFill/>
              <a:miter lim="400000"/>
            </a:ln>
          </a:insideV>
        </a:tcBdr>
        <a:fill>
          <a:solidFill>
            <a:srgbClr val="FFC22F">
              <a:alpha val="90000"/>
            </a:srgbClr>
          </a:solidFill>
        </a:fill>
      </a:tcStyle>
    </a:firstRow>
  </a:tblStyle>
  <a:tblStyle styleId="{CF821DB8-F4EB-4A41-A1BA-3FCAFE7338EE}"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FFFFFF">
              <a:alpha val="10000"/>
            </a:srgbClr>
          </a:solidFill>
        </a:fill>
      </a:tcStyle>
    </a:wholeTbl>
    <a:band2H>
      <a:tcTxStyle/>
      <a:tcStyle>
        <a:tcBdr/>
        <a:fill>
          <a:solidFill>
            <a:srgbClr val="C4DAFE">
              <a:alpha val="1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81A474"/>
          </a:solidFill>
        </a:fill>
      </a:tcStyle>
    </a:firstCol>
    <a:lastRow>
      <a:tcTxStyle b="off" i="off">
        <a:fontRef idx="minor">
          <a:srgbClr val="FFFFFF"/>
        </a:fontRef>
        <a:srgbClr val="FFFFFF"/>
      </a:tcTxStyle>
      <a:tcStyle>
        <a:tcBdr>
          <a:left>
            <a:ln w="25400" cap="flat">
              <a:solidFill>
                <a:srgbClr val="B6B5B0"/>
              </a:solidFill>
              <a:prstDash val="solid"/>
              <a:miter lim="400000"/>
            </a:ln>
          </a:left>
          <a:right>
            <a:ln w="25400" cap="flat">
              <a:solidFill>
                <a:srgbClr val="B6B5B0"/>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B6B5B0"/>
              </a:solidFill>
              <a:prstDash val="solid"/>
              <a:miter lim="400000"/>
            </a:ln>
          </a:insideH>
          <a:insideV>
            <a:ln w="25400" cap="flat">
              <a:solidFill>
                <a:srgbClr val="B6B5B0"/>
              </a:solidFill>
              <a:prstDash val="solid"/>
              <a:miter lim="400000"/>
            </a:ln>
          </a:insideV>
        </a:tcBdr>
        <a:fill>
          <a:solidFill>
            <a:srgbClr val="8172A8"/>
          </a:soli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677CAD"/>
          </a:solidFill>
        </a:fill>
      </a:tcStyle>
    </a:firstRow>
  </a:tblStyle>
  <a:tblStyle styleId="{33BA23B1-9221-436E-865A-0063620EA4FD}" styleName="">
    <a:tblBg/>
    <a:wholeTbl>
      <a:tcTxStyle b="off" i="off">
        <a:fontRef idx="minor">
          <a:srgbClr val="FFFFFF"/>
        </a:fontRef>
        <a:srgbClr val="FFFFFF"/>
      </a:tcTxStyle>
      <a:tcStyle>
        <a:tcBdr>
          <a:left>
            <a:ln w="25400" cap="flat">
              <a:solidFill>
                <a:srgbClr val="FFFFFF">
                  <a:alpha val="50000"/>
                </a:srgbClr>
              </a:solidFill>
              <a:prstDash val="solid"/>
              <a:miter lim="400000"/>
            </a:ln>
          </a:left>
          <a:right>
            <a:ln w="25400" cap="flat">
              <a:solidFill>
                <a:srgbClr val="FFFFFF">
                  <a:alpha val="50000"/>
                </a:srgbClr>
              </a:solidFill>
              <a:prstDash val="solid"/>
              <a:miter lim="400000"/>
            </a:ln>
          </a:right>
          <a:top>
            <a:ln w="25400" cap="flat">
              <a:solidFill>
                <a:srgbClr val="FFFFFF">
                  <a:alpha val="50000"/>
                </a:srgbClr>
              </a:solidFill>
              <a:prstDash val="solid"/>
              <a:miter lim="400000"/>
            </a:ln>
          </a:top>
          <a:bottom>
            <a:ln w="25400" cap="flat">
              <a:solidFill>
                <a:srgbClr val="FFFFFF">
                  <a:alpha val="50000"/>
                </a:srgbClr>
              </a:solidFill>
              <a:prstDash val="solid"/>
              <a:miter lim="400000"/>
            </a:ln>
          </a:bottom>
          <a:insideH>
            <a:ln w="254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noFill/>
        </a:fill>
      </a:tcStyle>
    </a:wholeTbl>
    <a:band2H>
      <a:tcTxStyle/>
      <a:tcStyle>
        <a:tcBdr/>
        <a:fill>
          <a:solidFill>
            <a:srgbClr val="2C2C2C">
              <a:alpha val="27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alpha val="50000"/>
                </a:srgbClr>
              </a:solidFill>
              <a:prstDash val="solid"/>
              <a:miter lim="400000"/>
            </a:ln>
          </a:top>
          <a:bottom>
            <a:ln w="25400" cap="flat">
              <a:solidFill>
                <a:srgbClr val="FFFFFF">
                  <a:alpha val="50000"/>
                </a:srgbClr>
              </a:solidFill>
              <a:prstDash val="solid"/>
              <a:miter lim="400000"/>
            </a:ln>
          </a:bottom>
          <a:insideH>
            <a:ln w="254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solidFill>
            <a:srgbClr val="353B44">
              <a:alpha val="50000"/>
            </a:srgbClr>
          </a:solidFill>
        </a:fill>
      </a:tcStyle>
    </a:firstCol>
    <a:lastRow>
      <a:tcTxStyle b="off" i="off">
        <a:fontRef idx="minor">
          <a:srgbClr val="FFFFFF"/>
        </a:fontRef>
        <a:srgbClr val="FFFFFF"/>
      </a:tcTxStyle>
      <a:tcStyle>
        <a:tcBdr>
          <a:left>
            <a:ln w="25400" cap="flat">
              <a:solidFill>
                <a:srgbClr val="FFFFFF">
                  <a:alpha val="50000"/>
                </a:srgbClr>
              </a:solidFill>
              <a:prstDash val="solid"/>
              <a:miter lim="400000"/>
            </a:ln>
          </a:left>
          <a:right>
            <a:ln w="254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solidFill>
            <a:srgbClr val="78828D">
              <a:alpha val="50000"/>
            </a:srgbClr>
          </a:solidFill>
        </a:fill>
      </a:tcStyle>
    </a:lastRow>
    <a:firstRow>
      <a:tcTxStyle b="off" i="off">
        <a:fontRef idx="minor">
          <a:srgbClr val="FFFFFF"/>
        </a:fontRef>
        <a:srgbClr val="FFFFFF"/>
      </a:tcTxStyle>
      <a:tcStyle>
        <a:tcBdr>
          <a:left>
            <a:ln w="25400" cap="flat">
              <a:solidFill>
                <a:srgbClr val="FFFFFF">
                  <a:alpha val="50000"/>
                </a:srgbClr>
              </a:solidFill>
              <a:prstDash val="solid"/>
              <a:miter lim="400000"/>
            </a:ln>
          </a:left>
          <a:right>
            <a:ln w="254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solidFill>
            <a:srgbClr val="78828D">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DADADA">
              <a:alpha val="25000"/>
            </a:srgbClr>
          </a:solidFill>
        </a:fill>
      </a:tcStyle>
    </a:band2H>
    <a:firstCol>
      <a:tcTxStyle b="off" i="off">
        <a:fontRef idx="minor">
          <a:srgbClr val="FFFFFF"/>
        </a:fontRef>
        <a:srgbClr val="FFFFFF"/>
      </a:tcTxStyle>
      <a:tcStyle>
        <a:tcBdr>
          <a:left>
            <a:ln w="12700" cap="flat">
              <a:noFill/>
              <a:miter lim="400000"/>
            </a:ln>
          </a:left>
          <a:right>
            <a:ln w="381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254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FFFFFF"/>
              </a:solidFill>
              <a:prstDash val="solid"/>
              <a:miter lim="400000"/>
            </a:ln>
          </a:top>
          <a:bottom>
            <a:ln w="12700" cap="flat">
              <a:noFill/>
              <a:miter lim="400000"/>
            </a:ln>
          </a:bottom>
          <a:insideH>
            <a:ln w="254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FFFFFF"/>
              </a:solidFill>
              <a:prstDash val="solid"/>
              <a:miter lim="400000"/>
            </a:ln>
          </a:bottom>
          <a:insideH>
            <a:ln w="254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142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Shape 2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2" name="Shape 2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583173605"/>
      </p:ext>
    </p:extLst>
  </p:cSld>
  <p:clrMap bg1="lt1" tx1="dk1" bg2="lt2" tx2="dk2" accent1="accent1" accent2="accent2" accent3="accent3" accent4="accent4" accent5="accent5" accent6="accent6" hlink="hlink" folHlink="folHlink"/>
  <p:notesStyle>
    <a:lvl1pPr defTabSz="457200">
      <a:lnSpc>
        <a:spcPct val="125000"/>
      </a:lnSpc>
      <a:defRPr sz="2400">
        <a:latin typeface="Avenir Book"/>
        <a:ea typeface="Avenir Book"/>
        <a:cs typeface="Avenir Book"/>
        <a:sym typeface="Avenir Book"/>
      </a:defRPr>
    </a:lvl1pPr>
    <a:lvl2pPr indent="228600" defTabSz="457200">
      <a:lnSpc>
        <a:spcPct val="125000"/>
      </a:lnSpc>
      <a:defRPr sz="2400">
        <a:latin typeface="Avenir Book"/>
        <a:ea typeface="Avenir Book"/>
        <a:cs typeface="Avenir Book"/>
        <a:sym typeface="Avenir Book"/>
      </a:defRPr>
    </a:lvl2pPr>
    <a:lvl3pPr indent="457200" defTabSz="457200">
      <a:lnSpc>
        <a:spcPct val="125000"/>
      </a:lnSpc>
      <a:defRPr sz="2400">
        <a:latin typeface="Avenir Book"/>
        <a:ea typeface="Avenir Book"/>
        <a:cs typeface="Avenir Book"/>
        <a:sym typeface="Avenir Book"/>
      </a:defRPr>
    </a:lvl3pPr>
    <a:lvl4pPr indent="685800" defTabSz="457200">
      <a:lnSpc>
        <a:spcPct val="125000"/>
      </a:lnSpc>
      <a:defRPr sz="2400">
        <a:latin typeface="Avenir Book"/>
        <a:ea typeface="Avenir Book"/>
        <a:cs typeface="Avenir Book"/>
        <a:sym typeface="Avenir Book"/>
      </a:defRPr>
    </a:lvl4pPr>
    <a:lvl5pPr indent="914400" defTabSz="457200">
      <a:lnSpc>
        <a:spcPct val="125000"/>
      </a:lnSpc>
      <a:defRPr sz="2400">
        <a:latin typeface="Avenir Book"/>
        <a:ea typeface="Avenir Book"/>
        <a:cs typeface="Avenir Book"/>
        <a:sym typeface="Avenir Book"/>
      </a:defRPr>
    </a:lvl5pPr>
    <a:lvl6pPr indent="1143000" defTabSz="457200">
      <a:lnSpc>
        <a:spcPct val="125000"/>
      </a:lnSpc>
      <a:defRPr sz="2400">
        <a:latin typeface="Avenir Book"/>
        <a:ea typeface="Avenir Book"/>
        <a:cs typeface="Avenir Book"/>
        <a:sym typeface="Avenir Book"/>
      </a:defRPr>
    </a:lvl6pPr>
    <a:lvl7pPr indent="1371600" defTabSz="457200">
      <a:lnSpc>
        <a:spcPct val="125000"/>
      </a:lnSpc>
      <a:defRPr sz="2400">
        <a:latin typeface="Avenir Book"/>
        <a:ea typeface="Avenir Book"/>
        <a:cs typeface="Avenir Book"/>
        <a:sym typeface="Avenir Book"/>
      </a:defRPr>
    </a:lvl7pPr>
    <a:lvl8pPr indent="1600200" defTabSz="457200">
      <a:lnSpc>
        <a:spcPct val="125000"/>
      </a:lnSpc>
      <a:defRPr sz="2400">
        <a:latin typeface="Avenir Book"/>
        <a:ea typeface="Avenir Book"/>
        <a:cs typeface="Avenir Book"/>
        <a:sym typeface="Avenir Book"/>
      </a:defRPr>
    </a:lvl8pPr>
    <a:lvl9pPr indent="1828800" defTabSz="457200">
      <a:lnSpc>
        <a:spcPct val="125000"/>
      </a:lnSpc>
      <a:defRPr sz="2400">
        <a:latin typeface="Avenir Book"/>
        <a:ea typeface="Avenir Book"/>
        <a:cs typeface="Avenir Book"/>
        <a:sym typeface="Avenir Boo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prstGeom prst="rect">
            <a:avLst/>
          </a:prstGeom>
        </p:spPr>
        <p:txBody>
          <a:bodyPr/>
          <a:lstStyle/>
          <a:p>
            <a:pPr lvl="0"/>
            <a:endParaRPr/>
          </a:p>
        </p:txBody>
      </p:sp>
      <p:sp>
        <p:nvSpPr>
          <p:cNvPr id="49" name="Shape 49"/>
          <p:cNvSpPr>
            <a:spLocks noGrp="1"/>
          </p:cNvSpPr>
          <p:nvPr>
            <p:ph type="body" sz="quarter" idx="1"/>
          </p:nvPr>
        </p:nvSpPr>
        <p:spPr>
          <a:prstGeom prst="rect">
            <a:avLst/>
          </a:prstGeom>
        </p:spPr>
        <p:txBody>
          <a:bodyPr/>
          <a:lstStyle/>
          <a:p>
            <a:pPr lvl="0">
              <a:defRPr sz="1800"/>
            </a:pPr>
            <a:r>
              <a:rPr sz="2400"/>
              <a:t>Physicians often choose topics that they like or know well already instead of areas of difficulties and gaps in practice</a:t>
            </a:r>
          </a:p>
        </p:txBody>
      </p:sp>
    </p:spTree>
    <p:extLst>
      <p:ext uri="{BB962C8B-B14F-4D97-AF65-F5344CB8AC3E}">
        <p14:creationId xmlns:p14="http://schemas.microsoft.com/office/powerpoint/2010/main" val="9130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prstGeom prst="rect">
            <a:avLst/>
          </a:prstGeom>
        </p:spPr>
        <p:txBody>
          <a:bodyPr/>
          <a:lstStyle/>
          <a:p>
            <a:pPr lvl="0"/>
            <a:endParaRPr/>
          </a:p>
        </p:txBody>
      </p:sp>
      <p:sp>
        <p:nvSpPr>
          <p:cNvPr id="118" name="Shape 118"/>
          <p:cNvSpPr>
            <a:spLocks noGrp="1"/>
          </p:cNvSpPr>
          <p:nvPr>
            <p:ph type="body" sz="quarter" idx="1"/>
          </p:nvPr>
        </p:nvSpPr>
        <p:spPr>
          <a:prstGeom prst="rect">
            <a:avLst/>
          </a:prstGeom>
        </p:spPr>
        <p:txBody>
          <a:bodyPr/>
          <a:lstStyle/>
          <a:p>
            <a:pPr lvl="0">
              <a:defRPr sz="1800"/>
            </a:pPr>
            <a:r>
              <a:rPr sz="2400"/>
              <a:t>-Regular interractive small group activities based on precised learning needs is the most effective learning activity *Bémol: il faut demander à nos collègues leur source d'info/interroger leur niveau de preuve</a:t>
            </a:r>
          </a:p>
          <a:p>
            <a:pPr lvl="0">
              <a:defRPr sz="1800"/>
            </a:pPr>
            <a:r>
              <a:rPr sz="2400"/>
              <a:t>-Groupe aide aussi a/n compassion, sympathie, soutien psychologique</a:t>
            </a:r>
          </a:p>
          <a:p>
            <a:pPr lvl="0">
              <a:defRPr sz="1800"/>
            </a:pPr>
            <a:r>
              <a:rPr sz="2400"/>
              <a:t>-AAFP self-assessment program et réciprocité</a:t>
            </a:r>
          </a:p>
        </p:txBody>
      </p:sp>
    </p:spTree>
    <p:extLst>
      <p:ext uri="{BB962C8B-B14F-4D97-AF65-F5344CB8AC3E}">
        <p14:creationId xmlns:p14="http://schemas.microsoft.com/office/powerpoint/2010/main" val="2901221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prstGeom prst="rect">
            <a:avLst/>
          </a:prstGeom>
        </p:spPr>
        <p:txBody>
          <a:bodyPr/>
          <a:lstStyle/>
          <a:p>
            <a:pPr lvl="0"/>
            <a:endParaRPr/>
          </a:p>
        </p:txBody>
      </p:sp>
      <p:sp>
        <p:nvSpPr>
          <p:cNvPr id="123" name="Shape 123"/>
          <p:cNvSpPr>
            <a:spLocks noGrp="1"/>
          </p:cNvSpPr>
          <p:nvPr>
            <p:ph type="body" sz="quarter" idx="1"/>
          </p:nvPr>
        </p:nvSpPr>
        <p:spPr>
          <a:prstGeom prst="rect">
            <a:avLst/>
          </a:prstGeom>
        </p:spPr>
        <p:txBody>
          <a:bodyPr/>
          <a:lstStyle/>
          <a:p>
            <a:pPr lvl="0">
              <a:defRPr sz="1800"/>
            </a:pPr>
            <a:r>
              <a:rPr sz="2400"/>
              <a:t>Selon cette même études, les médecins faisant partie du CMFC performaient mieux car ils avaient des exigences plus rigoureuses en matière de maintient des compétences (250 crédits par 5 ans dont 50% certifiés)</a:t>
            </a:r>
          </a:p>
        </p:txBody>
      </p:sp>
    </p:spTree>
    <p:extLst>
      <p:ext uri="{BB962C8B-B14F-4D97-AF65-F5344CB8AC3E}">
        <p14:creationId xmlns:p14="http://schemas.microsoft.com/office/powerpoint/2010/main" val="1950185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pPr lvl="0"/>
            <a:endParaRPr/>
          </a:p>
        </p:txBody>
      </p:sp>
      <p:sp>
        <p:nvSpPr>
          <p:cNvPr id="128" name="Shape 128"/>
          <p:cNvSpPr>
            <a:spLocks noGrp="1"/>
          </p:cNvSpPr>
          <p:nvPr>
            <p:ph type="body" sz="quarter" idx="1"/>
          </p:nvPr>
        </p:nvSpPr>
        <p:spPr>
          <a:prstGeom prst="rect">
            <a:avLst/>
          </a:prstGeom>
        </p:spPr>
        <p:txBody>
          <a:bodyPr/>
          <a:lstStyle/>
          <a:p>
            <a:pPr lvl="0">
              <a:defRPr sz="1800"/>
            </a:pPr>
            <a:endParaRPr sz="2400"/>
          </a:p>
          <a:p>
            <a:pPr lvl="0">
              <a:defRPr sz="1800"/>
            </a:pPr>
            <a:r>
              <a:rPr sz="2400"/>
              <a:t>-Activities are either ineffective in changing our practice. At the most 10-40% chance of changing practice (le counselling et la prise ne charge des patients est ce qui est le plus dur à changer alors que les habitudes de prescription et d'investigation sont les plus faciles)</a:t>
            </a:r>
          </a:p>
          <a:p>
            <a:pPr lvl="0">
              <a:defRPr sz="1800"/>
            </a:pPr>
            <a:r>
              <a:rPr sz="2400"/>
              <a:t>-Reflexion: Ideally after the activity and several months after</a:t>
            </a:r>
          </a:p>
          <a:p>
            <a:pPr lvl="0">
              <a:defRPr sz="1800"/>
            </a:pPr>
            <a:r>
              <a:rPr sz="2400"/>
              <a:t>-Reflexion on potential changes, obstacles to change, etc</a:t>
            </a:r>
          </a:p>
          <a:p>
            <a:pPr lvl="0">
              <a:defRPr sz="1800"/>
            </a:pPr>
            <a:r>
              <a:rPr sz="2400"/>
              <a:t>Important to discuss obstacles in small groups and find solutions</a:t>
            </a:r>
          </a:p>
        </p:txBody>
      </p:sp>
    </p:spTree>
    <p:extLst>
      <p:ext uri="{BB962C8B-B14F-4D97-AF65-F5344CB8AC3E}">
        <p14:creationId xmlns:p14="http://schemas.microsoft.com/office/powerpoint/2010/main" val="3167530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prstGeom prst="rect">
            <a:avLst/>
          </a:prstGeom>
        </p:spPr>
        <p:txBody>
          <a:bodyPr/>
          <a:lstStyle/>
          <a:p>
            <a:pPr lvl="0"/>
            <a:endParaRPr/>
          </a:p>
        </p:txBody>
      </p:sp>
      <p:sp>
        <p:nvSpPr>
          <p:cNvPr id="135" name="Shape 135"/>
          <p:cNvSpPr>
            <a:spLocks noGrp="1"/>
          </p:cNvSpPr>
          <p:nvPr>
            <p:ph type="body" sz="quarter" idx="1"/>
          </p:nvPr>
        </p:nvSpPr>
        <p:spPr>
          <a:prstGeom prst="rect">
            <a:avLst/>
          </a:prstGeom>
        </p:spPr>
        <p:txBody>
          <a:bodyPr/>
          <a:lstStyle/>
          <a:p>
            <a:pPr lvl="0">
              <a:defRPr sz="1800"/>
            </a:pPr>
            <a:r>
              <a:rPr sz="2400"/>
              <a:t>Based on studies done with professionnal inspection visit program (which monitor quality and quantity of CPD activities (credited vs non-credited), record keeping, quality of the clinical investigation plans, of diagnosis and of treatment plans) with revision by peers.</a:t>
            </a:r>
          </a:p>
          <a:p>
            <a:pPr lvl="0">
              <a:defRPr sz="1800"/>
            </a:pPr>
            <a:endParaRPr sz="2400"/>
          </a:p>
          <a:p>
            <a:pPr lvl="0">
              <a:defRPr sz="1800"/>
            </a:pPr>
            <a:endParaRPr sz="2400"/>
          </a:p>
          <a:p>
            <a:pPr lvl="0">
              <a:defRPr sz="1800"/>
            </a:pPr>
            <a:endParaRPr sz="2400"/>
          </a:p>
        </p:txBody>
      </p:sp>
    </p:spTree>
    <p:extLst>
      <p:ext uri="{BB962C8B-B14F-4D97-AF65-F5344CB8AC3E}">
        <p14:creationId xmlns:p14="http://schemas.microsoft.com/office/powerpoint/2010/main" val="2331487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pPr lvl="0"/>
            <a:endParaRPr/>
          </a:p>
        </p:txBody>
      </p:sp>
      <p:sp>
        <p:nvSpPr>
          <p:cNvPr id="140" name="Shape 140"/>
          <p:cNvSpPr>
            <a:spLocks noGrp="1"/>
          </p:cNvSpPr>
          <p:nvPr>
            <p:ph type="body" sz="quarter" idx="1"/>
          </p:nvPr>
        </p:nvSpPr>
        <p:spPr>
          <a:prstGeom prst="rect">
            <a:avLst/>
          </a:prstGeom>
        </p:spPr>
        <p:txBody>
          <a:bodyPr/>
          <a:lstStyle/>
          <a:p>
            <a:pPr lvl="0">
              <a:defRPr sz="1800"/>
            </a:pPr>
            <a:r>
              <a:rPr sz="2400"/>
              <a:t>*Look at the 2013 data and my notes from NCCPD section</a:t>
            </a:r>
          </a:p>
          <a:p>
            <a:pPr lvl="0">
              <a:defRPr sz="1800"/>
            </a:pPr>
            <a:r>
              <a:rPr sz="2400"/>
              <a:t>Same working hours </a:t>
            </a:r>
          </a:p>
        </p:txBody>
      </p:sp>
    </p:spTree>
    <p:extLst>
      <p:ext uri="{BB962C8B-B14F-4D97-AF65-F5344CB8AC3E}">
        <p14:creationId xmlns:p14="http://schemas.microsoft.com/office/powerpoint/2010/main" val="1157609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pPr lvl="0"/>
            <a:endParaRPr/>
          </a:p>
        </p:txBody>
      </p:sp>
      <p:sp>
        <p:nvSpPr>
          <p:cNvPr id="145" name="Shape 145"/>
          <p:cNvSpPr>
            <a:spLocks noGrp="1"/>
          </p:cNvSpPr>
          <p:nvPr>
            <p:ph type="body" sz="quarter" idx="1"/>
          </p:nvPr>
        </p:nvSpPr>
        <p:spPr>
          <a:prstGeom prst="rect">
            <a:avLst/>
          </a:prstGeom>
        </p:spPr>
        <p:txBody>
          <a:bodyPr/>
          <a:lstStyle/>
          <a:p>
            <a:pPr lvl="0">
              <a:defRPr sz="1800"/>
            </a:pPr>
            <a:r>
              <a:rPr sz="2400"/>
              <a:t>More than 400 000 publications per year</a:t>
            </a:r>
          </a:p>
          <a:p>
            <a:pPr lvl="0">
              <a:defRPr sz="1800"/>
            </a:pPr>
            <a:r>
              <a:rPr sz="2400"/>
              <a:t>Review database (Cochrane)</a:t>
            </a:r>
          </a:p>
          <a:p>
            <a:pPr lvl="0">
              <a:defRPr sz="1800"/>
            </a:pPr>
            <a:r>
              <a:rPr sz="2400"/>
              <a:t>Most individuals overestimate their performance and competency, especially those who have less than average performance</a:t>
            </a:r>
          </a:p>
        </p:txBody>
      </p:sp>
    </p:spTree>
    <p:extLst>
      <p:ext uri="{BB962C8B-B14F-4D97-AF65-F5344CB8AC3E}">
        <p14:creationId xmlns:p14="http://schemas.microsoft.com/office/powerpoint/2010/main" val="1419957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pPr lvl="0"/>
            <a:endParaRPr/>
          </a:p>
        </p:txBody>
      </p:sp>
      <p:sp>
        <p:nvSpPr>
          <p:cNvPr id="153" name="Shape 153"/>
          <p:cNvSpPr>
            <a:spLocks noGrp="1"/>
          </p:cNvSpPr>
          <p:nvPr>
            <p:ph type="body" sz="quarter" idx="1"/>
          </p:nvPr>
        </p:nvSpPr>
        <p:spPr>
          <a:prstGeom prst="rect">
            <a:avLst/>
          </a:prstGeom>
        </p:spPr>
        <p:txBody>
          <a:bodyPr/>
          <a:lstStyle/>
          <a:p>
            <a:pPr lvl="0">
              <a:defRPr sz="1800"/>
            </a:pPr>
            <a:r>
              <a:rPr sz="2400"/>
              <a:t>Retroaction by peers and occasions of discussions among peers is determinant in autoevaluation of learning needs</a:t>
            </a:r>
          </a:p>
          <a:p>
            <a:pPr lvl="0">
              <a:defRPr sz="1800"/>
            </a:pPr>
            <a:r>
              <a:rPr sz="2400"/>
              <a:t>In other words, you need others (other health prof, other specialists, colleagues in fam med and our patients! (Particularly regarding communication)) or an audit or other form of assessement </a:t>
            </a:r>
          </a:p>
        </p:txBody>
      </p:sp>
    </p:spTree>
    <p:extLst>
      <p:ext uri="{BB962C8B-B14F-4D97-AF65-F5344CB8AC3E}">
        <p14:creationId xmlns:p14="http://schemas.microsoft.com/office/powerpoint/2010/main" val="97360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pPr lvl="0"/>
            <a:endParaRPr/>
          </a:p>
        </p:txBody>
      </p:sp>
      <p:sp>
        <p:nvSpPr>
          <p:cNvPr id="166" name="Shape 166"/>
          <p:cNvSpPr>
            <a:spLocks noGrp="1"/>
          </p:cNvSpPr>
          <p:nvPr>
            <p:ph type="body" sz="quarter" idx="1"/>
          </p:nvPr>
        </p:nvSpPr>
        <p:spPr>
          <a:prstGeom prst="rect">
            <a:avLst/>
          </a:prstGeom>
        </p:spPr>
        <p:txBody>
          <a:bodyPr/>
          <a:lstStyle/>
          <a:p>
            <a:pPr lvl="0">
              <a:defRPr sz="1800"/>
            </a:pPr>
            <a:r>
              <a:rPr sz="2400"/>
              <a:t>Physicians who formulate an explicit comitment to change have more chances of making changes in their practice than physicians who do not </a:t>
            </a:r>
          </a:p>
        </p:txBody>
      </p:sp>
    </p:spTree>
    <p:extLst>
      <p:ext uri="{BB962C8B-B14F-4D97-AF65-F5344CB8AC3E}">
        <p14:creationId xmlns:p14="http://schemas.microsoft.com/office/powerpoint/2010/main" val="1596704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pPr lvl="0"/>
            <a:endParaRPr/>
          </a:p>
        </p:txBody>
      </p:sp>
      <p:sp>
        <p:nvSpPr>
          <p:cNvPr id="178" name="Shape 178"/>
          <p:cNvSpPr>
            <a:spLocks noGrp="1"/>
          </p:cNvSpPr>
          <p:nvPr>
            <p:ph type="body" sz="quarter" idx="1"/>
          </p:nvPr>
        </p:nvSpPr>
        <p:spPr>
          <a:prstGeom prst="rect">
            <a:avLst/>
          </a:prstGeom>
        </p:spPr>
        <p:txBody>
          <a:bodyPr/>
          <a:lstStyle/>
          <a:p>
            <a:pPr lvl="0">
              <a:defRPr sz="1800"/>
            </a:pPr>
            <a:r>
              <a:rPr sz="2400"/>
              <a:t>Reciprocity programs</a:t>
            </a:r>
          </a:p>
          <a:p>
            <a:pPr lvl="0">
              <a:defRPr sz="1800"/>
            </a:pPr>
            <a:r>
              <a:rPr sz="2400"/>
              <a:t>Ex.Symposium CA poumons et NBHPCA</a:t>
            </a:r>
          </a:p>
        </p:txBody>
      </p:sp>
    </p:spTree>
    <p:extLst>
      <p:ext uri="{BB962C8B-B14F-4D97-AF65-F5344CB8AC3E}">
        <p14:creationId xmlns:p14="http://schemas.microsoft.com/office/powerpoint/2010/main" val="2721001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prstGeom prst="rect">
            <a:avLst/>
          </a:prstGeom>
        </p:spPr>
        <p:txBody>
          <a:bodyPr/>
          <a:lstStyle/>
          <a:p>
            <a:pPr lvl="0"/>
            <a:endParaRPr/>
          </a:p>
        </p:txBody>
      </p:sp>
      <p:sp>
        <p:nvSpPr>
          <p:cNvPr id="55" name="Shape 55"/>
          <p:cNvSpPr>
            <a:spLocks noGrp="1"/>
          </p:cNvSpPr>
          <p:nvPr>
            <p:ph type="body" sz="quarter" idx="1"/>
          </p:nvPr>
        </p:nvSpPr>
        <p:spPr>
          <a:prstGeom prst="rect">
            <a:avLst/>
          </a:prstGeom>
        </p:spPr>
        <p:txBody>
          <a:bodyPr/>
          <a:lstStyle/>
          <a:p>
            <a:pPr lvl="0">
              <a:defRPr sz="1800"/>
            </a:pPr>
            <a:r>
              <a:rPr sz="2400"/>
              <a:t>More and more pluridisciplinary meetings/conferences also mixing family physicians with other specialties </a:t>
            </a:r>
          </a:p>
        </p:txBody>
      </p:sp>
    </p:spTree>
    <p:extLst>
      <p:ext uri="{BB962C8B-B14F-4D97-AF65-F5344CB8AC3E}">
        <p14:creationId xmlns:p14="http://schemas.microsoft.com/office/powerpoint/2010/main" val="138034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noRot="1" noChangeAspect="1"/>
          </p:cNvSpPr>
          <p:nvPr>
            <p:ph type="sldImg"/>
          </p:nvPr>
        </p:nvSpPr>
        <p:spPr>
          <a:prstGeom prst="rect">
            <a:avLst/>
          </a:prstGeom>
        </p:spPr>
        <p:txBody>
          <a:bodyPr/>
          <a:lstStyle/>
          <a:p>
            <a:pPr lvl="0"/>
            <a:endParaRPr/>
          </a:p>
        </p:txBody>
      </p:sp>
      <p:sp>
        <p:nvSpPr>
          <p:cNvPr id="65" name="Shape 65"/>
          <p:cNvSpPr>
            <a:spLocks noGrp="1"/>
          </p:cNvSpPr>
          <p:nvPr>
            <p:ph type="body" sz="quarter" idx="1"/>
          </p:nvPr>
        </p:nvSpPr>
        <p:spPr>
          <a:prstGeom prst="rect">
            <a:avLst/>
          </a:prstGeom>
        </p:spPr>
        <p:txBody>
          <a:bodyPr/>
          <a:lstStyle/>
          <a:p>
            <a:pPr lvl="0">
              <a:defRPr sz="1800"/>
            </a:pPr>
            <a:r>
              <a:rPr sz="2400"/>
              <a:t>Changes in vocabulary</a:t>
            </a:r>
          </a:p>
          <a:p>
            <a:pPr lvl="0">
              <a:defRPr sz="1800"/>
            </a:pPr>
            <a:r>
              <a:rPr sz="2400"/>
              <a:t>-Planning committee instead of scientific committee</a:t>
            </a:r>
          </a:p>
          <a:p>
            <a:pPr lvl="0">
              <a:defRPr sz="1800"/>
            </a:pPr>
            <a:r>
              <a:rPr sz="2400"/>
              <a:t>-Continuous professionnal development instead of continuous medical education</a:t>
            </a:r>
          </a:p>
          <a:p>
            <a:pPr lvl="0">
              <a:defRPr sz="1800"/>
            </a:pPr>
            <a:r>
              <a:rPr sz="2400"/>
              <a:t>-CPD will address not only clinical work but also teaching, research, administrative tasks that are part of our compentency</a:t>
            </a:r>
          </a:p>
        </p:txBody>
      </p:sp>
    </p:spTree>
    <p:extLst>
      <p:ext uri="{BB962C8B-B14F-4D97-AF65-F5344CB8AC3E}">
        <p14:creationId xmlns:p14="http://schemas.microsoft.com/office/powerpoint/2010/main" val="2671907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noRot="1" noChangeAspect="1"/>
          </p:cNvSpPr>
          <p:nvPr>
            <p:ph type="sldImg"/>
          </p:nvPr>
        </p:nvSpPr>
        <p:spPr>
          <a:prstGeom prst="rect">
            <a:avLst/>
          </a:prstGeom>
        </p:spPr>
        <p:txBody>
          <a:bodyPr/>
          <a:lstStyle/>
          <a:p>
            <a:pPr lvl="0"/>
            <a:endParaRPr/>
          </a:p>
        </p:txBody>
      </p:sp>
      <p:sp>
        <p:nvSpPr>
          <p:cNvPr id="72" name="Shape 72"/>
          <p:cNvSpPr>
            <a:spLocks noGrp="1"/>
          </p:cNvSpPr>
          <p:nvPr>
            <p:ph type="body" sz="quarter" idx="1"/>
          </p:nvPr>
        </p:nvSpPr>
        <p:spPr>
          <a:prstGeom prst="rect">
            <a:avLst/>
          </a:prstGeom>
        </p:spPr>
        <p:txBody>
          <a:bodyPr/>
          <a:lstStyle/>
          <a:p>
            <a:pPr lvl="0">
              <a:defRPr sz="1800"/>
            </a:pPr>
            <a:r>
              <a:rPr sz="2400"/>
              <a:t>Today's presentation is the best example</a:t>
            </a:r>
          </a:p>
          <a:p>
            <a:pPr lvl="0">
              <a:defRPr sz="1800"/>
            </a:pPr>
            <a:r>
              <a:rPr sz="2400"/>
              <a:t>You won't be a better clinician after those 3 hours but better manager and scholar maybe +/- professionnal)</a:t>
            </a:r>
          </a:p>
          <a:p>
            <a:pPr lvl="0">
              <a:defRPr sz="1800"/>
            </a:pPr>
            <a:r>
              <a:rPr sz="2400"/>
              <a:t>-autres rôles que medical expert sont moins sexy, moins populaires et attirants car ils demandent changement de comportement au lieu changement connaissances et ce sont svt des unperceived need (ex les plaintes/erreurs/poursuites des patients sont svt des prob de communication et non d'expertise) "Emotionnal" Intelligence (ie toutes les autres facettes d'un individu) est concept connu ++ en business pour faire un bon professionnel mais peu en médecine</a:t>
            </a:r>
          </a:p>
          <a:p>
            <a:pPr lvl="0">
              <a:defRPr sz="1800"/>
            </a:pPr>
            <a:endParaRPr sz="2400"/>
          </a:p>
        </p:txBody>
      </p:sp>
    </p:spTree>
    <p:extLst>
      <p:ext uri="{BB962C8B-B14F-4D97-AF65-F5344CB8AC3E}">
        <p14:creationId xmlns:p14="http://schemas.microsoft.com/office/powerpoint/2010/main" val="2485718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prstGeom prst="rect">
            <a:avLst/>
          </a:prstGeom>
        </p:spPr>
        <p:txBody>
          <a:bodyPr/>
          <a:lstStyle/>
          <a:p>
            <a:pPr lvl="0"/>
            <a:endParaRPr/>
          </a:p>
        </p:txBody>
      </p:sp>
      <p:sp>
        <p:nvSpPr>
          <p:cNvPr id="78" name="Shape 78"/>
          <p:cNvSpPr>
            <a:spLocks noGrp="1"/>
          </p:cNvSpPr>
          <p:nvPr>
            <p:ph type="body" sz="quarter" idx="1"/>
          </p:nvPr>
        </p:nvSpPr>
        <p:spPr>
          <a:prstGeom prst="rect">
            <a:avLst/>
          </a:prstGeom>
        </p:spPr>
        <p:txBody>
          <a:bodyPr/>
          <a:lstStyle/>
          <a:p>
            <a:pPr lvl="0">
              <a:defRPr sz="1800"/>
            </a:pPr>
            <a:r>
              <a:rPr sz="2400"/>
              <a:t>At this time, 80% of accredited programs come from pharmaceutical companies</a:t>
            </a:r>
          </a:p>
          <a:p>
            <a:pPr lvl="0">
              <a:defRPr sz="1800"/>
            </a:pPr>
            <a:r>
              <a:rPr sz="2400"/>
              <a:t>Eventually, everything will be put in a founding pool </a:t>
            </a:r>
          </a:p>
        </p:txBody>
      </p:sp>
    </p:spTree>
    <p:extLst>
      <p:ext uri="{BB962C8B-B14F-4D97-AF65-F5344CB8AC3E}">
        <p14:creationId xmlns:p14="http://schemas.microsoft.com/office/powerpoint/2010/main" val="3455003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noRot="1" noChangeAspect="1"/>
          </p:cNvSpPr>
          <p:nvPr>
            <p:ph type="sldImg"/>
          </p:nvPr>
        </p:nvSpPr>
        <p:spPr>
          <a:prstGeom prst="rect">
            <a:avLst/>
          </a:prstGeom>
        </p:spPr>
        <p:txBody>
          <a:bodyPr/>
          <a:lstStyle/>
          <a:p>
            <a:pPr lvl="0"/>
            <a:endParaRPr/>
          </a:p>
        </p:txBody>
      </p:sp>
      <p:sp>
        <p:nvSpPr>
          <p:cNvPr id="84" name="Shape 84"/>
          <p:cNvSpPr>
            <a:spLocks noGrp="1"/>
          </p:cNvSpPr>
          <p:nvPr>
            <p:ph type="body" sz="quarter" idx="1"/>
          </p:nvPr>
        </p:nvSpPr>
        <p:spPr>
          <a:prstGeom prst="rect">
            <a:avLst/>
          </a:prstGeom>
        </p:spPr>
        <p:txBody>
          <a:bodyPr/>
          <a:lstStyle/>
          <a:p>
            <a:pPr lvl="0">
              <a:defRPr sz="1800"/>
            </a:pPr>
            <a:r>
              <a:rPr sz="2400"/>
              <a:t>Development of a learning plan at the beginning of 5-year cycle (mandatory for certificate of added competence) </a:t>
            </a:r>
          </a:p>
        </p:txBody>
      </p:sp>
    </p:spTree>
    <p:extLst>
      <p:ext uri="{BB962C8B-B14F-4D97-AF65-F5344CB8AC3E}">
        <p14:creationId xmlns:p14="http://schemas.microsoft.com/office/powerpoint/2010/main" val="2228053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prstGeom prst="rect">
            <a:avLst/>
          </a:prstGeom>
        </p:spPr>
        <p:txBody>
          <a:bodyPr/>
          <a:lstStyle/>
          <a:p>
            <a:pPr lvl="0"/>
            <a:endParaRPr/>
          </a:p>
        </p:txBody>
      </p:sp>
      <p:sp>
        <p:nvSpPr>
          <p:cNvPr id="94" name="Shape 94"/>
          <p:cNvSpPr>
            <a:spLocks noGrp="1"/>
          </p:cNvSpPr>
          <p:nvPr>
            <p:ph type="body" sz="quarter" idx="1"/>
          </p:nvPr>
        </p:nvSpPr>
        <p:spPr>
          <a:prstGeom prst="rect">
            <a:avLst/>
          </a:prstGeom>
        </p:spPr>
        <p:txBody>
          <a:bodyPr/>
          <a:lstStyle/>
          <a:p>
            <a:pPr lvl="0">
              <a:defRPr sz="1800"/>
            </a:pPr>
            <a:r>
              <a:rPr sz="2400"/>
              <a:t>-Good evidence that plenaries often given by other specialists are less likely to change practice </a:t>
            </a:r>
          </a:p>
          <a:p>
            <a:pPr lvl="0">
              <a:defRPr sz="1800"/>
            </a:pPr>
            <a:r>
              <a:rPr sz="2400"/>
              <a:t>- Ironically, this is the activity that is perceived to have the most significant impact for members according to National Survey</a:t>
            </a:r>
          </a:p>
          <a:p>
            <a:pPr lvl="0">
              <a:defRPr sz="1800"/>
            </a:pPr>
            <a:r>
              <a:rPr sz="2400"/>
              <a:t>-Be very careful with practice guidelines as many of them are based on expert opinions and some are biased (lot of COI among developpers) and few are peer-reviewed and even fewer involved participation of family physicians.</a:t>
            </a:r>
          </a:p>
          <a:p>
            <a:pPr lvl="0">
              <a:defRPr sz="1800"/>
            </a:pPr>
            <a:r>
              <a:rPr sz="2400"/>
              <a:t>-Problems is that you become saturated after a while</a:t>
            </a:r>
          </a:p>
        </p:txBody>
      </p:sp>
    </p:spTree>
    <p:extLst>
      <p:ext uri="{BB962C8B-B14F-4D97-AF65-F5344CB8AC3E}">
        <p14:creationId xmlns:p14="http://schemas.microsoft.com/office/powerpoint/2010/main" val="316489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prstGeom prst="rect">
            <a:avLst/>
          </a:prstGeom>
        </p:spPr>
        <p:txBody>
          <a:bodyPr/>
          <a:lstStyle/>
          <a:p>
            <a:pPr lvl="0"/>
            <a:endParaRPr/>
          </a:p>
        </p:txBody>
      </p:sp>
      <p:sp>
        <p:nvSpPr>
          <p:cNvPr id="102" name="Shape 102"/>
          <p:cNvSpPr>
            <a:spLocks noGrp="1"/>
          </p:cNvSpPr>
          <p:nvPr>
            <p:ph type="body" sz="quarter" idx="1"/>
          </p:nvPr>
        </p:nvSpPr>
        <p:spPr>
          <a:prstGeom prst="rect">
            <a:avLst/>
          </a:prstGeom>
        </p:spPr>
        <p:txBody>
          <a:bodyPr/>
          <a:lstStyle/>
          <a:p>
            <a:pPr lvl="0">
              <a:defRPr sz="1800"/>
            </a:pPr>
            <a:r>
              <a:rPr sz="2400"/>
              <a:t>Attention dépendance à techno et effet qu'on consulte moins nos pairs (ou résidents consultent moins patrons)</a:t>
            </a:r>
          </a:p>
        </p:txBody>
      </p:sp>
    </p:spTree>
    <p:extLst>
      <p:ext uri="{BB962C8B-B14F-4D97-AF65-F5344CB8AC3E}">
        <p14:creationId xmlns:p14="http://schemas.microsoft.com/office/powerpoint/2010/main" val="3810423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prstGeom prst="rect">
            <a:avLst/>
          </a:prstGeom>
        </p:spPr>
        <p:txBody>
          <a:bodyPr/>
          <a:lstStyle/>
          <a:p>
            <a:pPr lvl="0"/>
            <a:endParaRPr/>
          </a:p>
        </p:txBody>
      </p:sp>
      <p:sp>
        <p:nvSpPr>
          <p:cNvPr id="110" name="Shape 110"/>
          <p:cNvSpPr>
            <a:spLocks noGrp="1"/>
          </p:cNvSpPr>
          <p:nvPr>
            <p:ph type="body" sz="quarter" idx="1"/>
          </p:nvPr>
        </p:nvSpPr>
        <p:spPr>
          <a:prstGeom prst="rect">
            <a:avLst/>
          </a:prstGeom>
        </p:spPr>
        <p:txBody>
          <a:bodyPr/>
          <a:lstStyle/>
          <a:p>
            <a:pPr lvl="0">
              <a:defRPr sz="1800"/>
            </a:pPr>
            <a:r>
              <a:rPr sz="2400"/>
              <a:t>Committees have to be related to patient care, practice standards or quality of care Max 50/cycle or educational planning committee</a:t>
            </a:r>
          </a:p>
        </p:txBody>
      </p:sp>
    </p:spTree>
    <p:extLst>
      <p:ext uri="{BB962C8B-B14F-4D97-AF65-F5344CB8AC3E}">
        <p14:creationId xmlns:p14="http://schemas.microsoft.com/office/powerpoint/2010/main" val="371718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5" name="Shape 5"/>
          <p:cNvSpPr>
            <a:spLocks noGrp="1"/>
          </p:cNvSpPr>
          <p:nvPr>
            <p:ph type="title"/>
          </p:nvPr>
        </p:nvSpPr>
        <p:spPr>
          <a:xfrm>
            <a:off x="1270000" y="7366000"/>
            <a:ext cx="10464800" cy="1828800"/>
          </a:xfrm>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7" name="Shape 7"/>
          <p:cNvSpPr>
            <a:spLocks noGrp="1"/>
          </p:cNvSpPr>
          <p:nvPr>
            <p:ph type="title"/>
          </p:nvPr>
        </p:nvSpPr>
        <p:spPr>
          <a:xfrm>
            <a:off x="1270000" y="2565400"/>
            <a:ext cx="10464800" cy="2540000"/>
          </a:xfrm>
          <a:prstGeom prst="rect">
            <a:avLst/>
          </a:prstGeom>
        </p:spPr>
        <p:txBody>
          <a:bodyPr anchor="b"/>
          <a:lstStyle/>
          <a:p>
            <a:pPr lvl="0">
              <a:defRPr sz="1800">
                <a:solidFill>
                  <a:srgbClr val="000000"/>
                </a:solidFill>
              </a:defRPr>
            </a:pPr>
            <a:r>
              <a:rPr sz="7200">
                <a:solidFill>
                  <a:srgbClr val="FFFFFF"/>
                </a:solidFill>
              </a:rPr>
              <a:t>Title Text</a:t>
            </a:r>
          </a:p>
        </p:txBody>
      </p:sp>
      <p:sp>
        <p:nvSpPr>
          <p:cNvPr id="8" name="Shape 8"/>
          <p:cNvSpPr>
            <a:spLocks noGrp="1"/>
          </p:cNvSpPr>
          <p:nvPr>
            <p:ph type="body" idx="1"/>
          </p:nvPr>
        </p:nvSpPr>
        <p:spPr>
          <a:xfrm>
            <a:off x="1270000" y="5207000"/>
            <a:ext cx="10464800" cy="1460500"/>
          </a:xfrm>
          <a:prstGeom prst="rect">
            <a:avLst/>
          </a:prstGeom>
        </p:spPr>
        <p:txBody>
          <a:bodyPr anchor="t"/>
          <a:lstStyle>
            <a:lvl1pPr marL="0" indent="0" algn="ctr">
              <a:spcBef>
                <a:spcPts val="0"/>
              </a:spcBef>
              <a:buSzTx/>
              <a:buNone/>
            </a:lvl1pPr>
            <a:lvl2pPr marL="0" indent="342900" algn="ctr">
              <a:spcBef>
                <a:spcPts val="0"/>
              </a:spcBef>
              <a:buSzTx/>
              <a:buNone/>
            </a:lvl2pPr>
            <a:lvl3pPr marL="0" indent="685800" algn="ctr">
              <a:spcBef>
                <a:spcPts val="0"/>
              </a:spcBef>
              <a:buSzTx/>
              <a:buNone/>
            </a:lvl3pPr>
            <a:lvl4pPr marL="0" indent="1028700" algn="ctr">
              <a:spcBef>
                <a:spcPts val="0"/>
              </a:spcBef>
              <a:buSzTx/>
              <a:buNone/>
            </a:lvl4pPr>
            <a:lvl5pPr marL="0" indent="1371600" algn="ctr">
              <a:spcBef>
                <a:spcPts val="0"/>
              </a:spcBef>
              <a:buSzTx/>
              <a:buNone/>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11" name="Shape 11"/>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3" name="Shape 13"/>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14" name="Shape 14"/>
          <p:cNvSpPr>
            <a:spLocks noGrp="1"/>
          </p:cNvSpPr>
          <p:nvPr>
            <p:ph type="body" idx="1"/>
          </p:nvPr>
        </p:nvSpPr>
        <p:spPr>
          <a:xfrm>
            <a:off x="1270000" y="2946400"/>
            <a:ext cx="5105400" cy="5740400"/>
          </a:xfrm>
          <a:prstGeom prst="rect">
            <a:avLst/>
          </a:prstGeom>
        </p:spPr>
        <p:txBody>
          <a:bodyPr/>
          <a:lstStyle>
            <a:lvl1pPr marL="395111" indent="-395111">
              <a:spcBef>
                <a:spcPts val="3200"/>
              </a:spcBef>
              <a:buBlip>
                <a:blip r:embed="rId2"/>
              </a:buBlip>
              <a:defRPr sz="3200"/>
            </a:lvl1pPr>
            <a:lvl2pPr marL="839611" indent="-395111">
              <a:spcBef>
                <a:spcPts val="3200"/>
              </a:spcBef>
              <a:buBlip>
                <a:blip r:embed="rId2"/>
              </a:buBlip>
              <a:defRPr sz="3200"/>
            </a:lvl2pPr>
            <a:lvl3pPr marL="1284111" indent="-395111">
              <a:spcBef>
                <a:spcPts val="3200"/>
              </a:spcBef>
              <a:buBlip>
                <a:blip r:embed="rId2"/>
              </a:buBlip>
              <a:defRPr sz="3200"/>
            </a:lvl3pPr>
            <a:lvl4pPr marL="1728611" indent="-395111">
              <a:spcBef>
                <a:spcPts val="3200"/>
              </a:spcBef>
              <a:buBlip>
                <a:blip r:embed="rId2"/>
              </a:buBlip>
              <a:defRPr sz="3200"/>
            </a:lvl4pPr>
            <a:lvl5pPr marL="2173111" indent="-395111">
              <a:spcBef>
                <a:spcPts val="3200"/>
              </a:spcBef>
              <a:buBlip>
                <a:blip r:embed="rId2"/>
              </a:buBlip>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9" name="Shape 19"/>
          <p:cNvSpPr>
            <a:spLocks noGrp="1"/>
          </p:cNvSpPr>
          <p:nvPr>
            <p:ph type="body" idx="1"/>
          </p:nvPr>
        </p:nvSpPr>
        <p:spPr>
          <a:xfrm>
            <a:off x="1270000" y="1066800"/>
            <a:ext cx="10464800" cy="7620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203200"/>
            <a:ext cx="10464800" cy="2540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defRPr>
            </a:pPr>
            <a:r>
              <a:rPr sz="7200">
                <a:solidFill>
                  <a:srgbClr val="FFFFFF"/>
                </a:solidFill>
              </a:rPr>
              <a:t>Title Text</a:t>
            </a:r>
          </a:p>
        </p:txBody>
      </p:sp>
      <p:sp>
        <p:nvSpPr>
          <p:cNvPr id="3" name="Shape 3"/>
          <p:cNvSpPr>
            <a:spLocks noGrp="1"/>
          </p:cNvSpPr>
          <p:nvPr>
            <p:ph type="body" idx="1"/>
          </p:nvPr>
        </p:nvSpPr>
        <p:spPr>
          <a:xfrm>
            <a:off x="1270000" y="2946400"/>
            <a:ext cx="10464800" cy="5740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buBlip>
                <a:blip r:embed="rId11"/>
              </a:buBlip>
            </a:lvl1pPr>
            <a:lvl2pPr>
              <a:buBlip>
                <a:blip r:embed="rId11"/>
              </a:buBlip>
            </a:lvl2pPr>
            <a:lvl3pPr>
              <a:buBlip>
                <a:blip r:embed="rId11"/>
              </a:buBlip>
            </a:lvl3pPr>
            <a:lvl4pPr>
              <a:buBlip>
                <a:blip r:embed="rId11"/>
              </a:buBlip>
            </a:lvl4pPr>
            <a:lvl5pPr>
              <a:buBlip>
                <a:blip r:embed="rId11"/>
              </a:buBlip>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algn="ctr" defTabSz="457200">
        <a:defRPr sz="7200">
          <a:solidFill>
            <a:srgbClr val="FFFFFF"/>
          </a:solidFill>
          <a:latin typeface="+mn-lt"/>
          <a:ea typeface="+mn-ea"/>
          <a:cs typeface="+mn-cs"/>
          <a:sym typeface="Chalkduster"/>
        </a:defRPr>
      </a:lvl1pPr>
      <a:lvl2pPr indent="342900" algn="ctr" defTabSz="457200">
        <a:defRPr sz="7200">
          <a:solidFill>
            <a:srgbClr val="FFFFFF"/>
          </a:solidFill>
          <a:latin typeface="+mn-lt"/>
          <a:ea typeface="+mn-ea"/>
          <a:cs typeface="+mn-cs"/>
          <a:sym typeface="Chalkduster"/>
        </a:defRPr>
      </a:lvl2pPr>
      <a:lvl3pPr indent="685800" algn="ctr" defTabSz="457200">
        <a:defRPr sz="7200">
          <a:solidFill>
            <a:srgbClr val="FFFFFF"/>
          </a:solidFill>
          <a:latin typeface="+mn-lt"/>
          <a:ea typeface="+mn-ea"/>
          <a:cs typeface="+mn-cs"/>
          <a:sym typeface="Chalkduster"/>
        </a:defRPr>
      </a:lvl3pPr>
      <a:lvl4pPr indent="1028700" algn="ctr" defTabSz="457200">
        <a:defRPr sz="7200">
          <a:solidFill>
            <a:srgbClr val="FFFFFF"/>
          </a:solidFill>
          <a:latin typeface="+mn-lt"/>
          <a:ea typeface="+mn-ea"/>
          <a:cs typeface="+mn-cs"/>
          <a:sym typeface="Chalkduster"/>
        </a:defRPr>
      </a:lvl4pPr>
      <a:lvl5pPr indent="1371600" algn="ctr" defTabSz="457200">
        <a:defRPr sz="7200">
          <a:solidFill>
            <a:srgbClr val="FFFFFF"/>
          </a:solidFill>
          <a:latin typeface="+mn-lt"/>
          <a:ea typeface="+mn-ea"/>
          <a:cs typeface="+mn-cs"/>
          <a:sym typeface="Chalkduster"/>
        </a:defRPr>
      </a:lvl5pPr>
      <a:lvl6pPr indent="1714500" algn="ctr" defTabSz="457200">
        <a:defRPr sz="7200">
          <a:solidFill>
            <a:srgbClr val="FFFFFF"/>
          </a:solidFill>
          <a:latin typeface="+mn-lt"/>
          <a:ea typeface="+mn-ea"/>
          <a:cs typeface="+mn-cs"/>
          <a:sym typeface="Chalkduster"/>
        </a:defRPr>
      </a:lvl6pPr>
      <a:lvl7pPr indent="2057400" algn="ctr" defTabSz="457200">
        <a:defRPr sz="7200">
          <a:solidFill>
            <a:srgbClr val="FFFFFF"/>
          </a:solidFill>
          <a:latin typeface="+mn-lt"/>
          <a:ea typeface="+mn-ea"/>
          <a:cs typeface="+mn-cs"/>
          <a:sym typeface="Chalkduster"/>
        </a:defRPr>
      </a:lvl7pPr>
      <a:lvl8pPr indent="2400300" algn="ctr" defTabSz="457200">
        <a:defRPr sz="7200">
          <a:solidFill>
            <a:srgbClr val="FFFFFF"/>
          </a:solidFill>
          <a:latin typeface="+mn-lt"/>
          <a:ea typeface="+mn-ea"/>
          <a:cs typeface="+mn-cs"/>
          <a:sym typeface="Chalkduster"/>
        </a:defRPr>
      </a:lvl8pPr>
      <a:lvl9pPr indent="2743200" algn="ctr" defTabSz="457200">
        <a:defRPr sz="7200">
          <a:solidFill>
            <a:srgbClr val="FFFFFF"/>
          </a:solidFill>
          <a:latin typeface="+mn-lt"/>
          <a:ea typeface="+mn-ea"/>
          <a:cs typeface="+mn-cs"/>
          <a:sym typeface="Chalkduster"/>
        </a:defRPr>
      </a:lvl9pPr>
    </p:titleStyle>
    <p:bodyStyle>
      <a:lvl1pPr marL="444500" indent="-444500" defTabSz="457200">
        <a:spcBef>
          <a:spcPts val="3600"/>
        </a:spcBef>
        <a:buSzPct val="43000"/>
        <a:buBlip>
          <a:blip r:embed="rId11"/>
        </a:buBlip>
        <a:defRPr sz="3600">
          <a:solidFill>
            <a:srgbClr val="FFFFFF"/>
          </a:solidFill>
          <a:latin typeface="+mn-lt"/>
          <a:ea typeface="+mn-ea"/>
          <a:cs typeface="+mn-cs"/>
          <a:sym typeface="Chalkduster"/>
        </a:defRPr>
      </a:lvl1pPr>
      <a:lvl2pPr marL="889000" indent="-444500" defTabSz="457200">
        <a:spcBef>
          <a:spcPts val="3600"/>
        </a:spcBef>
        <a:buSzPct val="43000"/>
        <a:buBlip>
          <a:blip r:embed="rId11"/>
        </a:buBlip>
        <a:defRPr sz="3600">
          <a:solidFill>
            <a:srgbClr val="FFFFFF"/>
          </a:solidFill>
          <a:latin typeface="+mn-lt"/>
          <a:ea typeface="+mn-ea"/>
          <a:cs typeface="+mn-cs"/>
          <a:sym typeface="Chalkduster"/>
        </a:defRPr>
      </a:lvl2pPr>
      <a:lvl3pPr marL="1333500" indent="-444500" defTabSz="457200">
        <a:spcBef>
          <a:spcPts val="3600"/>
        </a:spcBef>
        <a:buSzPct val="43000"/>
        <a:buBlip>
          <a:blip r:embed="rId11"/>
        </a:buBlip>
        <a:defRPr sz="3600">
          <a:solidFill>
            <a:srgbClr val="FFFFFF"/>
          </a:solidFill>
          <a:latin typeface="+mn-lt"/>
          <a:ea typeface="+mn-ea"/>
          <a:cs typeface="+mn-cs"/>
          <a:sym typeface="Chalkduster"/>
        </a:defRPr>
      </a:lvl3pPr>
      <a:lvl4pPr marL="1778000" indent="-444500" defTabSz="457200">
        <a:spcBef>
          <a:spcPts val="3600"/>
        </a:spcBef>
        <a:buSzPct val="43000"/>
        <a:buBlip>
          <a:blip r:embed="rId11"/>
        </a:buBlip>
        <a:defRPr sz="3600">
          <a:solidFill>
            <a:srgbClr val="FFFFFF"/>
          </a:solidFill>
          <a:latin typeface="+mn-lt"/>
          <a:ea typeface="+mn-ea"/>
          <a:cs typeface="+mn-cs"/>
          <a:sym typeface="Chalkduster"/>
        </a:defRPr>
      </a:lvl4pPr>
      <a:lvl5pPr marL="2222500" indent="-444500" defTabSz="457200">
        <a:spcBef>
          <a:spcPts val="3600"/>
        </a:spcBef>
        <a:buSzPct val="43000"/>
        <a:buBlip>
          <a:blip r:embed="rId11"/>
        </a:buBlip>
        <a:defRPr sz="3600">
          <a:solidFill>
            <a:srgbClr val="FFFFFF"/>
          </a:solidFill>
          <a:latin typeface="+mn-lt"/>
          <a:ea typeface="+mn-ea"/>
          <a:cs typeface="+mn-cs"/>
          <a:sym typeface="Chalkduster"/>
        </a:defRPr>
      </a:lvl5pPr>
      <a:lvl6pPr marL="2667000" indent="-444500" defTabSz="457200">
        <a:spcBef>
          <a:spcPts val="3600"/>
        </a:spcBef>
        <a:buSzPct val="43000"/>
        <a:buBlip>
          <a:blip r:embed="rId11"/>
        </a:buBlip>
        <a:defRPr sz="3600">
          <a:solidFill>
            <a:srgbClr val="FFFFFF"/>
          </a:solidFill>
          <a:latin typeface="+mn-lt"/>
          <a:ea typeface="+mn-ea"/>
          <a:cs typeface="+mn-cs"/>
          <a:sym typeface="Chalkduster"/>
        </a:defRPr>
      </a:lvl6pPr>
      <a:lvl7pPr marL="3111500" indent="-444500" defTabSz="457200">
        <a:spcBef>
          <a:spcPts val="3600"/>
        </a:spcBef>
        <a:buSzPct val="43000"/>
        <a:buBlip>
          <a:blip r:embed="rId11"/>
        </a:buBlip>
        <a:defRPr sz="3600">
          <a:solidFill>
            <a:srgbClr val="FFFFFF"/>
          </a:solidFill>
          <a:latin typeface="+mn-lt"/>
          <a:ea typeface="+mn-ea"/>
          <a:cs typeface="+mn-cs"/>
          <a:sym typeface="Chalkduster"/>
        </a:defRPr>
      </a:lvl7pPr>
      <a:lvl8pPr marL="3556000" indent="-444500" defTabSz="457200">
        <a:spcBef>
          <a:spcPts val="3600"/>
        </a:spcBef>
        <a:buSzPct val="43000"/>
        <a:buBlip>
          <a:blip r:embed="rId11"/>
        </a:buBlip>
        <a:defRPr sz="3600">
          <a:solidFill>
            <a:srgbClr val="FFFFFF"/>
          </a:solidFill>
          <a:latin typeface="+mn-lt"/>
          <a:ea typeface="+mn-ea"/>
          <a:cs typeface="+mn-cs"/>
          <a:sym typeface="Chalkduster"/>
        </a:defRPr>
      </a:lvl8pPr>
      <a:lvl9pPr marL="4000500" indent="-444500" defTabSz="457200">
        <a:spcBef>
          <a:spcPts val="3600"/>
        </a:spcBef>
        <a:buSzPct val="43000"/>
        <a:buBlip>
          <a:blip r:embed="rId11"/>
        </a:buBlip>
        <a:defRPr sz="3600">
          <a:solidFill>
            <a:srgbClr val="FFFFFF"/>
          </a:solidFill>
          <a:latin typeface="+mn-lt"/>
          <a:ea typeface="+mn-ea"/>
          <a:cs typeface="+mn-cs"/>
          <a:sym typeface="Chalkduster"/>
        </a:defRPr>
      </a:lvl9pPr>
    </p:bodyStyle>
    <p:otherStyle>
      <a:lvl1pPr algn="ctr" defTabSz="457200">
        <a:defRPr>
          <a:solidFill>
            <a:schemeClr val="tx1"/>
          </a:solidFill>
          <a:latin typeface="+mn-lt"/>
          <a:ea typeface="+mn-ea"/>
          <a:cs typeface="+mn-cs"/>
          <a:sym typeface="Chalkduster"/>
        </a:defRPr>
      </a:lvl1pPr>
      <a:lvl2pPr indent="342900" algn="ctr" defTabSz="457200">
        <a:defRPr>
          <a:solidFill>
            <a:schemeClr val="tx1"/>
          </a:solidFill>
          <a:latin typeface="+mn-lt"/>
          <a:ea typeface="+mn-ea"/>
          <a:cs typeface="+mn-cs"/>
          <a:sym typeface="Chalkduster"/>
        </a:defRPr>
      </a:lvl2pPr>
      <a:lvl3pPr indent="685800" algn="ctr" defTabSz="457200">
        <a:defRPr>
          <a:solidFill>
            <a:schemeClr val="tx1"/>
          </a:solidFill>
          <a:latin typeface="+mn-lt"/>
          <a:ea typeface="+mn-ea"/>
          <a:cs typeface="+mn-cs"/>
          <a:sym typeface="Chalkduster"/>
        </a:defRPr>
      </a:lvl3pPr>
      <a:lvl4pPr indent="1028700" algn="ctr" defTabSz="457200">
        <a:defRPr>
          <a:solidFill>
            <a:schemeClr val="tx1"/>
          </a:solidFill>
          <a:latin typeface="+mn-lt"/>
          <a:ea typeface="+mn-ea"/>
          <a:cs typeface="+mn-cs"/>
          <a:sym typeface="Chalkduster"/>
        </a:defRPr>
      </a:lvl4pPr>
      <a:lvl5pPr indent="1371600" algn="ctr" defTabSz="457200">
        <a:defRPr>
          <a:solidFill>
            <a:schemeClr val="tx1"/>
          </a:solidFill>
          <a:latin typeface="+mn-lt"/>
          <a:ea typeface="+mn-ea"/>
          <a:cs typeface="+mn-cs"/>
          <a:sym typeface="Chalkduster"/>
        </a:defRPr>
      </a:lvl5pPr>
      <a:lvl6pPr indent="1714500" algn="ctr" defTabSz="457200">
        <a:defRPr>
          <a:solidFill>
            <a:schemeClr val="tx1"/>
          </a:solidFill>
          <a:latin typeface="+mn-lt"/>
          <a:ea typeface="+mn-ea"/>
          <a:cs typeface="+mn-cs"/>
          <a:sym typeface="Chalkduster"/>
        </a:defRPr>
      </a:lvl6pPr>
      <a:lvl7pPr indent="2057400" algn="ctr" defTabSz="457200">
        <a:defRPr>
          <a:solidFill>
            <a:schemeClr val="tx1"/>
          </a:solidFill>
          <a:latin typeface="+mn-lt"/>
          <a:ea typeface="+mn-ea"/>
          <a:cs typeface="+mn-cs"/>
          <a:sym typeface="Chalkduster"/>
        </a:defRPr>
      </a:lvl7pPr>
      <a:lvl8pPr indent="2400300" algn="ctr" defTabSz="457200">
        <a:defRPr>
          <a:solidFill>
            <a:schemeClr val="tx1"/>
          </a:solidFill>
          <a:latin typeface="+mn-lt"/>
          <a:ea typeface="+mn-ea"/>
          <a:cs typeface="+mn-cs"/>
          <a:sym typeface="Chalkduster"/>
        </a:defRPr>
      </a:lvl8pPr>
      <a:lvl9pPr indent="2743200" algn="ctr" defTabSz="457200">
        <a:defRPr>
          <a:solidFill>
            <a:schemeClr val="tx1"/>
          </a:solidFill>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urveys.cfpc.ca/s/linking-learning-to-practice/80b8abc76d8d692166c4f5e7b0f8672637af1129/?amp=&amp;activityID=2107239&amp;memberID=213950&amp;l=en"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surveys.cfpc.ca/s/pearls-submission-form/7ca916b872276471edb0df29fc8a89e7f1a3b7c7/?amp=&amp;activityID=2107211&amp;memberID=213950&amp;l=en" TargetMode="Externa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fmpe.org/en/programs/pbsg.html" TargetMode="Externa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hyperlink" Target="http://www.cfpc.ca/Nonmembers/"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a:spLocks noGrp="1"/>
          </p:cNvSpPr>
          <p:nvPr>
            <p:ph type="title"/>
          </p:nvPr>
        </p:nvSpPr>
        <p:spPr>
          <a:xfrm>
            <a:off x="737015" y="3217613"/>
            <a:ext cx="11530768" cy="4150626"/>
          </a:xfrm>
          <a:prstGeom prst="rect">
            <a:avLst/>
          </a:prstGeom>
        </p:spPr>
        <p:txBody>
          <a:bodyPr/>
          <a:lstStyle/>
          <a:p>
            <a:pPr lvl="0" defTabSz="292607">
              <a:defRPr sz="1800">
                <a:solidFill>
                  <a:srgbClr val="000000"/>
                </a:solidFill>
              </a:defRPr>
            </a:pPr>
            <a:r>
              <a:rPr sz="4608">
                <a:solidFill>
                  <a:srgbClr val="FFFFFF"/>
                </a:solidFill>
              </a:rPr>
              <a:t>Do You Know What You Don't Know?</a:t>
            </a:r>
          </a:p>
          <a:p>
            <a:pPr lvl="0" defTabSz="292607">
              <a:defRPr sz="1800">
                <a:solidFill>
                  <a:srgbClr val="000000"/>
                </a:solidFill>
              </a:defRPr>
            </a:pPr>
            <a:r>
              <a:rPr sz="4608">
                <a:solidFill>
                  <a:srgbClr val="FFFFFF"/>
                </a:solidFill>
              </a:rPr>
              <a:t>The Workshop</a:t>
            </a:r>
          </a:p>
          <a:p>
            <a:pPr lvl="0" defTabSz="292607">
              <a:defRPr sz="1800">
                <a:solidFill>
                  <a:srgbClr val="000000"/>
                </a:solidFill>
              </a:defRPr>
            </a:pPr>
            <a:endParaRPr sz="4608">
              <a:solidFill>
                <a:srgbClr val="FFFFFF"/>
              </a:solidFill>
            </a:endParaRPr>
          </a:p>
          <a:p>
            <a:pPr lvl="0" defTabSz="292607">
              <a:defRPr sz="1800">
                <a:solidFill>
                  <a:srgbClr val="000000"/>
                </a:solidFill>
              </a:defRPr>
            </a:pPr>
            <a:r>
              <a:rPr sz="2688">
                <a:solidFill>
                  <a:srgbClr val="FFFFFF"/>
                </a:solidFill>
              </a:rPr>
              <a:t>Julie Langlois, MD </a:t>
            </a:r>
          </a:p>
          <a:p>
            <a:pPr lvl="0" defTabSz="292607">
              <a:defRPr sz="1800">
                <a:solidFill>
                  <a:srgbClr val="000000"/>
                </a:solidFill>
              </a:defRPr>
            </a:pPr>
            <a:r>
              <a:rPr sz="2688">
                <a:solidFill>
                  <a:srgbClr val="FFFFFF"/>
                </a:solidFill>
              </a:rPr>
              <a:t>NBCFP FMC 2015</a:t>
            </a:r>
          </a:p>
        </p:txBody>
      </p:sp>
      <p:sp>
        <p:nvSpPr>
          <p:cNvPr id="25" name="Shape 25"/>
          <p:cNvSpPr/>
          <p:nvPr/>
        </p:nvSpPr>
        <p:spPr>
          <a:xfrm>
            <a:off x="3727909" y="1123781"/>
            <a:ext cx="6279933" cy="78032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4200">
                <a:solidFill>
                  <a:srgbClr val="FFFFFF"/>
                </a:solidFill>
              </a:rPr>
              <a:t>CPD for Physicians...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title"/>
          </p:nvPr>
        </p:nvSpPr>
        <p:spPr>
          <a:xfrm>
            <a:off x="1132946" y="918920"/>
            <a:ext cx="10464801" cy="7260713"/>
          </a:xfrm>
          <a:prstGeom prst="rect">
            <a:avLst/>
          </a:prstGeom>
        </p:spPr>
        <p:txBody>
          <a:bodyPr/>
          <a:lstStyle/>
          <a:p>
            <a:pPr lvl="0" defTabSz="397763">
              <a:defRPr sz="1800">
                <a:solidFill>
                  <a:srgbClr val="000000"/>
                </a:solidFill>
              </a:defRPr>
            </a:pPr>
            <a:r>
              <a:rPr sz="6264">
                <a:solidFill>
                  <a:srgbClr val="FFFFFF"/>
                </a:solidFill>
              </a:rPr>
              <a:t>Tertiary/University Center Expert</a:t>
            </a:r>
          </a:p>
          <a:p>
            <a:pPr lvl="0" defTabSz="397763">
              <a:defRPr sz="1800">
                <a:solidFill>
                  <a:srgbClr val="000000"/>
                </a:solidFill>
              </a:defRPr>
            </a:pPr>
            <a:endParaRPr sz="6264">
              <a:solidFill>
                <a:srgbClr val="FFFFFF"/>
              </a:solidFill>
            </a:endParaRPr>
          </a:p>
          <a:p>
            <a:pPr lvl="0" defTabSz="397763">
              <a:defRPr sz="1800">
                <a:solidFill>
                  <a:srgbClr val="000000"/>
                </a:solidFill>
              </a:defRPr>
            </a:pPr>
            <a:endParaRPr sz="6264">
              <a:solidFill>
                <a:srgbClr val="FFFFFF"/>
              </a:solidFill>
            </a:endParaRPr>
          </a:p>
          <a:p>
            <a:pPr lvl="0" defTabSz="397763">
              <a:defRPr sz="1800">
                <a:solidFill>
                  <a:srgbClr val="000000"/>
                </a:solidFill>
              </a:defRPr>
            </a:pPr>
            <a:r>
              <a:rPr sz="6264">
                <a:solidFill>
                  <a:srgbClr val="FFFFFF"/>
                </a:solidFill>
              </a:rPr>
              <a:t>Local Expert, Colleague or team member</a:t>
            </a:r>
          </a:p>
        </p:txBody>
      </p:sp>
      <p:pic>
        <p:nvPicPr>
          <p:cNvPr id="58" name="Image 57"/>
          <p:cNvPicPr/>
          <p:nvPr/>
        </p:nvPicPr>
        <p:blipFill>
          <a:blip r:embed="rId2">
            <a:extLst/>
          </a:blip>
          <a:stretch>
            <a:fillRect/>
          </a:stretch>
        </p:blipFill>
        <p:spPr>
          <a:xfrm rot="5400000">
            <a:off x="5477297" y="4267488"/>
            <a:ext cx="1776097" cy="563575"/>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title"/>
          </p:nvPr>
        </p:nvSpPr>
        <p:spPr>
          <a:xfrm>
            <a:off x="1231272" y="1360535"/>
            <a:ext cx="10464800" cy="7900293"/>
          </a:xfrm>
          <a:prstGeom prst="rect">
            <a:avLst/>
          </a:prstGeom>
        </p:spPr>
        <p:txBody>
          <a:bodyPr/>
          <a:lstStyle/>
          <a:p>
            <a:pPr lvl="0" defTabSz="374904">
              <a:defRPr sz="1800">
                <a:solidFill>
                  <a:srgbClr val="000000"/>
                </a:solidFill>
              </a:defRPr>
            </a:pPr>
            <a:r>
              <a:rPr sz="5904">
                <a:solidFill>
                  <a:srgbClr val="FFFFFF"/>
                </a:solidFill>
              </a:rPr>
              <a:t>Medical Expert</a:t>
            </a:r>
          </a:p>
          <a:p>
            <a:pPr lvl="0" defTabSz="374904">
              <a:defRPr sz="1800">
                <a:solidFill>
                  <a:srgbClr val="000000"/>
                </a:solidFill>
              </a:defRPr>
            </a:pPr>
            <a:endParaRPr sz="5904">
              <a:solidFill>
                <a:srgbClr val="FFFFFF"/>
              </a:solidFill>
            </a:endParaRPr>
          </a:p>
          <a:p>
            <a:pPr lvl="0" defTabSz="374904">
              <a:defRPr sz="1800">
                <a:solidFill>
                  <a:srgbClr val="000000"/>
                </a:solidFill>
              </a:defRPr>
            </a:pPr>
            <a:endParaRPr sz="5904">
              <a:solidFill>
                <a:srgbClr val="FFFFFF"/>
              </a:solidFill>
            </a:endParaRPr>
          </a:p>
          <a:p>
            <a:pPr lvl="0" defTabSz="374904">
              <a:defRPr sz="1800">
                <a:solidFill>
                  <a:srgbClr val="000000"/>
                </a:solidFill>
              </a:defRPr>
            </a:pPr>
            <a:r>
              <a:rPr sz="5904">
                <a:solidFill>
                  <a:srgbClr val="FFFFFF"/>
                </a:solidFill>
              </a:rPr>
              <a:t>Broad Conception of Competency and Practice</a:t>
            </a:r>
          </a:p>
          <a:p>
            <a:pPr lvl="0" defTabSz="374904">
              <a:defRPr sz="1800">
                <a:solidFill>
                  <a:srgbClr val="000000"/>
                </a:solidFill>
              </a:defRPr>
            </a:pPr>
            <a:endParaRPr sz="5904">
              <a:solidFill>
                <a:srgbClr val="FFFFFF"/>
              </a:solidFill>
            </a:endParaRPr>
          </a:p>
        </p:txBody>
      </p:sp>
      <p:pic>
        <p:nvPicPr>
          <p:cNvPr id="62" name="Image 61"/>
          <p:cNvPicPr/>
          <p:nvPr/>
        </p:nvPicPr>
        <p:blipFill>
          <a:blip r:embed="rId3">
            <a:extLst/>
          </a:blip>
          <a:stretch>
            <a:fillRect/>
          </a:stretch>
        </p:blipFill>
        <p:spPr>
          <a:xfrm rot="5400000">
            <a:off x="5526500" y="4291519"/>
            <a:ext cx="1874344" cy="563574"/>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Can-MEDS FM Roles</a:t>
            </a:r>
          </a:p>
        </p:txBody>
      </p:sp>
      <p:grpSp>
        <p:nvGrpSpPr>
          <p:cNvPr id="70" name="Group 70"/>
          <p:cNvGrpSpPr/>
          <p:nvPr/>
        </p:nvGrpSpPr>
        <p:grpSpPr>
          <a:xfrm>
            <a:off x="3643987" y="2231913"/>
            <a:ext cx="5716826" cy="6704363"/>
            <a:chOff x="-63500" y="-63500"/>
            <a:chExt cx="5716826" cy="6704363"/>
          </a:xfrm>
        </p:grpSpPr>
        <p:pic>
          <p:nvPicPr>
            <p:cNvPr id="69" name="IMG_0435.png"/>
            <p:cNvPicPr/>
            <p:nvPr/>
          </p:nvPicPr>
          <p:blipFill>
            <a:blip r:embed="rId3">
              <a:extLst/>
            </a:blip>
            <a:stretch>
              <a:fillRect/>
            </a:stretch>
          </p:blipFill>
          <p:spPr>
            <a:xfrm>
              <a:off x="-1" y="0"/>
              <a:ext cx="5589828" cy="6577363"/>
            </a:xfrm>
            <a:prstGeom prst="rect">
              <a:avLst/>
            </a:prstGeom>
            <a:ln>
              <a:noFill/>
            </a:ln>
            <a:effectLst/>
          </p:spPr>
        </p:pic>
        <p:pic>
          <p:nvPicPr>
            <p:cNvPr id="68" name="Image 67"/>
            <p:cNvPicPr/>
            <p:nvPr/>
          </p:nvPicPr>
          <p:blipFill>
            <a:blip r:embed="rId4">
              <a:extLst/>
            </a:blip>
            <a:stretch>
              <a:fillRect/>
            </a:stretch>
          </p:blipFill>
          <p:spPr>
            <a:xfrm>
              <a:off x="-63501" y="-63500"/>
              <a:ext cx="5716828" cy="6704363"/>
            </a:xfrm>
            <a:prstGeom prst="rect">
              <a:avLst/>
            </a:prstGeom>
            <a:effectLst/>
          </p:spPr>
        </p:pic>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1270000" y="1010289"/>
            <a:ext cx="10464800" cy="8463732"/>
          </a:xfrm>
          <a:prstGeom prst="rect">
            <a:avLst/>
          </a:prstGeom>
        </p:spPr>
        <p:txBody>
          <a:bodyPr/>
          <a:lstStyle/>
          <a:p>
            <a:pPr lvl="0" defTabSz="406908">
              <a:defRPr sz="1800">
                <a:solidFill>
                  <a:srgbClr val="000000"/>
                </a:solidFill>
              </a:defRPr>
            </a:pPr>
            <a:r>
              <a:rPr sz="6408">
                <a:solidFill>
                  <a:srgbClr val="FFFFFF"/>
                </a:solidFill>
              </a:rPr>
              <a:t>Industry/Pharma (Marketing)</a:t>
            </a:r>
          </a:p>
          <a:p>
            <a:pPr lvl="0" defTabSz="406908">
              <a:defRPr sz="1800">
                <a:solidFill>
                  <a:srgbClr val="000000"/>
                </a:solidFill>
              </a:defRPr>
            </a:pPr>
            <a:endParaRPr sz="6408">
              <a:solidFill>
                <a:srgbClr val="FFFFFF"/>
              </a:solidFill>
            </a:endParaRPr>
          </a:p>
          <a:p>
            <a:pPr lvl="0" defTabSz="406908">
              <a:defRPr sz="1800">
                <a:solidFill>
                  <a:srgbClr val="000000"/>
                </a:solidFill>
              </a:defRPr>
            </a:pPr>
            <a:endParaRPr sz="6408">
              <a:solidFill>
                <a:srgbClr val="FFFFFF"/>
              </a:solidFill>
            </a:endParaRPr>
          </a:p>
          <a:p>
            <a:pPr lvl="0" defTabSz="406908">
              <a:defRPr sz="1800">
                <a:solidFill>
                  <a:srgbClr val="000000"/>
                </a:solidFill>
              </a:defRPr>
            </a:pPr>
            <a:r>
              <a:rPr sz="6408">
                <a:solidFill>
                  <a:srgbClr val="FFFFFF"/>
                </a:solidFill>
              </a:rPr>
              <a:t>Organization/Faculty </a:t>
            </a:r>
          </a:p>
          <a:p>
            <a:pPr lvl="0" defTabSz="406908">
              <a:defRPr sz="1800">
                <a:solidFill>
                  <a:srgbClr val="000000"/>
                </a:solidFill>
              </a:defRPr>
            </a:pPr>
            <a:r>
              <a:rPr sz="6408">
                <a:solidFill>
                  <a:srgbClr val="FFFFFF"/>
                </a:solidFill>
              </a:rPr>
              <a:t>(Education)</a:t>
            </a:r>
          </a:p>
          <a:p>
            <a:pPr lvl="0" defTabSz="406908">
              <a:defRPr sz="1800">
                <a:solidFill>
                  <a:srgbClr val="000000"/>
                </a:solidFill>
              </a:defRPr>
            </a:pPr>
            <a:endParaRPr sz="6408">
              <a:solidFill>
                <a:srgbClr val="FFFFFF"/>
              </a:solidFill>
            </a:endParaRPr>
          </a:p>
        </p:txBody>
      </p:sp>
      <p:pic>
        <p:nvPicPr>
          <p:cNvPr id="75" name="Image 74"/>
          <p:cNvPicPr/>
          <p:nvPr/>
        </p:nvPicPr>
        <p:blipFill>
          <a:blip r:embed="rId3">
            <a:extLst/>
          </a:blip>
          <a:stretch>
            <a:fillRect/>
          </a:stretch>
        </p:blipFill>
        <p:spPr>
          <a:xfrm rot="5400000">
            <a:off x="5764350" y="3933257"/>
            <a:ext cx="1588744" cy="563574"/>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xfrm>
            <a:off x="1270000" y="203200"/>
            <a:ext cx="9901361" cy="8600785"/>
          </a:xfrm>
          <a:prstGeom prst="rect">
            <a:avLst/>
          </a:prstGeom>
        </p:spPr>
        <p:txBody>
          <a:bodyPr/>
          <a:lstStyle/>
          <a:p>
            <a:pPr lvl="0">
              <a:defRPr sz="1800">
                <a:solidFill>
                  <a:srgbClr val="000000"/>
                </a:solidFill>
              </a:defRPr>
            </a:pPr>
            <a:r>
              <a:rPr sz="7200">
                <a:solidFill>
                  <a:srgbClr val="FFFFFF"/>
                </a:solidFill>
              </a:rPr>
              <a:t>Being a spectator</a:t>
            </a:r>
          </a:p>
          <a:p>
            <a:pPr lvl="0">
              <a:defRPr sz="1800">
                <a:solidFill>
                  <a:srgbClr val="000000"/>
                </a:solidFill>
              </a:defRPr>
            </a:pPr>
            <a:endParaRPr sz="7200">
              <a:solidFill>
                <a:srgbClr val="FFFFFF"/>
              </a:solidFill>
            </a:endParaRPr>
          </a:p>
          <a:p>
            <a:pPr lvl="0">
              <a:defRPr sz="1800">
                <a:solidFill>
                  <a:srgbClr val="000000"/>
                </a:solidFill>
              </a:defRPr>
            </a:pPr>
            <a:endParaRPr sz="7200">
              <a:solidFill>
                <a:srgbClr val="FFFFFF"/>
              </a:solidFill>
            </a:endParaRPr>
          </a:p>
          <a:p>
            <a:pPr lvl="0">
              <a:defRPr sz="1800">
                <a:solidFill>
                  <a:srgbClr val="000000"/>
                </a:solidFill>
              </a:defRPr>
            </a:pPr>
            <a:r>
              <a:rPr sz="7200">
                <a:solidFill>
                  <a:srgbClr val="FFFFFF"/>
                </a:solidFill>
              </a:rPr>
              <a:t>Being engaged and responsible for our education</a:t>
            </a:r>
          </a:p>
        </p:txBody>
      </p:sp>
      <p:pic>
        <p:nvPicPr>
          <p:cNvPr id="81" name="Image 80"/>
          <p:cNvPicPr/>
          <p:nvPr/>
        </p:nvPicPr>
        <p:blipFill>
          <a:blip r:embed="rId3">
            <a:extLst/>
          </a:blip>
          <a:stretch>
            <a:fillRect/>
          </a:stretch>
        </p:blipFill>
        <p:spPr>
          <a:xfrm rot="5400000">
            <a:off x="5134184" y="3037323"/>
            <a:ext cx="1947171" cy="563575"/>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xfrm>
            <a:off x="1270000" y="2791977"/>
            <a:ext cx="10464800" cy="2540000"/>
          </a:xfrm>
          <a:prstGeom prst="rect">
            <a:avLst/>
          </a:prstGeom>
        </p:spPr>
        <p:txBody>
          <a:bodyPr/>
          <a:lstStyle/>
          <a:p>
            <a:pPr lvl="0">
              <a:defRPr sz="1800">
                <a:solidFill>
                  <a:srgbClr val="000000"/>
                </a:solidFill>
              </a:defRPr>
            </a:pPr>
            <a:r>
              <a:rPr sz="7200">
                <a:solidFill>
                  <a:srgbClr val="FFFFFF"/>
                </a:solidFill>
              </a:rPr>
              <a:t>Different Ways of  Learning</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p:cNvSpPr>
          <p:nvPr>
            <p:ph type="title"/>
          </p:nvPr>
        </p:nvSpPr>
        <p:spPr>
          <a:xfrm>
            <a:off x="462910" y="203200"/>
            <a:ext cx="12307399" cy="2540000"/>
          </a:xfrm>
          <a:prstGeom prst="rect">
            <a:avLst/>
          </a:prstGeom>
        </p:spPr>
        <p:txBody>
          <a:bodyPr/>
          <a:lstStyle/>
          <a:p>
            <a:pPr lvl="0">
              <a:defRPr sz="1800">
                <a:solidFill>
                  <a:srgbClr val="000000"/>
                </a:solidFill>
              </a:defRPr>
            </a:pPr>
            <a:r>
              <a:rPr sz="7200">
                <a:solidFill>
                  <a:srgbClr val="FFFFFF"/>
                </a:solidFill>
              </a:rPr>
              <a:t>The Traditionnal (or old-fashion) Ways</a:t>
            </a:r>
          </a:p>
        </p:txBody>
      </p:sp>
      <p:sp>
        <p:nvSpPr>
          <p:cNvPr id="89" name="Shape 89"/>
          <p:cNvSpPr>
            <a:spLocks noGrp="1"/>
          </p:cNvSpPr>
          <p:nvPr>
            <p:ph type="body" idx="1"/>
          </p:nvPr>
        </p:nvSpPr>
        <p:spPr>
          <a:xfrm>
            <a:off x="965438" y="3921000"/>
            <a:ext cx="5105401" cy="5740400"/>
          </a:xfrm>
          <a:prstGeom prst="rect">
            <a:avLst/>
          </a:prstGeom>
        </p:spPr>
        <p:txBody>
          <a:bodyPr anchor="t"/>
          <a:lstStyle/>
          <a:p>
            <a:pPr lvl="0">
              <a:buBlip>
                <a:blip r:embed="rId3"/>
              </a:buBlip>
              <a:defRPr sz="1800">
                <a:solidFill>
                  <a:srgbClr val="000000"/>
                </a:solidFill>
              </a:defRPr>
            </a:pPr>
            <a:r>
              <a:rPr sz="3200">
                <a:solidFill>
                  <a:srgbClr val="FFFFFF"/>
                </a:solidFill>
              </a:rPr>
              <a:t>Live Conferences</a:t>
            </a:r>
          </a:p>
          <a:p>
            <a:pPr lvl="0">
              <a:buBlip>
                <a:blip r:embed="rId3"/>
              </a:buBlip>
              <a:defRPr sz="1800">
                <a:solidFill>
                  <a:srgbClr val="000000"/>
                </a:solidFill>
              </a:defRPr>
            </a:pPr>
            <a:r>
              <a:rPr sz="3200">
                <a:solidFill>
                  <a:srgbClr val="FFFFFF"/>
                </a:solidFill>
              </a:rPr>
              <a:t>Journal reading</a:t>
            </a:r>
          </a:p>
          <a:p>
            <a:pPr lvl="0">
              <a:buBlip>
                <a:blip r:embed="rId3"/>
              </a:buBlip>
              <a:defRPr sz="1800">
                <a:solidFill>
                  <a:srgbClr val="000000"/>
                </a:solidFill>
              </a:defRPr>
            </a:pPr>
            <a:r>
              <a:rPr sz="3200">
                <a:solidFill>
                  <a:srgbClr val="FFFFFF"/>
                </a:solidFill>
              </a:rPr>
              <a:t>Medical Rounds</a:t>
            </a:r>
          </a:p>
        </p:txBody>
      </p:sp>
      <p:grpSp>
        <p:nvGrpSpPr>
          <p:cNvPr id="92" name="Group 92"/>
          <p:cNvGrpSpPr/>
          <p:nvPr/>
        </p:nvGrpSpPr>
        <p:grpSpPr>
          <a:xfrm>
            <a:off x="6396737" y="3321550"/>
            <a:ext cx="5293105" cy="5413649"/>
            <a:chOff x="-63500" y="-63499"/>
            <a:chExt cx="5293105" cy="5413648"/>
          </a:xfrm>
        </p:grpSpPr>
        <p:pic>
          <p:nvPicPr>
            <p:cNvPr id="91" name="IMG_0436.jpeg"/>
            <p:cNvPicPr/>
            <p:nvPr/>
          </p:nvPicPr>
          <p:blipFill>
            <a:blip r:embed="rId4">
              <a:extLst/>
            </a:blip>
            <a:stretch>
              <a:fillRect/>
            </a:stretch>
          </p:blipFill>
          <p:spPr>
            <a:xfrm>
              <a:off x="0" y="0"/>
              <a:ext cx="5166105" cy="5286648"/>
            </a:xfrm>
            <a:prstGeom prst="rect">
              <a:avLst/>
            </a:prstGeom>
            <a:ln>
              <a:noFill/>
            </a:ln>
            <a:effectLst/>
          </p:spPr>
        </p:pic>
        <p:pic>
          <p:nvPicPr>
            <p:cNvPr id="90" name="Image 89"/>
            <p:cNvPicPr/>
            <p:nvPr/>
          </p:nvPicPr>
          <p:blipFill>
            <a:blip r:embed="rId5">
              <a:extLst/>
            </a:blip>
            <a:stretch>
              <a:fillRect/>
            </a:stretch>
          </p:blipFill>
          <p:spPr>
            <a:xfrm>
              <a:off x="-63500" y="-63500"/>
              <a:ext cx="5293105" cy="5413648"/>
            </a:xfrm>
            <a:prstGeom prst="rect">
              <a:avLst/>
            </a:prstGeom>
            <a:effectLst/>
          </p:spPr>
        </p:pic>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The Techno (or Geek) Ways</a:t>
            </a:r>
          </a:p>
        </p:txBody>
      </p:sp>
      <p:sp>
        <p:nvSpPr>
          <p:cNvPr id="97" name="Shape 97"/>
          <p:cNvSpPr>
            <a:spLocks noGrp="1"/>
          </p:cNvSpPr>
          <p:nvPr>
            <p:ph type="body" idx="1"/>
          </p:nvPr>
        </p:nvSpPr>
        <p:spPr>
          <a:xfrm>
            <a:off x="1117718" y="2570039"/>
            <a:ext cx="5105401" cy="5740401"/>
          </a:xfrm>
          <a:prstGeom prst="rect">
            <a:avLst/>
          </a:prstGeom>
        </p:spPr>
        <p:txBody>
          <a:bodyPr/>
          <a:lstStyle/>
          <a:p>
            <a:pPr marL="304235" lvl="0" indent="-304235" defTabSz="352043">
              <a:spcBef>
                <a:spcPts val="2400"/>
              </a:spcBef>
              <a:buBlip>
                <a:blip r:embed="rId3"/>
              </a:buBlip>
              <a:defRPr sz="1800">
                <a:solidFill>
                  <a:srgbClr val="000000"/>
                </a:solidFill>
              </a:defRPr>
            </a:pPr>
            <a:r>
              <a:rPr sz="2464">
                <a:solidFill>
                  <a:srgbClr val="FFFFFF"/>
                </a:solidFill>
              </a:rPr>
              <a:t>Web-based programs (Ex. mdBriefCase®, Self-learning®)</a:t>
            </a:r>
          </a:p>
          <a:p>
            <a:pPr marL="304235" lvl="0" indent="-304235" defTabSz="352043">
              <a:spcBef>
                <a:spcPts val="2400"/>
              </a:spcBef>
              <a:buBlip>
                <a:blip r:embed="rId3"/>
              </a:buBlip>
              <a:defRPr sz="1800">
                <a:solidFill>
                  <a:srgbClr val="000000"/>
                </a:solidFill>
              </a:defRPr>
            </a:pPr>
            <a:r>
              <a:rPr sz="2464">
                <a:solidFill>
                  <a:srgbClr val="FFFFFF"/>
                </a:solidFill>
              </a:rPr>
              <a:t>Push-Technology (InfoPoems®, MiniPearls, etc)</a:t>
            </a:r>
          </a:p>
          <a:p>
            <a:pPr marL="304235" lvl="0" indent="-304235" defTabSz="352043">
              <a:spcBef>
                <a:spcPts val="2400"/>
              </a:spcBef>
              <a:buBlip>
                <a:blip r:embed="rId3"/>
              </a:buBlip>
              <a:defRPr sz="1800">
                <a:solidFill>
                  <a:srgbClr val="000000"/>
                </a:solidFill>
              </a:defRPr>
            </a:pPr>
            <a:r>
              <a:rPr sz="2464">
                <a:solidFill>
                  <a:srgbClr val="FFFFFF"/>
                </a:solidFill>
              </a:rPr>
              <a:t>Pull-Technology programs (UpToDate®, Dynamed®, etc)</a:t>
            </a:r>
          </a:p>
          <a:p>
            <a:pPr marL="304235" lvl="0" indent="-304235" defTabSz="352043">
              <a:spcBef>
                <a:spcPts val="2400"/>
              </a:spcBef>
              <a:buBlip>
                <a:blip r:embed="rId3"/>
              </a:buBlip>
              <a:defRPr sz="1800">
                <a:solidFill>
                  <a:srgbClr val="000000"/>
                </a:solidFill>
              </a:defRPr>
            </a:pPr>
            <a:r>
              <a:rPr sz="2464">
                <a:solidFill>
                  <a:srgbClr val="FFFFFF"/>
                </a:solidFill>
              </a:rPr>
              <a:t>Webinars</a:t>
            </a:r>
          </a:p>
        </p:txBody>
      </p:sp>
      <p:grpSp>
        <p:nvGrpSpPr>
          <p:cNvPr id="100" name="Group 100"/>
          <p:cNvGrpSpPr/>
          <p:nvPr/>
        </p:nvGrpSpPr>
        <p:grpSpPr>
          <a:xfrm>
            <a:off x="6388100" y="3073400"/>
            <a:ext cx="5613400" cy="5486400"/>
            <a:chOff x="-63500" y="-63500"/>
            <a:chExt cx="5613400" cy="5486400"/>
          </a:xfrm>
        </p:grpSpPr>
        <p:pic>
          <p:nvPicPr>
            <p:cNvPr id="99" name="IMG_0437.jpeg"/>
            <p:cNvPicPr/>
            <p:nvPr/>
          </p:nvPicPr>
          <p:blipFill>
            <a:blip r:embed="rId4">
              <a:extLst/>
            </a:blip>
            <a:stretch>
              <a:fillRect/>
            </a:stretch>
          </p:blipFill>
          <p:spPr>
            <a:xfrm>
              <a:off x="0" y="0"/>
              <a:ext cx="5486400" cy="5359400"/>
            </a:xfrm>
            <a:prstGeom prst="rect">
              <a:avLst/>
            </a:prstGeom>
            <a:ln>
              <a:noFill/>
            </a:ln>
            <a:effectLst/>
          </p:spPr>
        </p:pic>
        <p:pic>
          <p:nvPicPr>
            <p:cNvPr id="98" name="Image 97"/>
            <p:cNvPicPr/>
            <p:nvPr/>
          </p:nvPicPr>
          <p:blipFill>
            <a:blip r:embed="rId5">
              <a:extLst/>
            </a:blip>
            <a:stretch>
              <a:fillRect/>
            </a:stretch>
          </p:blipFill>
          <p:spPr>
            <a:xfrm>
              <a:off x="-63500" y="-63500"/>
              <a:ext cx="5613400" cy="5486400"/>
            </a:xfrm>
            <a:prstGeom prst="rect">
              <a:avLst/>
            </a:prstGeom>
            <a:effectLst/>
          </p:spPr>
        </p:pic>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prstGeom prst="rect">
            <a:avLst/>
          </a:prstGeom>
        </p:spPr>
        <p:txBody>
          <a:bodyPr/>
          <a:lstStyle>
            <a:lvl1pPr defTabSz="388620">
              <a:defRPr sz="6120"/>
            </a:lvl1pPr>
          </a:lstStyle>
          <a:p>
            <a:pPr lvl="0">
              <a:defRPr sz="1800">
                <a:solidFill>
                  <a:srgbClr val="000000"/>
                </a:solidFill>
              </a:defRPr>
            </a:pPr>
            <a:r>
              <a:rPr sz="6120">
                <a:solidFill>
                  <a:srgbClr val="FFFFFF"/>
                </a:solidFill>
              </a:rPr>
              <a:t>The "Did you ever hear about those?" Ways</a:t>
            </a:r>
          </a:p>
        </p:txBody>
      </p:sp>
      <p:sp>
        <p:nvSpPr>
          <p:cNvPr id="105" name="Shape 105"/>
          <p:cNvSpPr>
            <a:spLocks noGrp="1"/>
          </p:cNvSpPr>
          <p:nvPr>
            <p:ph type="body" idx="1"/>
          </p:nvPr>
        </p:nvSpPr>
        <p:spPr>
          <a:xfrm>
            <a:off x="6234361" y="2946400"/>
            <a:ext cx="5105401" cy="5740400"/>
          </a:xfrm>
          <a:prstGeom prst="rect">
            <a:avLst/>
          </a:prstGeom>
        </p:spPr>
        <p:txBody>
          <a:bodyPr/>
          <a:lstStyle/>
          <a:p>
            <a:pPr marL="272626" lvl="0" indent="-272626" defTabSz="315468">
              <a:spcBef>
                <a:spcPts val="2200"/>
              </a:spcBef>
              <a:buBlip>
                <a:blip r:embed="rId3"/>
              </a:buBlip>
              <a:defRPr sz="1800">
                <a:solidFill>
                  <a:srgbClr val="000000"/>
                </a:solidFill>
              </a:defRPr>
            </a:pPr>
            <a:r>
              <a:rPr sz="2208">
                <a:solidFill>
                  <a:srgbClr val="FFFFFF"/>
                </a:solidFill>
              </a:rPr>
              <a:t>Pearls </a:t>
            </a:r>
          </a:p>
          <a:p>
            <a:pPr marL="272626" lvl="0" indent="-272626" defTabSz="315468">
              <a:spcBef>
                <a:spcPts val="2200"/>
              </a:spcBef>
              <a:buBlip>
                <a:blip r:embed="rId3"/>
              </a:buBlip>
              <a:defRPr sz="1800">
                <a:solidFill>
                  <a:srgbClr val="000000"/>
                </a:solidFill>
              </a:defRPr>
            </a:pPr>
            <a:r>
              <a:rPr sz="2208">
                <a:solidFill>
                  <a:srgbClr val="FFFFFF"/>
                </a:solidFill>
              </a:rPr>
              <a:t>Linking Learning to Practice</a:t>
            </a:r>
          </a:p>
          <a:p>
            <a:pPr marL="272626" lvl="0" indent="-272626" defTabSz="315468">
              <a:spcBef>
                <a:spcPts val="2200"/>
              </a:spcBef>
              <a:buBlip>
                <a:blip r:embed="rId3"/>
              </a:buBlip>
              <a:defRPr sz="1800">
                <a:solidFill>
                  <a:srgbClr val="000000"/>
                </a:solidFill>
              </a:defRPr>
            </a:pPr>
            <a:r>
              <a:rPr sz="2208">
                <a:solidFill>
                  <a:srgbClr val="FFFFFF"/>
                </a:solidFill>
              </a:rPr>
              <a:t>Linking Learning to Teaching</a:t>
            </a:r>
          </a:p>
          <a:p>
            <a:pPr marL="272626" lvl="0" indent="-272626" defTabSz="315468">
              <a:spcBef>
                <a:spcPts val="2200"/>
              </a:spcBef>
              <a:buBlip>
                <a:blip r:embed="rId3"/>
              </a:buBlip>
              <a:defRPr sz="1800">
                <a:solidFill>
                  <a:srgbClr val="000000"/>
                </a:solidFill>
              </a:defRPr>
            </a:pPr>
            <a:r>
              <a:rPr sz="2208">
                <a:solidFill>
                  <a:srgbClr val="FFFFFF"/>
                </a:solidFill>
              </a:rPr>
              <a:t>Examiner</a:t>
            </a:r>
          </a:p>
          <a:p>
            <a:pPr marL="272626" lvl="0" indent="-272626" defTabSz="315468">
              <a:spcBef>
                <a:spcPts val="2200"/>
              </a:spcBef>
              <a:buBlip>
                <a:blip r:embed="rId3"/>
              </a:buBlip>
              <a:defRPr sz="1800">
                <a:solidFill>
                  <a:srgbClr val="000000"/>
                </a:solidFill>
              </a:defRPr>
            </a:pPr>
            <a:r>
              <a:rPr sz="2208">
                <a:solidFill>
                  <a:srgbClr val="FFFFFF"/>
                </a:solidFill>
              </a:rPr>
              <a:t>Linking Learning to administration (Committee participation)</a:t>
            </a:r>
          </a:p>
          <a:p>
            <a:pPr marL="272626" lvl="0" indent="-272626" defTabSz="315468">
              <a:spcBef>
                <a:spcPts val="2200"/>
              </a:spcBef>
              <a:buBlip>
                <a:blip r:embed="rId3"/>
              </a:buBlip>
              <a:defRPr sz="1800">
                <a:solidFill>
                  <a:srgbClr val="000000"/>
                </a:solidFill>
              </a:defRPr>
            </a:pPr>
            <a:r>
              <a:rPr sz="2208">
                <a:solidFill>
                  <a:srgbClr val="FFFFFF"/>
                </a:solidFill>
              </a:rPr>
              <a:t>Linking Learning to Research</a:t>
            </a:r>
          </a:p>
        </p:txBody>
      </p:sp>
      <p:grpSp>
        <p:nvGrpSpPr>
          <p:cNvPr id="108" name="Group 108"/>
          <p:cNvGrpSpPr/>
          <p:nvPr/>
        </p:nvGrpSpPr>
        <p:grpSpPr>
          <a:xfrm>
            <a:off x="1172411" y="3328913"/>
            <a:ext cx="4051872" cy="4975373"/>
            <a:chOff x="-63500" y="-63500"/>
            <a:chExt cx="4051872" cy="4975372"/>
          </a:xfrm>
        </p:grpSpPr>
        <p:pic>
          <p:nvPicPr>
            <p:cNvPr id="107" name="IMG_0438.jpeg"/>
            <p:cNvPicPr/>
            <p:nvPr/>
          </p:nvPicPr>
          <p:blipFill>
            <a:blip r:embed="rId4">
              <a:extLst/>
            </a:blip>
            <a:stretch>
              <a:fillRect/>
            </a:stretch>
          </p:blipFill>
          <p:spPr>
            <a:xfrm>
              <a:off x="0" y="0"/>
              <a:ext cx="3924872" cy="4848373"/>
            </a:xfrm>
            <a:prstGeom prst="rect">
              <a:avLst/>
            </a:prstGeom>
            <a:ln>
              <a:noFill/>
            </a:ln>
            <a:effectLst/>
          </p:spPr>
        </p:pic>
        <p:pic>
          <p:nvPicPr>
            <p:cNvPr id="106" name="Image 105"/>
            <p:cNvPicPr/>
            <p:nvPr/>
          </p:nvPicPr>
          <p:blipFill>
            <a:blip r:embed="rId5">
              <a:extLst/>
            </a:blip>
            <a:stretch>
              <a:fillRect/>
            </a:stretch>
          </p:blipFill>
          <p:spPr>
            <a:xfrm>
              <a:off x="-63501" y="-63500"/>
              <a:ext cx="4051873" cy="4975373"/>
            </a:xfrm>
            <a:prstGeom prst="rect">
              <a:avLst/>
            </a:prstGeom>
            <a:effectLst/>
          </p:spPr>
        </p:pic>
      </p:gr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The Very Effective (or Super) Ways</a:t>
            </a:r>
          </a:p>
        </p:txBody>
      </p:sp>
      <p:sp>
        <p:nvSpPr>
          <p:cNvPr id="113" name="Shape 113"/>
          <p:cNvSpPr>
            <a:spLocks noGrp="1"/>
          </p:cNvSpPr>
          <p:nvPr>
            <p:ph type="body" idx="1"/>
          </p:nvPr>
        </p:nvSpPr>
        <p:spPr>
          <a:prstGeom prst="rect">
            <a:avLst/>
          </a:prstGeom>
        </p:spPr>
        <p:txBody>
          <a:bodyPr/>
          <a:lstStyle/>
          <a:p>
            <a:pPr marL="323991" lvl="0" indent="-323991" defTabSz="374904">
              <a:spcBef>
                <a:spcPts val="2600"/>
              </a:spcBef>
              <a:buBlip>
                <a:blip r:embed="rId3"/>
              </a:buBlip>
              <a:defRPr sz="1800">
                <a:solidFill>
                  <a:srgbClr val="000000"/>
                </a:solidFill>
              </a:defRPr>
            </a:pPr>
            <a:r>
              <a:rPr sz="2624">
                <a:solidFill>
                  <a:srgbClr val="FFFFFF"/>
                </a:solidFill>
              </a:rPr>
              <a:t>Structured, regular and  interractive small group activities</a:t>
            </a:r>
          </a:p>
          <a:p>
            <a:pPr marL="323991" lvl="0" indent="-323991" defTabSz="374904">
              <a:spcBef>
                <a:spcPts val="2600"/>
              </a:spcBef>
              <a:buBlip>
                <a:blip r:embed="rId3"/>
              </a:buBlip>
              <a:defRPr sz="1800">
                <a:solidFill>
                  <a:srgbClr val="000000"/>
                </a:solidFill>
              </a:defRPr>
            </a:pPr>
            <a:r>
              <a:rPr sz="2624">
                <a:solidFill>
                  <a:srgbClr val="FFFFFF"/>
                </a:solidFill>
              </a:rPr>
              <a:t>Simulation</a:t>
            </a:r>
          </a:p>
          <a:p>
            <a:pPr marL="323991" lvl="0" indent="-323991" defTabSz="374904">
              <a:spcBef>
                <a:spcPts val="2600"/>
              </a:spcBef>
              <a:buBlip>
                <a:blip r:embed="rId3"/>
              </a:buBlip>
              <a:defRPr sz="1800">
                <a:solidFill>
                  <a:srgbClr val="000000"/>
                </a:solidFill>
              </a:defRPr>
            </a:pPr>
            <a:r>
              <a:rPr sz="2624">
                <a:solidFill>
                  <a:srgbClr val="FFFFFF"/>
                </a:solidFill>
              </a:rPr>
              <a:t>Workshops and practice of skills</a:t>
            </a:r>
          </a:p>
          <a:p>
            <a:pPr marL="323991" lvl="0" indent="-323991" defTabSz="374904">
              <a:spcBef>
                <a:spcPts val="2600"/>
              </a:spcBef>
              <a:buBlip>
                <a:blip r:embed="rId3"/>
              </a:buBlip>
              <a:defRPr sz="1800">
                <a:solidFill>
                  <a:srgbClr val="000000"/>
                </a:solidFill>
              </a:defRPr>
            </a:pPr>
            <a:r>
              <a:rPr sz="2624">
                <a:solidFill>
                  <a:srgbClr val="FFFFFF"/>
                </a:solidFill>
              </a:rPr>
              <a:t>Clinical/practice audit and feedback or self-assessment programs</a:t>
            </a:r>
          </a:p>
        </p:txBody>
      </p:sp>
      <p:grpSp>
        <p:nvGrpSpPr>
          <p:cNvPr id="116" name="Group 116"/>
          <p:cNvGrpSpPr/>
          <p:nvPr/>
        </p:nvGrpSpPr>
        <p:grpSpPr>
          <a:xfrm>
            <a:off x="7310347" y="3234960"/>
            <a:ext cx="4292600" cy="5829301"/>
            <a:chOff x="-63500" y="-63500"/>
            <a:chExt cx="4292600" cy="5829300"/>
          </a:xfrm>
        </p:grpSpPr>
        <p:pic>
          <p:nvPicPr>
            <p:cNvPr id="115" name="IMG_0439.jpeg"/>
            <p:cNvPicPr/>
            <p:nvPr/>
          </p:nvPicPr>
          <p:blipFill>
            <a:blip r:embed="rId4">
              <a:extLst/>
            </a:blip>
            <a:stretch>
              <a:fillRect/>
            </a:stretch>
          </p:blipFill>
          <p:spPr>
            <a:xfrm>
              <a:off x="0" y="0"/>
              <a:ext cx="4165600" cy="5702300"/>
            </a:xfrm>
            <a:prstGeom prst="rect">
              <a:avLst/>
            </a:prstGeom>
            <a:ln>
              <a:noFill/>
            </a:ln>
            <a:effectLst/>
          </p:spPr>
        </p:pic>
        <p:pic>
          <p:nvPicPr>
            <p:cNvPr id="114" name="Image 113"/>
            <p:cNvPicPr/>
            <p:nvPr/>
          </p:nvPicPr>
          <p:blipFill>
            <a:blip r:embed="rId5">
              <a:extLst/>
            </a:blip>
            <a:stretch>
              <a:fillRect/>
            </a:stretch>
          </p:blipFill>
          <p:spPr>
            <a:xfrm>
              <a:off x="-63500" y="-63500"/>
              <a:ext cx="4292600" cy="5829300"/>
            </a:xfrm>
            <a:prstGeom prst="rect">
              <a:avLst/>
            </a:prstGeom>
            <a:effectLst/>
          </p:spPr>
        </p:pic>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lvl1pPr defTabSz="393192">
              <a:defRPr sz="6192"/>
            </a:lvl1pPr>
          </a:lstStyle>
          <a:p>
            <a:pPr lvl="0">
              <a:defRPr sz="1800">
                <a:solidFill>
                  <a:srgbClr val="000000"/>
                </a:solidFill>
              </a:defRPr>
            </a:pPr>
            <a:r>
              <a:rPr sz="6192">
                <a:solidFill>
                  <a:srgbClr val="FFFFFF"/>
                </a:solidFill>
              </a:rPr>
              <a:t>Disclosure of Potential Conflicts of Interests</a:t>
            </a:r>
          </a:p>
        </p:txBody>
      </p:sp>
      <p:sp>
        <p:nvSpPr>
          <p:cNvPr id="28" name="Shape 28"/>
          <p:cNvSpPr>
            <a:spLocks noGrp="1"/>
          </p:cNvSpPr>
          <p:nvPr>
            <p:ph type="body" idx="1"/>
          </p:nvPr>
        </p:nvSpPr>
        <p:spPr>
          <a:xfrm>
            <a:off x="1422281" y="2580921"/>
            <a:ext cx="10464801" cy="3395272"/>
          </a:xfrm>
          <a:prstGeom prst="rect">
            <a:avLst/>
          </a:prstGeom>
        </p:spPr>
        <p:txBody>
          <a:bodyPr/>
          <a:lstStyle>
            <a:lvl1pPr>
              <a:buBlip>
                <a:blip r:embed="rId2"/>
              </a:buBlip>
            </a:lvl1pPr>
          </a:lstStyle>
          <a:p>
            <a:pPr lvl="0">
              <a:defRPr sz="1800">
                <a:solidFill>
                  <a:srgbClr val="000000"/>
                </a:solidFill>
              </a:defRPr>
            </a:pPr>
            <a:r>
              <a:rPr sz="3600">
                <a:solidFill>
                  <a:srgbClr val="FFFFFF"/>
                </a:solidFill>
              </a:rPr>
              <a:t>None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body" idx="1"/>
          </p:nvPr>
        </p:nvSpPr>
        <p:spPr>
          <a:xfrm>
            <a:off x="716531" y="8123947"/>
            <a:ext cx="11297633" cy="3730291"/>
          </a:xfrm>
          <a:prstGeom prst="rect">
            <a:avLst/>
          </a:prstGeom>
        </p:spPr>
        <p:txBody>
          <a:bodyPr anchor="t"/>
          <a:lstStyle/>
          <a:p>
            <a:pPr marL="0" lvl="0" indent="0">
              <a:buSzTx/>
              <a:buNone/>
              <a:defRPr sz="1800">
                <a:solidFill>
                  <a:srgbClr val="000000"/>
                </a:solidFill>
              </a:defRPr>
            </a:pPr>
            <a:r>
              <a:rPr>
                <a:solidFill>
                  <a:srgbClr val="FFFFFF"/>
                </a:solidFill>
              </a:rPr>
              <a:t>Ref. Influence de la formation médicale continue sur la performance clinique, Can Fam Physician 2013;59:518-525</a:t>
            </a:r>
          </a:p>
          <a:p>
            <a:pPr marL="0" lvl="0" indent="0">
              <a:buSzTx/>
              <a:buNone/>
              <a:defRPr sz="1800">
                <a:solidFill>
                  <a:srgbClr val="000000"/>
                </a:solidFill>
              </a:defRPr>
            </a:pPr>
            <a:endParaRPr sz="3600">
              <a:solidFill>
                <a:srgbClr val="FFFFFF"/>
              </a:solidFill>
            </a:endParaRPr>
          </a:p>
        </p:txBody>
      </p:sp>
      <p:sp>
        <p:nvSpPr>
          <p:cNvPr id="121" name="Shape 121"/>
          <p:cNvSpPr/>
          <p:nvPr/>
        </p:nvSpPr>
        <p:spPr>
          <a:xfrm>
            <a:off x="2068741" y="2041384"/>
            <a:ext cx="9080511" cy="542718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spcBef>
                <a:spcPts val="3600"/>
              </a:spcBef>
              <a:defRPr sz="5000"/>
            </a:lvl1pPr>
          </a:lstStyle>
          <a:p>
            <a:pPr lvl="0">
              <a:defRPr sz="1800">
                <a:solidFill>
                  <a:srgbClr val="000000"/>
                </a:solidFill>
              </a:defRPr>
            </a:pPr>
            <a:r>
              <a:rPr sz="5000">
                <a:solidFill>
                  <a:srgbClr val="FFFFFF"/>
                </a:solidFill>
              </a:rPr>
              <a:t>The quality and quantity of CPD have a positive influence on the quality of medical practice.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Determinants of Impact on Practice</a:t>
            </a:r>
          </a:p>
        </p:txBody>
      </p:sp>
      <p:sp>
        <p:nvSpPr>
          <p:cNvPr id="126" name="Shape 126"/>
          <p:cNvSpPr>
            <a:spLocks noGrp="1"/>
          </p:cNvSpPr>
          <p:nvPr>
            <p:ph type="body" idx="1"/>
          </p:nvPr>
        </p:nvSpPr>
        <p:spPr>
          <a:prstGeom prst="rect">
            <a:avLst/>
          </a:prstGeom>
        </p:spPr>
        <p:txBody>
          <a:bodyPr anchor="t"/>
          <a:lstStyle/>
          <a:p>
            <a:pPr marL="368934" lvl="0" indent="-368934" defTabSz="379475">
              <a:spcBef>
                <a:spcPts val="2900"/>
              </a:spcBef>
              <a:buBlip>
                <a:blip r:embed="rId3"/>
              </a:buBlip>
              <a:defRPr sz="1800">
                <a:solidFill>
                  <a:srgbClr val="000000"/>
                </a:solidFill>
              </a:defRPr>
            </a:pPr>
            <a:r>
              <a:rPr sz="2988">
                <a:solidFill>
                  <a:srgbClr val="FFFFFF"/>
                </a:solidFill>
              </a:rPr>
              <a:t>Learning activity stimulated by a question and the management of a specific patient or a group of patients</a:t>
            </a:r>
          </a:p>
          <a:p>
            <a:pPr marL="368934" lvl="0" indent="-368934" defTabSz="379475">
              <a:spcBef>
                <a:spcPts val="2900"/>
              </a:spcBef>
              <a:buBlip>
                <a:blip r:embed="rId3"/>
              </a:buBlip>
              <a:defRPr sz="1800">
                <a:solidFill>
                  <a:srgbClr val="000000"/>
                </a:solidFill>
              </a:defRPr>
            </a:pPr>
            <a:r>
              <a:rPr sz="2988">
                <a:solidFill>
                  <a:srgbClr val="FFFFFF"/>
                </a:solidFill>
              </a:rPr>
              <a:t>Reflexion activity and impact assessment</a:t>
            </a:r>
          </a:p>
          <a:p>
            <a:pPr marL="368934" lvl="0" indent="-368934" defTabSz="379475">
              <a:spcBef>
                <a:spcPts val="2900"/>
              </a:spcBef>
              <a:buBlip>
                <a:blip r:embed="rId3"/>
              </a:buBlip>
              <a:defRPr sz="1800">
                <a:solidFill>
                  <a:srgbClr val="000000"/>
                </a:solidFill>
              </a:defRPr>
            </a:pPr>
            <a:r>
              <a:rPr sz="2988">
                <a:solidFill>
                  <a:srgbClr val="FFFFFF"/>
                </a:solidFill>
              </a:rPr>
              <a:t>Case-discussion and utilization of tools to facilitate integration of changes to practice (like algorythm or info to patients)</a:t>
            </a:r>
          </a:p>
          <a:p>
            <a:pPr marL="368934" lvl="0" indent="-368934" defTabSz="379475">
              <a:spcBef>
                <a:spcPts val="2900"/>
              </a:spcBef>
              <a:buBlip>
                <a:blip r:embed="rId3"/>
              </a:buBlip>
              <a:defRPr sz="1800">
                <a:solidFill>
                  <a:srgbClr val="000000"/>
                </a:solidFill>
              </a:defRPr>
            </a:pPr>
            <a:r>
              <a:rPr sz="2988">
                <a:solidFill>
                  <a:srgbClr val="FFFFFF"/>
                </a:solidFill>
              </a:rPr>
              <a:t>Motivation of the learner</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Clinical Case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prstGeom prst="rect">
            <a:avLst/>
          </a:prstGeom>
        </p:spPr>
        <p:txBody>
          <a:bodyPr/>
          <a:lstStyle>
            <a:lvl1pPr defTabSz="397763">
              <a:defRPr sz="6264"/>
            </a:lvl1pPr>
          </a:lstStyle>
          <a:p>
            <a:pPr lvl="0">
              <a:defRPr sz="1800">
                <a:solidFill>
                  <a:srgbClr val="000000"/>
                </a:solidFill>
              </a:defRPr>
            </a:pPr>
            <a:r>
              <a:rPr sz="6264">
                <a:solidFill>
                  <a:srgbClr val="FFFFFF"/>
                </a:solidFill>
              </a:rPr>
              <a:t>Determining factors in the quality of practice</a:t>
            </a:r>
          </a:p>
        </p:txBody>
      </p:sp>
      <p:sp>
        <p:nvSpPr>
          <p:cNvPr id="133" name="Shape 133"/>
          <p:cNvSpPr>
            <a:spLocks noGrp="1"/>
          </p:cNvSpPr>
          <p:nvPr>
            <p:ph type="body" idx="1"/>
          </p:nvPr>
        </p:nvSpPr>
        <p:spPr>
          <a:prstGeom prst="rect">
            <a:avLst/>
          </a:prstGeom>
        </p:spPr>
        <p:txBody>
          <a:bodyPr anchor="t"/>
          <a:lstStyle/>
          <a:p>
            <a:pPr lvl="0">
              <a:buBlip>
                <a:blip r:embed="rId3"/>
              </a:buBlip>
              <a:defRPr sz="1800">
                <a:solidFill>
                  <a:srgbClr val="000000"/>
                </a:solidFill>
              </a:defRPr>
            </a:pPr>
            <a:r>
              <a:rPr sz="3600">
                <a:solidFill>
                  <a:srgbClr val="FFFFFF"/>
                </a:solidFill>
              </a:rPr>
              <a:t>Age of physician</a:t>
            </a:r>
          </a:p>
          <a:p>
            <a:pPr lvl="0">
              <a:buBlip>
                <a:blip r:embed="rId3"/>
              </a:buBlip>
              <a:defRPr sz="1800">
                <a:solidFill>
                  <a:srgbClr val="000000"/>
                </a:solidFill>
              </a:defRPr>
            </a:pPr>
            <a:r>
              <a:rPr sz="3600">
                <a:solidFill>
                  <a:srgbClr val="FFFFFF"/>
                </a:solidFill>
              </a:rPr>
              <a:t>Degree of professionnal isolation (office practice only vs practice in health care institution)</a:t>
            </a:r>
          </a:p>
          <a:p>
            <a:pPr lvl="0">
              <a:buBlip>
                <a:blip r:embed="rId3"/>
              </a:buBlip>
              <a:defRPr sz="1800">
                <a:solidFill>
                  <a:srgbClr val="000000"/>
                </a:solidFill>
              </a:defRPr>
            </a:pPr>
            <a:r>
              <a:rPr sz="3600">
                <a:solidFill>
                  <a:srgbClr val="FFFFFF"/>
                </a:solidFill>
              </a:rPr>
              <a:t>CPD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How do we stay "up-to-date" in NB?</a:t>
            </a:r>
          </a:p>
        </p:txBody>
      </p:sp>
      <p:sp>
        <p:nvSpPr>
          <p:cNvPr id="138" name="Shape 138"/>
          <p:cNvSpPr>
            <a:spLocks noGrp="1"/>
          </p:cNvSpPr>
          <p:nvPr>
            <p:ph type="body" idx="1"/>
          </p:nvPr>
        </p:nvSpPr>
        <p:spPr>
          <a:prstGeom prst="rect">
            <a:avLst/>
          </a:prstGeom>
        </p:spPr>
        <p:txBody>
          <a:bodyPr anchor="t"/>
          <a:lstStyle/>
          <a:p>
            <a:pPr marL="0" lvl="0" indent="0" defTabSz="329184">
              <a:spcBef>
                <a:spcPts val="2500"/>
              </a:spcBef>
              <a:buSzTx/>
              <a:buNone/>
              <a:defRPr sz="1800">
                <a:solidFill>
                  <a:srgbClr val="000000"/>
                </a:solidFill>
              </a:defRPr>
            </a:pPr>
            <a:r>
              <a:rPr sz="2592">
                <a:solidFill>
                  <a:srgbClr val="FFFFFF"/>
                </a:solidFill>
              </a:rPr>
              <a:t># hours of CPD per week </a:t>
            </a:r>
          </a:p>
          <a:p>
            <a:pPr marL="0" lvl="0" indent="0" defTabSz="329184">
              <a:spcBef>
                <a:spcPts val="2500"/>
              </a:spcBef>
              <a:buSzTx/>
              <a:buNone/>
              <a:defRPr sz="1800">
                <a:solidFill>
                  <a:srgbClr val="000000"/>
                </a:solidFill>
              </a:defRPr>
            </a:pPr>
            <a:r>
              <a:rPr sz="2592">
                <a:solidFill>
                  <a:srgbClr val="FFFFFF"/>
                </a:solidFill>
              </a:rPr>
              <a:t>- NB Family physicians 2,39 </a:t>
            </a:r>
          </a:p>
          <a:p>
            <a:pPr marL="0" lvl="0" indent="0" defTabSz="329184">
              <a:spcBef>
                <a:spcPts val="2500"/>
              </a:spcBef>
              <a:buSzTx/>
              <a:buNone/>
              <a:defRPr sz="1800">
                <a:solidFill>
                  <a:srgbClr val="000000"/>
                </a:solidFill>
              </a:defRPr>
            </a:pPr>
            <a:r>
              <a:rPr sz="2592">
                <a:solidFill>
                  <a:srgbClr val="FFFFFF"/>
                </a:solidFill>
              </a:rPr>
              <a:t>- Canadian Family physicians 3,34 </a:t>
            </a:r>
          </a:p>
          <a:p>
            <a:pPr marL="0" lvl="0" indent="0" defTabSz="329184">
              <a:spcBef>
                <a:spcPts val="2500"/>
              </a:spcBef>
              <a:buSzTx/>
              <a:buNone/>
              <a:defRPr sz="1800">
                <a:solidFill>
                  <a:srgbClr val="000000"/>
                </a:solidFill>
              </a:defRPr>
            </a:pPr>
            <a:r>
              <a:rPr sz="2592">
                <a:solidFill>
                  <a:srgbClr val="FFFFFF"/>
                </a:solidFill>
              </a:rPr>
              <a:t>- NB Other specialists 3,23</a:t>
            </a:r>
          </a:p>
          <a:p>
            <a:pPr marL="0" lvl="0" indent="0" defTabSz="329184">
              <a:spcBef>
                <a:spcPts val="2500"/>
              </a:spcBef>
              <a:buSzTx/>
              <a:buNone/>
              <a:defRPr sz="1800">
                <a:solidFill>
                  <a:srgbClr val="000000"/>
                </a:solidFill>
              </a:defRPr>
            </a:pPr>
            <a:r>
              <a:rPr sz="2592">
                <a:solidFill>
                  <a:srgbClr val="FFFFFF"/>
                </a:solidFill>
              </a:rPr>
              <a:t>- FP Female (Canada) 3,06 vs Male 3,56</a:t>
            </a:r>
          </a:p>
          <a:p>
            <a:pPr marL="0" lvl="0" indent="0" defTabSz="329184">
              <a:spcBef>
                <a:spcPts val="2500"/>
              </a:spcBef>
              <a:buSzTx/>
              <a:buNone/>
              <a:defRPr sz="1800">
                <a:solidFill>
                  <a:srgbClr val="000000"/>
                </a:solidFill>
              </a:defRPr>
            </a:pPr>
            <a:r>
              <a:rPr sz="2592">
                <a:solidFill>
                  <a:srgbClr val="FFFFFF"/>
                </a:solidFill>
              </a:rPr>
              <a:t>- &lt; 35 y.o. physicians spend less hours doing CPD than older physicians</a:t>
            </a:r>
          </a:p>
          <a:p>
            <a:pPr marL="0" lvl="0" indent="0" defTabSz="329184">
              <a:spcBef>
                <a:spcPts val="2500"/>
              </a:spcBef>
              <a:buSzTx/>
              <a:buNone/>
              <a:defRPr sz="1800">
                <a:solidFill>
                  <a:srgbClr val="000000"/>
                </a:solidFill>
              </a:defRPr>
            </a:pPr>
            <a:r>
              <a:rPr sz="1296">
                <a:solidFill>
                  <a:srgbClr val="FFFFFF"/>
                </a:solidFill>
              </a:rPr>
              <a:t>National Physician Survey 2013</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Barriers to CPD</a:t>
            </a:r>
          </a:p>
        </p:txBody>
      </p:sp>
      <p:sp>
        <p:nvSpPr>
          <p:cNvPr id="143" name="Shape 143"/>
          <p:cNvSpPr>
            <a:spLocks noGrp="1"/>
          </p:cNvSpPr>
          <p:nvPr>
            <p:ph type="body" idx="1"/>
          </p:nvPr>
        </p:nvSpPr>
        <p:spPr>
          <a:prstGeom prst="rect">
            <a:avLst/>
          </a:prstGeom>
        </p:spPr>
        <p:txBody>
          <a:bodyPr anchor="t"/>
          <a:lstStyle/>
          <a:p>
            <a:pPr marL="368934" lvl="0" indent="-368934" defTabSz="379475">
              <a:spcBef>
                <a:spcPts val="2900"/>
              </a:spcBef>
              <a:buBlip>
                <a:blip r:embed="rId3"/>
              </a:buBlip>
              <a:defRPr sz="1800">
                <a:solidFill>
                  <a:srgbClr val="000000"/>
                </a:solidFill>
              </a:defRPr>
            </a:pPr>
            <a:r>
              <a:rPr sz="2988">
                <a:solidFill>
                  <a:srgbClr val="FFFFFF"/>
                </a:solidFill>
              </a:rPr>
              <a:t>Abondance of information and unfamiliarity with levels of evidence</a:t>
            </a:r>
          </a:p>
          <a:p>
            <a:pPr marL="368934" lvl="0" indent="-368934" defTabSz="379475">
              <a:spcBef>
                <a:spcPts val="2900"/>
              </a:spcBef>
              <a:buBlip>
                <a:blip r:embed="rId3"/>
              </a:buBlip>
              <a:defRPr sz="1800">
                <a:solidFill>
                  <a:srgbClr val="000000"/>
                </a:solidFill>
              </a:defRPr>
            </a:pPr>
            <a:r>
              <a:rPr sz="2988">
                <a:solidFill>
                  <a:srgbClr val="FFFFFF"/>
                </a:solidFill>
              </a:rPr>
              <a:t>Difficulty tranferring information into practice</a:t>
            </a:r>
          </a:p>
          <a:p>
            <a:pPr marL="368934" lvl="0" indent="-368934" defTabSz="379475">
              <a:spcBef>
                <a:spcPts val="2900"/>
              </a:spcBef>
              <a:buBlip>
                <a:blip r:embed="rId3"/>
              </a:buBlip>
              <a:defRPr sz="1800">
                <a:solidFill>
                  <a:srgbClr val="000000"/>
                </a:solidFill>
              </a:defRPr>
            </a:pPr>
            <a:r>
              <a:rPr sz="2988">
                <a:solidFill>
                  <a:srgbClr val="FFFFFF"/>
                </a:solidFill>
              </a:rPr>
              <a:t>Choice of ineffective learning activities</a:t>
            </a:r>
          </a:p>
          <a:p>
            <a:pPr marL="368934" lvl="0" indent="-368934" defTabSz="379475">
              <a:spcBef>
                <a:spcPts val="2900"/>
              </a:spcBef>
              <a:buBlip>
                <a:blip r:embed="rId3"/>
              </a:buBlip>
              <a:defRPr sz="1800">
                <a:solidFill>
                  <a:srgbClr val="000000"/>
                </a:solidFill>
              </a:defRPr>
            </a:pPr>
            <a:r>
              <a:rPr sz="2988">
                <a:solidFill>
                  <a:srgbClr val="FFFFFF"/>
                </a:solidFill>
              </a:rPr>
              <a:t>Difficulty integrating CPD in a busy practice</a:t>
            </a:r>
          </a:p>
          <a:p>
            <a:pPr marL="368934" lvl="0" indent="-368934" defTabSz="379475">
              <a:spcBef>
                <a:spcPts val="2900"/>
              </a:spcBef>
              <a:buBlip>
                <a:blip r:embed="rId3"/>
              </a:buBlip>
              <a:defRPr sz="1800">
                <a:solidFill>
                  <a:srgbClr val="000000"/>
                </a:solidFill>
              </a:defRPr>
            </a:pPr>
            <a:r>
              <a:rPr sz="2988">
                <a:solidFill>
                  <a:srgbClr val="FFFFFF"/>
                </a:solidFill>
              </a:rPr>
              <a:t>Challenge in autoevaluating learning needs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Personal Learning Plan in 5 Steps </a:t>
            </a:r>
          </a:p>
        </p:txBody>
      </p:sp>
      <p:sp>
        <p:nvSpPr>
          <p:cNvPr id="148" name="Shape 148"/>
          <p:cNvSpPr>
            <a:spLocks noGrp="1"/>
          </p:cNvSpPr>
          <p:nvPr>
            <p:ph type="body" idx="1"/>
          </p:nvPr>
        </p:nvSpPr>
        <p:spPr>
          <a:prstGeom prst="rect">
            <a:avLst/>
          </a:prstGeom>
        </p:spPr>
        <p:txBody>
          <a:bodyPr/>
          <a:lstStyle/>
          <a:p>
            <a:pPr marL="0" lvl="0" indent="0">
              <a:buSzTx/>
              <a:buNone/>
              <a:defRPr sz="1800">
                <a:solidFill>
                  <a:srgbClr val="000000"/>
                </a:solidFill>
              </a:defRPr>
            </a:pPr>
            <a:r>
              <a:rPr sz="3600">
                <a:solidFill>
                  <a:srgbClr val="FFFFFF"/>
                </a:solidFill>
              </a:rPr>
              <a:t>1. Make my practice profile</a:t>
            </a:r>
          </a:p>
          <a:p>
            <a:pPr marL="0" lvl="0" indent="0">
              <a:buSzTx/>
              <a:buNone/>
              <a:defRPr sz="1800">
                <a:solidFill>
                  <a:srgbClr val="000000"/>
                </a:solidFill>
              </a:defRPr>
            </a:pPr>
            <a:r>
              <a:rPr sz="3600">
                <a:solidFill>
                  <a:srgbClr val="FFFFFF"/>
                </a:solidFill>
              </a:rPr>
              <a:t>- list of all my professionnal activities</a:t>
            </a:r>
          </a:p>
          <a:p>
            <a:pPr marL="0" lvl="0" indent="0">
              <a:buSzTx/>
              <a:buNone/>
              <a:defRPr sz="1800">
                <a:solidFill>
                  <a:srgbClr val="000000"/>
                </a:solidFill>
              </a:defRPr>
            </a:pPr>
            <a:r>
              <a:rPr sz="3600">
                <a:solidFill>
                  <a:srgbClr val="FFFFFF"/>
                </a:solidFill>
              </a:rPr>
              <a:t>- caracteristics of my patient's cohort</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 name="Table 150"/>
          <p:cNvGraphicFramePr/>
          <p:nvPr/>
        </p:nvGraphicFramePr>
        <p:xfrm>
          <a:off x="1301749" y="2611203"/>
          <a:ext cx="10401300" cy="5854698"/>
        </p:xfrm>
        <a:graphic>
          <a:graphicData uri="http://schemas.openxmlformats.org/drawingml/2006/table">
            <a:tbl>
              <a:tblPr>
                <a:tableStyleId>{CF821DB8-F4EB-4A41-A1BA-3FCAFE7338EE}</a:tableStyleId>
              </a:tblPr>
              <a:tblGrid>
                <a:gridCol w="5200650"/>
                <a:gridCol w="5200650"/>
              </a:tblGrid>
              <a:tr h="2927349">
                <a:tc>
                  <a:txBody>
                    <a:bodyPr/>
                    <a:lstStyle/>
                    <a:p>
                      <a:pPr lvl="0" defTabSz="914400">
                        <a:defRPr>
                          <a:solidFill>
                            <a:srgbClr val="000000"/>
                          </a:solidFill>
                        </a:defRPr>
                      </a:pPr>
                      <a:r>
                        <a:rPr sz="2800">
                          <a:solidFill>
                            <a:srgbClr val="FFFFFF"/>
                          </a:solidFill>
                          <a:effectLst>
                            <a:outerShdw blurRad="63500" dist="12700" dir="2700000" rotWithShape="0">
                              <a:srgbClr val="000000">
                                <a:alpha val="48000"/>
                              </a:srgbClr>
                            </a:outerShdw>
                          </a:effectLst>
                        </a:rPr>
                        <a:t>I have new information and I realize I need to know more</a:t>
                      </a:r>
                    </a:p>
                    <a:p>
                      <a:pPr lvl="0" defTabSz="914400">
                        <a:defRPr>
                          <a:solidFill>
                            <a:srgbClr val="000000"/>
                          </a:solidFill>
                        </a:defRPr>
                      </a:pPr>
                      <a:r>
                        <a:rPr sz="3200">
                          <a:solidFill>
                            <a:srgbClr val="FFFFFF"/>
                          </a:solidFill>
                          <a:effectLst>
                            <a:outerShdw blurRad="63500" dist="12700" dir="2700000" rotWithShape="0">
                              <a:srgbClr val="000000">
                                <a:alpha val="48000"/>
                              </a:srgbClr>
                            </a:outerShdw>
                          </a:effectLst>
                        </a:rPr>
                        <a:t>(emergent needs)</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defRPr>
                          <a:solidFill>
                            <a:srgbClr val="000000"/>
                          </a:solidFill>
                        </a:defRPr>
                      </a:pPr>
                      <a:r>
                        <a:rPr sz="2700">
                          <a:solidFill>
                            <a:srgbClr val="FFFFFF"/>
                          </a:solidFill>
                          <a:effectLst>
                            <a:outerShdw blurRad="63500" dist="12700" dir="2700000" rotWithShape="0">
                              <a:srgbClr val="000000">
                                <a:alpha val="48000"/>
                              </a:srgbClr>
                            </a:outerShdw>
                          </a:effectLst>
                        </a:rPr>
                        <a:t>I know what I don't know so what I want and need to know</a:t>
                      </a:r>
                    </a:p>
                    <a:p>
                      <a:pPr lvl="0" defTabSz="914400">
                        <a:defRPr>
                          <a:solidFill>
                            <a:srgbClr val="000000"/>
                          </a:solidFill>
                        </a:defRPr>
                      </a:pPr>
                      <a:r>
                        <a:rPr sz="3200">
                          <a:solidFill>
                            <a:srgbClr val="FFFFFF"/>
                          </a:solidFill>
                          <a:effectLst>
                            <a:outerShdw blurRad="63500" dist="12700" dir="2700000" rotWithShape="0">
                              <a:srgbClr val="000000">
                                <a:alpha val="48000"/>
                              </a:srgbClr>
                            </a:outerShdw>
                          </a:effectLst>
                        </a:rPr>
                        <a:t>(perceived needs)</a:t>
                      </a:r>
                    </a:p>
                  </a:txBody>
                  <a:tcPr marL="50800" marR="50800" marT="50800" marB="50800" anchor="ctr" horzOverflow="overflow">
                    <a:lnL w="12700">
                      <a:miter lim="400000"/>
                    </a:lnL>
                    <a:lnR w="12700">
                      <a:miter lim="400000"/>
                    </a:lnR>
                    <a:lnT w="12700">
                      <a:miter lim="400000"/>
                    </a:lnT>
                    <a:lnB w="12700">
                      <a:miter lim="400000"/>
                    </a:lnB>
                  </a:tcPr>
                </a:tc>
              </a:tr>
              <a:tr h="2927349">
                <a:tc>
                  <a:txBody>
                    <a:bodyPr/>
                    <a:lstStyle/>
                    <a:p>
                      <a:pPr lvl="0" defTabSz="914400">
                        <a:defRPr>
                          <a:solidFill>
                            <a:srgbClr val="000000"/>
                          </a:solidFill>
                        </a:defRPr>
                      </a:pPr>
                      <a:r>
                        <a:rPr sz="2700">
                          <a:solidFill>
                            <a:srgbClr val="FFFFFF"/>
                          </a:solidFill>
                          <a:effectLst>
                            <a:outerShdw blurRad="63500" dist="12700" dir="2700000" rotWithShape="0">
                              <a:srgbClr val="000000">
                                <a:alpha val="48000"/>
                              </a:srgbClr>
                            </a:outerShdw>
                          </a:effectLst>
                        </a:rPr>
                        <a:t>I think I know something that I don't know</a:t>
                      </a:r>
                    </a:p>
                    <a:p>
                      <a:pPr lvl="0" defTabSz="914400">
                        <a:defRPr>
                          <a:solidFill>
                            <a:srgbClr val="000000"/>
                          </a:solidFill>
                        </a:defRPr>
                      </a:pPr>
                      <a:r>
                        <a:rPr sz="3200">
                          <a:solidFill>
                            <a:srgbClr val="FFFFFF"/>
                          </a:solidFill>
                          <a:effectLst>
                            <a:outerShdw blurRad="63500" dist="12700" dir="2700000" rotWithShape="0">
                              <a:srgbClr val="000000">
                                <a:alpha val="48000"/>
                              </a:srgbClr>
                            </a:outerShdw>
                          </a:effectLst>
                        </a:rPr>
                        <a:t>(malcalculated or misperceived needs)</a:t>
                      </a:r>
                    </a:p>
                  </a:txBody>
                  <a:tcPr marL="50800" marR="50800" marT="50800" marB="50800" anchor="ctr" horzOverflow="overflow">
                    <a:lnL w="12700">
                      <a:miter lim="400000"/>
                    </a:lnL>
                    <a:lnR w="12700">
                      <a:miter lim="400000"/>
                    </a:lnR>
                    <a:lnT w="12700">
                      <a:miter lim="400000"/>
                    </a:lnT>
                    <a:lnB w="12700">
                      <a:miter lim="400000"/>
                    </a:lnB>
                  </a:tcPr>
                </a:tc>
                <a:tc>
                  <a:txBody>
                    <a:bodyPr/>
                    <a:lstStyle/>
                    <a:p>
                      <a:pPr lvl="0" defTabSz="914400">
                        <a:defRPr>
                          <a:solidFill>
                            <a:srgbClr val="000000"/>
                          </a:solidFill>
                        </a:defRPr>
                      </a:pPr>
                      <a:r>
                        <a:rPr sz="2800">
                          <a:solidFill>
                            <a:srgbClr val="FFFFFF"/>
                          </a:solidFill>
                          <a:effectLst>
                            <a:outerShdw blurRad="63500" dist="12700" dir="2700000" rotWithShape="0">
                              <a:srgbClr val="000000">
                                <a:alpha val="48000"/>
                              </a:srgbClr>
                            </a:outerShdw>
                          </a:effectLst>
                        </a:rPr>
                        <a:t>I don't know what I don't know </a:t>
                      </a:r>
                      <a:r>
                        <a:rPr sz="3200">
                          <a:solidFill>
                            <a:srgbClr val="FFFFFF"/>
                          </a:solidFill>
                          <a:effectLst>
                            <a:outerShdw blurRad="63500" dist="12700" dir="2700000" rotWithShape="0">
                              <a:srgbClr val="000000">
                                <a:alpha val="48000"/>
                              </a:srgbClr>
                            </a:outerShdw>
                          </a:effectLst>
                        </a:rPr>
                        <a:t>(unperceived learning needs)</a:t>
                      </a:r>
                    </a:p>
                  </a:txBody>
                  <a:tcPr marL="50800" marR="50800" marT="50800" marB="50800" anchor="ctr" horzOverflow="overflow">
                    <a:lnL w="12700">
                      <a:miter lim="400000"/>
                    </a:lnL>
                    <a:lnR w="12700">
                      <a:miter lim="400000"/>
                    </a:lnR>
                    <a:lnT w="12700">
                      <a:miter lim="400000"/>
                    </a:lnT>
                    <a:lnB w="12700">
                      <a:miter lim="400000"/>
                    </a:lnB>
                  </a:tcPr>
                </a:tc>
              </a:tr>
            </a:tbl>
          </a:graphicData>
        </a:graphic>
      </p:graphicFrame>
      <p:sp>
        <p:nvSpPr>
          <p:cNvPr id="151" name="Shape 151"/>
          <p:cNvSpPr/>
          <p:nvPr/>
        </p:nvSpPr>
        <p:spPr>
          <a:xfrm>
            <a:off x="822822" y="301377"/>
            <a:ext cx="11359156" cy="14661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defRPr sz="1800">
                <a:solidFill>
                  <a:srgbClr val="000000"/>
                </a:solidFill>
              </a:defRPr>
            </a:pPr>
            <a:r>
              <a:rPr sz="4200">
                <a:solidFill>
                  <a:srgbClr val="FFFFFF"/>
                </a:solidFill>
              </a:rPr>
              <a:t>2. Autoevaluation of </a:t>
            </a:r>
          </a:p>
          <a:p>
            <a:pPr lvl="0">
              <a:defRPr sz="1800">
                <a:solidFill>
                  <a:srgbClr val="000000"/>
                </a:solidFill>
              </a:defRPr>
            </a:pPr>
            <a:r>
              <a:rPr sz="4200">
                <a:solidFill>
                  <a:srgbClr val="FFFFFF"/>
                </a:solidFill>
              </a:rPr>
              <a:t>My learning needs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xfrm>
            <a:off x="1087262" y="766639"/>
            <a:ext cx="10464800" cy="2540001"/>
          </a:xfrm>
          <a:prstGeom prst="rect">
            <a:avLst/>
          </a:prstGeom>
        </p:spPr>
        <p:txBody>
          <a:bodyPr/>
          <a:lstStyle>
            <a:lvl1pPr defTabSz="320039">
              <a:defRPr sz="5040"/>
            </a:lvl1pPr>
          </a:lstStyle>
          <a:p>
            <a:pPr lvl="0">
              <a:defRPr sz="1800">
                <a:solidFill>
                  <a:srgbClr val="000000"/>
                </a:solidFill>
              </a:defRPr>
            </a:pPr>
            <a:r>
              <a:rPr sz="5040">
                <a:solidFill>
                  <a:srgbClr val="FFFFFF"/>
                </a:solidFill>
              </a:rPr>
              <a:t>3. Select and prioritize topics to cover and skills to achieve</a:t>
            </a:r>
          </a:p>
        </p:txBody>
      </p:sp>
      <p:sp>
        <p:nvSpPr>
          <p:cNvPr id="156" name="Shape 156"/>
          <p:cNvSpPr>
            <a:spLocks noGrp="1"/>
          </p:cNvSpPr>
          <p:nvPr>
            <p:ph type="body" idx="1"/>
          </p:nvPr>
        </p:nvSpPr>
        <p:spPr>
          <a:prstGeom prst="rect">
            <a:avLst/>
          </a:prstGeom>
        </p:spPr>
        <p:txBody>
          <a:bodyPr/>
          <a:lstStyle>
            <a:lvl1pPr marL="0" indent="0">
              <a:buSzTx/>
              <a:buNone/>
            </a:lvl1pPr>
          </a:lstStyle>
          <a:p>
            <a:pPr lvl="0">
              <a:defRPr sz="1800">
                <a:solidFill>
                  <a:srgbClr val="000000"/>
                </a:solidFill>
              </a:defRPr>
            </a:pPr>
            <a:r>
              <a:rPr sz="3600">
                <a:solidFill>
                  <a:srgbClr val="FFFFFF"/>
                </a:solidFill>
              </a:rPr>
              <a:t>Without neglecting "non medical expert" competencies like communicator, collaborator, administrator and so on.</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prstGeom prst="rect">
            <a:avLst/>
          </a:prstGeom>
        </p:spPr>
        <p:txBody>
          <a:bodyPr/>
          <a:lstStyle>
            <a:lvl1pPr defTabSz="292607">
              <a:defRPr sz="4608"/>
            </a:lvl1pPr>
          </a:lstStyle>
          <a:p>
            <a:pPr lvl="0">
              <a:defRPr sz="1800">
                <a:solidFill>
                  <a:srgbClr val="000000"/>
                </a:solidFill>
              </a:defRPr>
            </a:pPr>
            <a:r>
              <a:rPr sz="4608">
                <a:solidFill>
                  <a:srgbClr val="FFFFFF"/>
                </a:solidFill>
              </a:rPr>
              <a:t>4. Identify potential activities that would allow me to meet my learning objectives</a:t>
            </a:r>
          </a:p>
        </p:txBody>
      </p:sp>
      <p:sp>
        <p:nvSpPr>
          <p:cNvPr id="159" name="Shape 159"/>
          <p:cNvSpPr>
            <a:spLocks noGrp="1"/>
          </p:cNvSpPr>
          <p:nvPr>
            <p:ph type="body" idx="1"/>
          </p:nvPr>
        </p:nvSpPr>
        <p:spPr>
          <a:prstGeom prst="rect">
            <a:avLst/>
          </a:prstGeom>
        </p:spPr>
        <p:txBody>
          <a:bodyPr/>
          <a:lstStyle/>
          <a:p>
            <a:pPr marL="0" lvl="0" indent="0">
              <a:buSzTx/>
              <a:buNone/>
              <a:defRPr sz="1800">
                <a:solidFill>
                  <a:srgbClr val="000000"/>
                </a:solidFill>
              </a:defRPr>
            </a:pPr>
            <a:r>
              <a:rPr sz="3600">
                <a:solidFill>
                  <a:srgbClr val="FFFFFF"/>
                </a:solidFill>
              </a:rPr>
              <a:t>Include variety (solo, group and assessment) and respect your time's constraints</a:t>
            </a:r>
          </a:p>
          <a:p>
            <a:pPr marL="0" lvl="0" indent="0">
              <a:buSzTx/>
              <a:buNone/>
              <a:defRPr sz="1800">
                <a:solidFill>
                  <a:srgbClr val="000000"/>
                </a:solidFill>
              </a:defRPr>
            </a:pPr>
            <a:r>
              <a:rPr sz="3600">
                <a:solidFill>
                  <a:srgbClr val="FFFFFF"/>
                </a:solidFill>
              </a:rPr>
              <a:t>Look for certification as an indicator of quality and integrity</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lvl1pPr defTabSz="448055">
              <a:defRPr sz="7056"/>
            </a:lvl1pPr>
          </a:lstStyle>
          <a:p>
            <a:pPr lvl="0">
              <a:defRPr sz="1800">
                <a:solidFill>
                  <a:srgbClr val="000000"/>
                </a:solidFill>
              </a:defRPr>
            </a:pPr>
            <a:r>
              <a:rPr sz="7056">
                <a:solidFill>
                  <a:srgbClr val="FFFFFF"/>
                </a:solidFill>
              </a:rPr>
              <a:t>Disclosure of Commercial Support</a:t>
            </a:r>
          </a:p>
        </p:txBody>
      </p:sp>
      <p:sp>
        <p:nvSpPr>
          <p:cNvPr id="31" name="Shape 31"/>
          <p:cNvSpPr>
            <a:spLocks noGrp="1"/>
          </p:cNvSpPr>
          <p:nvPr>
            <p:ph type="body" idx="1"/>
          </p:nvPr>
        </p:nvSpPr>
        <p:spPr>
          <a:prstGeom prst="rect">
            <a:avLst/>
          </a:prstGeom>
        </p:spPr>
        <p:txBody>
          <a:bodyPr/>
          <a:lstStyle>
            <a:lvl1pPr>
              <a:buBlip>
                <a:blip r:embed="rId2"/>
              </a:buBlip>
            </a:lvl1pPr>
          </a:lstStyle>
          <a:p>
            <a:pPr lvl="0">
              <a:defRPr sz="1800">
                <a:solidFill>
                  <a:srgbClr val="000000"/>
                </a:solidFill>
              </a:defRPr>
            </a:pPr>
            <a:r>
              <a:rPr sz="3600">
                <a:solidFill>
                  <a:srgbClr val="FFFFFF"/>
                </a:solidFill>
              </a:rPr>
              <a:t>None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xfrm>
            <a:off x="1270000" y="827551"/>
            <a:ext cx="10464800" cy="2540001"/>
          </a:xfrm>
          <a:prstGeom prst="rect">
            <a:avLst/>
          </a:prstGeom>
        </p:spPr>
        <p:txBody>
          <a:bodyPr/>
          <a:lstStyle>
            <a:lvl1pPr defTabSz="320039">
              <a:defRPr sz="5040"/>
            </a:lvl1pPr>
          </a:lstStyle>
          <a:p>
            <a:pPr lvl="0">
              <a:defRPr sz="1800">
                <a:solidFill>
                  <a:srgbClr val="000000"/>
                </a:solidFill>
              </a:defRPr>
            </a:pPr>
            <a:r>
              <a:rPr sz="5040">
                <a:solidFill>
                  <a:srgbClr val="FFFFFF"/>
                </a:solidFill>
              </a:rPr>
              <a:t>5. At the end of my cycle, evaluate if I met my objectives</a:t>
            </a:r>
          </a:p>
        </p:txBody>
      </p:sp>
      <p:sp>
        <p:nvSpPr>
          <p:cNvPr id="162" name="Shape 162"/>
          <p:cNvSpPr>
            <a:spLocks noGrp="1"/>
          </p:cNvSpPr>
          <p:nvPr>
            <p:ph type="body" idx="1"/>
          </p:nvPr>
        </p:nvSpPr>
        <p:spPr>
          <a:prstGeom prst="rect">
            <a:avLst/>
          </a:prstGeom>
        </p:spPr>
        <p:txBody>
          <a:bodyPr/>
          <a:lstStyle/>
          <a:p>
            <a:pPr marL="0" lvl="0" indent="0">
              <a:buSzTx/>
              <a:buNone/>
              <a:defRPr sz="1800">
                <a:solidFill>
                  <a:srgbClr val="000000"/>
                </a:solidFill>
              </a:defRPr>
            </a:pPr>
            <a:r>
              <a:rPr sz="3600">
                <a:solidFill>
                  <a:srgbClr val="FFFFFF"/>
                </a:solidFill>
              </a:rPr>
              <a:t>Did I meet obstacles?</a:t>
            </a:r>
          </a:p>
          <a:p>
            <a:pPr marL="0" lvl="0" indent="0">
              <a:buSzTx/>
              <a:buNone/>
              <a:defRPr sz="1800">
                <a:solidFill>
                  <a:srgbClr val="000000"/>
                </a:solidFill>
              </a:defRPr>
            </a:pPr>
            <a:r>
              <a:rPr sz="3600">
                <a:solidFill>
                  <a:srgbClr val="FFFFFF"/>
                </a:solidFill>
              </a:rPr>
              <a:t>Do not forget to ask for credits for this reflexion on my practice and the learning linked to it</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Commitment to change...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References</a:t>
            </a:r>
          </a:p>
        </p:txBody>
      </p:sp>
      <p:sp>
        <p:nvSpPr>
          <p:cNvPr id="169" name="Shape 169"/>
          <p:cNvSpPr>
            <a:spLocks noGrp="1"/>
          </p:cNvSpPr>
          <p:nvPr>
            <p:ph type="body" idx="1"/>
          </p:nvPr>
        </p:nvSpPr>
        <p:spPr>
          <a:prstGeom prst="rect">
            <a:avLst/>
          </a:prstGeom>
        </p:spPr>
        <p:txBody>
          <a:bodyPr/>
          <a:lstStyle/>
          <a:p>
            <a:pPr marL="368934" lvl="0" indent="-368934" defTabSz="379475">
              <a:spcBef>
                <a:spcPts val="2900"/>
              </a:spcBef>
              <a:buBlip>
                <a:blip r:embed="rId2"/>
              </a:buBlip>
              <a:defRPr sz="1800">
                <a:solidFill>
                  <a:srgbClr val="000000"/>
                </a:solidFill>
              </a:defRPr>
            </a:pPr>
            <a:r>
              <a:rPr sz="2988">
                <a:solidFill>
                  <a:srgbClr val="FFFFFF"/>
                </a:solidFill>
              </a:rPr>
              <a:t>McMaster Practice Based Learning Program March 2012 Module "Apprentissage basé sur la pratique et fondé sur des données probantes"</a:t>
            </a:r>
          </a:p>
          <a:p>
            <a:pPr marL="368934" lvl="0" indent="-368934" defTabSz="379475">
              <a:spcBef>
                <a:spcPts val="2900"/>
              </a:spcBef>
              <a:buBlip>
                <a:blip r:embed="rId2"/>
              </a:buBlip>
              <a:defRPr sz="1800">
                <a:solidFill>
                  <a:srgbClr val="000000"/>
                </a:solidFill>
              </a:defRPr>
            </a:pPr>
            <a:r>
              <a:rPr sz="2988">
                <a:solidFill>
                  <a:srgbClr val="FFFFFF"/>
                </a:solidFill>
              </a:rPr>
              <a:t>"Influence de la formation médicale sur la performance clinique", Canadian Family Physician vol 59 mai 2013</a:t>
            </a:r>
          </a:p>
          <a:p>
            <a:pPr marL="368934" lvl="0" indent="-368934" defTabSz="379475">
              <a:spcBef>
                <a:spcPts val="2900"/>
              </a:spcBef>
              <a:buBlip>
                <a:blip r:embed="rId2"/>
              </a:buBlip>
              <a:defRPr sz="1800">
                <a:solidFill>
                  <a:srgbClr val="000000"/>
                </a:solidFill>
              </a:defRPr>
            </a:pPr>
            <a:r>
              <a:rPr sz="2988">
                <a:solidFill>
                  <a:srgbClr val="FFFFFF"/>
                </a:solidFill>
              </a:rPr>
              <a:t>"A Guide to Mainpro Accreditation", CFPC Website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Supplements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Development of a certified program</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prstGeom prst="rect">
            <a:avLst/>
          </a:prstGeom>
        </p:spPr>
        <p:txBody>
          <a:bodyPr/>
          <a:lstStyle>
            <a:lvl1pPr defTabSz="324611">
              <a:defRPr sz="5112"/>
            </a:lvl1pPr>
          </a:lstStyle>
          <a:p>
            <a:pPr lvl="0">
              <a:defRPr sz="1800">
                <a:solidFill>
                  <a:srgbClr val="000000"/>
                </a:solidFill>
              </a:defRPr>
            </a:pPr>
            <a:r>
              <a:rPr sz="5112">
                <a:solidFill>
                  <a:srgbClr val="FFFFFF"/>
                </a:solidFill>
              </a:rPr>
              <a:t>Who Can Give Certification of Educational Activities?</a:t>
            </a:r>
          </a:p>
        </p:txBody>
      </p:sp>
      <p:sp>
        <p:nvSpPr>
          <p:cNvPr id="176" name="Shape 176"/>
          <p:cNvSpPr>
            <a:spLocks noGrp="1"/>
          </p:cNvSpPr>
          <p:nvPr>
            <p:ph type="body" idx="1"/>
          </p:nvPr>
        </p:nvSpPr>
        <p:spPr>
          <a:prstGeom prst="rect">
            <a:avLst/>
          </a:prstGeom>
        </p:spPr>
        <p:txBody>
          <a:bodyPr anchor="t"/>
          <a:lstStyle/>
          <a:p>
            <a:pPr lvl="0">
              <a:buBlip>
                <a:blip r:embed="rId3"/>
              </a:buBlip>
              <a:defRPr sz="1800">
                <a:solidFill>
                  <a:srgbClr val="000000"/>
                </a:solidFill>
              </a:defRPr>
            </a:pPr>
            <a:r>
              <a:rPr sz="3600">
                <a:solidFill>
                  <a:srgbClr val="FFFFFF"/>
                </a:solidFill>
              </a:rPr>
              <a:t>Colleges (Royal College of Physicians and Surgeons, College of Family Physicians, American Academy of Family Physicians, etc)</a:t>
            </a:r>
          </a:p>
          <a:p>
            <a:pPr lvl="0">
              <a:buBlip>
                <a:blip r:embed="rId3"/>
              </a:buBlip>
              <a:defRPr sz="1800">
                <a:solidFill>
                  <a:srgbClr val="000000"/>
                </a:solidFill>
              </a:defRPr>
            </a:pPr>
            <a:r>
              <a:rPr sz="3600">
                <a:solidFill>
                  <a:srgbClr val="FFFFFF"/>
                </a:solidFill>
              </a:rPr>
              <a:t>Faculties/Universities</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xfrm>
            <a:off x="508595" y="203199"/>
            <a:ext cx="11987611" cy="2540001"/>
          </a:xfrm>
          <a:prstGeom prst="rect">
            <a:avLst/>
          </a:prstGeom>
        </p:spPr>
        <p:txBody>
          <a:bodyPr/>
          <a:lstStyle/>
          <a:p>
            <a:pPr lvl="0">
              <a:defRPr sz="1800">
                <a:solidFill>
                  <a:srgbClr val="000000"/>
                </a:solidFill>
              </a:defRPr>
            </a:pPr>
            <a:r>
              <a:rPr sz="7200">
                <a:solidFill>
                  <a:srgbClr val="FFFFFF"/>
                </a:solidFill>
              </a:rPr>
              <a:t>Key Elements of Certification</a:t>
            </a:r>
          </a:p>
        </p:txBody>
      </p:sp>
      <p:sp>
        <p:nvSpPr>
          <p:cNvPr id="181" name="Shape 181"/>
          <p:cNvSpPr>
            <a:spLocks noGrp="1"/>
          </p:cNvSpPr>
          <p:nvPr>
            <p:ph type="body" idx="1"/>
          </p:nvPr>
        </p:nvSpPr>
        <p:spPr>
          <a:xfrm>
            <a:off x="858841" y="3174822"/>
            <a:ext cx="11287116" cy="5740400"/>
          </a:xfrm>
          <a:prstGeom prst="rect">
            <a:avLst/>
          </a:prstGeom>
        </p:spPr>
        <p:txBody>
          <a:bodyPr anchor="t"/>
          <a:lstStyle/>
          <a:p>
            <a:pPr marL="0" lvl="0" indent="0" algn="ctr" defTabSz="329184">
              <a:spcBef>
                <a:spcPts val="2500"/>
              </a:spcBef>
              <a:buSzTx/>
              <a:buNone/>
              <a:defRPr sz="1800">
                <a:solidFill>
                  <a:srgbClr val="000000"/>
                </a:solidFill>
              </a:defRPr>
            </a:pPr>
            <a:r>
              <a:rPr sz="2592">
                <a:solidFill>
                  <a:srgbClr val="FFFFFF"/>
                </a:solidFill>
              </a:rPr>
              <a:t>Planning Committee involving physician</a:t>
            </a:r>
          </a:p>
          <a:p>
            <a:pPr marL="0" lvl="0" indent="0" algn="ctr" defTabSz="329184">
              <a:spcBef>
                <a:spcPts val="2500"/>
              </a:spcBef>
              <a:buSzTx/>
              <a:buNone/>
              <a:defRPr sz="1800">
                <a:solidFill>
                  <a:srgbClr val="000000"/>
                </a:solidFill>
              </a:defRPr>
            </a:pPr>
            <a:r>
              <a:rPr sz="2592">
                <a:solidFill>
                  <a:srgbClr val="FFFFFF"/>
                </a:solidFill>
              </a:rPr>
              <a:t>Learning needs assessment</a:t>
            </a:r>
          </a:p>
          <a:p>
            <a:pPr marL="0" lvl="0" indent="0" algn="ctr" defTabSz="329184">
              <a:spcBef>
                <a:spcPts val="2500"/>
              </a:spcBef>
              <a:buSzTx/>
              <a:buNone/>
              <a:defRPr sz="1800">
                <a:solidFill>
                  <a:srgbClr val="000000"/>
                </a:solidFill>
              </a:defRPr>
            </a:pPr>
            <a:r>
              <a:rPr sz="2592">
                <a:solidFill>
                  <a:srgbClr val="FFFFFF"/>
                </a:solidFill>
              </a:rPr>
              <a:t>Program development with precise learning objectives and relevant to family practice and respecting its principles</a:t>
            </a:r>
          </a:p>
          <a:p>
            <a:pPr marL="0" lvl="0" indent="0" algn="ctr" defTabSz="329184">
              <a:spcBef>
                <a:spcPts val="2500"/>
              </a:spcBef>
              <a:buSzTx/>
              <a:buNone/>
              <a:defRPr sz="1800">
                <a:solidFill>
                  <a:srgbClr val="000000"/>
                </a:solidFill>
              </a:defRPr>
            </a:pPr>
            <a:r>
              <a:rPr sz="2592">
                <a:solidFill>
                  <a:srgbClr val="FFFFFF"/>
                </a:solidFill>
              </a:rPr>
              <a:t>Program review by a trained physician and ethical review</a:t>
            </a:r>
          </a:p>
          <a:p>
            <a:pPr marL="0" lvl="0" indent="0" algn="ctr" defTabSz="329184">
              <a:spcBef>
                <a:spcPts val="2500"/>
              </a:spcBef>
              <a:buSzTx/>
              <a:buNone/>
              <a:defRPr sz="1800">
                <a:solidFill>
                  <a:srgbClr val="000000"/>
                </a:solidFill>
              </a:defRPr>
            </a:pPr>
            <a:r>
              <a:rPr sz="2592">
                <a:solidFill>
                  <a:srgbClr val="FFFFFF"/>
                </a:solidFill>
              </a:rPr>
              <a:t>Evaluation form and feedback</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xfrm>
            <a:off x="1270000" y="416393"/>
            <a:ext cx="10464800" cy="2540001"/>
          </a:xfrm>
          <a:prstGeom prst="rect">
            <a:avLst/>
          </a:prstGeom>
        </p:spPr>
        <p:txBody>
          <a:bodyPr/>
          <a:lstStyle/>
          <a:p>
            <a:pPr lvl="0">
              <a:defRPr sz="1800">
                <a:solidFill>
                  <a:srgbClr val="000000"/>
                </a:solidFill>
              </a:defRPr>
            </a:pPr>
            <a:r>
              <a:rPr sz="7200">
                <a:solidFill>
                  <a:srgbClr val="FFFFFF"/>
                </a:solidFill>
              </a:rPr>
              <a:t>Activities of the CCFP </a:t>
            </a:r>
          </a:p>
        </p:txBody>
      </p:sp>
      <p:sp>
        <p:nvSpPr>
          <p:cNvPr id="184" name="Shape 184"/>
          <p:cNvSpPr>
            <a:spLocks noGrp="1"/>
          </p:cNvSpPr>
          <p:nvPr>
            <p:ph type="body" idx="1"/>
          </p:nvPr>
        </p:nvSpPr>
        <p:spPr>
          <a:xfrm>
            <a:off x="1269999" y="3327103"/>
            <a:ext cx="10464801" cy="5740400"/>
          </a:xfrm>
          <a:prstGeom prst="rect">
            <a:avLst/>
          </a:prstGeom>
        </p:spPr>
        <p:txBody>
          <a:bodyPr anchor="t"/>
          <a:lstStyle/>
          <a:p>
            <a:pPr marL="382270" lvl="0" indent="-382270" defTabSz="393192">
              <a:spcBef>
                <a:spcPts val="3000"/>
              </a:spcBef>
              <a:buBlip>
                <a:blip r:embed="rId2"/>
              </a:buBlip>
              <a:defRPr sz="1800">
                <a:solidFill>
                  <a:srgbClr val="000000"/>
                </a:solidFill>
              </a:defRPr>
            </a:pPr>
            <a:r>
              <a:rPr sz="3096">
                <a:solidFill>
                  <a:srgbClr val="FFFFFF"/>
                </a:solidFill>
              </a:rPr>
              <a:t>FMF</a:t>
            </a:r>
          </a:p>
          <a:p>
            <a:pPr marL="382270" lvl="0" indent="-382270" defTabSz="393192">
              <a:spcBef>
                <a:spcPts val="3000"/>
              </a:spcBef>
              <a:buBlip>
                <a:blip r:embed="rId2"/>
              </a:buBlip>
              <a:defRPr sz="1800">
                <a:solidFill>
                  <a:srgbClr val="000000"/>
                </a:solidFill>
              </a:defRPr>
            </a:pPr>
            <a:r>
              <a:rPr sz="3096">
                <a:solidFill>
                  <a:srgbClr val="FFFFFF"/>
                </a:solidFill>
              </a:rPr>
              <a:t>Canadian Family Physician </a:t>
            </a:r>
          </a:p>
          <a:p>
            <a:pPr marL="382270" lvl="0" indent="-382270" defTabSz="393192">
              <a:spcBef>
                <a:spcPts val="3000"/>
              </a:spcBef>
              <a:buBlip>
                <a:blip r:embed="rId2"/>
              </a:buBlip>
              <a:defRPr sz="1800">
                <a:solidFill>
                  <a:srgbClr val="000000"/>
                </a:solidFill>
              </a:defRPr>
            </a:pPr>
            <a:r>
              <a:rPr sz="3096">
                <a:solidFill>
                  <a:srgbClr val="FFFFFF"/>
                </a:solidFill>
              </a:rPr>
              <a:t>Pearls, Linking Learning to Practice</a:t>
            </a:r>
          </a:p>
          <a:p>
            <a:pPr marL="382270" lvl="0" indent="-382270" defTabSz="393192">
              <a:spcBef>
                <a:spcPts val="3000"/>
              </a:spcBef>
              <a:buBlip>
                <a:blip r:embed="rId2"/>
              </a:buBlip>
              <a:defRPr sz="1800">
                <a:solidFill>
                  <a:srgbClr val="000000"/>
                </a:solidFill>
              </a:defRPr>
            </a:pPr>
            <a:r>
              <a:rPr sz="3096">
                <a:solidFill>
                  <a:srgbClr val="FFFFFF"/>
                </a:solidFill>
              </a:rPr>
              <a:t>Self-learning</a:t>
            </a:r>
          </a:p>
          <a:p>
            <a:pPr marL="382270" lvl="0" indent="-382270" defTabSz="393192">
              <a:spcBef>
                <a:spcPts val="3000"/>
              </a:spcBef>
              <a:buBlip>
                <a:blip r:embed="rId2"/>
              </a:buBlip>
              <a:defRPr sz="1800">
                <a:solidFill>
                  <a:srgbClr val="000000"/>
                </a:solidFill>
              </a:defRPr>
            </a:pPr>
            <a:r>
              <a:rPr sz="3096">
                <a:solidFill>
                  <a:srgbClr val="FFFFFF"/>
                </a:solidFill>
              </a:rPr>
              <a:t>CPD grants</a:t>
            </a:r>
          </a:p>
          <a:p>
            <a:pPr marL="382270" lvl="0" indent="-382270" defTabSz="393192">
              <a:spcBef>
                <a:spcPts val="3000"/>
              </a:spcBef>
              <a:buBlip>
                <a:blip r:embed="rId2"/>
              </a:buBlip>
              <a:defRPr sz="1800">
                <a:solidFill>
                  <a:srgbClr val="000000"/>
                </a:solidFill>
              </a:defRPr>
            </a:pPr>
            <a:r>
              <a:rPr sz="3096">
                <a:solidFill>
                  <a:srgbClr val="FFFFFF"/>
                </a:solidFill>
              </a:rPr>
              <a:t>CFPC CPD Award</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Activities of the NBCFP</a:t>
            </a:r>
          </a:p>
        </p:txBody>
      </p:sp>
      <p:sp>
        <p:nvSpPr>
          <p:cNvPr id="187" name="Shape 187"/>
          <p:cNvSpPr>
            <a:spLocks noGrp="1"/>
          </p:cNvSpPr>
          <p:nvPr>
            <p:ph type="body" idx="1"/>
          </p:nvPr>
        </p:nvSpPr>
        <p:spPr>
          <a:prstGeom prst="rect">
            <a:avLst/>
          </a:prstGeom>
        </p:spPr>
        <p:txBody>
          <a:bodyPr anchor="t"/>
          <a:lstStyle/>
          <a:p>
            <a:pPr lvl="0">
              <a:buBlip>
                <a:blip r:embed="rId2"/>
              </a:buBlip>
              <a:defRPr sz="1800">
                <a:solidFill>
                  <a:srgbClr val="000000"/>
                </a:solidFill>
              </a:defRPr>
            </a:pPr>
            <a:r>
              <a:rPr sz="3600">
                <a:solidFill>
                  <a:srgbClr val="FFFFFF"/>
                </a:solidFill>
              </a:rPr>
              <a:t>Family Medicine Conference </a:t>
            </a:r>
          </a:p>
          <a:p>
            <a:pPr lvl="0">
              <a:buBlip>
                <a:blip r:embed="rId2"/>
              </a:buBlip>
              <a:defRPr sz="1800">
                <a:solidFill>
                  <a:srgbClr val="000000"/>
                </a:solidFill>
              </a:defRPr>
            </a:pPr>
            <a:r>
              <a:rPr sz="3600">
                <a:solidFill>
                  <a:srgbClr val="FFFFFF"/>
                </a:solidFill>
              </a:rPr>
              <a:t>Provincial Tour: presentation on CPD available on the website</a:t>
            </a:r>
          </a:p>
          <a:p>
            <a:pPr lvl="0">
              <a:buBlip>
                <a:blip r:embed="rId2"/>
              </a:buBlip>
              <a:defRPr sz="1800">
                <a:solidFill>
                  <a:srgbClr val="000000"/>
                </a:solidFill>
              </a:defRPr>
            </a:pPr>
            <a:r>
              <a:rPr sz="3600">
                <a:solidFill>
                  <a:srgbClr val="FFFFFF"/>
                </a:solidFill>
              </a:rPr>
              <a:t>CPD grant</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p:nvPr/>
        </p:nvSpPr>
        <p:spPr>
          <a:xfrm>
            <a:off x="863115" y="3591182"/>
            <a:ext cx="11034920" cy="28377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defRPr sz="1800">
                <a:solidFill>
                  <a:srgbClr val="000000"/>
                </a:solidFill>
              </a:defRPr>
            </a:pPr>
            <a:r>
              <a:rPr sz="4200">
                <a:solidFill>
                  <a:srgbClr val="FFFFFF"/>
                </a:solidFill>
              </a:rPr>
              <a:t> </a:t>
            </a:r>
          </a:p>
          <a:p>
            <a:pPr lvl="0">
              <a:defRPr sz="1800">
                <a:solidFill>
                  <a:srgbClr val="000000"/>
                </a:solidFill>
              </a:defRPr>
            </a:pPr>
            <a:r>
              <a:rPr sz="4200" u="sng">
                <a:solidFill>
                  <a:srgbClr val="758BB2"/>
                </a:solidFill>
                <a:hlinkClick r:id="rId2"/>
              </a:rPr>
              <a:t>http://surveys.cfpc.ca/s/linking-learning-to-practice</a:t>
            </a:r>
            <a:endParaRPr sz="4200">
              <a:solidFill>
                <a:srgbClr val="758BB2"/>
              </a:solidFill>
            </a:endParaRPr>
          </a:p>
        </p:txBody>
      </p:sp>
      <p:sp>
        <p:nvSpPr>
          <p:cNvPr id="190" name="Shape 190"/>
          <p:cNvSpPr/>
          <p:nvPr/>
        </p:nvSpPr>
        <p:spPr>
          <a:xfrm>
            <a:off x="1331388" y="824008"/>
            <a:ext cx="10342024" cy="146612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4200">
                <a:solidFill>
                  <a:srgbClr val="FFFFFF"/>
                </a:solidFill>
              </a:rPr>
              <a:t>Appendix 1 Linking Learning to </a:t>
            </a:r>
          </a:p>
          <a:p>
            <a:pPr lvl="0">
              <a:defRPr sz="1800">
                <a:solidFill>
                  <a:srgbClr val="000000"/>
                </a:solidFill>
              </a:defRPr>
            </a:pPr>
            <a:r>
              <a:rPr sz="4200">
                <a:solidFill>
                  <a:srgbClr val="FFFFFF"/>
                </a:solidFill>
              </a:rPr>
              <a:t>practice submission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Management of Potential Bias</a:t>
            </a:r>
          </a:p>
        </p:txBody>
      </p:sp>
      <p:sp>
        <p:nvSpPr>
          <p:cNvPr id="34" name="Shape 34"/>
          <p:cNvSpPr>
            <a:spLocks noGrp="1"/>
          </p:cNvSpPr>
          <p:nvPr>
            <p:ph type="body" idx="1"/>
          </p:nvPr>
        </p:nvSpPr>
        <p:spPr>
          <a:prstGeom prst="rect">
            <a:avLst/>
          </a:prstGeom>
        </p:spPr>
        <p:txBody>
          <a:bodyPr/>
          <a:lstStyle>
            <a:lvl1pPr>
              <a:buBlip>
                <a:blip r:embed="rId2"/>
              </a:buBlip>
            </a:lvl1pPr>
          </a:lstStyle>
          <a:p>
            <a:pPr lvl="0">
              <a:defRPr sz="1800">
                <a:solidFill>
                  <a:srgbClr val="000000"/>
                </a:solidFill>
              </a:defRPr>
            </a:pPr>
            <a:r>
              <a:rPr sz="3600">
                <a:solidFill>
                  <a:srgbClr val="FFFFFF"/>
                </a:solidFill>
              </a:rPr>
              <a:t>Not applicable</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p:nvPr/>
        </p:nvSpPr>
        <p:spPr>
          <a:xfrm>
            <a:off x="961871" y="3176483"/>
            <a:ext cx="10669901" cy="21519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defRPr sz="1800">
                <a:solidFill>
                  <a:srgbClr val="000000"/>
                </a:solidFill>
              </a:defRPr>
            </a:pPr>
            <a:r>
              <a:rPr sz="4200">
                <a:solidFill>
                  <a:srgbClr val="758BB2"/>
                </a:solidFill>
                <a:hlinkClick r:id="rId2"/>
              </a:rPr>
              <a:t>http://surveys.cfpc.ca/s/pearls-submission</a:t>
            </a:r>
            <a:r>
              <a:rPr sz="4200">
                <a:solidFill>
                  <a:srgbClr val="FFFFFF"/>
                </a:solidFill>
              </a:rPr>
              <a:t> </a:t>
            </a:r>
          </a:p>
          <a:p>
            <a:pPr lvl="0">
              <a:defRPr sz="1800">
                <a:solidFill>
                  <a:srgbClr val="000000"/>
                </a:solidFill>
              </a:defRPr>
            </a:pPr>
            <a:r>
              <a:rPr sz="4200">
                <a:solidFill>
                  <a:srgbClr val="FFFFFF"/>
                </a:solidFill>
              </a:rPr>
              <a:t> </a:t>
            </a:r>
          </a:p>
        </p:txBody>
      </p:sp>
      <p:sp>
        <p:nvSpPr>
          <p:cNvPr id="193" name="Shape 193"/>
          <p:cNvSpPr/>
          <p:nvPr/>
        </p:nvSpPr>
        <p:spPr>
          <a:xfrm>
            <a:off x="1512836" y="1197366"/>
            <a:ext cx="8791333" cy="78032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4200">
                <a:solidFill>
                  <a:srgbClr val="FFFFFF"/>
                </a:solidFill>
              </a:rPr>
              <a:t>Appendix 2 Pearl submission</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p:nvPr/>
        </p:nvSpPr>
        <p:spPr>
          <a:xfrm>
            <a:off x="1071023" y="626044"/>
            <a:ext cx="11197772" cy="14661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defRPr sz="1800">
                <a:solidFill>
                  <a:srgbClr val="000000"/>
                </a:solidFill>
              </a:defRPr>
            </a:pPr>
            <a:r>
              <a:rPr sz="4200">
                <a:solidFill>
                  <a:srgbClr val="FFFFFF"/>
                </a:solidFill>
              </a:rPr>
              <a:t>Appendix 3 Example of Small group practice based learning program </a:t>
            </a:r>
          </a:p>
        </p:txBody>
      </p:sp>
      <p:sp>
        <p:nvSpPr>
          <p:cNvPr id="196" name="Shape 196"/>
          <p:cNvSpPr/>
          <p:nvPr/>
        </p:nvSpPr>
        <p:spPr>
          <a:xfrm>
            <a:off x="1409700" y="2620924"/>
            <a:ext cx="4886020" cy="146612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u="sng">
                <a:solidFill>
                  <a:srgbClr val="758BB2"/>
                </a:solidFill>
                <a:hlinkClick r:id="rId2"/>
              </a:defRPr>
            </a:lvl1pPr>
          </a:lstStyle>
          <a:p>
            <a:pPr lvl="0">
              <a:defRPr sz="1800" u="none">
                <a:solidFill>
                  <a:srgbClr val="000000"/>
                </a:solidFill>
              </a:defRPr>
            </a:pPr>
            <a:r>
              <a:rPr sz="4200" u="sng">
                <a:solidFill>
                  <a:srgbClr val="758BB2"/>
                </a:solidFill>
                <a:hlinkClick r:id="rId2"/>
              </a:rPr>
              <a:t>http://fmpe.org</a:t>
            </a:r>
            <a:endParaRPr sz="4200">
              <a:solidFill>
                <a:srgbClr val="758BB2"/>
              </a:solidFill>
            </a:endParaRPr>
          </a:p>
        </p:txBody>
      </p:sp>
      <p:grpSp>
        <p:nvGrpSpPr>
          <p:cNvPr id="199" name="Group 199"/>
          <p:cNvGrpSpPr/>
          <p:nvPr/>
        </p:nvGrpSpPr>
        <p:grpSpPr>
          <a:xfrm>
            <a:off x="8267024" y="2658959"/>
            <a:ext cx="3941214" cy="6457646"/>
            <a:chOff x="-63500" y="-63500"/>
            <a:chExt cx="3941213" cy="6457645"/>
          </a:xfrm>
        </p:grpSpPr>
        <p:pic>
          <p:nvPicPr>
            <p:cNvPr id="198" name="IMG_0532.jpeg"/>
            <p:cNvPicPr/>
            <p:nvPr/>
          </p:nvPicPr>
          <p:blipFill>
            <a:blip r:embed="rId3">
              <a:extLst/>
            </a:blip>
            <a:stretch>
              <a:fillRect/>
            </a:stretch>
          </p:blipFill>
          <p:spPr>
            <a:xfrm>
              <a:off x="0" y="0"/>
              <a:ext cx="3814214" cy="6330646"/>
            </a:xfrm>
            <a:prstGeom prst="rect">
              <a:avLst/>
            </a:prstGeom>
            <a:ln>
              <a:noFill/>
            </a:ln>
            <a:effectLst/>
          </p:spPr>
        </p:pic>
        <p:pic>
          <p:nvPicPr>
            <p:cNvPr id="197" name="Image 196"/>
            <p:cNvPicPr/>
            <p:nvPr/>
          </p:nvPicPr>
          <p:blipFill>
            <a:blip r:embed="rId4">
              <a:extLst/>
            </a:blip>
            <a:stretch>
              <a:fillRect/>
            </a:stretch>
          </p:blipFill>
          <p:spPr>
            <a:xfrm>
              <a:off x="-63500" y="-63500"/>
              <a:ext cx="3941214" cy="6457646"/>
            </a:xfrm>
            <a:prstGeom prst="rect">
              <a:avLst/>
            </a:prstGeom>
            <a:effectLst/>
          </p:spPr>
        </p:pic>
      </p:grpSp>
      <p:grpSp>
        <p:nvGrpSpPr>
          <p:cNvPr id="202" name="Group 202"/>
          <p:cNvGrpSpPr/>
          <p:nvPr/>
        </p:nvGrpSpPr>
        <p:grpSpPr>
          <a:xfrm>
            <a:off x="866857" y="3845831"/>
            <a:ext cx="6756087" cy="5078355"/>
            <a:chOff x="-63500" y="-63500"/>
            <a:chExt cx="6756085" cy="5078354"/>
          </a:xfrm>
        </p:grpSpPr>
        <p:pic>
          <p:nvPicPr>
            <p:cNvPr id="201" name="IMG_0531.jpeg"/>
            <p:cNvPicPr/>
            <p:nvPr/>
          </p:nvPicPr>
          <p:blipFill>
            <a:blip r:embed="rId5">
              <a:extLst/>
            </a:blip>
            <a:stretch>
              <a:fillRect/>
            </a:stretch>
          </p:blipFill>
          <p:spPr>
            <a:xfrm>
              <a:off x="0" y="0"/>
              <a:ext cx="6629086" cy="4951355"/>
            </a:xfrm>
            <a:prstGeom prst="rect">
              <a:avLst/>
            </a:prstGeom>
            <a:ln>
              <a:noFill/>
            </a:ln>
            <a:effectLst/>
          </p:spPr>
        </p:pic>
        <p:pic>
          <p:nvPicPr>
            <p:cNvPr id="200" name="Image 199"/>
            <p:cNvPicPr/>
            <p:nvPr/>
          </p:nvPicPr>
          <p:blipFill>
            <a:blip r:embed="rId6">
              <a:extLst/>
            </a:blip>
            <a:stretch>
              <a:fillRect/>
            </a:stretch>
          </p:blipFill>
          <p:spPr>
            <a:xfrm>
              <a:off x="-63500" y="-63500"/>
              <a:ext cx="6756086" cy="5078355"/>
            </a:xfrm>
            <a:prstGeom prst="rect">
              <a:avLst/>
            </a:prstGeom>
            <a:effectLst/>
          </p:spPr>
        </p:pic>
      </p:gr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p:nvPr/>
        </p:nvSpPr>
        <p:spPr>
          <a:xfrm>
            <a:off x="1507911" y="4254408"/>
            <a:ext cx="9988978" cy="780327"/>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u="sng">
                <a:solidFill>
                  <a:srgbClr val="758BB2"/>
                </a:solidFill>
                <a:hlinkClick r:id="rId2"/>
              </a:defRPr>
            </a:lvl1pPr>
          </a:lstStyle>
          <a:p>
            <a:pPr lvl="0">
              <a:defRPr sz="1800" u="none">
                <a:solidFill>
                  <a:srgbClr val="000000"/>
                </a:solidFill>
              </a:defRPr>
            </a:pPr>
            <a:r>
              <a:rPr sz="4200" u="sng">
                <a:solidFill>
                  <a:srgbClr val="758BB2"/>
                </a:solidFill>
                <a:hlinkClick r:id="rId2"/>
              </a:rPr>
              <a:t>http://www.cfpc.ca/Nonmembers/</a:t>
            </a:r>
          </a:p>
        </p:txBody>
      </p:sp>
      <p:sp>
        <p:nvSpPr>
          <p:cNvPr id="205" name="Shape 205"/>
          <p:cNvSpPr/>
          <p:nvPr/>
        </p:nvSpPr>
        <p:spPr>
          <a:xfrm>
            <a:off x="2200744" y="788678"/>
            <a:ext cx="8167167" cy="146612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4200">
                <a:solidFill>
                  <a:srgbClr val="FFFFFF"/>
                </a:solidFill>
              </a:rPr>
              <a:t>Appendix 4 Non-Member </a:t>
            </a:r>
          </a:p>
          <a:p>
            <a:pPr lvl="0">
              <a:defRPr sz="1800">
                <a:solidFill>
                  <a:srgbClr val="000000"/>
                </a:solidFill>
              </a:defRPr>
            </a:pPr>
            <a:r>
              <a:rPr sz="4200">
                <a:solidFill>
                  <a:srgbClr val="FFFFFF"/>
                </a:solidFill>
              </a:rPr>
              <a:t>Mainpro Participation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xfrm>
            <a:off x="1270000" y="218428"/>
            <a:ext cx="10464800" cy="2144070"/>
          </a:xfrm>
          <a:prstGeom prst="rect">
            <a:avLst/>
          </a:prstGeom>
        </p:spPr>
        <p:txBody>
          <a:bodyPr/>
          <a:lstStyle/>
          <a:p>
            <a:pPr lvl="0">
              <a:defRPr sz="1800">
                <a:solidFill>
                  <a:srgbClr val="000000"/>
                </a:solidFill>
              </a:defRPr>
            </a:pPr>
            <a:r>
              <a:rPr sz="7200">
                <a:solidFill>
                  <a:srgbClr val="FFFFFF"/>
                </a:solidFill>
              </a:rPr>
              <a:t>Learning Objectives</a:t>
            </a:r>
          </a:p>
        </p:txBody>
      </p:sp>
      <p:sp>
        <p:nvSpPr>
          <p:cNvPr id="37" name="Shape 37"/>
          <p:cNvSpPr/>
          <p:nvPr/>
        </p:nvSpPr>
        <p:spPr>
          <a:xfrm>
            <a:off x="684187" y="2105293"/>
            <a:ext cx="11636425" cy="666228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lvl="0" algn="l">
              <a:defRPr sz="1800">
                <a:solidFill>
                  <a:srgbClr val="000000"/>
                </a:solidFill>
              </a:defRPr>
            </a:pPr>
            <a:r>
              <a:rPr sz="3100">
                <a:solidFill>
                  <a:srgbClr val="FFFFFF"/>
                </a:solidFill>
              </a:rPr>
              <a:t>During this workshop, the participant will learn:</a:t>
            </a:r>
          </a:p>
          <a:p>
            <a:pPr lvl="0" algn="l">
              <a:defRPr sz="1800">
                <a:solidFill>
                  <a:srgbClr val="000000"/>
                </a:solidFill>
              </a:defRPr>
            </a:pPr>
            <a:endParaRPr sz="3100">
              <a:solidFill>
                <a:srgbClr val="FFFFFF"/>
              </a:solidFill>
            </a:endParaRPr>
          </a:p>
          <a:p>
            <a:pPr lvl="0" algn="l">
              <a:defRPr sz="1800">
                <a:solidFill>
                  <a:srgbClr val="000000"/>
                </a:solidFill>
              </a:defRPr>
            </a:pPr>
            <a:r>
              <a:rPr sz="3100">
                <a:solidFill>
                  <a:srgbClr val="FFFFFF"/>
                </a:solidFill>
              </a:rPr>
              <a:t>• How Continuous Professional Development is evolving</a:t>
            </a:r>
          </a:p>
          <a:p>
            <a:pPr lvl="0" algn="l">
              <a:defRPr sz="1800">
                <a:solidFill>
                  <a:srgbClr val="000000"/>
                </a:solidFill>
              </a:defRPr>
            </a:pPr>
            <a:r>
              <a:rPr sz="3100">
                <a:solidFill>
                  <a:srgbClr val="FFFFFF"/>
                </a:solidFill>
              </a:rPr>
              <a:t>• What are the data on physician education and the risk factors for a decline in competence</a:t>
            </a:r>
          </a:p>
          <a:p>
            <a:pPr lvl="0" algn="l">
              <a:defRPr sz="1800">
                <a:solidFill>
                  <a:srgbClr val="000000"/>
                </a:solidFill>
              </a:defRPr>
            </a:pPr>
            <a:r>
              <a:rPr sz="3100">
                <a:solidFill>
                  <a:srgbClr val="FFFFFF"/>
                </a:solidFill>
              </a:rPr>
              <a:t>• How to do a learning plan and meet our learning needs as physicians</a:t>
            </a:r>
          </a:p>
          <a:p>
            <a:pPr lvl="0" algn="l">
              <a:defRPr sz="1800">
                <a:solidFill>
                  <a:srgbClr val="000000"/>
                </a:solidFill>
              </a:defRPr>
            </a:pPr>
            <a:r>
              <a:rPr sz="3100">
                <a:solidFill>
                  <a:srgbClr val="FFFFFF"/>
                </a:solidFill>
              </a:rPr>
              <a:t>• Understand how CPD can have an impact on our patients if we are willing to apply our learnings to our practice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title"/>
          </p:nvPr>
        </p:nvSpPr>
        <p:spPr>
          <a:xfrm>
            <a:off x="676103" y="2015344"/>
            <a:ext cx="11759190" cy="3925758"/>
          </a:xfrm>
          <a:prstGeom prst="rect">
            <a:avLst/>
          </a:prstGeom>
        </p:spPr>
        <p:txBody>
          <a:bodyPr/>
          <a:lstStyle/>
          <a:p>
            <a:pPr lvl="0">
              <a:defRPr sz="1800">
                <a:solidFill>
                  <a:srgbClr val="000000"/>
                </a:solidFill>
              </a:defRPr>
            </a:pPr>
            <a:r>
              <a:rPr sz="7200">
                <a:solidFill>
                  <a:srgbClr val="FFFFFF"/>
                </a:solidFill>
              </a:rPr>
              <a:t>Trends in CPD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title"/>
          </p:nvPr>
        </p:nvSpPr>
        <p:spPr>
          <a:xfrm>
            <a:off x="1270000" y="1831469"/>
            <a:ext cx="10921643" cy="5524709"/>
          </a:xfrm>
          <a:prstGeom prst="rect">
            <a:avLst/>
          </a:prstGeom>
        </p:spPr>
        <p:txBody>
          <a:bodyPr/>
          <a:lstStyle/>
          <a:p>
            <a:pPr lvl="0" defTabSz="420623">
              <a:defRPr sz="1800">
                <a:solidFill>
                  <a:srgbClr val="000000"/>
                </a:solidFill>
              </a:defRPr>
            </a:pPr>
            <a:r>
              <a:rPr sz="6624">
                <a:solidFill>
                  <a:srgbClr val="FFFFFF"/>
                </a:solidFill>
              </a:rPr>
              <a:t>Events</a:t>
            </a:r>
          </a:p>
          <a:p>
            <a:pPr lvl="0" defTabSz="420623">
              <a:defRPr sz="1800">
                <a:solidFill>
                  <a:srgbClr val="000000"/>
                </a:solidFill>
              </a:defRPr>
            </a:pPr>
            <a:endParaRPr sz="6624">
              <a:solidFill>
                <a:srgbClr val="FFFFFF"/>
              </a:solidFill>
            </a:endParaRPr>
          </a:p>
          <a:p>
            <a:pPr lvl="0" defTabSz="420623">
              <a:defRPr sz="1800">
                <a:solidFill>
                  <a:srgbClr val="000000"/>
                </a:solidFill>
              </a:defRPr>
            </a:pPr>
            <a:endParaRPr sz="6624">
              <a:solidFill>
                <a:srgbClr val="FFFFFF"/>
              </a:solidFill>
            </a:endParaRPr>
          </a:p>
          <a:p>
            <a:pPr lvl="0" defTabSz="420623">
              <a:defRPr sz="1800">
                <a:solidFill>
                  <a:srgbClr val="000000"/>
                </a:solidFill>
              </a:defRPr>
            </a:pPr>
            <a:r>
              <a:rPr sz="6624">
                <a:solidFill>
                  <a:srgbClr val="FFFFFF"/>
                </a:solidFill>
              </a:rPr>
              <a:t>Workplace-based learning</a:t>
            </a:r>
          </a:p>
        </p:txBody>
      </p:sp>
      <p:pic>
        <p:nvPicPr>
          <p:cNvPr id="42" name="Image 41"/>
          <p:cNvPicPr/>
          <p:nvPr/>
        </p:nvPicPr>
        <p:blipFill>
          <a:blip r:embed="rId2">
            <a:extLst/>
          </a:blip>
          <a:stretch>
            <a:fillRect/>
          </a:stretch>
        </p:blipFill>
        <p:spPr>
          <a:xfrm rot="5400000">
            <a:off x="5588878" y="5193986"/>
            <a:ext cx="2283885" cy="563574"/>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p:nvPr>
        </p:nvSpPr>
        <p:spPr>
          <a:xfrm>
            <a:off x="1178631" y="1033250"/>
            <a:ext cx="10647538" cy="7687099"/>
          </a:xfrm>
          <a:prstGeom prst="rect">
            <a:avLst/>
          </a:prstGeom>
        </p:spPr>
        <p:txBody>
          <a:bodyPr/>
          <a:lstStyle/>
          <a:p>
            <a:pPr lvl="0" defTabSz="406908">
              <a:defRPr sz="1800">
                <a:solidFill>
                  <a:srgbClr val="000000"/>
                </a:solidFill>
              </a:defRPr>
            </a:pPr>
            <a:r>
              <a:rPr sz="6408">
                <a:solidFill>
                  <a:srgbClr val="FFFFFF"/>
                </a:solidFill>
              </a:rPr>
              <a:t>Physician's Satisfaction (or update model) </a:t>
            </a:r>
          </a:p>
          <a:p>
            <a:pPr lvl="0" defTabSz="406908">
              <a:defRPr sz="1800">
                <a:solidFill>
                  <a:srgbClr val="000000"/>
                </a:solidFill>
              </a:defRPr>
            </a:pPr>
            <a:endParaRPr sz="6408">
              <a:solidFill>
                <a:srgbClr val="FFFFFF"/>
              </a:solidFill>
            </a:endParaRPr>
          </a:p>
          <a:p>
            <a:pPr lvl="0" defTabSz="406908">
              <a:defRPr sz="1800">
                <a:solidFill>
                  <a:srgbClr val="000000"/>
                </a:solidFill>
              </a:defRPr>
            </a:pPr>
            <a:endParaRPr sz="6408">
              <a:solidFill>
                <a:srgbClr val="FFFFFF"/>
              </a:solidFill>
            </a:endParaRPr>
          </a:p>
          <a:p>
            <a:pPr lvl="0" defTabSz="406908">
              <a:defRPr sz="1800">
                <a:solidFill>
                  <a:srgbClr val="000000"/>
                </a:solidFill>
              </a:defRPr>
            </a:pPr>
            <a:r>
              <a:rPr sz="6408">
                <a:solidFill>
                  <a:srgbClr val="FFFFFF"/>
                </a:solidFill>
              </a:rPr>
              <a:t>Practice/Patients Outcomes (or performance model)</a:t>
            </a:r>
          </a:p>
        </p:txBody>
      </p:sp>
      <p:pic>
        <p:nvPicPr>
          <p:cNvPr id="46" name="Image 45"/>
          <p:cNvPicPr/>
          <p:nvPr/>
        </p:nvPicPr>
        <p:blipFill>
          <a:blip r:embed="rId3">
            <a:extLst/>
          </a:blip>
          <a:stretch>
            <a:fillRect/>
          </a:stretch>
        </p:blipFill>
        <p:spPr>
          <a:xfrm rot="5400000">
            <a:off x="5695246" y="4595012"/>
            <a:ext cx="1614306" cy="563575"/>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xfrm>
            <a:off x="1270000" y="203200"/>
            <a:ext cx="10464800" cy="7656642"/>
          </a:xfrm>
          <a:prstGeom prst="rect">
            <a:avLst/>
          </a:prstGeom>
        </p:spPr>
        <p:txBody>
          <a:bodyPr/>
          <a:lstStyle/>
          <a:p>
            <a:pPr lvl="0">
              <a:defRPr sz="1800">
                <a:solidFill>
                  <a:srgbClr val="000000"/>
                </a:solidFill>
              </a:defRPr>
            </a:pPr>
            <a:r>
              <a:rPr sz="7200">
                <a:solidFill>
                  <a:srgbClr val="FFFFFF"/>
                </a:solidFill>
              </a:rPr>
              <a:t>Individual</a:t>
            </a:r>
          </a:p>
          <a:p>
            <a:pPr lvl="0">
              <a:defRPr sz="1800">
                <a:solidFill>
                  <a:srgbClr val="000000"/>
                </a:solidFill>
              </a:defRPr>
            </a:pPr>
            <a:endParaRPr sz="7200">
              <a:solidFill>
                <a:srgbClr val="FFFFFF"/>
              </a:solidFill>
            </a:endParaRPr>
          </a:p>
          <a:p>
            <a:pPr lvl="0">
              <a:defRPr sz="1800">
                <a:solidFill>
                  <a:srgbClr val="000000"/>
                </a:solidFill>
              </a:defRPr>
            </a:pPr>
            <a:endParaRPr sz="7200">
              <a:solidFill>
                <a:srgbClr val="FFFFFF"/>
              </a:solidFill>
            </a:endParaRPr>
          </a:p>
          <a:p>
            <a:pPr lvl="0">
              <a:defRPr sz="1800">
                <a:solidFill>
                  <a:srgbClr val="000000"/>
                </a:solidFill>
              </a:defRPr>
            </a:pPr>
            <a:r>
              <a:rPr sz="7200">
                <a:solidFill>
                  <a:srgbClr val="FFFFFF"/>
                </a:solidFill>
              </a:rPr>
              <a:t>Team/Practice Focus</a:t>
            </a:r>
          </a:p>
        </p:txBody>
      </p:sp>
      <p:pic>
        <p:nvPicPr>
          <p:cNvPr id="52" name="Image 51"/>
          <p:cNvPicPr/>
          <p:nvPr/>
        </p:nvPicPr>
        <p:blipFill>
          <a:blip r:embed="rId3">
            <a:extLst/>
          </a:blip>
          <a:stretch>
            <a:fillRect/>
          </a:stretch>
        </p:blipFill>
        <p:spPr>
          <a:xfrm rot="5400000">
            <a:off x="5548512" y="3749733"/>
            <a:ext cx="1907775" cy="563575"/>
          </a:xfrm>
          <a:prstGeom prst="rect">
            <a:avLst/>
          </a:prstGeom>
        </p:spPr>
      </p:pic>
    </p:spTree>
  </p:cSld>
  <p:clrMapOvr>
    <a:masterClrMapping/>
  </p:clrMapOvr>
  <p:transition spd="med"/>
</p:sld>
</file>

<file path=ppt/theme/theme1.xml><?xml version="1.0" encoding="utf-8"?>
<a:theme xmlns:a="http://schemas.openxmlformats.org/drawingml/2006/main" name="Chalkboard">
  <a:themeElements>
    <a:clrScheme name="Chalkboard">
      <a:dk1>
        <a:srgbClr val="000000"/>
      </a:dk1>
      <a:lt1>
        <a:srgbClr val="FFFFFF"/>
      </a:lt1>
      <a:dk2>
        <a:srgbClr val="403F3D"/>
      </a:dk2>
      <a:lt2>
        <a:srgbClr val="BFBCB6"/>
      </a:lt2>
      <a:accent1>
        <a:srgbClr val="F8D76C"/>
      </a:accent1>
      <a:accent2>
        <a:srgbClr val="CE8B45"/>
      </a:accent2>
      <a:accent3>
        <a:srgbClr val="BD6C69"/>
      </a:accent3>
      <a:accent4>
        <a:srgbClr val="816DAA"/>
      </a:accent4>
      <a:accent5>
        <a:srgbClr val="758BB2"/>
      </a:accent5>
      <a:accent6>
        <a:srgbClr val="8BAF77"/>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63500" dist="12700" dir="16200000" rotWithShape="0">
              <a:srgbClr val="000000">
                <a:alpha val="50000"/>
              </a:srgbClr>
            </a:outerShdw>
          </a:effectLst>
        </a:effectStyle>
        <a:effectStyle>
          <a:effectLst>
            <a:outerShdw blurRad="88900" dir="54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E8B45"/>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403F3D"/>
      </a:dk2>
      <a:lt2>
        <a:srgbClr val="BFBCB6"/>
      </a:lt2>
      <a:accent1>
        <a:srgbClr val="F8D76C"/>
      </a:accent1>
      <a:accent2>
        <a:srgbClr val="CE8B45"/>
      </a:accent2>
      <a:accent3>
        <a:srgbClr val="BD6C69"/>
      </a:accent3>
      <a:accent4>
        <a:srgbClr val="816DAA"/>
      </a:accent4>
      <a:accent5>
        <a:srgbClr val="758BB2"/>
      </a:accent5>
      <a:accent6>
        <a:srgbClr val="8BAF77"/>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63500" dist="12700" dir="16200000" rotWithShape="0">
              <a:srgbClr val="000000">
                <a:alpha val="50000"/>
              </a:srgbClr>
            </a:outerShdw>
          </a:effectLst>
        </a:effectStyle>
        <a:effectStyle>
          <a:effectLst>
            <a:outerShdw blurRad="88900" dir="54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E8B45"/>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1581</Words>
  <Application>Microsoft Office PowerPoint</Application>
  <PresentationFormat>Personnalisé</PresentationFormat>
  <Paragraphs>197</Paragraphs>
  <Slides>42</Slides>
  <Notes>18</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42</vt:i4>
      </vt:variant>
    </vt:vector>
  </HeadingPairs>
  <TitlesOfParts>
    <vt:vector size="45" baseType="lpstr">
      <vt:lpstr>Avenir Book</vt:lpstr>
      <vt:lpstr>Chalkduster</vt:lpstr>
      <vt:lpstr>Chalkboard</vt:lpstr>
      <vt:lpstr>Do You Know What You Don't Know? The Workshop  Julie Langlois, MD  NBCFP FMC 2015</vt:lpstr>
      <vt:lpstr>Disclosure of Potential Conflicts of Interests</vt:lpstr>
      <vt:lpstr>Disclosure of Commercial Support</vt:lpstr>
      <vt:lpstr>Management of Potential Bias</vt:lpstr>
      <vt:lpstr>Learning Objectives</vt:lpstr>
      <vt:lpstr>Trends in CPD </vt:lpstr>
      <vt:lpstr>Events   Workplace-based learning</vt:lpstr>
      <vt:lpstr>Physician's Satisfaction (or update model)    Practice/Patients Outcomes (or performance model)</vt:lpstr>
      <vt:lpstr>Individual   Team/Practice Focus</vt:lpstr>
      <vt:lpstr>Tertiary/University Center Expert   Local Expert, Colleague or team member</vt:lpstr>
      <vt:lpstr>Medical Expert   Broad Conception of Competency and Practice </vt:lpstr>
      <vt:lpstr>Can-MEDS FM Roles</vt:lpstr>
      <vt:lpstr>Industry/Pharma (Marketing)   Organization/Faculty  (Education) </vt:lpstr>
      <vt:lpstr>Being a spectator   Being engaged and responsible for our education</vt:lpstr>
      <vt:lpstr>Different Ways of  Learning</vt:lpstr>
      <vt:lpstr>The Traditionnal (or old-fashion) Ways</vt:lpstr>
      <vt:lpstr>The Techno (or Geek) Ways</vt:lpstr>
      <vt:lpstr>The "Did you ever hear about those?" Ways</vt:lpstr>
      <vt:lpstr>The Very Effective (or Super) Ways</vt:lpstr>
      <vt:lpstr>Présentation PowerPoint</vt:lpstr>
      <vt:lpstr>Determinants of Impact on Practice</vt:lpstr>
      <vt:lpstr>Clinical Case</vt:lpstr>
      <vt:lpstr>Determining factors in the quality of practice</vt:lpstr>
      <vt:lpstr>How do we stay "up-to-date" in NB?</vt:lpstr>
      <vt:lpstr>Barriers to CPD</vt:lpstr>
      <vt:lpstr>Personal Learning Plan in 5 Steps </vt:lpstr>
      <vt:lpstr>Présentation PowerPoint</vt:lpstr>
      <vt:lpstr>3. Select and prioritize topics to cover and skills to achieve</vt:lpstr>
      <vt:lpstr>4. Identify potential activities that would allow me to meet my learning objectives</vt:lpstr>
      <vt:lpstr>5. At the end of my cycle, evaluate if I met my objectives</vt:lpstr>
      <vt:lpstr>Commitment to change...</vt:lpstr>
      <vt:lpstr>References</vt:lpstr>
      <vt:lpstr>Supplements</vt:lpstr>
      <vt:lpstr>Development of a certified program</vt:lpstr>
      <vt:lpstr>Who Can Give Certification of Educational Activities?</vt:lpstr>
      <vt:lpstr>Key Elements of Certification</vt:lpstr>
      <vt:lpstr>Activities of the CCFP </vt:lpstr>
      <vt:lpstr>Activities of the NBCFP</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Know What You Don't Know? The Workshop  Julie Langlois, MD  NBCFP FMC 2015</dc:title>
  <dc:creator>Samuel Daigle</dc:creator>
  <cp:lastModifiedBy>Samuel Daigle</cp:lastModifiedBy>
  <cp:revision>2</cp:revision>
  <dcterms:modified xsi:type="dcterms:W3CDTF">2015-05-31T13:27:39Z</dcterms:modified>
</cp:coreProperties>
</file>