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3004800" cy="9753600"/>
  <p:notesSz cx="6858000" cy="9144000"/>
  <p:defaultTextStyle>
    <a:lvl1pPr algn="ctr" defTabSz="457200">
      <a:defRPr sz="4200">
        <a:solidFill>
          <a:srgbClr val="FFFFFF"/>
        </a:solidFill>
        <a:latin typeface="+mn-lt"/>
        <a:ea typeface="+mn-ea"/>
        <a:cs typeface="+mn-cs"/>
        <a:sym typeface="Chalkduster"/>
      </a:defRPr>
    </a:lvl1pPr>
    <a:lvl2pPr indent="342900" algn="ctr" defTabSz="457200">
      <a:defRPr sz="4200">
        <a:solidFill>
          <a:srgbClr val="FFFFFF"/>
        </a:solidFill>
        <a:latin typeface="+mn-lt"/>
        <a:ea typeface="+mn-ea"/>
        <a:cs typeface="+mn-cs"/>
        <a:sym typeface="Chalkduster"/>
      </a:defRPr>
    </a:lvl2pPr>
    <a:lvl3pPr indent="685800" algn="ctr" defTabSz="457200">
      <a:defRPr sz="4200">
        <a:solidFill>
          <a:srgbClr val="FFFFFF"/>
        </a:solidFill>
        <a:latin typeface="+mn-lt"/>
        <a:ea typeface="+mn-ea"/>
        <a:cs typeface="+mn-cs"/>
        <a:sym typeface="Chalkduster"/>
      </a:defRPr>
    </a:lvl3pPr>
    <a:lvl4pPr indent="1028700" algn="ctr" defTabSz="457200">
      <a:defRPr sz="4200">
        <a:solidFill>
          <a:srgbClr val="FFFFFF"/>
        </a:solidFill>
        <a:latin typeface="+mn-lt"/>
        <a:ea typeface="+mn-ea"/>
        <a:cs typeface="+mn-cs"/>
        <a:sym typeface="Chalkduster"/>
      </a:defRPr>
    </a:lvl4pPr>
    <a:lvl5pPr indent="1371600" algn="ctr" defTabSz="457200">
      <a:defRPr sz="4200">
        <a:solidFill>
          <a:srgbClr val="FFFFFF"/>
        </a:solidFill>
        <a:latin typeface="+mn-lt"/>
        <a:ea typeface="+mn-ea"/>
        <a:cs typeface="+mn-cs"/>
        <a:sym typeface="Chalkduster"/>
      </a:defRPr>
    </a:lvl5pPr>
    <a:lvl6pPr indent="1714500" algn="ctr" defTabSz="457200">
      <a:defRPr sz="4200">
        <a:solidFill>
          <a:srgbClr val="FFFFFF"/>
        </a:solidFill>
        <a:latin typeface="+mn-lt"/>
        <a:ea typeface="+mn-ea"/>
        <a:cs typeface="+mn-cs"/>
        <a:sym typeface="Chalkduster"/>
      </a:defRPr>
    </a:lvl6pPr>
    <a:lvl7pPr indent="2057400" algn="ctr" defTabSz="457200">
      <a:defRPr sz="4200">
        <a:solidFill>
          <a:srgbClr val="FFFFFF"/>
        </a:solidFill>
        <a:latin typeface="+mn-lt"/>
        <a:ea typeface="+mn-ea"/>
        <a:cs typeface="+mn-cs"/>
        <a:sym typeface="Chalkduster"/>
      </a:defRPr>
    </a:lvl7pPr>
    <a:lvl8pPr indent="2400300" algn="ctr" defTabSz="457200">
      <a:defRPr sz="4200">
        <a:solidFill>
          <a:srgbClr val="FFFFFF"/>
        </a:solidFill>
        <a:latin typeface="+mn-lt"/>
        <a:ea typeface="+mn-ea"/>
        <a:cs typeface="+mn-cs"/>
        <a:sym typeface="Chalkduster"/>
      </a:defRPr>
    </a:lvl8pPr>
    <a:lvl9pPr indent="2743200" algn="ctr" defTabSz="457200">
      <a:defRPr sz="4200">
        <a:solidFill>
          <a:srgbClr val="FFFFFF"/>
        </a:solidFill>
        <a:latin typeface="+mn-lt"/>
        <a:ea typeface="+mn-ea"/>
        <a:cs typeface="+mn-cs"/>
        <a:sym typeface="Chalkduste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7B93C0">
              <a:alpha val="25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7488AD"/>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7488AD"/>
          </a:soli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7488AD"/>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alpha val="80000"/>
                </a:srgbClr>
              </a:solidFill>
              <a:custDash>
                <a:ds d="200000" sp="200000"/>
              </a:custDash>
              <a:miter lim="400000"/>
            </a:ln>
          </a:left>
          <a:right>
            <a:ln w="12700" cap="flat">
              <a:solidFill>
                <a:srgbClr val="FFFFFF">
                  <a:alpha val="80000"/>
                </a:srgbClr>
              </a:solidFill>
              <a:custDash>
                <a:ds d="200000" sp="200000"/>
              </a:custDash>
              <a:miter lim="400000"/>
            </a:ln>
          </a:right>
          <a:top>
            <a:ln w="12700" cap="flat">
              <a:solidFill>
                <a:srgbClr val="FFFFFF">
                  <a:alpha val="80000"/>
                </a:srgbClr>
              </a:solidFill>
              <a:custDash>
                <a:ds d="200000" sp="200000"/>
              </a:custDash>
              <a:miter lim="400000"/>
            </a:ln>
          </a:top>
          <a:bottom>
            <a:ln w="12700" cap="flat">
              <a:solidFill>
                <a:srgbClr val="FFFFFF">
                  <a:alpha val="80000"/>
                </a:srgbClr>
              </a:solidFill>
              <a:custDash>
                <a:ds d="200000" sp="200000"/>
              </a:custDash>
              <a:miter lim="400000"/>
            </a:ln>
          </a:bottom>
          <a:insideH>
            <a:ln w="12700" cap="flat">
              <a:solidFill>
                <a:srgbClr val="FFFFFF">
                  <a:alpha val="80000"/>
                </a:srgbClr>
              </a:solidFill>
              <a:custDash>
                <a:ds d="200000" sp="200000"/>
              </a:custDash>
              <a:miter lim="400000"/>
            </a:ln>
          </a:insideH>
          <a:insideV>
            <a:ln w="12700" cap="flat">
              <a:solidFill>
                <a:srgbClr val="FFFFFF">
                  <a:alpha val="80000"/>
                </a:srgbClr>
              </a:solidFill>
              <a:custDash>
                <a:ds d="200000" sp="200000"/>
              </a:custDash>
              <a:miter lim="400000"/>
            </a:ln>
          </a:insideV>
        </a:tcBdr>
        <a:fill>
          <a:noFill/>
        </a:fill>
      </a:tcStyle>
    </a:wholeTbl>
    <a:band2H>
      <a:tcTxStyle/>
      <a:tcStyle>
        <a:tcBdr/>
        <a:fill>
          <a:solidFill>
            <a:srgbClr val="7B93C0">
              <a:alpha val="2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80000"/>
                </a:srgbClr>
              </a:solidFill>
              <a:custDash>
                <a:ds d="200000" sp="200000"/>
              </a:custDash>
              <a:miter lim="400000"/>
            </a:ln>
          </a:insideV>
        </a:tcBdr>
        <a:fill>
          <a:solidFill>
            <a:srgbClr val="31A22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80000"/>
                </a:srgbClr>
              </a:solidFill>
              <a:custDash>
                <a:ds d="200000" sp="200000"/>
              </a:custDash>
              <a:miter lim="400000"/>
            </a:ln>
          </a:insideH>
          <a:insideV>
            <a:ln w="12700" cap="flat">
              <a:noFill/>
              <a:miter lim="400000"/>
            </a:ln>
          </a:insideV>
        </a:tcBdr>
        <a:fill>
          <a:solidFill>
            <a:srgbClr val="007EDA">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80000"/>
                </a:srgbClr>
              </a:solidFill>
              <a:custDash>
                <a:ds d="200000" sp="200000"/>
              </a:custDash>
              <a:miter lim="400000"/>
            </a:ln>
          </a:insideH>
          <a:insideV>
            <a:ln w="12700" cap="flat">
              <a:noFill/>
              <a:miter lim="400000"/>
            </a:ln>
          </a:insideV>
        </a:tcBdr>
        <a:fill>
          <a:solidFill>
            <a:srgbClr val="007EDA">
              <a:alpha val="90000"/>
            </a:srgbClr>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solidFill>
              <a:custDash>
                <a:ds d="200000" sp="200000"/>
              </a:custDash>
              <a:miter lim="400000"/>
            </a:ln>
          </a:left>
          <a:right>
            <a:ln w="25400" cap="flat">
              <a:solidFill>
                <a:srgbClr val="FFFFFF"/>
              </a:solidFill>
              <a:custDash>
                <a:ds d="200000" sp="200000"/>
              </a:custDash>
              <a:miter lim="400000"/>
            </a:ln>
          </a:right>
          <a:top>
            <a:ln w="25400" cap="flat">
              <a:solidFill>
                <a:srgbClr val="FFFFFF"/>
              </a:solidFill>
              <a:custDash>
                <a:ds d="200000" sp="200000"/>
              </a:custDash>
              <a:miter lim="400000"/>
            </a:ln>
          </a:top>
          <a:bottom>
            <a:ln w="25400" cap="flat">
              <a:solidFill>
                <a:srgbClr val="FFFFFF"/>
              </a:solidFill>
              <a:custDash>
                <a:ds d="200000" sp="200000"/>
              </a:custDash>
              <a:miter lim="400000"/>
            </a:ln>
          </a:bottom>
          <a:insideH>
            <a:ln w="25400" cap="flat">
              <a:solidFill>
                <a:srgbClr val="FFFFFF"/>
              </a:solidFill>
              <a:custDash>
                <a:ds d="200000" sp="200000"/>
              </a:custDash>
              <a:miter lim="400000"/>
            </a:ln>
          </a:insideH>
          <a:insideV>
            <a:ln w="25400" cap="flat">
              <a:solidFill>
                <a:srgbClr val="FFFFFF"/>
              </a:solidFill>
              <a:custDash>
                <a:ds d="200000" sp="200000"/>
              </a:custDash>
              <a:miter lim="400000"/>
            </a:ln>
          </a:insideV>
        </a:tcBdr>
        <a:fill>
          <a:noFill/>
        </a:fill>
      </a:tcStyle>
    </a:wholeTbl>
    <a:band2H>
      <a:tcTxStyle/>
      <a:tcStyle>
        <a:tcBdr/>
        <a:fill>
          <a:solidFill>
            <a:srgbClr val="B59467">
              <a:alpha val="25000"/>
            </a:srgbClr>
          </a:solidFill>
        </a:fill>
      </a:tcStyle>
    </a:band2H>
    <a:firstCol>
      <a:tcTxStyle b="off" i="off">
        <a:fontRef idx="minor">
          <a:srgbClr val="4A4E59"/>
        </a:fontRef>
        <a:srgbClr val="4A4E59"/>
      </a:tcTxStyle>
      <a:tcStyle>
        <a:tcBdr>
          <a:left>
            <a:ln w="254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25400" cap="flat">
              <a:noFill/>
              <a:miter lim="400000"/>
            </a:ln>
          </a:insideV>
        </a:tcBdr>
        <a:fill>
          <a:solidFill>
            <a:srgbClr val="FFB346">
              <a:alpha val="90000"/>
            </a:srgbClr>
          </a:solidFill>
        </a:fill>
      </a:tcStyle>
    </a:firstCol>
    <a:lastRow>
      <a:tcTxStyle b="off" i="off">
        <a:fontRef idx="minor">
          <a:srgbClr val="4A4E59"/>
        </a:fontRef>
        <a:srgbClr val="4A4E59"/>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noFill/>
              <a:miter lim="400000"/>
            </a:ln>
          </a:insideH>
          <a:insideV>
            <a:ln w="12700" cap="flat">
              <a:noFill/>
              <a:miter lim="400000"/>
            </a:ln>
          </a:insideV>
        </a:tcBdr>
        <a:fill>
          <a:solidFill>
            <a:srgbClr val="FFC22F">
              <a:alpha val="90000"/>
            </a:srgbClr>
          </a:solidFill>
        </a:fill>
      </a:tcStyle>
    </a:lastRow>
    <a:firstRow>
      <a:tcTxStyle b="off" i="off">
        <a:fontRef idx="minor">
          <a:srgbClr val="4A4E59"/>
        </a:fontRef>
        <a:srgbClr val="4A4E59"/>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noFill/>
              <a:miter lim="400000"/>
            </a:ln>
          </a:insideH>
          <a:insideV>
            <a:ln w="12700" cap="flat">
              <a:noFill/>
              <a:miter lim="400000"/>
            </a:ln>
          </a:insideV>
        </a:tcBdr>
        <a:fill>
          <a:solidFill>
            <a:srgbClr val="FFC22F">
              <a:alpha val="90000"/>
            </a:srgbClr>
          </a:solidFill>
        </a:fill>
      </a:tcStyle>
    </a:firstRow>
  </a:tblStyle>
  <a:tblStyle styleId="{CF821DB8-F4EB-4A41-A1BA-3FCAFE7338EE}"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FFFFFF">
              <a:alpha val="10000"/>
            </a:srgbClr>
          </a:solidFill>
        </a:fill>
      </a:tcStyle>
    </a:wholeTbl>
    <a:band2H>
      <a:tcTxStyle/>
      <a:tcStyle>
        <a:tcBdr/>
        <a:fill>
          <a:solidFill>
            <a:srgbClr val="C4DAFE">
              <a:alpha val="1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81A474"/>
          </a:solidFill>
        </a:fill>
      </a:tcStyle>
    </a:firstCol>
    <a:lastRow>
      <a:tcTxStyle b="off" i="off">
        <a:fontRef idx="minor">
          <a:srgbClr val="FFFFFF"/>
        </a:fontRef>
        <a:srgbClr val="FFFFFF"/>
      </a:tcTxStyle>
      <a:tcStyle>
        <a:tcBdr>
          <a:left>
            <a:ln w="25400" cap="flat">
              <a:solidFill>
                <a:srgbClr val="B6B5B0"/>
              </a:solidFill>
              <a:prstDash val="solid"/>
              <a:miter lim="400000"/>
            </a:ln>
          </a:left>
          <a:right>
            <a:ln w="25400" cap="flat">
              <a:solidFill>
                <a:srgbClr val="B6B5B0"/>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B6B5B0"/>
              </a:solidFill>
              <a:prstDash val="solid"/>
              <a:miter lim="400000"/>
            </a:ln>
          </a:insideH>
          <a:insideV>
            <a:ln w="25400" cap="flat">
              <a:solidFill>
                <a:srgbClr val="B6B5B0"/>
              </a:solidFill>
              <a:prstDash val="solid"/>
              <a:miter lim="400000"/>
            </a:ln>
          </a:insideV>
        </a:tcBdr>
        <a:fill>
          <a:solidFill>
            <a:srgbClr val="8172A8"/>
          </a:soli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677CAD"/>
          </a:solidFill>
        </a:fill>
      </a:tcStyle>
    </a:firstRow>
  </a:tblStyle>
  <a:tblStyle styleId="{33BA23B1-9221-436E-865A-0063620EA4FD}" styleName="">
    <a:tblBg/>
    <a:wholeTbl>
      <a:tcTxStyle b="off" i="off">
        <a:fontRef idx="minor">
          <a:srgbClr val="FFFFFF"/>
        </a:fontRef>
        <a:srgbClr val="FFFFFF"/>
      </a:tcTxStyle>
      <a:tcStyle>
        <a:tcBdr>
          <a:left>
            <a:ln w="25400" cap="flat">
              <a:solidFill>
                <a:srgbClr val="FFFFFF">
                  <a:alpha val="50000"/>
                </a:srgbClr>
              </a:solidFill>
              <a:prstDash val="solid"/>
              <a:miter lim="400000"/>
            </a:ln>
          </a:left>
          <a:right>
            <a:ln w="25400" cap="flat">
              <a:solidFill>
                <a:srgbClr val="FFFFFF">
                  <a:alpha val="50000"/>
                </a:srgbClr>
              </a:solidFill>
              <a:prstDash val="solid"/>
              <a:miter lim="400000"/>
            </a:ln>
          </a:right>
          <a:top>
            <a:ln w="25400" cap="flat">
              <a:solidFill>
                <a:srgbClr val="FFFFFF">
                  <a:alpha val="50000"/>
                </a:srgbClr>
              </a:solidFill>
              <a:prstDash val="solid"/>
              <a:miter lim="400000"/>
            </a:ln>
          </a:top>
          <a:bottom>
            <a:ln w="25400" cap="flat">
              <a:solidFill>
                <a:srgbClr val="FFFFFF">
                  <a:alpha val="50000"/>
                </a:srgbClr>
              </a:solidFill>
              <a:prstDash val="solid"/>
              <a:miter lim="400000"/>
            </a:ln>
          </a:bottom>
          <a:insideH>
            <a:ln w="254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noFill/>
        </a:fill>
      </a:tcStyle>
    </a:wholeTbl>
    <a:band2H>
      <a:tcTxStyle/>
      <a:tcStyle>
        <a:tcBdr/>
        <a:fill>
          <a:solidFill>
            <a:srgbClr val="2C2C2C">
              <a:alpha val="27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alpha val="50000"/>
                </a:srgbClr>
              </a:solidFill>
              <a:prstDash val="solid"/>
              <a:miter lim="400000"/>
            </a:ln>
          </a:top>
          <a:bottom>
            <a:ln w="25400" cap="flat">
              <a:solidFill>
                <a:srgbClr val="FFFFFF">
                  <a:alpha val="50000"/>
                </a:srgbClr>
              </a:solidFill>
              <a:prstDash val="solid"/>
              <a:miter lim="400000"/>
            </a:ln>
          </a:bottom>
          <a:insideH>
            <a:ln w="254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solidFill>
            <a:srgbClr val="353B44">
              <a:alpha val="50000"/>
            </a:srgbClr>
          </a:solidFill>
        </a:fill>
      </a:tcStyle>
    </a:firstCol>
    <a:lastRow>
      <a:tcTxStyle b="off" i="off">
        <a:fontRef idx="minor">
          <a:srgbClr val="FFFFFF"/>
        </a:fontRef>
        <a:srgbClr val="FFFFFF"/>
      </a:tcTxStyle>
      <a:tcStyle>
        <a:tcBdr>
          <a:left>
            <a:ln w="25400" cap="flat">
              <a:solidFill>
                <a:srgbClr val="FFFFFF">
                  <a:alpha val="50000"/>
                </a:srgbClr>
              </a:solidFill>
              <a:prstDash val="solid"/>
              <a:miter lim="400000"/>
            </a:ln>
          </a:left>
          <a:right>
            <a:ln w="254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solidFill>
            <a:srgbClr val="78828D">
              <a:alpha val="50000"/>
            </a:srgbClr>
          </a:solidFill>
        </a:fill>
      </a:tcStyle>
    </a:lastRow>
    <a:firstRow>
      <a:tcTxStyle b="off" i="off">
        <a:fontRef idx="minor">
          <a:srgbClr val="FFFFFF"/>
        </a:fontRef>
        <a:srgbClr val="FFFFFF"/>
      </a:tcTxStyle>
      <a:tcStyle>
        <a:tcBdr>
          <a:left>
            <a:ln w="25400" cap="flat">
              <a:solidFill>
                <a:srgbClr val="FFFFFF">
                  <a:alpha val="50000"/>
                </a:srgbClr>
              </a:solidFill>
              <a:prstDash val="solid"/>
              <a:miter lim="400000"/>
            </a:ln>
          </a:left>
          <a:right>
            <a:ln w="254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solidFill>
            <a:srgbClr val="78828D">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DADADA">
              <a:alpha val="25000"/>
            </a:srgbClr>
          </a:solidFill>
        </a:fill>
      </a:tcStyle>
    </a:band2H>
    <a:firstCol>
      <a:tcTxStyle b="off" i="off">
        <a:fontRef idx="minor">
          <a:srgbClr val="FFFFFF"/>
        </a:fontRef>
        <a:srgbClr val="FFFFFF"/>
      </a:tcTxStyle>
      <a:tcStyle>
        <a:tcBdr>
          <a:left>
            <a:ln w="12700" cap="flat">
              <a:noFill/>
              <a:miter lim="400000"/>
            </a:ln>
          </a:left>
          <a:right>
            <a:ln w="381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254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FFFFFF"/>
              </a:solidFill>
              <a:prstDash val="solid"/>
              <a:miter lim="400000"/>
            </a:ln>
          </a:top>
          <a:bottom>
            <a:ln w="12700" cap="flat">
              <a:noFill/>
              <a:miter lim="400000"/>
            </a:ln>
          </a:bottom>
          <a:insideH>
            <a:ln w="254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FFFFFF"/>
              </a:solidFill>
              <a:prstDash val="solid"/>
              <a:miter lim="400000"/>
            </a:ln>
          </a:bottom>
          <a:insideH>
            <a:ln w="254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142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Shape 2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2" name="Shape 2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55772830"/>
      </p:ext>
    </p:extLst>
  </p:cSld>
  <p:clrMap bg1="lt1" tx1="dk1" bg2="lt2" tx2="dk2" accent1="accent1" accent2="accent2" accent3="accent3" accent4="accent4" accent5="accent5" accent6="accent6" hlink="hlink" folHlink="folHlink"/>
  <p:notesStyle>
    <a:lvl1pPr defTabSz="457200">
      <a:lnSpc>
        <a:spcPct val="125000"/>
      </a:lnSpc>
      <a:defRPr sz="2400">
        <a:latin typeface="Avenir Book"/>
        <a:ea typeface="Avenir Book"/>
        <a:cs typeface="Avenir Book"/>
        <a:sym typeface="Avenir Book"/>
      </a:defRPr>
    </a:lvl1pPr>
    <a:lvl2pPr indent="228600" defTabSz="457200">
      <a:lnSpc>
        <a:spcPct val="125000"/>
      </a:lnSpc>
      <a:defRPr sz="2400">
        <a:latin typeface="Avenir Book"/>
        <a:ea typeface="Avenir Book"/>
        <a:cs typeface="Avenir Book"/>
        <a:sym typeface="Avenir Book"/>
      </a:defRPr>
    </a:lvl2pPr>
    <a:lvl3pPr indent="457200" defTabSz="457200">
      <a:lnSpc>
        <a:spcPct val="125000"/>
      </a:lnSpc>
      <a:defRPr sz="2400">
        <a:latin typeface="Avenir Book"/>
        <a:ea typeface="Avenir Book"/>
        <a:cs typeface="Avenir Book"/>
        <a:sym typeface="Avenir Book"/>
      </a:defRPr>
    </a:lvl3pPr>
    <a:lvl4pPr indent="685800" defTabSz="457200">
      <a:lnSpc>
        <a:spcPct val="125000"/>
      </a:lnSpc>
      <a:defRPr sz="2400">
        <a:latin typeface="Avenir Book"/>
        <a:ea typeface="Avenir Book"/>
        <a:cs typeface="Avenir Book"/>
        <a:sym typeface="Avenir Book"/>
      </a:defRPr>
    </a:lvl4pPr>
    <a:lvl5pPr indent="914400" defTabSz="457200">
      <a:lnSpc>
        <a:spcPct val="125000"/>
      </a:lnSpc>
      <a:defRPr sz="2400">
        <a:latin typeface="Avenir Book"/>
        <a:ea typeface="Avenir Book"/>
        <a:cs typeface="Avenir Book"/>
        <a:sym typeface="Avenir Book"/>
      </a:defRPr>
    </a:lvl5pPr>
    <a:lvl6pPr indent="1143000" defTabSz="457200">
      <a:lnSpc>
        <a:spcPct val="125000"/>
      </a:lnSpc>
      <a:defRPr sz="2400">
        <a:latin typeface="Avenir Book"/>
        <a:ea typeface="Avenir Book"/>
        <a:cs typeface="Avenir Book"/>
        <a:sym typeface="Avenir Book"/>
      </a:defRPr>
    </a:lvl6pPr>
    <a:lvl7pPr indent="1371600" defTabSz="457200">
      <a:lnSpc>
        <a:spcPct val="125000"/>
      </a:lnSpc>
      <a:defRPr sz="2400">
        <a:latin typeface="Avenir Book"/>
        <a:ea typeface="Avenir Book"/>
        <a:cs typeface="Avenir Book"/>
        <a:sym typeface="Avenir Book"/>
      </a:defRPr>
    </a:lvl7pPr>
    <a:lvl8pPr indent="1600200" defTabSz="457200">
      <a:lnSpc>
        <a:spcPct val="125000"/>
      </a:lnSpc>
      <a:defRPr sz="2400">
        <a:latin typeface="Avenir Book"/>
        <a:ea typeface="Avenir Book"/>
        <a:cs typeface="Avenir Book"/>
        <a:sym typeface="Avenir Book"/>
      </a:defRPr>
    </a:lvl8pPr>
    <a:lvl9pPr indent="1828800" defTabSz="457200">
      <a:lnSpc>
        <a:spcPct val="125000"/>
      </a:lnSpc>
      <a:defRPr sz="2400">
        <a:latin typeface="Avenir Book"/>
        <a:ea typeface="Avenir Book"/>
        <a:cs typeface="Avenir Book"/>
        <a:sym typeface="Avenir Boo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prstGeom prst="rect">
            <a:avLst/>
          </a:prstGeom>
        </p:spPr>
        <p:txBody>
          <a:bodyPr/>
          <a:lstStyle/>
          <a:p>
            <a:pPr lvl="0"/>
            <a:endParaRPr/>
          </a:p>
        </p:txBody>
      </p:sp>
      <p:sp>
        <p:nvSpPr>
          <p:cNvPr id="49" name="Shape 49"/>
          <p:cNvSpPr>
            <a:spLocks noGrp="1"/>
          </p:cNvSpPr>
          <p:nvPr>
            <p:ph type="body" sz="quarter" idx="1"/>
          </p:nvPr>
        </p:nvSpPr>
        <p:spPr>
          <a:prstGeom prst="rect">
            <a:avLst/>
          </a:prstGeom>
        </p:spPr>
        <p:txBody>
          <a:bodyPr/>
          <a:lstStyle/>
          <a:p>
            <a:pPr lvl="0">
              <a:defRPr sz="1800"/>
            </a:pPr>
            <a:r>
              <a:rPr sz="2400"/>
              <a:t>Physicians often choose topics that they like or know well already instead of areas of difficulties and gaps in practice</a:t>
            </a:r>
          </a:p>
        </p:txBody>
      </p:sp>
    </p:spTree>
    <p:extLst>
      <p:ext uri="{BB962C8B-B14F-4D97-AF65-F5344CB8AC3E}">
        <p14:creationId xmlns:p14="http://schemas.microsoft.com/office/powerpoint/2010/main" val="3652574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prstGeom prst="rect">
            <a:avLst/>
          </a:prstGeom>
        </p:spPr>
        <p:txBody>
          <a:bodyPr/>
          <a:lstStyle/>
          <a:p>
            <a:pPr lvl="0"/>
            <a:endParaRPr/>
          </a:p>
        </p:txBody>
      </p:sp>
      <p:sp>
        <p:nvSpPr>
          <p:cNvPr id="118" name="Shape 118"/>
          <p:cNvSpPr>
            <a:spLocks noGrp="1"/>
          </p:cNvSpPr>
          <p:nvPr>
            <p:ph type="body" sz="quarter" idx="1"/>
          </p:nvPr>
        </p:nvSpPr>
        <p:spPr>
          <a:prstGeom prst="rect">
            <a:avLst/>
          </a:prstGeom>
        </p:spPr>
        <p:txBody>
          <a:bodyPr/>
          <a:lstStyle/>
          <a:p>
            <a:pPr lvl="0">
              <a:defRPr sz="1800"/>
            </a:pPr>
            <a:r>
              <a:rPr sz="2400"/>
              <a:t>-Regular interractive small group activities based on precised learning needs is the most effective learning activity *Bémol: il faut demander à nos collègues leur source d'info/interroger leur niveau de preuve</a:t>
            </a:r>
          </a:p>
          <a:p>
            <a:pPr lvl="0">
              <a:defRPr sz="1800"/>
            </a:pPr>
            <a:r>
              <a:rPr sz="2400"/>
              <a:t>-Groupe aide aussi a/n compassion, sympathie, soutien psychologique</a:t>
            </a:r>
          </a:p>
          <a:p>
            <a:pPr lvl="0">
              <a:defRPr sz="1800"/>
            </a:pPr>
            <a:r>
              <a:rPr sz="2400"/>
              <a:t>-AAFP self-assessment program et réciprocité</a:t>
            </a:r>
          </a:p>
        </p:txBody>
      </p:sp>
    </p:spTree>
    <p:extLst>
      <p:ext uri="{BB962C8B-B14F-4D97-AF65-F5344CB8AC3E}">
        <p14:creationId xmlns:p14="http://schemas.microsoft.com/office/powerpoint/2010/main" val="4007631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prstGeom prst="rect">
            <a:avLst/>
          </a:prstGeom>
        </p:spPr>
        <p:txBody>
          <a:bodyPr/>
          <a:lstStyle/>
          <a:p>
            <a:pPr lvl="0"/>
            <a:endParaRPr/>
          </a:p>
        </p:txBody>
      </p:sp>
      <p:sp>
        <p:nvSpPr>
          <p:cNvPr id="123" name="Shape 123"/>
          <p:cNvSpPr>
            <a:spLocks noGrp="1"/>
          </p:cNvSpPr>
          <p:nvPr>
            <p:ph type="body" sz="quarter" idx="1"/>
          </p:nvPr>
        </p:nvSpPr>
        <p:spPr>
          <a:prstGeom prst="rect">
            <a:avLst/>
          </a:prstGeom>
        </p:spPr>
        <p:txBody>
          <a:bodyPr/>
          <a:lstStyle/>
          <a:p>
            <a:pPr lvl="0">
              <a:defRPr sz="1800"/>
            </a:pPr>
            <a:r>
              <a:rPr sz="2400"/>
              <a:t>Selon cette même études, les médecins faisant partie du CMFC performaient mieux car ils avaient des exigences plus rigoureuses en matière de maintient des compétences (250 crédits par 5 ans dont 50% certifiés)</a:t>
            </a:r>
          </a:p>
        </p:txBody>
      </p:sp>
    </p:spTree>
    <p:extLst>
      <p:ext uri="{BB962C8B-B14F-4D97-AF65-F5344CB8AC3E}">
        <p14:creationId xmlns:p14="http://schemas.microsoft.com/office/powerpoint/2010/main" val="3183391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pPr lvl="0"/>
            <a:endParaRPr/>
          </a:p>
        </p:txBody>
      </p:sp>
      <p:sp>
        <p:nvSpPr>
          <p:cNvPr id="128" name="Shape 128"/>
          <p:cNvSpPr>
            <a:spLocks noGrp="1"/>
          </p:cNvSpPr>
          <p:nvPr>
            <p:ph type="body" sz="quarter" idx="1"/>
          </p:nvPr>
        </p:nvSpPr>
        <p:spPr>
          <a:prstGeom prst="rect">
            <a:avLst/>
          </a:prstGeom>
        </p:spPr>
        <p:txBody>
          <a:bodyPr/>
          <a:lstStyle/>
          <a:p>
            <a:pPr lvl="0">
              <a:defRPr sz="1800"/>
            </a:pPr>
            <a:endParaRPr sz="2400"/>
          </a:p>
          <a:p>
            <a:pPr lvl="0">
              <a:defRPr sz="1800"/>
            </a:pPr>
            <a:r>
              <a:rPr sz="2400"/>
              <a:t>-Activities are either ineffective in changing our practice. At the most 10-40% chance of changing practice (le counselling et la prise ne charge des patients est ce qui est le plus dur à changer alors que les habitudes de prescription et d'investigation sont les plus faciles)</a:t>
            </a:r>
          </a:p>
          <a:p>
            <a:pPr lvl="0">
              <a:defRPr sz="1800"/>
            </a:pPr>
            <a:r>
              <a:rPr sz="2400"/>
              <a:t>-Reflexion: Ideally after the activity and several months after</a:t>
            </a:r>
          </a:p>
          <a:p>
            <a:pPr lvl="0">
              <a:defRPr sz="1800"/>
            </a:pPr>
            <a:r>
              <a:rPr sz="2400"/>
              <a:t>-Reflexion on potential changes, obstacles to change, etc</a:t>
            </a:r>
          </a:p>
          <a:p>
            <a:pPr lvl="0">
              <a:defRPr sz="1800"/>
            </a:pPr>
            <a:r>
              <a:rPr sz="2400"/>
              <a:t>Important to discuss obstacles in small groups and find solutions</a:t>
            </a:r>
          </a:p>
        </p:txBody>
      </p:sp>
    </p:spTree>
    <p:extLst>
      <p:ext uri="{BB962C8B-B14F-4D97-AF65-F5344CB8AC3E}">
        <p14:creationId xmlns:p14="http://schemas.microsoft.com/office/powerpoint/2010/main" val="1044116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prstGeom prst="rect">
            <a:avLst/>
          </a:prstGeom>
        </p:spPr>
        <p:txBody>
          <a:bodyPr/>
          <a:lstStyle/>
          <a:p>
            <a:pPr lvl="0"/>
            <a:endParaRPr/>
          </a:p>
        </p:txBody>
      </p:sp>
      <p:sp>
        <p:nvSpPr>
          <p:cNvPr id="135" name="Shape 135"/>
          <p:cNvSpPr>
            <a:spLocks noGrp="1"/>
          </p:cNvSpPr>
          <p:nvPr>
            <p:ph type="body" sz="quarter" idx="1"/>
          </p:nvPr>
        </p:nvSpPr>
        <p:spPr>
          <a:prstGeom prst="rect">
            <a:avLst/>
          </a:prstGeom>
        </p:spPr>
        <p:txBody>
          <a:bodyPr/>
          <a:lstStyle/>
          <a:p>
            <a:pPr lvl="0">
              <a:defRPr sz="1800"/>
            </a:pPr>
            <a:r>
              <a:rPr sz="2400"/>
              <a:t>Based on studies done with professionnal inspection visit program (which monitor quality and quantity of CPD activities (credited vs non-credited), record keeping, quality of the clinical investigation plans, of diagnosis and of treatment plans) with revision by peers.</a:t>
            </a:r>
          </a:p>
          <a:p>
            <a:pPr lvl="0">
              <a:defRPr sz="1800"/>
            </a:pPr>
            <a:endParaRPr sz="2400"/>
          </a:p>
          <a:p>
            <a:pPr lvl="0">
              <a:defRPr sz="1800"/>
            </a:pPr>
            <a:endParaRPr sz="2400"/>
          </a:p>
          <a:p>
            <a:pPr lvl="0">
              <a:defRPr sz="1800"/>
            </a:pPr>
            <a:endParaRPr sz="2400"/>
          </a:p>
        </p:txBody>
      </p:sp>
    </p:spTree>
    <p:extLst>
      <p:ext uri="{BB962C8B-B14F-4D97-AF65-F5344CB8AC3E}">
        <p14:creationId xmlns:p14="http://schemas.microsoft.com/office/powerpoint/2010/main" val="3906395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pPr lvl="0"/>
            <a:endParaRPr/>
          </a:p>
        </p:txBody>
      </p:sp>
      <p:sp>
        <p:nvSpPr>
          <p:cNvPr id="140" name="Shape 140"/>
          <p:cNvSpPr>
            <a:spLocks noGrp="1"/>
          </p:cNvSpPr>
          <p:nvPr>
            <p:ph type="body" sz="quarter" idx="1"/>
          </p:nvPr>
        </p:nvSpPr>
        <p:spPr>
          <a:prstGeom prst="rect">
            <a:avLst/>
          </a:prstGeom>
        </p:spPr>
        <p:txBody>
          <a:bodyPr/>
          <a:lstStyle/>
          <a:p>
            <a:pPr lvl="0">
              <a:defRPr sz="1800"/>
            </a:pPr>
            <a:r>
              <a:rPr sz="2400"/>
              <a:t>*Look at the 2013 data and my notes from NCCPD section</a:t>
            </a:r>
          </a:p>
          <a:p>
            <a:pPr lvl="0">
              <a:defRPr sz="1800"/>
            </a:pPr>
            <a:r>
              <a:rPr sz="2400"/>
              <a:t>Same working hours </a:t>
            </a:r>
          </a:p>
        </p:txBody>
      </p:sp>
    </p:spTree>
    <p:extLst>
      <p:ext uri="{BB962C8B-B14F-4D97-AF65-F5344CB8AC3E}">
        <p14:creationId xmlns:p14="http://schemas.microsoft.com/office/powerpoint/2010/main" val="3697943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pPr lvl="0"/>
            <a:endParaRPr/>
          </a:p>
        </p:txBody>
      </p:sp>
      <p:sp>
        <p:nvSpPr>
          <p:cNvPr id="145" name="Shape 145"/>
          <p:cNvSpPr>
            <a:spLocks noGrp="1"/>
          </p:cNvSpPr>
          <p:nvPr>
            <p:ph type="body" sz="quarter" idx="1"/>
          </p:nvPr>
        </p:nvSpPr>
        <p:spPr>
          <a:prstGeom prst="rect">
            <a:avLst/>
          </a:prstGeom>
        </p:spPr>
        <p:txBody>
          <a:bodyPr/>
          <a:lstStyle/>
          <a:p>
            <a:pPr lvl="0">
              <a:defRPr sz="1800"/>
            </a:pPr>
            <a:r>
              <a:rPr sz="2400"/>
              <a:t>More than 400 000 publications per year</a:t>
            </a:r>
          </a:p>
          <a:p>
            <a:pPr lvl="0">
              <a:defRPr sz="1800"/>
            </a:pPr>
            <a:r>
              <a:rPr sz="2400"/>
              <a:t>Review database (Cochrane)</a:t>
            </a:r>
          </a:p>
          <a:p>
            <a:pPr lvl="0">
              <a:defRPr sz="1800"/>
            </a:pPr>
            <a:r>
              <a:rPr sz="2400"/>
              <a:t>Most individuals overestimate their performance and competency, especially those who have less than average performance</a:t>
            </a:r>
          </a:p>
        </p:txBody>
      </p:sp>
    </p:spTree>
    <p:extLst>
      <p:ext uri="{BB962C8B-B14F-4D97-AF65-F5344CB8AC3E}">
        <p14:creationId xmlns:p14="http://schemas.microsoft.com/office/powerpoint/2010/main" val="209896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pPr lvl="0"/>
            <a:endParaRPr/>
          </a:p>
        </p:txBody>
      </p:sp>
      <p:sp>
        <p:nvSpPr>
          <p:cNvPr id="153" name="Shape 153"/>
          <p:cNvSpPr>
            <a:spLocks noGrp="1"/>
          </p:cNvSpPr>
          <p:nvPr>
            <p:ph type="body" sz="quarter" idx="1"/>
          </p:nvPr>
        </p:nvSpPr>
        <p:spPr>
          <a:prstGeom prst="rect">
            <a:avLst/>
          </a:prstGeom>
        </p:spPr>
        <p:txBody>
          <a:bodyPr/>
          <a:lstStyle/>
          <a:p>
            <a:pPr lvl="0">
              <a:defRPr sz="1800"/>
            </a:pPr>
            <a:r>
              <a:rPr sz="2400"/>
              <a:t>Retroaction by peers and occasions of discussions among peers is determinant in autoevaluation of learning needs</a:t>
            </a:r>
          </a:p>
          <a:p>
            <a:pPr lvl="0">
              <a:defRPr sz="1800"/>
            </a:pPr>
            <a:r>
              <a:rPr sz="2400"/>
              <a:t>In other words, you need others (other health prof, other specialists, colleagues in fam med and our patients! (Particularly regarding communication)) or an audit or other form of assessement </a:t>
            </a:r>
          </a:p>
        </p:txBody>
      </p:sp>
    </p:spTree>
    <p:extLst>
      <p:ext uri="{BB962C8B-B14F-4D97-AF65-F5344CB8AC3E}">
        <p14:creationId xmlns:p14="http://schemas.microsoft.com/office/powerpoint/2010/main" val="1693529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pPr lvl="0"/>
            <a:endParaRPr/>
          </a:p>
        </p:txBody>
      </p:sp>
      <p:sp>
        <p:nvSpPr>
          <p:cNvPr id="166" name="Shape 166"/>
          <p:cNvSpPr>
            <a:spLocks noGrp="1"/>
          </p:cNvSpPr>
          <p:nvPr>
            <p:ph type="body" sz="quarter" idx="1"/>
          </p:nvPr>
        </p:nvSpPr>
        <p:spPr>
          <a:prstGeom prst="rect">
            <a:avLst/>
          </a:prstGeom>
        </p:spPr>
        <p:txBody>
          <a:bodyPr/>
          <a:lstStyle/>
          <a:p>
            <a:pPr lvl="0">
              <a:defRPr sz="1800"/>
            </a:pPr>
            <a:r>
              <a:rPr sz="2400"/>
              <a:t>Physicians who formulate an explicit comitment to change have more chances of making changes in their practice than physicians who do not </a:t>
            </a:r>
          </a:p>
        </p:txBody>
      </p:sp>
    </p:spTree>
    <p:extLst>
      <p:ext uri="{BB962C8B-B14F-4D97-AF65-F5344CB8AC3E}">
        <p14:creationId xmlns:p14="http://schemas.microsoft.com/office/powerpoint/2010/main" val="390108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pPr lvl="0"/>
            <a:endParaRPr/>
          </a:p>
        </p:txBody>
      </p:sp>
      <p:sp>
        <p:nvSpPr>
          <p:cNvPr id="179" name="Shape 179"/>
          <p:cNvSpPr>
            <a:spLocks noGrp="1"/>
          </p:cNvSpPr>
          <p:nvPr>
            <p:ph type="body" sz="quarter" idx="1"/>
          </p:nvPr>
        </p:nvSpPr>
        <p:spPr>
          <a:prstGeom prst="rect">
            <a:avLst/>
          </a:prstGeom>
        </p:spPr>
        <p:txBody>
          <a:bodyPr/>
          <a:lstStyle/>
          <a:p>
            <a:pPr lvl="0">
              <a:defRPr sz="1800"/>
            </a:pPr>
            <a:r>
              <a:rPr sz="2400"/>
              <a:t>Reciprocity programs</a:t>
            </a:r>
          </a:p>
          <a:p>
            <a:pPr lvl="0">
              <a:defRPr sz="1800"/>
            </a:pPr>
            <a:r>
              <a:rPr sz="2400"/>
              <a:t>Ex.Symposium CA poumons et NBHPCA</a:t>
            </a:r>
          </a:p>
        </p:txBody>
      </p:sp>
    </p:spTree>
    <p:extLst>
      <p:ext uri="{BB962C8B-B14F-4D97-AF65-F5344CB8AC3E}">
        <p14:creationId xmlns:p14="http://schemas.microsoft.com/office/powerpoint/2010/main" val="170429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prstGeom prst="rect">
            <a:avLst/>
          </a:prstGeom>
        </p:spPr>
        <p:txBody>
          <a:bodyPr/>
          <a:lstStyle/>
          <a:p>
            <a:pPr lvl="0"/>
            <a:endParaRPr/>
          </a:p>
        </p:txBody>
      </p:sp>
      <p:sp>
        <p:nvSpPr>
          <p:cNvPr id="55" name="Shape 55"/>
          <p:cNvSpPr>
            <a:spLocks noGrp="1"/>
          </p:cNvSpPr>
          <p:nvPr>
            <p:ph type="body" sz="quarter" idx="1"/>
          </p:nvPr>
        </p:nvSpPr>
        <p:spPr>
          <a:prstGeom prst="rect">
            <a:avLst/>
          </a:prstGeom>
        </p:spPr>
        <p:txBody>
          <a:bodyPr/>
          <a:lstStyle/>
          <a:p>
            <a:pPr lvl="0">
              <a:defRPr sz="1800"/>
            </a:pPr>
            <a:r>
              <a:rPr sz="2400"/>
              <a:t>More and more pluridisciplinary meetings/conferences also mixing family physicians with other specialties </a:t>
            </a:r>
          </a:p>
        </p:txBody>
      </p:sp>
    </p:spTree>
    <p:extLst>
      <p:ext uri="{BB962C8B-B14F-4D97-AF65-F5344CB8AC3E}">
        <p14:creationId xmlns:p14="http://schemas.microsoft.com/office/powerpoint/2010/main" val="3815019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noRot="1" noChangeAspect="1"/>
          </p:cNvSpPr>
          <p:nvPr>
            <p:ph type="sldImg"/>
          </p:nvPr>
        </p:nvSpPr>
        <p:spPr>
          <a:prstGeom prst="rect">
            <a:avLst/>
          </a:prstGeom>
        </p:spPr>
        <p:txBody>
          <a:bodyPr/>
          <a:lstStyle/>
          <a:p>
            <a:pPr lvl="0"/>
            <a:endParaRPr/>
          </a:p>
        </p:txBody>
      </p:sp>
      <p:sp>
        <p:nvSpPr>
          <p:cNvPr id="65" name="Shape 65"/>
          <p:cNvSpPr>
            <a:spLocks noGrp="1"/>
          </p:cNvSpPr>
          <p:nvPr>
            <p:ph type="body" sz="quarter" idx="1"/>
          </p:nvPr>
        </p:nvSpPr>
        <p:spPr>
          <a:prstGeom prst="rect">
            <a:avLst/>
          </a:prstGeom>
        </p:spPr>
        <p:txBody>
          <a:bodyPr/>
          <a:lstStyle/>
          <a:p>
            <a:pPr lvl="0">
              <a:defRPr sz="1800"/>
            </a:pPr>
            <a:r>
              <a:rPr sz="2400"/>
              <a:t>Changes in vocabulary</a:t>
            </a:r>
          </a:p>
          <a:p>
            <a:pPr lvl="0">
              <a:defRPr sz="1800"/>
            </a:pPr>
            <a:r>
              <a:rPr sz="2400"/>
              <a:t>-Planning committee instead of scientific committee</a:t>
            </a:r>
          </a:p>
          <a:p>
            <a:pPr lvl="0">
              <a:defRPr sz="1800"/>
            </a:pPr>
            <a:r>
              <a:rPr sz="2400"/>
              <a:t>-Continuous professionnal development instead of continuous medical education</a:t>
            </a:r>
          </a:p>
          <a:p>
            <a:pPr lvl="0">
              <a:defRPr sz="1800"/>
            </a:pPr>
            <a:r>
              <a:rPr sz="2400"/>
              <a:t>-CPD will address not only clinical work but also teaching, research, administrative tasks that are part of our compentency</a:t>
            </a:r>
          </a:p>
        </p:txBody>
      </p:sp>
    </p:spTree>
    <p:extLst>
      <p:ext uri="{BB962C8B-B14F-4D97-AF65-F5344CB8AC3E}">
        <p14:creationId xmlns:p14="http://schemas.microsoft.com/office/powerpoint/2010/main" val="245789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noRot="1" noChangeAspect="1"/>
          </p:cNvSpPr>
          <p:nvPr>
            <p:ph type="sldImg"/>
          </p:nvPr>
        </p:nvSpPr>
        <p:spPr>
          <a:prstGeom prst="rect">
            <a:avLst/>
          </a:prstGeom>
        </p:spPr>
        <p:txBody>
          <a:bodyPr/>
          <a:lstStyle/>
          <a:p>
            <a:pPr lvl="0"/>
            <a:endParaRPr/>
          </a:p>
        </p:txBody>
      </p:sp>
      <p:sp>
        <p:nvSpPr>
          <p:cNvPr id="72" name="Shape 72"/>
          <p:cNvSpPr>
            <a:spLocks noGrp="1"/>
          </p:cNvSpPr>
          <p:nvPr>
            <p:ph type="body" sz="quarter" idx="1"/>
          </p:nvPr>
        </p:nvSpPr>
        <p:spPr>
          <a:prstGeom prst="rect">
            <a:avLst/>
          </a:prstGeom>
        </p:spPr>
        <p:txBody>
          <a:bodyPr/>
          <a:lstStyle/>
          <a:p>
            <a:pPr lvl="0">
              <a:defRPr sz="1800"/>
            </a:pPr>
            <a:r>
              <a:rPr sz="2400"/>
              <a:t>Today's presentation is the best example</a:t>
            </a:r>
          </a:p>
          <a:p>
            <a:pPr lvl="0">
              <a:defRPr sz="1800"/>
            </a:pPr>
            <a:r>
              <a:rPr sz="2400"/>
              <a:t>You won't be a better clinician after those 3 hours but better manager and scholar maybe +/- professionnal)</a:t>
            </a:r>
          </a:p>
          <a:p>
            <a:pPr lvl="0">
              <a:defRPr sz="1800"/>
            </a:pPr>
            <a:r>
              <a:rPr sz="2400"/>
              <a:t>-autres rôles que medical expert sont moins sexy, moins populaires et attirants car ils demandent changement de comportement au lieu changement connaissances et ce sont svt des unperceived need (ex les plaintes/erreurs/poursuites des patients sont svt des prob de communication et non d'expertise) "Emotionnal" Intelligence (ie toutes les autres facettes d'un individu) est concept connu ++ en business pour faire un bon professionnel mais peu en médecine</a:t>
            </a:r>
          </a:p>
          <a:p>
            <a:pPr lvl="0">
              <a:defRPr sz="1800"/>
            </a:pPr>
            <a:endParaRPr sz="2400"/>
          </a:p>
        </p:txBody>
      </p:sp>
    </p:spTree>
    <p:extLst>
      <p:ext uri="{BB962C8B-B14F-4D97-AF65-F5344CB8AC3E}">
        <p14:creationId xmlns:p14="http://schemas.microsoft.com/office/powerpoint/2010/main" val="2466345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prstGeom prst="rect">
            <a:avLst/>
          </a:prstGeom>
        </p:spPr>
        <p:txBody>
          <a:bodyPr/>
          <a:lstStyle/>
          <a:p>
            <a:pPr lvl="0"/>
            <a:endParaRPr/>
          </a:p>
        </p:txBody>
      </p:sp>
      <p:sp>
        <p:nvSpPr>
          <p:cNvPr id="78" name="Shape 78"/>
          <p:cNvSpPr>
            <a:spLocks noGrp="1"/>
          </p:cNvSpPr>
          <p:nvPr>
            <p:ph type="body" sz="quarter" idx="1"/>
          </p:nvPr>
        </p:nvSpPr>
        <p:spPr>
          <a:prstGeom prst="rect">
            <a:avLst/>
          </a:prstGeom>
        </p:spPr>
        <p:txBody>
          <a:bodyPr/>
          <a:lstStyle/>
          <a:p>
            <a:pPr lvl="0">
              <a:defRPr sz="1800"/>
            </a:pPr>
            <a:r>
              <a:rPr sz="2400"/>
              <a:t>At this time, 80% of accredited programs come from pharmaceutical companies</a:t>
            </a:r>
          </a:p>
          <a:p>
            <a:pPr lvl="0">
              <a:defRPr sz="1800"/>
            </a:pPr>
            <a:r>
              <a:rPr sz="2400"/>
              <a:t>Eventually, everything will be put in a founding pool </a:t>
            </a:r>
          </a:p>
        </p:txBody>
      </p:sp>
    </p:spTree>
    <p:extLst>
      <p:ext uri="{BB962C8B-B14F-4D97-AF65-F5344CB8AC3E}">
        <p14:creationId xmlns:p14="http://schemas.microsoft.com/office/powerpoint/2010/main" val="324204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noRot="1" noChangeAspect="1"/>
          </p:cNvSpPr>
          <p:nvPr>
            <p:ph type="sldImg"/>
          </p:nvPr>
        </p:nvSpPr>
        <p:spPr>
          <a:prstGeom prst="rect">
            <a:avLst/>
          </a:prstGeom>
        </p:spPr>
        <p:txBody>
          <a:bodyPr/>
          <a:lstStyle/>
          <a:p>
            <a:pPr lvl="0"/>
            <a:endParaRPr/>
          </a:p>
        </p:txBody>
      </p:sp>
      <p:sp>
        <p:nvSpPr>
          <p:cNvPr id="84" name="Shape 84"/>
          <p:cNvSpPr>
            <a:spLocks noGrp="1"/>
          </p:cNvSpPr>
          <p:nvPr>
            <p:ph type="body" sz="quarter" idx="1"/>
          </p:nvPr>
        </p:nvSpPr>
        <p:spPr>
          <a:prstGeom prst="rect">
            <a:avLst/>
          </a:prstGeom>
        </p:spPr>
        <p:txBody>
          <a:bodyPr/>
          <a:lstStyle/>
          <a:p>
            <a:pPr lvl="0">
              <a:defRPr sz="1800"/>
            </a:pPr>
            <a:r>
              <a:rPr sz="2400"/>
              <a:t>Développer un plan d'apprentissage au début de notre cycle de 5 ans (au moins obligatoire pour certificat de compétence supplémentaire)  </a:t>
            </a:r>
          </a:p>
        </p:txBody>
      </p:sp>
    </p:spTree>
    <p:extLst>
      <p:ext uri="{BB962C8B-B14F-4D97-AF65-F5344CB8AC3E}">
        <p14:creationId xmlns:p14="http://schemas.microsoft.com/office/powerpoint/2010/main" val="2598159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prstGeom prst="rect">
            <a:avLst/>
          </a:prstGeom>
        </p:spPr>
        <p:txBody>
          <a:bodyPr/>
          <a:lstStyle/>
          <a:p>
            <a:pPr lvl="0"/>
            <a:endParaRPr/>
          </a:p>
        </p:txBody>
      </p:sp>
      <p:sp>
        <p:nvSpPr>
          <p:cNvPr id="94" name="Shape 94"/>
          <p:cNvSpPr>
            <a:spLocks noGrp="1"/>
          </p:cNvSpPr>
          <p:nvPr>
            <p:ph type="body" sz="quarter" idx="1"/>
          </p:nvPr>
        </p:nvSpPr>
        <p:spPr>
          <a:prstGeom prst="rect">
            <a:avLst/>
          </a:prstGeom>
        </p:spPr>
        <p:txBody>
          <a:bodyPr/>
          <a:lstStyle/>
          <a:p>
            <a:pPr lvl="0">
              <a:defRPr sz="1800"/>
            </a:pPr>
            <a:r>
              <a:rPr sz="2400"/>
              <a:t>-Good evidence that plenaries often given by other specialists are less likely to change practice </a:t>
            </a:r>
          </a:p>
          <a:p>
            <a:pPr lvl="0">
              <a:defRPr sz="1800"/>
            </a:pPr>
            <a:r>
              <a:rPr sz="2400"/>
              <a:t>- Ironically, this is the activity that is perceived to have the most significant impact for members according to National Survey</a:t>
            </a:r>
          </a:p>
          <a:p>
            <a:pPr lvl="0">
              <a:defRPr sz="1800"/>
            </a:pPr>
            <a:r>
              <a:rPr sz="2400"/>
              <a:t>-Be very careful with practice guidelines as many of them are based on expert opinions and some are biased (lot of COI among developpers) and few are peer-reviewed and even fewer involved participation of family physicians.</a:t>
            </a:r>
          </a:p>
          <a:p>
            <a:pPr lvl="0">
              <a:defRPr sz="1800"/>
            </a:pPr>
            <a:r>
              <a:rPr sz="2400"/>
              <a:t>-Problems is that you become saturated after a while</a:t>
            </a:r>
          </a:p>
        </p:txBody>
      </p:sp>
    </p:spTree>
    <p:extLst>
      <p:ext uri="{BB962C8B-B14F-4D97-AF65-F5344CB8AC3E}">
        <p14:creationId xmlns:p14="http://schemas.microsoft.com/office/powerpoint/2010/main" val="1829424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prstGeom prst="rect">
            <a:avLst/>
          </a:prstGeom>
        </p:spPr>
        <p:txBody>
          <a:bodyPr/>
          <a:lstStyle/>
          <a:p>
            <a:pPr lvl="0"/>
            <a:endParaRPr/>
          </a:p>
        </p:txBody>
      </p:sp>
      <p:sp>
        <p:nvSpPr>
          <p:cNvPr id="102" name="Shape 102"/>
          <p:cNvSpPr>
            <a:spLocks noGrp="1"/>
          </p:cNvSpPr>
          <p:nvPr>
            <p:ph type="body" sz="quarter" idx="1"/>
          </p:nvPr>
        </p:nvSpPr>
        <p:spPr>
          <a:prstGeom prst="rect">
            <a:avLst/>
          </a:prstGeom>
        </p:spPr>
        <p:txBody>
          <a:bodyPr/>
          <a:lstStyle/>
          <a:p>
            <a:pPr lvl="0">
              <a:defRPr sz="1800"/>
            </a:pPr>
            <a:r>
              <a:rPr sz="2400"/>
              <a:t>Attention dépendance à techno et effet qu'on consulte moins nos pairs (ou résidents consultent moins patrons)</a:t>
            </a:r>
          </a:p>
        </p:txBody>
      </p:sp>
    </p:spTree>
    <p:extLst>
      <p:ext uri="{BB962C8B-B14F-4D97-AF65-F5344CB8AC3E}">
        <p14:creationId xmlns:p14="http://schemas.microsoft.com/office/powerpoint/2010/main" val="733029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prstGeom prst="rect">
            <a:avLst/>
          </a:prstGeom>
        </p:spPr>
        <p:txBody>
          <a:bodyPr/>
          <a:lstStyle/>
          <a:p>
            <a:pPr lvl="0"/>
            <a:endParaRPr/>
          </a:p>
        </p:txBody>
      </p:sp>
      <p:sp>
        <p:nvSpPr>
          <p:cNvPr id="110" name="Shape 110"/>
          <p:cNvSpPr>
            <a:spLocks noGrp="1"/>
          </p:cNvSpPr>
          <p:nvPr>
            <p:ph type="body" sz="quarter" idx="1"/>
          </p:nvPr>
        </p:nvSpPr>
        <p:spPr>
          <a:prstGeom prst="rect">
            <a:avLst/>
          </a:prstGeom>
        </p:spPr>
        <p:txBody>
          <a:bodyPr/>
          <a:lstStyle/>
          <a:p>
            <a:pPr lvl="0">
              <a:defRPr sz="1800"/>
            </a:pPr>
            <a:r>
              <a:rPr sz="2400"/>
              <a:t>Committees have to be related to patient care, practice standards or quality of care Max 50/cycle or educational planning committee</a:t>
            </a:r>
          </a:p>
        </p:txBody>
      </p:sp>
    </p:spTree>
    <p:extLst>
      <p:ext uri="{BB962C8B-B14F-4D97-AF65-F5344CB8AC3E}">
        <p14:creationId xmlns:p14="http://schemas.microsoft.com/office/powerpoint/2010/main" val="1782953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5" name="Shape 5"/>
          <p:cNvSpPr>
            <a:spLocks noGrp="1"/>
          </p:cNvSpPr>
          <p:nvPr>
            <p:ph type="title"/>
          </p:nvPr>
        </p:nvSpPr>
        <p:spPr>
          <a:xfrm>
            <a:off x="1270000" y="7366000"/>
            <a:ext cx="10464800" cy="1828800"/>
          </a:xfrm>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7" name="Shape 7"/>
          <p:cNvSpPr>
            <a:spLocks noGrp="1"/>
          </p:cNvSpPr>
          <p:nvPr>
            <p:ph type="title"/>
          </p:nvPr>
        </p:nvSpPr>
        <p:spPr>
          <a:xfrm>
            <a:off x="1270000" y="2565400"/>
            <a:ext cx="10464800" cy="2540000"/>
          </a:xfrm>
          <a:prstGeom prst="rect">
            <a:avLst/>
          </a:prstGeom>
        </p:spPr>
        <p:txBody>
          <a:bodyPr anchor="b"/>
          <a:lstStyle/>
          <a:p>
            <a:pPr lvl="0">
              <a:defRPr sz="1800">
                <a:solidFill>
                  <a:srgbClr val="000000"/>
                </a:solidFill>
              </a:defRPr>
            </a:pPr>
            <a:r>
              <a:rPr sz="7200">
                <a:solidFill>
                  <a:srgbClr val="FFFFFF"/>
                </a:solidFill>
              </a:rPr>
              <a:t>Title Text</a:t>
            </a:r>
          </a:p>
        </p:txBody>
      </p:sp>
      <p:sp>
        <p:nvSpPr>
          <p:cNvPr id="8" name="Shape 8"/>
          <p:cNvSpPr>
            <a:spLocks noGrp="1"/>
          </p:cNvSpPr>
          <p:nvPr>
            <p:ph type="body" idx="1"/>
          </p:nvPr>
        </p:nvSpPr>
        <p:spPr>
          <a:xfrm>
            <a:off x="1270000" y="5207000"/>
            <a:ext cx="10464800" cy="1460500"/>
          </a:xfrm>
          <a:prstGeom prst="rect">
            <a:avLst/>
          </a:prstGeom>
        </p:spPr>
        <p:txBody>
          <a:bodyPr anchor="t"/>
          <a:lstStyle>
            <a:lvl1pPr marL="0" indent="0" algn="ctr">
              <a:spcBef>
                <a:spcPts val="0"/>
              </a:spcBef>
              <a:buSzTx/>
              <a:buNone/>
            </a:lvl1pPr>
            <a:lvl2pPr marL="0" indent="342900" algn="ctr">
              <a:spcBef>
                <a:spcPts val="0"/>
              </a:spcBef>
              <a:buSzTx/>
              <a:buNone/>
            </a:lvl2pPr>
            <a:lvl3pPr marL="0" indent="685800" algn="ctr">
              <a:spcBef>
                <a:spcPts val="0"/>
              </a:spcBef>
              <a:buSzTx/>
              <a:buNone/>
            </a:lvl3pPr>
            <a:lvl4pPr marL="0" indent="1028700" algn="ctr">
              <a:spcBef>
                <a:spcPts val="0"/>
              </a:spcBef>
              <a:buSzTx/>
              <a:buNone/>
            </a:lvl4pPr>
            <a:lvl5pPr marL="0" indent="1371600" algn="ctr">
              <a:spcBef>
                <a:spcPts val="0"/>
              </a:spcBef>
              <a:buSzTx/>
              <a:buNone/>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11" name="Shape 11"/>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3" name="Shape 13"/>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14" name="Shape 14"/>
          <p:cNvSpPr>
            <a:spLocks noGrp="1"/>
          </p:cNvSpPr>
          <p:nvPr>
            <p:ph type="body" idx="1"/>
          </p:nvPr>
        </p:nvSpPr>
        <p:spPr>
          <a:xfrm>
            <a:off x="1270000" y="2946400"/>
            <a:ext cx="5105400" cy="5740400"/>
          </a:xfrm>
          <a:prstGeom prst="rect">
            <a:avLst/>
          </a:prstGeom>
        </p:spPr>
        <p:txBody>
          <a:bodyPr/>
          <a:lstStyle>
            <a:lvl1pPr marL="395111" indent="-395111">
              <a:spcBef>
                <a:spcPts val="3200"/>
              </a:spcBef>
              <a:buBlip>
                <a:blip r:embed="rId2"/>
              </a:buBlip>
              <a:defRPr sz="3200"/>
            </a:lvl1pPr>
            <a:lvl2pPr marL="839611" indent="-395111">
              <a:spcBef>
                <a:spcPts val="3200"/>
              </a:spcBef>
              <a:buBlip>
                <a:blip r:embed="rId2"/>
              </a:buBlip>
              <a:defRPr sz="3200"/>
            </a:lvl2pPr>
            <a:lvl3pPr marL="1284111" indent="-395111">
              <a:spcBef>
                <a:spcPts val="3200"/>
              </a:spcBef>
              <a:buBlip>
                <a:blip r:embed="rId2"/>
              </a:buBlip>
              <a:defRPr sz="3200"/>
            </a:lvl3pPr>
            <a:lvl4pPr marL="1728611" indent="-395111">
              <a:spcBef>
                <a:spcPts val="3200"/>
              </a:spcBef>
              <a:buBlip>
                <a:blip r:embed="rId2"/>
              </a:buBlip>
              <a:defRPr sz="3200"/>
            </a:lvl4pPr>
            <a:lvl5pPr marL="2173111" indent="-395111">
              <a:spcBef>
                <a:spcPts val="3200"/>
              </a:spcBef>
              <a:buBlip>
                <a:blip r:embed="rId2"/>
              </a:buBlip>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9" name="Shape 19"/>
          <p:cNvSpPr>
            <a:spLocks noGrp="1"/>
          </p:cNvSpPr>
          <p:nvPr>
            <p:ph type="body" idx="1"/>
          </p:nvPr>
        </p:nvSpPr>
        <p:spPr>
          <a:xfrm>
            <a:off x="1270000" y="1066800"/>
            <a:ext cx="10464800" cy="7620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203200"/>
            <a:ext cx="10464800" cy="2540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7200">
                <a:solidFill>
                  <a:srgbClr val="FFFFFF"/>
                </a:solidFill>
              </a:rPr>
              <a:t>Title Text</a:t>
            </a:r>
          </a:p>
        </p:txBody>
      </p:sp>
      <p:sp>
        <p:nvSpPr>
          <p:cNvPr id="3" name="Shape 3"/>
          <p:cNvSpPr>
            <a:spLocks noGrp="1"/>
          </p:cNvSpPr>
          <p:nvPr>
            <p:ph type="body" idx="1"/>
          </p:nvPr>
        </p:nvSpPr>
        <p:spPr>
          <a:xfrm>
            <a:off x="1270000" y="2946400"/>
            <a:ext cx="10464800" cy="5740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buBlip>
                <a:blip r:embed="rId11"/>
              </a:buBlip>
            </a:lvl1pPr>
            <a:lvl2pPr>
              <a:buBlip>
                <a:blip r:embed="rId11"/>
              </a:buBlip>
            </a:lvl2pPr>
            <a:lvl3pPr>
              <a:buBlip>
                <a:blip r:embed="rId11"/>
              </a:buBlip>
            </a:lvl3pPr>
            <a:lvl4pPr>
              <a:buBlip>
                <a:blip r:embed="rId11"/>
              </a:buBlip>
            </a:lvl4pPr>
            <a:lvl5pPr>
              <a:buBlip>
                <a:blip r:embed="rId11"/>
              </a:buBlip>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algn="ctr" defTabSz="457200">
        <a:defRPr sz="7200">
          <a:solidFill>
            <a:srgbClr val="FFFFFF"/>
          </a:solidFill>
          <a:latin typeface="+mn-lt"/>
          <a:ea typeface="+mn-ea"/>
          <a:cs typeface="+mn-cs"/>
          <a:sym typeface="Chalkduster"/>
        </a:defRPr>
      </a:lvl1pPr>
      <a:lvl2pPr indent="342900" algn="ctr" defTabSz="457200">
        <a:defRPr sz="7200">
          <a:solidFill>
            <a:srgbClr val="FFFFFF"/>
          </a:solidFill>
          <a:latin typeface="+mn-lt"/>
          <a:ea typeface="+mn-ea"/>
          <a:cs typeface="+mn-cs"/>
          <a:sym typeface="Chalkduster"/>
        </a:defRPr>
      </a:lvl2pPr>
      <a:lvl3pPr indent="685800" algn="ctr" defTabSz="457200">
        <a:defRPr sz="7200">
          <a:solidFill>
            <a:srgbClr val="FFFFFF"/>
          </a:solidFill>
          <a:latin typeface="+mn-lt"/>
          <a:ea typeface="+mn-ea"/>
          <a:cs typeface="+mn-cs"/>
          <a:sym typeface="Chalkduster"/>
        </a:defRPr>
      </a:lvl3pPr>
      <a:lvl4pPr indent="1028700" algn="ctr" defTabSz="457200">
        <a:defRPr sz="7200">
          <a:solidFill>
            <a:srgbClr val="FFFFFF"/>
          </a:solidFill>
          <a:latin typeface="+mn-lt"/>
          <a:ea typeface="+mn-ea"/>
          <a:cs typeface="+mn-cs"/>
          <a:sym typeface="Chalkduster"/>
        </a:defRPr>
      </a:lvl4pPr>
      <a:lvl5pPr indent="1371600" algn="ctr" defTabSz="457200">
        <a:defRPr sz="7200">
          <a:solidFill>
            <a:srgbClr val="FFFFFF"/>
          </a:solidFill>
          <a:latin typeface="+mn-lt"/>
          <a:ea typeface="+mn-ea"/>
          <a:cs typeface="+mn-cs"/>
          <a:sym typeface="Chalkduster"/>
        </a:defRPr>
      </a:lvl5pPr>
      <a:lvl6pPr indent="1714500" algn="ctr" defTabSz="457200">
        <a:defRPr sz="7200">
          <a:solidFill>
            <a:srgbClr val="FFFFFF"/>
          </a:solidFill>
          <a:latin typeface="+mn-lt"/>
          <a:ea typeface="+mn-ea"/>
          <a:cs typeface="+mn-cs"/>
          <a:sym typeface="Chalkduster"/>
        </a:defRPr>
      </a:lvl6pPr>
      <a:lvl7pPr indent="2057400" algn="ctr" defTabSz="457200">
        <a:defRPr sz="7200">
          <a:solidFill>
            <a:srgbClr val="FFFFFF"/>
          </a:solidFill>
          <a:latin typeface="+mn-lt"/>
          <a:ea typeface="+mn-ea"/>
          <a:cs typeface="+mn-cs"/>
          <a:sym typeface="Chalkduster"/>
        </a:defRPr>
      </a:lvl7pPr>
      <a:lvl8pPr indent="2400300" algn="ctr" defTabSz="457200">
        <a:defRPr sz="7200">
          <a:solidFill>
            <a:srgbClr val="FFFFFF"/>
          </a:solidFill>
          <a:latin typeface="+mn-lt"/>
          <a:ea typeface="+mn-ea"/>
          <a:cs typeface="+mn-cs"/>
          <a:sym typeface="Chalkduster"/>
        </a:defRPr>
      </a:lvl8pPr>
      <a:lvl9pPr indent="2743200" algn="ctr" defTabSz="457200">
        <a:defRPr sz="7200">
          <a:solidFill>
            <a:srgbClr val="FFFFFF"/>
          </a:solidFill>
          <a:latin typeface="+mn-lt"/>
          <a:ea typeface="+mn-ea"/>
          <a:cs typeface="+mn-cs"/>
          <a:sym typeface="Chalkduster"/>
        </a:defRPr>
      </a:lvl9pPr>
    </p:titleStyle>
    <p:bodyStyle>
      <a:lvl1pPr marL="444500" indent="-444500" defTabSz="457200">
        <a:spcBef>
          <a:spcPts val="3600"/>
        </a:spcBef>
        <a:buSzPct val="43000"/>
        <a:buBlip>
          <a:blip r:embed="rId11"/>
        </a:buBlip>
        <a:defRPr sz="3600">
          <a:solidFill>
            <a:srgbClr val="FFFFFF"/>
          </a:solidFill>
          <a:latin typeface="+mn-lt"/>
          <a:ea typeface="+mn-ea"/>
          <a:cs typeface="+mn-cs"/>
          <a:sym typeface="Chalkduster"/>
        </a:defRPr>
      </a:lvl1pPr>
      <a:lvl2pPr marL="889000" indent="-444500" defTabSz="457200">
        <a:spcBef>
          <a:spcPts val="3600"/>
        </a:spcBef>
        <a:buSzPct val="43000"/>
        <a:buBlip>
          <a:blip r:embed="rId11"/>
        </a:buBlip>
        <a:defRPr sz="3600">
          <a:solidFill>
            <a:srgbClr val="FFFFFF"/>
          </a:solidFill>
          <a:latin typeface="+mn-lt"/>
          <a:ea typeface="+mn-ea"/>
          <a:cs typeface="+mn-cs"/>
          <a:sym typeface="Chalkduster"/>
        </a:defRPr>
      </a:lvl2pPr>
      <a:lvl3pPr marL="1333500" indent="-444500" defTabSz="457200">
        <a:spcBef>
          <a:spcPts val="3600"/>
        </a:spcBef>
        <a:buSzPct val="43000"/>
        <a:buBlip>
          <a:blip r:embed="rId11"/>
        </a:buBlip>
        <a:defRPr sz="3600">
          <a:solidFill>
            <a:srgbClr val="FFFFFF"/>
          </a:solidFill>
          <a:latin typeface="+mn-lt"/>
          <a:ea typeface="+mn-ea"/>
          <a:cs typeface="+mn-cs"/>
          <a:sym typeface="Chalkduster"/>
        </a:defRPr>
      </a:lvl3pPr>
      <a:lvl4pPr marL="1778000" indent="-444500" defTabSz="457200">
        <a:spcBef>
          <a:spcPts val="3600"/>
        </a:spcBef>
        <a:buSzPct val="43000"/>
        <a:buBlip>
          <a:blip r:embed="rId11"/>
        </a:buBlip>
        <a:defRPr sz="3600">
          <a:solidFill>
            <a:srgbClr val="FFFFFF"/>
          </a:solidFill>
          <a:latin typeface="+mn-lt"/>
          <a:ea typeface="+mn-ea"/>
          <a:cs typeface="+mn-cs"/>
          <a:sym typeface="Chalkduster"/>
        </a:defRPr>
      </a:lvl4pPr>
      <a:lvl5pPr marL="2222500" indent="-444500" defTabSz="457200">
        <a:spcBef>
          <a:spcPts val="3600"/>
        </a:spcBef>
        <a:buSzPct val="43000"/>
        <a:buBlip>
          <a:blip r:embed="rId11"/>
        </a:buBlip>
        <a:defRPr sz="3600">
          <a:solidFill>
            <a:srgbClr val="FFFFFF"/>
          </a:solidFill>
          <a:latin typeface="+mn-lt"/>
          <a:ea typeface="+mn-ea"/>
          <a:cs typeface="+mn-cs"/>
          <a:sym typeface="Chalkduster"/>
        </a:defRPr>
      </a:lvl5pPr>
      <a:lvl6pPr marL="2667000" indent="-444500" defTabSz="457200">
        <a:spcBef>
          <a:spcPts val="3600"/>
        </a:spcBef>
        <a:buSzPct val="43000"/>
        <a:buBlip>
          <a:blip r:embed="rId11"/>
        </a:buBlip>
        <a:defRPr sz="3600">
          <a:solidFill>
            <a:srgbClr val="FFFFFF"/>
          </a:solidFill>
          <a:latin typeface="+mn-lt"/>
          <a:ea typeface="+mn-ea"/>
          <a:cs typeface="+mn-cs"/>
          <a:sym typeface="Chalkduster"/>
        </a:defRPr>
      </a:lvl6pPr>
      <a:lvl7pPr marL="3111500" indent="-444500" defTabSz="457200">
        <a:spcBef>
          <a:spcPts val="3600"/>
        </a:spcBef>
        <a:buSzPct val="43000"/>
        <a:buBlip>
          <a:blip r:embed="rId11"/>
        </a:buBlip>
        <a:defRPr sz="3600">
          <a:solidFill>
            <a:srgbClr val="FFFFFF"/>
          </a:solidFill>
          <a:latin typeface="+mn-lt"/>
          <a:ea typeface="+mn-ea"/>
          <a:cs typeface="+mn-cs"/>
          <a:sym typeface="Chalkduster"/>
        </a:defRPr>
      </a:lvl7pPr>
      <a:lvl8pPr marL="3556000" indent="-444500" defTabSz="457200">
        <a:spcBef>
          <a:spcPts val="3600"/>
        </a:spcBef>
        <a:buSzPct val="43000"/>
        <a:buBlip>
          <a:blip r:embed="rId11"/>
        </a:buBlip>
        <a:defRPr sz="3600">
          <a:solidFill>
            <a:srgbClr val="FFFFFF"/>
          </a:solidFill>
          <a:latin typeface="+mn-lt"/>
          <a:ea typeface="+mn-ea"/>
          <a:cs typeface="+mn-cs"/>
          <a:sym typeface="Chalkduster"/>
        </a:defRPr>
      </a:lvl8pPr>
      <a:lvl9pPr marL="4000500" indent="-444500" defTabSz="457200">
        <a:spcBef>
          <a:spcPts val="3600"/>
        </a:spcBef>
        <a:buSzPct val="43000"/>
        <a:buBlip>
          <a:blip r:embed="rId11"/>
        </a:buBlip>
        <a:defRPr sz="3600">
          <a:solidFill>
            <a:srgbClr val="FFFFFF"/>
          </a:solidFill>
          <a:latin typeface="+mn-lt"/>
          <a:ea typeface="+mn-ea"/>
          <a:cs typeface="+mn-cs"/>
          <a:sym typeface="Chalkduster"/>
        </a:defRPr>
      </a:lvl9pPr>
    </p:bodyStyle>
    <p:otherStyle>
      <a:lvl1pPr algn="ctr" defTabSz="457200">
        <a:defRPr>
          <a:solidFill>
            <a:schemeClr val="tx1"/>
          </a:solidFill>
          <a:latin typeface="+mn-lt"/>
          <a:ea typeface="+mn-ea"/>
          <a:cs typeface="+mn-cs"/>
          <a:sym typeface="Chalkduster"/>
        </a:defRPr>
      </a:lvl1pPr>
      <a:lvl2pPr indent="342900" algn="ctr" defTabSz="457200">
        <a:defRPr>
          <a:solidFill>
            <a:schemeClr val="tx1"/>
          </a:solidFill>
          <a:latin typeface="+mn-lt"/>
          <a:ea typeface="+mn-ea"/>
          <a:cs typeface="+mn-cs"/>
          <a:sym typeface="Chalkduster"/>
        </a:defRPr>
      </a:lvl2pPr>
      <a:lvl3pPr indent="685800" algn="ctr" defTabSz="457200">
        <a:defRPr>
          <a:solidFill>
            <a:schemeClr val="tx1"/>
          </a:solidFill>
          <a:latin typeface="+mn-lt"/>
          <a:ea typeface="+mn-ea"/>
          <a:cs typeface="+mn-cs"/>
          <a:sym typeface="Chalkduster"/>
        </a:defRPr>
      </a:lvl3pPr>
      <a:lvl4pPr indent="1028700" algn="ctr" defTabSz="457200">
        <a:defRPr>
          <a:solidFill>
            <a:schemeClr val="tx1"/>
          </a:solidFill>
          <a:latin typeface="+mn-lt"/>
          <a:ea typeface="+mn-ea"/>
          <a:cs typeface="+mn-cs"/>
          <a:sym typeface="Chalkduster"/>
        </a:defRPr>
      </a:lvl4pPr>
      <a:lvl5pPr indent="1371600" algn="ctr" defTabSz="457200">
        <a:defRPr>
          <a:solidFill>
            <a:schemeClr val="tx1"/>
          </a:solidFill>
          <a:latin typeface="+mn-lt"/>
          <a:ea typeface="+mn-ea"/>
          <a:cs typeface="+mn-cs"/>
          <a:sym typeface="Chalkduster"/>
        </a:defRPr>
      </a:lvl5pPr>
      <a:lvl6pPr indent="1714500" algn="ctr" defTabSz="457200">
        <a:defRPr>
          <a:solidFill>
            <a:schemeClr val="tx1"/>
          </a:solidFill>
          <a:latin typeface="+mn-lt"/>
          <a:ea typeface="+mn-ea"/>
          <a:cs typeface="+mn-cs"/>
          <a:sym typeface="Chalkduster"/>
        </a:defRPr>
      </a:lvl6pPr>
      <a:lvl7pPr indent="2057400" algn="ctr" defTabSz="457200">
        <a:defRPr>
          <a:solidFill>
            <a:schemeClr val="tx1"/>
          </a:solidFill>
          <a:latin typeface="+mn-lt"/>
          <a:ea typeface="+mn-ea"/>
          <a:cs typeface="+mn-cs"/>
          <a:sym typeface="Chalkduster"/>
        </a:defRPr>
      </a:lvl7pPr>
      <a:lvl8pPr indent="2400300" algn="ctr" defTabSz="457200">
        <a:defRPr>
          <a:solidFill>
            <a:schemeClr val="tx1"/>
          </a:solidFill>
          <a:latin typeface="+mn-lt"/>
          <a:ea typeface="+mn-ea"/>
          <a:cs typeface="+mn-cs"/>
          <a:sym typeface="Chalkduster"/>
        </a:defRPr>
      </a:lvl8pPr>
      <a:lvl9pPr indent="2743200" algn="ctr" defTabSz="457200">
        <a:defRPr>
          <a:solidFill>
            <a:schemeClr val="tx1"/>
          </a:solidFill>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urveys.cfpc.ca/s/linking-learning-to-practice/15010f63d52a9e96005e8e1f8dc52ab0385d18f2/?amp=&amp;activityID=2107224&amp;memberID=213950&amp;l=fr"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surveys.cfpc.ca/s/pearls-submission-form/6da578161a33829690336ff60564dada10c82037/?amp=&amp;activityID=2107236&amp;memberID=213950&amp;l=fr" TargetMode="Externa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fmpe.org/fr/programs/pbsg.html" TargetMode="Externa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hyperlink" Target="http://www.cfpc.ca/Nonmembers/"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a:spLocks noGrp="1"/>
          </p:cNvSpPr>
          <p:nvPr>
            <p:ph type="title"/>
          </p:nvPr>
        </p:nvSpPr>
        <p:spPr>
          <a:xfrm>
            <a:off x="630419" y="3003606"/>
            <a:ext cx="11743962" cy="4759751"/>
          </a:xfrm>
          <a:prstGeom prst="rect">
            <a:avLst/>
          </a:prstGeom>
        </p:spPr>
        <p:txBody>
          <a:bodyPr/>
          <a:lstStyle/>
          <a:p>
            <a:pPr lvl="0" defTabSz="338327">
              <a:defRPr sz="1800">
                <a:solidFill>
                  <a:srgbClr val="000000"/>
                </a:solidFill>
              </a:defRPr>
            </a:pPr>
            <a:r>
              <a:rPr sz="5328">
                <a:solidFill>
                  <a:srgbClr val="FFFFFF"/>
                </a:solidFill>
              </a:rPr>
              <a:t>Savez-vous ce que vous ne savez pas?</a:t>
            </a:r>
          </a:p>
          <a:p>
            <a:pPr lvl="0" defTabSz="338327">
              <a:defRPr sz="1800">
                <a:solidFill>
                  <a:srgbClr val="000000"/>
                </a:solidFill>
              </a:defRPr>
            </a:pPr>
            <a:r>
              <a:rPr sz="5328">
                <a:solidFill>
                  <a:srgbClr val="FFFFFF"/>
                </a:solidFill>
              </a:rPr>
              <a:t>L'Atelier</a:t>
            </a:r>
          </a:p>
          <a:p>
            <a:pPr lvl="0" defTabSz="338327">
              <a:defRPr sz="1800">
                <a:solidFill>
                  <a:srgbClr val="000000"/>
                </a:solidFill>
              </a:defRPr>
            </a:pPr>
            <a:endParaRPr sz="5328">
              <a:solidFill>
                <a:srgbClr val="FFFFFF"/>
              </a:solidFill>
            </a:endParaRPr>
          </a:p>
          <a:p>
            <a:pPr lvl="0" defTabSz="338327">
              <a:defRPr sz="1800">
                <a:solidFill>
                  <a:srgbClr val="000000"/>
                </a:solidFill>
              </a:defRPr>
            </a:pPr>
            <a:r>
              <a:rPr sz="3108">
                <a:solidFill>
                  <a:srgbClr val="FFFFFF"/>
                </a:solidFill>
              </a:rPr>
              <a:t>Julie Langlois, MD </a:t>
            </a:r>
          </a:p>
          <a:p>
            <a:pPr lvl="0" defTabSz="338327">
              <a:defRPr sz="1800">
                <a:solidFill>
                  <a:srgbClr val="000000"/>
                </a:solidFill>
              </a:defRPr>
            </a:pPr>
            <a:r>
              <a:rPr sz="3108">
                <a:solidFill>
                  <a:srgbClr val="FFFFFF"/>
                </a:solidFill>
              </a:rPr>
              <a:t>CMF du CMFNB 2015</a:t>
            </a:r>
          </a:p>
        </p:txBody>
      </p:sp>
      <p:sp>
        <p:nvSpPr>
          <p:cNvPr id="25" name="Shape 25"/>
          <p:cNvSpPr/>
          <p:nvPr/>
        </p:nvSpPr>
        <p:spPr>
          <a:xfrm>
            <a:off x="2822666" y="1001956"/>
            <a:ext cx="7603118" cy="78032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4200">
                <a:solidFill>
                  <a:srgbClr val="FFFFFF"/>
                </a:solidFill>
              </a:rPr>
              <a:t>DPC pour les médecins...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title"/>
          </p:nvPr>
        </p:nvSpPr>
        <p:spPr>
          <a:xfrm>
            <a:off x="1132946" y="918920"/>
            <a:ext cx="10464801" cy="7260713"/>
          </a:xfrm>
          <a:prstGeom prst="rect">
            <a:avLst/>
          </a:prstGeom>
        </p:spPr>
        <p:txBody>
          <a:bodyPr/>
          <a:lstStyle/>
          <a:p>
            <a:pPr lvl="0" defTabSz="402336">
              <a:defRPr sz="1800">
                <a:solidFill>
                  <a:srgbClr val="000000"/>
                </a:solidFill>
              </a:defRPr>
            </a:pPr>
            <a:r>
              <a:rPr sz="6336">
                <a:solidFill>
                  <a:srgbClr val="FFFFFF"/>
                </a:solidFill>
              </a:rPr>
              <a:t>Expert centre tertiaire/universitaire</a:t>
            </a:r>
          </a:p>
          <a:p>
            <a:pPr lvl="0" defTabSz="402336">
              <a:defRPr sz="1800">
                <a:solidFill>
                  <a:srgbClr val="000000"/>
                </a:solidFill>
              </a:defRPr>
            </a:pPr>
            <a:endParaRPr sz="6336">
              <a:solidFill>
                <a:srgbClr val="FFFFFF"/>
              </a:solidFill>
            </a:endParaRPr>
          </a:p>
          <a:p>
            <a:pPr lvl="0" defTabSz="402336">
              <a:defRPr sz="1800">
                <a:solidFill>
                  <a:srgbClr val="000000"/>
                </a:solidFill>
              </a:defRPr>
            </a:pPr>
            <a:endParaRPr sz="6336">
              <a:solidFill>
                <a:srgbClr val="FFFFFF"/>
              </a:solidFill>
            </a:endParaRPr>
          </a:p>
          <a:p>
            <a:pPr lvl="0" defTabSz="402336">
              <a:defRPr sz="1800">
                <a:solidFill>
                  <a:srgbClr val="000000"/>
                </a:solidFill>
              </a:defRPr>
            </a:pPr>
            <a:r>
              <a:rPr sz="6336">
                <a:solidFill>
                  <a:srgbClr val="FFFFFF"/>
                </a:solidFill>
              </a:rPr>
              <a:t>Expert local, collègue ou membre de l'équipe </a:t>
            </a:r>
          </a:p>
        </p:txBody>
      </p:sp>
      <p:pic>
        <p:nvPicPr>
          <p:cNvPr id="58" name="Image 57"/>
          <p:cNvPicPr/>
          <p:nvPr/>
        </p:nvPicPr>
        <p:blipFill>
          <a:blip r:embed="rId2">
            <a:extLst/>
          </a:blip>
          <a:stretch>
            <a:fillRect/>
          </a:stretch>
        </p:blipFill>
        <p:spPr>
          <a:xfrm rot="5400000">
            <a:off x="5567296" y="4145031"/>
            <a:ext cx="1870206" cy="563574"/>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xfrm>
            <a:off x="1231272" y="1360535"/>
            <a:ext cx="10464800" cy="7900293"/>
          </a:xfrm>
          <a:prstGeom prst="rect">
            <a:avLst/>
          </a:prstGeom>
        </p:spPr>
        <p:txBody>
          <a:bodyPr/>
          <a:lstStyle/>
          <a:p>
            <a:pPr lvl="0" defTabSz="374904">
              <a:defRPr sz="1800">
                <a:solidFill>
                  <a:srgbClr val="000000"/>
                </a:solidFill>
              </a:defRPr>
            </a:pPr>
            <a:r>
              <a:rPr sz="5904">
                <a:solidFill>
                  <a:srgbClr val="FFFFFF"/>
                </a:solidFill>
              </a:rPr>
              <a:t>Expert médical</a:t>
            </a:r>
          </a:p>
          <a:p>
            <a:pPr lvl="0" defTabSz="374904">
              <a:defRPr sz="1800">
                <a:solidFill>
                  <a:srgbClr val="000000"/>
                </a:solidFill>
              </a:defRPr>
            </a:pPr>
            <a:endParaRPr sz="5904">
              <a:solidFill>
                <a:srgbClr val="FFFFFF"/>
              </a:solidFill>
            </a:endParaRPr>
          </a:p>
          <a:p>
            <a:pPr lvl="0" defTabSz="374904">
              <a:defRPr sz="1800">
                <a:solidFill>
                  <a:srgbClr val="000000"/>
                </a:solidFill>
              </a:defRPr>
            </a:pPr>
            <a:endParaRPr sz="5904">
              <a:solidFill>
                <a:srgbClr val="FFFFFF"/>
              </a:solidFill>
            </a:endParaRPr>
          </a:p>
          <a:p>
            <a:pPr lvl="0" defTabSz="374904">
              <a:defRPr sz="1800">
                <a:solidFill>
                  <a:srgbClr val="000000"/>
                </a:solidFill>
              </a:defRPr>
            </a:pPr>
            <a:r>
              <a:rPr sz="5904">
                <a:solidFill>
                  <a:srgbClr val="FFFFFF"/>
                </a:solidFill>
              </a:rPr>
              <a:t>Conception plus large de la compétence et de la pratique </a:t>
            </a:r>
          </a:p>
          <a:p>
            <a:pPr lvl="0" defTabSz="374904">
              <a:defRPr sz="1800">
                <a:solidFill>
                  <a:srgbClr val="000000"/>
                </a:solidFill>
              </a:defRPr>
            </a:pPr>
            <a:endParaRPr sz="5904">
              <a:solidFill>
                <a:srgbClr val="FFFFFF"/>
              </a:solidFill>
            </a:endParaRPr>
          </a:p>
        </p:txBody>
      </p:sp>
      <p:pic>
        <p:nvPicPr>
          <p:cNvPr id="62" name="Image 61"/>
          <p:cNvPicPr/>
          <p:nvPr/>
        </p:nvPicPr>
        <p:blipFill>
          <a:blip r:embed="rId3">
            <a:extLst/>
          </a:blip>
          <a:stretch>
            <a:fillRect/>
          </a:stretch>
        </p:blipFill>
        <p:spPr>
          <a:xfrm rot="5400000">
            <a:off x="5526500" y="4091722"/>
            <a:ext cx="1874344" cy="563574"/>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xfrm>
            <a:off x="843612" y="203200"/>
            <a:ext cx="11439400" cy="2540000"/>
          </a:xfrm>
          <a:prstGeom prst="rect">
            <a:avLst/>
          </a:prstGeom>
        </p:spPr>
        <p:txBody>
          <a:bodyPr/>
          <a:lstStyle/>
          <a:p>
            <a:pPr lvl="0">
              <a:defRPr sz="1800">
                <a:solidFill>
                  <a:srgbClr val="000000"/>
                </a:solidFill>
              </a:defRPr>
            </a:pPr>
            <a:r>
              <a:rPr sz="7200">
                <a:solidFill>
                  <a:srgbClr val="FFFFFF"/>
                </a:solidFill>
              </a:rPr>
              <a:t> Rôles Can-MEDS MF</a:t>
            </a:r>
          </a:p>
        </p:txBody>
      </p:sp>
      <p:grpSp>
        <p:nvGrpSpPr>
          <p:cNvPr id="70" name="Group 70"/>
          <p:cNvGrpSpPr/>
          <p:nvPr/>
        </p:nvGrpSpPr>
        <p:grpSpPr>
          <a:xfrm>
            <a:off x="3643987" y="2231913"/>
            <a:ext cx="5716826" cy="6704363"/>
            <a:chOff x="-63500" y="-63500"/>
            <a:chExt cx="5716826" cy="6704363"/>
          </a:xfrm>
        </p:grpSpPr>
        <p:pic>
          <p:nvPicPr>
            <p:cNvPr id="69" name="IMG_0435.png"/>
            <p:cNvPicPr/>
            <p:nvPr/>
          </p:nvPicPr>
          <p:blipFill>
            <a:blip r:embed="rId3">
              <a:extLst/>
            </a:blip>
            <a:stretch>
              <a:fillRect/>
            </a:stretch>
          </p:blipFill>
          <p:spPr>
            <a:xfrm>
              <a:off x="-1" y="0"/>
              <a:ext cx="5589828" cy="6577363"/>
            </a:xfrm>
            <a:prstGeom prst="rect">
              <a:avLst/>
            </a:prstGeom>
            <a:ln>
              <a:noFill/>
            </a:ln>
            <a:effectLst/>
          </p:spPr>
        </p:pic>
        <p:pic>
          <p:nvPicPr>
            <p:cNvPr id="68" name="Image 67"/>
            <p:cNvPicPr/>
            <p:nvPr/>
          </p:nvPicPr>
          <p:blipFill>
            <a:blip r:embed="rId4">
              <a:extLst/>
            </a:blip>
            <a:stretch>
              <a:fillRect/>
            </a:stretch>
          </p:blipFill>
          <p:spPr>
            <a:xfrm>
              <a:off x="-63501" y="-63500"/>
              <a:ext cx="5716828" cy="6704363"/>
            </a:xfrm>
            <a:prstGeom prst="rect">
              <a:avLst/>
            </a:prstGeom>
            <a:effectLst/>
          </p:spPr>
        </p:pic>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1026350" y="888464"/>
            <a:ext cx="10464800" cy="8463732"/>
          </a:xfrm>
          <a:prstGeom prst="rect">
            <a:avLst/>
          </a:prstGeom>
        </p:spPr>
        <p:txBody>
          <a:bodyPr/>
          <a:lstStyle/>
          <a:p>
            <a:pPr lvl="0" defTabSz="406908">
              <a:defRPr sz="1800">
                <a:solidFill>
                  <a:srgbClr val="000000"/>
                </a:solidFill>
              </a:defRPr>
            </a:pPr>
            <a:r>
              <a:rPr sz="6408">
                <a:solidFill>
                  <a:srgbClr val="FFFFFF"/>
                </a:solidFill>
              </a:rPr>
              <a:t>Industrie/Pharma (Marketing)</a:t>
            </a:r>
          </a:p>
          <a:p>
            <a:pPr lvl="0" defTabSz="406908">
              <a:defRPr sz="1800">
                <a:solidFill>
                  <a:srgbClr val="000000"/>
                </a:solidFill>
              </a:defRPr>
            </a:pPr>
            <a:endParaRPr sz="6408">
              <a:solidFill>
                <a:srgbClr val="FFFFFF"/>
              </a:solidFill>
            </a:endParaRPr>
          </a:p>
          <a:p>
            <a:pPr lvl="0" defTabSz="406908">
              <a:defRPr sz="1800">
                <a:solidFill>
                  <a:srgbClr val="000000"/>
                </a:solidFill>
              </a:defRPr>
            </a:pPr>
            <a:endParaRPr sz="6408">
              <a:solidFill>
                <a:srgbClr val="FFFFFF"/>
              </a:solidFill>
            </a:endParaRPr>
          </a:p>
          <a:p>
            <a:pPr lvl="0" defTabSz="406908">
              <a:defRPr sz="1800">
                <a:solidFill>
                  <a:srgbClr val="000000"/>
                </a:solidFill>
              </a:defRPr>
            </a:pPr>
            <a:r>
              <a:rPr sz="6408">
                <a:solidFill>
                  <a:srgbClr val="FFFFFF"/>
                </a:solidFill>
              </a:rPr>
              <a:t>Organisation/Faculté </a:t>
            </a:r>
          </a:p>
          <a:p>
            <a:pPr lvl="0" defTabSz="406908">
              <a:defRPr sz="1800">
                <a:solidFill>
                  <a:srgbClr val="000000"/>
                </a:solidFill>
              </a:defRPr>
            </a:pPr>
            <a:r>
              <a:rPr sz="6408">
                <a:solidFill>
                  <a:srgbClr val="FFFFFF"/>
                </a:solidFill>
              </a:rPr>
              <a:t>(Éducation)</a:t>
            </a:r>
          </a:p>
          <a:p>
            <a:pPr lvl="0" defTabSz="406908">
              <a:defRPr sz="1800">
                <a:solidFill>
                  <a:srgbClr val="000000"/>
                </a:solidFill>
              </a:defRPr>
            </a:pPr>
            <a:endParaRPr sz="6408">
              <a:solidFill>
                <a:srgbClr val="FFFFFF"/>
              </a:solidFill>
            </a:endParaRPr>
          </a:p>
        </p:txBody>
      </p:sp>
      <p:pic>
        <p:nvPicPr>
          <p:cNvPr id="75" name="Image 74"/>
          <p:cNvPicPr/>
          <p:nvPr/>
        </p:nvPicPr>
        <p:blipFill>
          <a:blip r:embed="rId3">
            <a:extLst/>
          </a:blip>
          <a:stretch>
            <a:fillRect/>
          </a:stretch>
        </p:blipFill>
        <p:spPr>
          <a:xfrm rot="5400000">
            <a:off x="5464378" y="4265766"/>
            <a:ext cx="1588744" cy="563574"/>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xfrm>
            <a:off x="1270000" y="203200"/>
            <a:ext cx="9901361" cy="8600785"/>
          </a:xfrm>
          <a:prstGeom prst="rect">
            <a:avLst/>
          </a:prstGeom>
        </p:spPr>
        <p:txBody>
          <a:bodyPr/>
          <a:lstStyle/>
          <a:p>
            <a:pPr lvl="0">
              <a:defRPr sz="1800">
                <a:solidFill>
                  <a:srgbClr val="000000"/>
                </a:solidFill>
              </a:defRPr>
            </a:pPr>
            <a:r>
              <a:rPr sz="7200">
                <a:solidFill>
                  <a:srgbClr val="FFFFFF"/>
                </a:solidFill>
              </a:rPr>
              <a:t>Être un spectateur</a:t>
            </a:r>
          </a:p>
          <a:p>
            <a:pPr lvl="0">
              <a:defRPr sz="1800">
                <a:solidFill>
                  <a:srgbClr val="000000"/>
                </a:solidFill>
              </a:defRPr>
            </a:pPr>
            <a:endParaRPr sz="7200">
              <a:solidFill>
                <a:srgbClr val="FFFFFF"/>
              </a:solidFill>
            </a:endParaRPr>
          </a:p>
          <a:p>
            <a:pPr lvl="0">
              <a:defRPr sz="1800">
                <a:solidFill>
                  <a:srgbClr val="000000"/>
                </a:solidFill>
              </a:defRPr>
            </a:pPr>
            <a:endParaRPr sz="7200">
              <a:solidFill>
                <a:srgbClr val="FFFFFF"/>
              </a:solidFill>
            </a:endParaRPr>
          </a:p>
          <a:p>
            <a:pPr lvl="0">
              <a:defRPr sz="1800">
                <a:solidFill>
                  <a:srgbClr val="000000"/>
                </a:solidFill>
              </a:defRPr>
            </a:pPr>
            <a:r>
              <a:rPr sz="7200">
                <a:solidFill>
                  <a:srgbClr val="FFFFFF"/>
                </a:solidFill>
              </a:rPr>
              <a:t>Être engagé et responsable de sa propre éducation </a:t>
            </a:r>
          </a:p>
        </p:txBody>
      </p:sp>
      <p:pic>
        <p:nvPicPr>
          <p:cNvPr id="81" name="Image 80"/>
          <p:cNvPicPr/>
          <p:nvPr/>
        </p:nvPicPr>
        <p:blipFill>
          <a:blip r:embed="rId3">
            <a:extLst/>
          </a:blip>
          <a:stretch>
            <a:fillRect/>
          </a:stretch>
        </p:blipFill>
        <p:spPr>
          <a:xfrm rot="5400000">
            <a:off x="5134184" y="3037323"/>
            <a:ext cx="1947171" cy="563575"/>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xfrm>
            <a:off x="1270000" y="2791977"/>
            <a:ext cx="10464800" cy="2540000"/>
          </a:xfrm>
          <a:prstGeom prst="rect">
            <a:avLst/>
          </a:prstGeom>
        </p:spPr>
        <p:txBody>
          <a:bodyPr/>
          <a:lstStyle/>
          <a:p>
            <a:pPr lvl="0">
              <a:defRPr sz="1800">
                <a:solidFill>
                  <a:srgbClr val="000000"/>
                </a:solidFill>
              </a:defRPr>
            </a:pPr>
            <a:r>
              <a:rPr sz="7200">
                <a:solidFill>
                  <a:srgbClr val="FFFFFF"/>
                </a:solidFill>
              </a:rPr>
              <a:t>Diverses méthodes  d'apprentissage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462910" y="203200"/>
            <a:ext cx="12307399" cy="2540000"/>
          </a:xfrm>
          <a:prstGeom prst="rect">
            <a:avLst/>
          </a:prstGeom>
        </p:spPr>
        <p:txBody>
          <a:bodyPr/>
          <a:lstStyle>
            <a:lvl1pPr defTabSz="361188">
              <a:defRPr sz="5688"/>
            </a:lvl1pPr>
          </a:lstStyle>
          <a:p>
            <a:pPr lvl="0">
              <a:defRPr sz="1800">
                <a:solidFill>
                  <a:srgbClr val="000000"/>
                </a:solidFill>
              </a:defRPr>
            </a:pPr>
            <a:r>
              <a:rPr sz="5688">
                <a:solidFill>
                  <a:srgbClr val="FFFFFF"/>
                </a:solidFill>
              </a:rPr>
              <a:t>Les méthodes traditionnelles (ou de la vieille école)</a:t>
            </a:r>
          </a:p>
        </p:txBody>
      </p:sp>
      <p:sp>
        <p:nvSpPr>
          <p:cNvPr id="89" name="Shape 89"/>
          <p:cNvSpPr>
            <a:spLocks noGrp="1"/>
          </p:cNvSpPr>
          <p:nvPr>
            <p:ph type="body" idx="1"/>
          </p:nvPr>
        </p:nvSpPr>
        <p:spPr>
          <a:xfrm>
            <a:off x="965438" y="3921000"/>
            <a:ext cx="5105401" cy="5740400"/>
          </a:xfrm>
          <a:prstGeom prst="rect">
            <a:avLst/>
          </a:prstGeom>
        </p:spPr>
        <p:txBody>
          <a:bodyPr anchor="t"/>
          <a:lstStyle/>
          <a:p>
            <a:pPr lvl="0">
              <a:buBlip>
                <a:blip r:embed="rId3"/>
              </a:buBlip>
              <a:defRPr sz="1800">
                <a:solidFill>
                  <a:srgbClr val="000000"/>
                </a:solidFill>
              </a:defRPr>
            </a:pPr>
            <a:r>
              <a:rPr sz="3200">
                <a:solidFill>
                  <a:srgbClr val="FFFFFF"/>
                </a:solidFill>
              </a:rPr>
              <a:t>Conférences en directe</a:t>
            </a:r>
          </a:p>
          <a:p>
            <a:pPr lvl="0">
              <a:buBlip>
                <a:blip r:embed="rId3"/>
              </a:buBlip>
              <a:defRPr sz="1800">
                <a:solidFill>
                  <a:srgbClr val="000000"/>
                </a:solidFill>
              </a:defRPr>
            </a:pPr>
            <a:r>
              <a:rPr sz="3200">
                <a:solidFill>
                  <a:srgbClr val="FFFFFF"/>
                </a:solidFill>
              </a:rPr>
              <a:t>Lecture de journaux</a:t>
            </a:r>
          </a:p>
          <a:p>
            <a:pPr lvl="0">
              <a:buBlip>
                <a:blip r:embed="rId3"/>
              </a:buBlip>
              <a:defRPr sz="1800">
                <a:solidFill>
                  <a:srgbClr val="000000"/>
                </a:solidFill>
              </a:defRPr>
            </a:pPr>
            <a:r>
              <a:rPr sz="3200">
                <a:solidFill>
                  <a:srgbClr val="FFFFFF"/>
                </a:solidFill>
              </a:rPr>
              <a:t>Rondes médicales</a:t>
            </a:r>
          </a:p>
        </p:txBody>
      </p:sp>
      <p:grpSp>
        <p:nvGrpSpPr>
          <p:cNvPr id="92" name="Group 92"/>
          <p:cNvGrpSpPr/>
          <p:nvPr/>
        </p:nvGrpSpPr>
        <p:grpSpPr>
          <a:xfrm>
            <a:off x="6396737" y="3321550"/>
            <a:ext cx="5293105" cy="5413649"/>
            <a:chOff x="-63500" y="-63499"/>
            <a:chExt cx="5293105" cy="5413648"/>
          </a:xfrm>
        </p:grpSpPr>
        <p:pic>
          <p:nvPicPr>
            <p:cNvPr id="91" name="IMG_0436.jpeg"/>
            <p:cNvPicPr/>
            <p:nvPr/>
          </p:nvPicPr>
          <p:blipFill>
            <a:blip r:embed="rId4">
              <a:extLst/>
            </a:blip>
            <a:stretch>
              <a:fillRect/>
            </a:stretch>
          </p:blipFill>
          <p:spPr>
            <a:xfrm>
              <a:off x="0" y="0"/>
              <a:ext cx="5166105" cy="5286648"/>
            </a:xfrm>
            <a:prstGeom prst="rect">
              <a:avLst/>
            </a:prstGeom>
            <a:ln>
              <a:noFill/>
            </a:ln>
            <a:effectLst/>
          </p:spPr>
        </p:pic>
        <p:pic>
          <p:nvPicPr>
            <p:cNvPr id="90" name="Image 89"/>
            <p:cNvPicPr/>
            <p:nvPr/>
          </p:nvPicPr>
          <p:blipFill>
            <a:blip r:embed="rId5">
              <a:extLst/>
            </a:blip>
            <a:stretch>
              <a:fillRect/>
            </a:stretch>
          </p:blipFill>
          <p:spPr>
            <a:xfrm>
              <a:off x="-63500" y="-63500"/>
              <a:ext cx="5293105" cy="5413648"/>
            </a:xfrm>
            <a:prstGeom prst="rect">
              <a:avLst/>
            </a:prstGeom>
            <a:effectLst/>
          </p:spPr>
        </p:pic>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Les méthodes Techno (ou Nerd) </a:t>
            </a:r>
          </a:p>
        </p:txBody>
      </p:sp>
      <p:sp>
        <p:nvSpPr>
          <p:cNvPr id="97" name="Shape 97"/>
          <p:cNvSpPr>
            <a:spLocks noGrp="1"/>
          </p:cNvSpPr>
          <p:nvPr>
            <p:ph type="body" idx="1"/>
          </p:nvPr>
        </p:nvSpPr>
        <p:spPr>
          <a:xfrm>
            <a:off x="1117718" y="2570039"/>
            <a:ext cx="5105401" cy="5740401"/>
          </a:xfrm>
          <a:prstGeom prst="rect">
            <a:avLst/>
          </a:prstGeom>
        </p:spPr>
        <p:txBody>
          <a:bodyPr/>
          <a:lstStyle/>
          <a:p>
            <a:pPr marL="276577" lvl="0" indent="-276577" defTabSz="320039">
              <a:spcBef>
                <a:spcPts val="2200"/>
              </a:spcBef>
              <a:buBlip>
                <a:blip r:embed="rId3"/>
              </a:buBlip>
              <a:defRPr sz="1800">
                <a:solidFill>
                  <a:srgbClr val="000000"/>
                </a:solidFill>
              </a:defRPr>
            </a:pPr>
            <a:r>
              <a:rPr sz="2240">
                <a:solidFill>
                  <a:srgbClr val="FFFFFF"/>
                </a:solidFill>
              </a:rPr>
              <a:t>Programmes web (Ex. mdBriefCase®, Auto-apprentissage®)</a:t>
            </a:r>
          </a:p>
          <a:p>
            <a:pPr marL="276577" lvl="0" indent="-276577" defTabSz="320039">
              <a:spcBef>
                <a:spcPts val="2200"/>
              </a:spcBef>
              <a:buBlip>
                <a:blip r:embed="rId3"/>
              </a:buBlip>
              <a:defRPr sz="1800">
                <a:solidFill>
                  <a:srgbClr val="000000"/>
                </a:solidFill>
              </a:defRPr>
            </a:pPr>
            <a:r>
              <a:rPr sz="2240">
                <a:solidFill>
                  <a:srgbClr val="FFFFFF"/>
                </a:solidFill>
              </a:rPr>
              <a:t>Technologie Push (InfoPoems®, MiniPerles, etc)</a:t>
            </a:r>
          </a:p>
          <a:p>
            <a:pPr marL="276577" lvl="0" indent="-276577" defTabSz="320039">
              <a:spcBef>
                <a:spcPts val="2200"/>
              </a:spcBef>
              <a:buBlip>
                <a:blip r:embed="rId3"/>
              </a:buBlip>
              <a:defRPr sz="1800">
                <a:solidFill>
                  <a:srgbClr val="000000"/>
                </a:solidFill>
              </a:defRPr>
            </a:pPr>
            <a:r>
              <a:rPr sz="2240">
                <a:solidFill>
                  <a:srgbClr val="FFFFFF"/>
                </a:solidFill>
              </a:rPr>
              <a:t>Technologie Pull (UpToDate®, Dynamed®, etc)</a:t>
            </a:r>
          </a:p>
          <a:p>
            <a:pPr marL="276577" lvl="0" indent="-276577" defTabSz="320039">
              <a:spcBef>
                <a:spcPts val="2200"/>
              </a:spcBef>
              <a:buBlip>
                <a:blip r:embed="rId3"/>
              </a:buBlip>
              <a:defRPr sz="1800">
                <a:solidFill>
                  <a:srgbClr val="000000"/>
                </a:solidFill>
              </a:defRPr>
            </a:pPr>
            <a:r>
              <a:rPr sz="2240">
                <a:solidFill>
                  <a:srgbClr val="FFFFFF"/>
                </a:solidFill>
              </a:rPr>
              <a:t>Webinars</a:t>
            </a:r>
          </a:p>
          <a:p>
            <a:pPr marL="276577" lvl="0" indent="-276577" defTabSz="320039">
              <a:spcBef>
                <a:spcPts val="2200"/>
              </a:spcBef>
              <a:buBlip>
                <a:blip r:embed="rId3"/>
              </a:buBlip>
              <a:defRPr sz="1800">
                <a:solidFill>
                  <a:srgbClr val="000000"/>
                </a:solidFill>
              </a:defRPr>
            </a:pPr>
            <a:r>
              <a:rPr sz="2240">
                <a:solidFill>
                  <a:srgbClr val="FFFFFF"/>
                </a:solidFill>
              </a:rPr>
              <a:t>ePearls</a:t>
            </a:r>
          </a:p>
        </p:txBody>
      </p:sp>
      <p:grpSp>
        <p:nvGrpSpPr>
          <p:cNvPr id="100" name="Group 100"/>
          <p:cNvGrpSpPr/>
          <p:nvPr/>
        </p:nvGrpSpPr>
        <p:grpSpPr>
          <a:xfrm>
            <a:off x="6388100" y="3073400"/>
            <a:ext cx="5613400" cy="5486400"/>
            <a:chOff x="-63500" y="-63500"/>
            <a:chExt cx="5613400" cy="5486400"/>
          </a:xfrm>
        </p:grpSpPr>
        <p:pic>
          <p:nvPicPr>
            <p:cNvPr id="99" name="IMG_0437.jpeg"/>
            <p:cNvPicPr/>
            <p:nvPr/>
          </p:nvPicPr>
          <p:blipFill>
            <a:blip r:embed="rId4">
              <a:extLst/>
            </a:blip>
            <a:stretch>
              <a:fillRect/>
            </a:stretch>
          </p:blipFill>
          <p:spPr>
            <a:xfrm>
              <a:off x="0" y="0"/>
              <a:ext cx="5486400" cy="5359400"/>
            </a:xfrm>
            <a:prstGeom prst="rect">
              <a:avLst/>
            </a:prstGeom>
            <a:ln>
              <a:noFill/>
            </a:ln>
            <a:effectLst/>
          </p:spPr>
        </p:pic>
        <p:pic>
          <p:nvPicPr>
            <p:cNvPr id="98" name="Image 97"/>
            <p:cNvPicPr/>
            <p:nvPr/>
          </p:nvPicPr>
          <p:blipFill>
            <a:blip r:embed="rId5">
              <a:extLst/>
            </a:blip>
            <a:stretch>
              <a:fillRect/>
            </a:stretch>
          </p:blipFill>
          <p:spPr>
            <a:xfrm>
              <a:off x="-63500" y="-63500"/>
              <a:ext cx="5613400" cy="5486400"/>
            </a:xfrm>
            <a:prstGeom prst="rect">
              <a:avLst/>
            </a:prstGeom>
            <a:effectLst/>
          </p:spPr>
        </p:pic>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prstGeom prst="rect">
            <a:avLst/>
          </a:prstGeom>
        </p:spPr>
        <p:txBody>
          <a:bodyPr/>
          <a:lstStyle>
            <a:lvl1pPr defTabSz="329184">
              <a:defRPr sz="5184"/>
            </a:lvl1pPr>
          </a:lstStyle>
          <a:p>
            <a:pPr lvl="0">
              <a:defRPr sz="1800">
                <a:solidFill>
                  <a:srgbClr val="000000"/>
                </a:solidFill>
              </a:defRPr>
            </a:pPr>
            <a:r>
              <a:rPr sz="5184">
                <a:solidFill>
                  <a:srgbClr val="FFFFFF"/>
                </a:solidFill>
              </a:rPr>
              <a:t>Les méthodes "en avez-vous déjà entendu parler?" </a:t>
            </a:r>
          </a:p>
        </p:txBody>
      </p:sp>
      <p:sp>
        <p:nvSpPr>
          <p:cNvPr id="105" name="Shape 105"/>
          <p:cNvSpPr>
            <a:spLocks noGrp="1"/>
          </p:cNvSpPr>
          <p:nvPr>
            <p:ph type="body" idx="1"/>
          </p:nvPr>
        </p:nvSpPr>
        <p:spPr>
          <a:xfrm>
            <a:off x="6234361" y="2946400"/>
            <a:ext cx="5105401" cy="5740400"/>
          </a:xfrm>
          <a:prstGeom prst="rect">
            <a:avLst/>
          </a:prstGeom>
        </p:spPr>
        <p:txBody>
          <a:bodyPr/>
          <a:lstStyle/>
          <a:p>
            <a:pPr marL="252871" lvl="0" indent="-252871" defTabSz="292607">
              <a:spcBef>
                <a:spcPts val="2000"/>
              </a:spcBef>
              <a:buBlip>
                <a:blip r:embed="rId3"/>
              </a:buBlip>
              <a:defRPr sz="1800">
                <a:solidFill>
                  <a:srgbClr val="000000"/>
                </a:solidFill>
              </a:defRPr>
            </a:pPr>
            <a:r>
              <a:rPr sz="2048">
                <a:solidFill>
                  <a:srgbClr val="FFFFFF"/>
                </a:solidFill>
              </a:rPr>
              <a:t>Perles </a:t>
            </a:r>
          </a:p>
          <a:p>
            <a:pPr marL="252871" lvl="0" indent="-252871" defTabSz="292607">
              <a:spcBef>
                <a:spcPts val="2000"/>
              </a:spcBef>
              <a:buBlip>
                <a:blip r:embed="rId3"/>
              </a:buBlip>
              <a:defRPr sz="1800">
                <a:solidFill>
                  <a:srgbClr val="000000"/>
                </a:solidFill>
              </a:defRPr>
            </a:pPr>
            <a:r>
              <a:rPr sz="2048">
                <a:solidFill>
                  <a:srgbClr val="FFFFFF"/>
                </a:solidFill>
              </a:rPr>
              <a:t>Relier l'apprentissage à la pratique </a:t>
            </a:r>
          </a:p>
          <a:p>
            <a:pPr marL="252871" lvl="0" indent="-252871" defTabSz="292607">
              <a:spcBef>
                <a:spcPts val="2000"/>
              </a:spcBef>
              <a:buBlip>
                <a:blip r:embed="rId3"/>
              </a:buBlip>
              <a:defRPr sz="1800">
                <a:solidFill>
                  <a:srgbClr val="000000"/>
                </a:solidFill>
              </a:defRPr>
            </a:pPr>
            <a:r>
              <a:rPr sz="2048">
                <a:solidFill>
                  <a:srgbClr val="FFFFFF"/>
                </a:solidFill>
              </a:rPr>
              <a:t>Relier l'apprentissage à  l'enseignement</a:t>
            </a:r>
          </a:p>
          <a:p>
            <a:pPr marL="252871" lvl="0" indent="-252871" defTabSz="292607">
              <a:spcBef>
                <a:spcPts val="2000"/>
              </a:spcBef>
              <a:buBlip>
                <a:blip r:embed="rId3"/>
              </a:buBlip>
              <a:defRPr sz="1800">
                <a:solidFill>
                  <a:srgbClr val="000000"/>
                </a:solidFill>
              </a:defRPr>
            </a:pPr>
            <a:r>
              <a:rPr sz="2048">
                <a:solidFill>
                  <a:srgbClr val="FFFFFF"/>
                </a:solidFill>
              </a:rPr>
              <a:t>Examinateur</a:t>
            </a:r>
          </a:p>
          <a:p>
            <a:pPr marL="252871" lvl="0" indent="-252871" defTabSz="292607">
              <a:spcBef>
                <a:spcPts val="2000"/>
              </a:spcBef>
              <a:buBlip>
                <a:blip r:embed="rId3"/>
              </a:buBlip>
              <a:defRPr sz="1800">
                <a:solidFill>
                  <a:srgbClr val="000000"/>
                </a:solidFill>
              </a:defRPr>
            </a:pPr>
            <a:r>
              <a:rPr sz="2048">
                <a:solidFill>
                  <a:srgbClr val="FFFFFF"/>
                </a:solidFill>
              </a:rPr>
              <a:t>Relier l'apprentissage à l'administration (Participation à des comités)</a:t>
            </a:r>
          </a:p>
          <a:p>
            <a:pPr marL="252871" lvl="0" indent="-252871" defTabSz="292607">
              <a:spcBef>
                <a:spcPts val="2000"/>
              </a:spcBef>
              <a:buBlip>
                <a:blip r:embed="rId3"/>
              </a:buBlip>
              <a:defRPr sz="1800">
                <a:solidFill>
                  <a:srgbClr val="000000"/>
                </a:solidFill>
              </a:defRPr>
            </a:pPr>
            <a:r>
              <a:rPr sz="2048">
                <a:solidFill>
                  <a:srgbClr val="FFFFFF"/>
                </a:solidFill>
              </a:rPr>
              <a:t>Relier l'apprentissage à la recherche</a:t>
            </a:r>
          </a:p>
        </p:txBody>
      </p:sp>
      <p:grpSp>
        <p:nvGrpSpPr>
          <p:cNvPr id="108" name="Group 108"/>
          <p:cNvGrpSpPr/>
          <p:nvPr/>
        </p:nvGrpSpPr>
        <p:grpSpPr>
          <a:xfrm>
            <a:off x="1172411" y="3328913"/>
            <a:ext cx="4051872" cy="4975373"/>
            <a:chOff x="-63500" y="-63500"/>
            <a:chExt cx="4051872" cy="4975372"/>
          </a:xfrm>
        </p:grpSpPr>
        <p:pic>
          <p:nvPicPr>
            <p:cNvPr id="107" name="IMG_0438.jpeg"/>
            <p:cNvPicPr/>
            <p:nvPr/>
          </p:nvPicPr>
          <p:blipFill>
            <a:blip r:embed="rId4">
              <a:extLst/>
            </a:blip>
            <a:stretch>
              <a:fillRect/>
            </a:stretch>
          </p:blipFill>
          <p:spPr>
            <a:xfrm>
              <a:off x="0" y="0"/>
              <a:ext cx="3924872" cy="4848373"/>
            </a:xfrm>
            <a:prstGeom prst="rect">
              <a:avLst/>
            </a:prstGeom>
            <a:ln>
              <a:noFill/>
            </a:ln>
            <a:effectLst/>
          </p:spPr>
        </p:pic>
        <p:pic>
          <p:nvPicPr>
            <p:cNvPr id="106" name="Image 105"/>
            <p:cNvPicPr/>
            <p:nvPr/>
          </p:nvPicPr>
          <p:blipFill>
            <a:blip r:embed="rId5">
              <a:extLst/>
            </a:blip>
            <a:stretch>
              <a:fillRect/>
            </a:stretch>
          </p:blipFill>
          <p:spPr>
            <a:xfrm>
              <a:off x="-63501" y="-63500"/>
              <a:ext cx="4051873" cy="4975373"/>
            </a:xfrm>
            <a:prstGeom prst="rect">
              <a:avLst/>
            </a:prstGeom>
            <a:effectLst/>
          </p:spPr>
        </p:pic>
      </p:gr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lvl1pPr defTabSz="324611">
              <a:defRPr sz="5112"/>
            </a:lvl1pPr>
          </a:lstStyle>
          <a:p>
            <a:pPr lvl="0">
              <a:defRPr sz="1800">
                <a:solidFill>
                  <a:srgbClr val="000000"/>
                </a:solidFill>
              </a:defRPr>
            </a:pPr>
            <a:r>
              <a:rPr sz="5112">
                <a:solidFill>
                  <a:srgbClr val="FFFFFF"/>
                </a:solidFill>
              </a:rPr>
              <a:t>Les méthodes très efficaces (ou les super-méthodes)</a:t>
            </a:r>
          </a:p>
        </p:txBody>
      </p:sp>
      <p:sp>
        <p:nvSpPr>
          <p:cNvPr id="113" name="Shape 113"/>
          <p:cNvSpPr>
            <a:spLocks noGrp="1"/>
          </p:cNvSpPr>
          <p:nvPr>
            <p:ph type="body" idx="1"/>
          </p:nvPr>
        </p:nvSpPr>
        <p:spPr>
          <a:prstGeom prst="rect">
            <a:avLst/>
          </a:prstGeom>
        </p:spPr>
        <p:txBody>
          <a:bodyPr/>
          <a:lstStyle/>
          <a:p>
            <a:pPr marL="304235" lvl="0" indent="-304235" defTabSz="352043">
              <a:spcBef>
                <a:spcPts val="2400"/>
              </a:spcBef>
              <a:buBlip>
                <a:blip r:embed="rId3"/>
              </a:buBlip>
              <a:defRPr sz="1800">
                <a:solidFill>
                  <a:srgbClr val="000000"/>
                </a:solidFill>
              </a:defRPr>
            </a:pPr>
            <a:r>
              <a:rPr sz="2464">
                <a:solidFill>
                  <a:srgbClr val="FFFFFF"/>
                </a:solidFill>
              </a:rPr>
              <a:t>Activités en petits groupes régulières, interractives et structurées </a:t>
            </a:r>
          </a:p>
          <a:p>
            <a:pPr marL="304235" lvl="0" indent="-304235" defTabSz="352043">
              <a:spcBef>
                <a:spcPts val="2400"/>
              </a:spcBef>
              <a:buBlip>
                <a:blip r:embed="rId3"/>
              </a:buBlip>
              <a:defRPr sz="1800">
                <a:solidFill>
                  <a:srgbClr val="000000"/>
                </a:solidFill>
              </a:defRPr>
            </a:pPr>
            <a:r>
              <a:rPr sz="2464">
                <a:solidFill>
                  <a:srgbClr val="FFFFFF"/>
                </a:solidFill>
              </a:rPr>
              <a:t>Simulation</a:t>
            </a:r>
          </a:p>
          <a:p>
            <a:pPr marL="304235" lvl="0" indent="-304235" defTabSz="352043">
              <a:spcBef>
                <a:spcPts val="2400"/>
              </a:spcBef>
              <a:buBlip>
                <a:blip r:embed="rId3"/>
              </a:buBlip>
              <a:defRPr sz="1800">
                <a:solidFill>
                  <a:srgbClr val="000000"/>
                </a:solidFill>
              </a:defRPr>
            </a:pPr>
            <a:r>
              <a:rPr sz="2464">
                <a:solidFill>
                  <a:srgbClr val="FFFFFF"/>
                </a:solidFill>
              </a:rPr>
              <a:t>Ateliers et pratique d'habilités cliniques </a:t>
            </a:r>
          </a:p>
          <a:p>
            <a:pPr marL="304235" lvl="0" indent="-304235" defTabSz="352043">
              <a:spcBef>
                <a:spcPts val="2400"/>
              </a:spcBef>
              <a:buBlip>
                <a:blip r:embed="rId3"/>
              </a:buBlip>
              <a:defRPr sz="1800">
                <a:solidFill>
                  <a:srgbClr val="000000"/>
                </a:solidFill>
              </a:defRPr>
            </a:pPr>
            <a:r>
              <a:rPr sz="2464">
                <a:solidFill>
                  <a:srgbClr val="FFFFFF"/>
                </a:solidFill>
              </a:rPr>
              <a:t>Évaluation de la qualité de l'acte et programmes d'auto-évaluation </a:t>
            </a:r>
          </a:p>
        </p:txBody>
      </p:sp>
      <p:grpSp>
        <p:nvGrpSpPr>
          <p:cNvPr id="116" name="Group 116"/>
          <p:cNvGrpSpPr/>
          <p:nvPr/>
        </p:nvGrpSpPr>
        <p:grpSpPr>
          <a:xfrm>
            <a:off x="7310347" y="3234960"/>
            <a:ext cx="4292600" cy="5829301"/>
            <a:chOff x="-63500" y="-63500"/>
            <a:chExt cx="4292600" cy="5829300"/>
          </a:xfrm>
        </p:grpSpPr>
        <p:pic>
          <p:nvPicPr>
            <p:cNvPr id="115" name="IMG_0439.jpeg"/>
            <p:cNvPicPr/>
            <p:nvPr/>
          </p:nvPicPr>
          <p:blipFill>
            <a:blip r:embed="rId4">
              <a:extLst/>
            </a:blip>
            <a:stretch>
              <a:fillRect/>
            </a:stretch>
          </p:blipFill>
          <p:spPr>
            <a:xfrm>
              <a:off x="0" y="0"/>
              <a:ext cx="4165600" cy="5702300"/>
            </a:xfrm>
            <a:prstGeom prst="rect">
              <a:avLst/>
            </a:prstGeom>
            <a:ln>
              <a:noFill/>
            </a:ln>
            <a:effectLst/>
          </p:spPr>
        </p:pic>
        <p:pic>
          <p:nvPicPr>
            <p:cNvPr id="114" name="Image 113"/>
            <p:cNvPicPr/>
            <p:nvPr/>
          </p:nvPicPr>
          <p:blipFill>
            <a:blip r:embed="rId5">
              <a:extLst/>
            </a:blip>
            <a:stretch>
              <a:fillRect/>
            </a:stretch>
          </p:blipFill>
          <p:spPr>
            <a:xfrm>
              <a:off x="-63500" y="-63500"/>
              <a:ext cx="4292600" cy="5829300"/>
            </a:xfrm>
            <a:prstGeom prst="rect">
              <a:avLst/>
            </a:prstGeom>
            <a:effectLst/>
          </p:spPr>
        </p:pic>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lvl1pPr defTabSz="384047">
              <a:defRPr sz="6048"/>
            </a:lvl1pPr>
          </a:lstStyle>
          <a:p>
            <a:pPr lvl="0">
              <a:defRPr sz="1800">
                <a:solidFill>
                  <a:srgbClr val="000000"/>
                </a:solidFill>
              </a:defRPr>
            </a:pPr>
            <a:r>
              <a:rPr sz="6048">
                <a:solidFill>
                  <a:srgbClr val="FFFFFF"/>
                </a:solidFill>
              </a:rPr>
              <a:t>Déclaration de conflits d'intérêts potentiels </a:t>
            </a:r>
          </a:p>
        </p:txBody>
      </p:sp>
      <p:sp>
        <p:nvSpPr>
          <p:cNvPr id="28" name="Shape 28"/>
          <p:cNvSpPr>
            <a:spLocks noGrp="1"/>
          </p:cNvSpPr>
          <p:nvPr>
            <p:ph type="body" idx="1"/>
          </p:nvPr>
        </p:nvSpPr>
        <p:spPr>
          <a:xfrm>
            <a:off x="1422281" y="2580921"/>
            <a:ext cx="10464801" cy="3395272"/>
          </a:xfrm>
          <a:prstGeom prst="rect">
            <a:avLst/>
          </a:prstGeom>
        </p:spPr>
        <p:txBody>
          <a:bodyPr/>
          <a:lstStyle>
            <a:lvl1pPr>
              <a:buBlip>
                <a:blip r:embed="rId2"/>
              </a:buBlip>
            </a:lvl1pPr>
          </a:lstStyle>
          <a:p>
            <a:pPr lvl="0">
              <a:defRPr sz="1800">
                <a:solidFill>
                  <a:srgbClr val="000000"/>
                </a:solidFill>
              </a:defRPr>
            </a:pPr>
            <a:r>
              <a:rPr sz="3600">
                <a:solidFill>
                  <a:srgbClr val="FFFFFF"/>
                </a:solidFill>
              </a:rPr>
              <a:t>Sans objet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body" idx="1"/>
          </p:nvPr>
        </p:nvSpPr>
        <p:spPr>
          <a:xfrm>
            <a:off x="716531" y="8123947"/>
            <a:ext cx="11297633" cy="3730291"/>
          </a:xfrm>
          <a:prstGeom prst="rect">
            <a:avLst/>
          </a:prstGeom>
        </p:spPr>
        <p:txBody>
          <a:bodyPr anchor="t"/>
          <a:lstStyle/>
          <a:p>
            <a:pPr marL="0" lvl="0" indent="0">
              <a:buSzTx/>
              <a:buNone/>
              <a:defRPr sz="1800">
                <a:solidFill>
                  <a:srgbClr val="000000"/>
                </a:solidFill>
              </a:defRPr>
            </a:pPr>
            <a:r>
              <a:rPr>
                <a:solidFill>
                  <a:srgbClr val="FFFFFF"/>
                </a:solidFill>
              </a:rPr>
              <a:t>Ref. Influence de la formation médicale continue sur la performance clinique, Can Fam Physician 2013;59:518-525</a:t>
            </a:r>
          </a:p>
          <a:p>
            <a:pPr marL="0" lvl="0" indent="0">
              <a:buSzTx/>
              <a:buNone/>
              <a:defRPr sz="1800">
                <a:solidFill>
                  <a:srgbClr val="000000"/>
                </a:solidFill>
              </a:defRPr>
            </a:pPr>
            <a:endParaRPr sz="3600">
              <a:solidFill>
                <a:srgbClr val="FFFFFF"/>
              </a:solidFill>
            </a:endParaRPr>
          </a:p>
        </p:txBody>
      </p:sp>
      <p:sp>
        <p:nvSpPr>
          <p:cNvPr id="121" name="Shape 121"/>
          <p:cNvSpPr/>
          <p:nvPr/>
        </p:nvSpPr>
        <p:spPr>
          <a:xfrm>
            <a:off x="2068741" y="2041384"/>
            <a:ext cx="9080511" cy="542718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spcBef>
                <a:spcPts val="3600"/>
              </a:spcBef>
              <a:defRPr sz="5000"/>
            </a:lvl1pPr>
          </a:lstStyle>
          <a:p>
            <a:pPr lvl="0">
              <a:defRPr sz="1800">
                <a:solidFill>
                  <a:srgbClr val="000000"/>
                </a:solidFill>
              </a:defRPr>
            </a:pPr>
            <a:r>
              <a:rPr sz="5000">
                <a:solidFill>
                  <a:srgbClr val="FFFFFF"/>
                </a:solidFill>
              </a:rPr>
              <a:t>La qualité et la quantité de DPC ont une influence positive sur la qualité de la pratique médicale.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prstGeom prst="rect">
            <a:avLst/>
          </a:prstGeom>
        </p:spPr>
        <p:txBody>
          <a:bodyPr/>
          <a:lstStyle>
            <a:lvl1pPr defTabSz="393192">
              <a:defRPr sz="6192"/>
            </a:lvl1pPr>
          </a:lstStyle>
          <a:p>
            <a:pPr lvl="0">
              <a:defRPr sz="1800">
                <a:solidFill>
                  <a:srgbClr val="000000"/>
                </a:solidFill>
              </a:defRPr>
            </a:pPr>
            <a:r>
              <a:rPr sz="6192">
                <a:solidFill>
                  <a:srgbClr val="FFFFFF"/>
                </a:solidFill>
              </a:rPr>
              <a:t>Déterminants de l'impact sur la pratique </a:t>
            </a:r>
          </a:p>
        </p:txBody>
      </p:sp>
      <p:sp>
        <p:nvSpPr>
          <p:cNvPr id="126" name="Shape 126"/>
          <p:cNvSpPr>
            <a:spLocks noGrp="1"/>
          </p:cNvSpPr>
          <p:nvPr>
            <p:ph type="body" idx="1"/>
          </p:nvPr>
        </p:nvSpPr>
        <p:spPr>
          <a:prstGeom prst="rect">
            <a:avLst/>
          </a:prstGeom>
        </p:spPr>
        <p:txBody>
          <a:bodyPr anchor="t"/>
          <a:lstStyle/>
          <a:p>
            <a:pPr marL="302260" lvl="0" indent="-302260" defTabSz="310895">
              <a:spcBef>
                <a:spcPts val="2400"/>
              </a:spcBef>
              <a:buBlip>
                <a:blip r:embed="rId3"/>
              </a:buBlip>
              <a:defRPr sz="1800">
                <a:solidFill>
                  <a:srgbClr val="000000"/>
                </a:solidFill>
              </a:defRPr>
            </a:pPr>
            <a:r>
              <a:rPr sz="2448">
                <a:solidFill>
                  <a:srgbClr val="FFFFFF"/>
                </a:solidFill>
              </a:rPr>
              <a:t>Activité d'apprentissage motivée par une question et la prise en charge d'un patient spécifique ou d'un groupe de patients </a:t>
            </a:r>
          </a:p>
          <a:p>
            <a:pPr marL="302260" lvl="0" indent="-302260" defTabSz="310895">
              <a:spcBef>
                <a:spcPts val="2400"/>
              </a:spcBef>
              <a:buBlip>
                <a:blip r:embed="rId3"/>
              </a:buBlip>
              <a:defRPr sz="1800">
                <a:solidFill>
                  <a:srgbClr val="000000"/>
                </a:solidFill>
              </a:defRPr>
            </a:pPr>
            <a:r>
              <a:rPr sz="2448">
                <a:solidFill>
                  <a:srgbClr val="FFFFFF"/>
                </a:solidFill>
              </a:rPr>
              <a:t>Activité de réflexion et évaluation de l'impact sur la pratique</a:t>
            </a:r>
          </a:p>
          <a:p>
            <a:pPr marL="302260" lvl="0" indent="-302260" defTabSz="310895">
              <a:spcBef>
                <a:spcPts val="2400"/>
              </a:spcBef>
              <a:buBlip>
                <a:blip r:embed="rId3"/>
              </a:buBlip>
              <a:defRPr sz="1800">
                <a:solidFill>
                  <a:srgbClr val="000000"/>
                </a:solidFill>
              </a:defRPr>
            </a:pPr>
            <a:r>
              <a:rPr sz="2448">
                <a:solidFill>
                  <a:srgbClr val="FFFFFF"/>
                </a:solidFill>
              </a:rPr>
              <a:t>Discussion de cas et utilisation d'outils pour faciliter l'intégration des changements dans la pratique (tels des algorithmes ou document d'information au patient) </a:t>
            </a:r>
          </a:p>
          <a:p>
            <a:pPr marL="302260" lvl="0" indent="-302260" defTabSz="310895">
              <a:spcBef>
                <a:spcPts val="2400"/>
              </a:spcBef>
              <a:buBlip>
                <a:blip r:embed="rId3"/>
              </a:buBlip>
              <a:defRPr sz="1800">
                <a:solidFill>
                  <a:srgbClr val="000000"/>
                </a:solidFill>
              </a:defRPr>
            </a:pPr>
            <a:r>
              <a:rPr sz="2448">
                <a:solidFill>
                  <a:srgbClr val="FFFFFF"/>
                </a:solidFill>
              </a:rPr>
              <a:t>Motivation de l'apprenant</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Cas clinique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prstGeom prst="rect">
            <a:avLst/>
          </a:prstGeom>
        </p:spPr>
        <p:txBody>
          <a:bodyPr/>
          <a:lstStyle>
            <a:lvl1pPr defTabSz="324611">
              <a:defRPr sz="5112"/>
            </a:lvl1pPr>
          </a:lstStyle>
          <a:p>
            <a:pPr lvl="0">
              <a:defRPr sz="1800">
                <a:solidFill>
                  <a:srgbClr val="000000"/>
                </a:solidFill>
              </a:defRPr>
            </a:pPr>
            <a:r>
              <a:rPr sz="5112">
                <a:solidFill>
                  <a:srgbClr val="FFFFFF"/>
                </a:solidFill>
              </a:rPr>
              <a:t>Facteurs déterminants dans la qualité de la pratique </a:t>
            </a:r>
          </a:p>
        </p:txBody>
      </p:sp>
      <p:sp>
        <p:nvSpPr>
          <p:cNvPr id="133" name="Shape 133"/>
          <p:cNvSpPr>
            <a:spLocks noGrp="1"/>
          </p:cNvSpPr>
          <p:nvPr>
            <p:ph type="body" idx="1"/>
          </p:nvPr>
        </p:nvSpPr>
        <p:spPr>
          <a:prstGeom prst="rect">
            <a:avLst/>
          </a:prstGeom>
        </p:spPr>
        <p:txBody>
          <a:bodyPr anchor="t"/>
          <a:lstStyle/>
          <a:p>
            <a:pPr lvl="0">
              <a:buBlip>
                <a:blip r:embed="rId3"/>
              </a:buBlip>
              <a:defRPr sz="1800">
                <a:solidFill>
                  <a:srgbClr val="000000"/>
                </a:solidFill>
              </a:defRPr>
            </a:pPr>
            <a:r>
              <a:rPr sz="3600">
                <a:solidFill>
                  <a:srgbClr val="FFFFFF"/>
                </a:solidFill>
              </a:rPr>
              <a:t>Âge du médecin</a:t>
            </a:r>
          </a:p>
          <a:p>
            <a:pPr lvl="0">
              <a:buBlip>
                <a:blip r:embed="rId3"/>
              </a:buBlip>
              <a:defRPr sz="1800">
                <a:solidFill>
                  <a:srgbClr val="000000"/>
                </a:solidFill>
              </a:defRPr>
            </a:pPr>
            <a:r>
              <a:rPr sz="3600">
                <a:solidFill>
                  <a:srgbClr val="FFFFFF"/>
                </a:solidFill>
              </a:rPr>
              <a:t>Degré d'isolement professionnel (pratique en cabinet seulement vs pratique en institution de santé)</a:t>
            </a:r>
          </a:p>
          <a:p>
            <a:pPr lvl="0">
              <a:buBlip>
                <a:blip r:embed="rId3"/>
              </a:buBlip>
              <a:defRPr sz="1800">
                <a:solidFill>
                  <a:srgbClr val="000000"/>
                </a:solidFill>
              </a:defRPr>
            </a:pPr>
            <a:r>
              <a:rPr sz="3600">
                <a:solidFill>
                  <a:srgbClr val="FFFFFF"/>
                </a:solidFill>
              </a:rPr>
              <a:t>DPC</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1422281" y="203200"/>
            <a:ext cx="10464800" cy="2540000"/>
          </a:xfrm>
          <a:prstGeom prst="rect">
            <a:avLst/>
          </a:prstGeom>
        </p:spPr>
        <p:txBody>
          <a:bodyPr/>
          <a:lstStyle>
            <a:lvl1pPr defTabSz="429768">
              <a:defRPr sz="6768"/>
            </a:lvl1pPr>
          </a:lstStyle>
          <a:p>
            <a:pPr lvl="0">
              <a:defRPr sz="1800">
                <a:solidFill>
                  <a:srgbClr val="000000"/>
                </a:solidFill>
              </a:defRPr>
            </a:pPr>
            <a:r>
              <a:rPr sz="6768">
                <a:solidFill>
                  <a:srgbClr val="FFFFFF"/>
                </a:solidFill>
              </a:rPr>
              <a:t>Comment restons-nous "à jour" au NB? </a:t>
            </a:r>
          </a:p>
        </p:txBody>
      </p:sp>
      <p:sp>
        <p:nvSpPr>
          <p:cNvPr id="138" name="Shape 138"/>
          <p:cNvSpPr>
            <a:spLocks noGrp="1"/>
          </p:cNvSpPr>
          <p:nvPr>
            <p:ph type="body" idx="1"/>
          </p:nvPr>
        </p:nvSpPr>
        <p:spPr>
          <a:prstGeom prst="rect">
            <a:avLst/>
          </a:prstGeom>
        </p:spPr>
        <p:txBody>
          <a:bodyPr anchor="t"/>
          <a:lstStyle/>
          <a:p>
            <a:pPr marL="0" lvl="0" indent="0" defTabSz="329184">
              <a:spcBef>
                <a:spcPts val="2500"/>
              </a:spcBef>
              <a:buSzTx/>
              <a:buNone/>
              <a:defRPr sz="1800">
                <a:solidFill>
                  <a:srgbClr val="000000"/>
                </a:solidFill>
              </a:defRPr>
            </a:pPr>
            <a:r>
              <a:rPr sz="2592">
                <a:solidFill>
                  <a:srgbClr val="FFFFFF"/>
                </a:solidFill>
              </a:rPr>
              <a:t># Heures de DPC par semaine </a:t>
            </a:r>
          </a:p>
          <a:p>
            <a:pPr marL="0" lvl="0" indent="0" defTabSz="329184">
              <a:spcBef>
                <a:spcPts val="2500"/>
              </a:spcBef>
              <a:buSzTx/>
              <a:buNone/>
              <a:defRPr sz="1800">
                <a:solidFill>
                  <a:srgbClr val="000000"/>
                </a:solidFill>
              </a:defRPr>
            </a:pPr>
            <a:r>
              <a:rPr sz="2592">
                <a:solidFill>
                  <a:srgbClr val="FFFFFF"/>
                </a:solidFill>
              </a:rPr>
              <a:t>- MD de famille NB 2,39 </a:t>
            </a:r>
          </a:p>
          <a:p>
            <a:pPr marL="0" lvl="0" indent="0" defTabSz="329184">
              <a:spcBef>
                <a:spcPts val="2500"/>
              </a:spcBef>
              <a:buSzTx/>
              <a:buNone/>
              <a:defRPr sz="1800">
                <a:solidFill>
                  <a:srgbClr val="000000"/>
                </a:solidFill>
              </a:defRPr>
            </a:pPr>
            <a:r>
              <a:rPr sz="2592">
                <a:solidFill>
                  <a:srgbClr val="FFFFFF"/>
                </a:solidFill>
              </a:rPr>
              <a:t>- MD de famille Canada 3,34 </a:t>
            </a:r>
          </a:p>
          <a:p>
            <a:pPr marL="0" lvl="0" indent="0" defTabSz="329184">
              <a:spcBef>
                <a:spcPts val="2500"/>
              </a:spcBef>
              <a:buSzTx/>
              <a:buNone/>
              <a:defRPr sz="1800">
                <a:solidFill>
                  <a:srgbClr val="000000"/>
                </a:solidFill>
              </a:defRPr>
            </a:pPr>
            <a:r>
              <a:rPr sz="2592">
                <a:solidFill>
                  <a:srgbClr val="FFFFFF"/>
                </a:solidFill>
              </a:rPr>
              <a:t>- Autres spécialistes NB 3,23</a:t>
            </a:r>
          </a:p>
          <a:p>
            <a:pPr marL="0" lvl="0" indent="0" defTabSz="329184">
              <a:spcBef>
                <a:spcPts val="2500"/>
              </a:spcBef>
              <a:buSzTx/>
              <a:buNone/>
              <a:defRPr sz="1800">
                <a:solidFill>
                  <a:srgbClr val="000000"/>
                </a:solidFill>
              </a:defRPr>
            </a:pPr>
            <a:r>
              <a:rPr sz="2592">
                <a:solidFill>
                  <a:srgbClr val="FFFFFF"/>
                </a:solidFill>
              </a:rPr>
              <a:t>- MF Femmes (Canada) 3,06 vs Hommes 3,56</a:t>
            </a:r>
          </a:p>
          <a:p>
            <a:pPr marL="0" lvl="0" indent="0" defTabSz="329184">
              <a:spcBef>
                <a:spcPts val="2500"/>
              </a:spcBef>
              <a:buSzTx/>
              <a:buNone/>
              <a:defRPr sz="1800">
                <a:solidFill>
                  <a:srgbClr val="000000"/>
                </a:solidFill>
              </a:defRPr>
            </a:pPr>
            <a:r>
              <a:rPr sz="2592">
                <a:solidFill>
                  <a:srgbClr val="FFFFFF"/>
                </a:solidFill>
              </a:rPr>
              <a:t>- Les médecins de moins de 35 ans consacrent moins d'heures au DPC que les médecins plus âgés </a:t>
            </a:r>
          </a:p>
          <a:p>
            <a:pPr marL="0" lvl="0" indent="0" defTabSz="329184">
              <a:spcBef>
                <a:spcPts val="2500"/>
              </a:spcBef>
              <a:buSzTx/>
              <a:buNone/>
              <a:defRPr sz="1800">
                <a:solidFill>
                  <a:srgbClr val="000000"/>
                </a:solidFill>
              </a:defRPr>
            </a:pPr>
            <a:r>
              <a:rPr sz="1296">
                <a:solidFill>
                  <a:srgbClr val="FFFFFF"/>
                </a:solidFill>
              </a:rPr>
              <a:t>National Physician Survey 2013</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Barrières au DPC</a:t>
            </a:r>
          </a:p>
        </p:txBody>
      </p:sp>
      <p:sp>
        <p:nvSpPr>
          <p:cNvPr id="143" name="Shape 143"/>
          <p:cNvSpPr>
            <a:spLocks noGrp="1"/>
          </p:cNvSpPr>
          <p:nvPr>
            <p:ph type="body" idx="1"/>
          </p:nvPr>
        </p:nvSpPr>
        <p:spPr>
          <a:prstGeom prst="rect">
            <a:avLst/>
          </a:prstGeom>
        </p:spPr>
        <p:txBody>
          <a:bodyPr anchor="t"/>
          <a:lstStyle/>
          <a:p>
            <a:pPr marL="333375" lvl="0" indent="-333375" defTabSz="342900">
              <a:spcBef>
                <a:spcPts val="2700"/>
              </a:spcBef>
              <a:buBlip>
                <a:blip r:embed="rId3"/>
              </a:buBlip>
              <a:defRPr sz="1800">
                <a:solidFill>
                  <a:srgbClr val="000000"/>
                </a:solidFill>
              </a:defRPr>
            </a:pPr>
            <a:r>
              <a:rPr sz="2700">
                <a:solidFill>
                  <a:srgbClr val="FFFFFF"/>
                </a:solidFill>
              </a:rPr>
              <a:t>Abondance de l'information et non familiarité avec les niveaux de preuve </a:t>
            </a:r>
          </a:p>
          <a:p>
            <a:pPr marL="333375" lvl="0" indent="-333375" defTabSz="342900">
              <a:spcBef>
                <a:spcPts val="2700"/>
              </a:spcBef>
              <a:buBlip>
                <a:blip r:embed="rId3"/>
              </a:buBlip>
              <a:defRPr sz="1800">
                <a:solidFill>
                  <a:srgbClr val="000000"/>
                </a:solidFill>
              </a:defRPr>
            </a:pPr>
            <a:r>
              <a:rPr sz="2700">
                <a:solidFill>
                  <a:srgbClr val="FFFFFF"/>
                </a:solidFill>
              </a:rPr>
              <a:t>Difficulté à transférer l'information à la pratique </a:t>
            </a:r>
          </a:p>
          <a:p>
            <a:pPr marL="333375" lvl="0" indent="-333375" defTabSz="342900">
              <a:spcBef>
                <a:spcPts val="2700"/>
              </a:spcBef>
              <a:buBlip>
                <a:blip r:embed="rId3"/>
              </a:buBlip>
              <a:defRPr sz="1800">
                <a:solidFill>
                  <a:srgbClr val="000000"/>
                </a:solidFill>
              </a:defRPr>
            </a:pPr>
            <a:r>
              <a:rPr sz="2700">
                <a:solidFill>
                  <a:srgbClr val="FFFFFF"/>
                </a:solidFill>
              </a:rPr>
              <a:t>Choix d'activités d'apprentissage inefficaces</a:t>
            </a:r>
          </a:p>
          <a:p>
            <a:pPr marL="333375" lvl="0" indent="-333375" defTabSz="342900">
              <a:spcBef>
                <a:spcPts val="2700"/>
              </a:spcBef>
              <a:buBlip>
                <a:blip r:embed="rId3"/>
              </a:buBlip>
              <a:defRPr sz="1800">
                <a:solidFill>
                  <a:srgbClr val="000000"/>
                </a:solidFill>
              </a:defRPr>
            </a:pPr>
            <a:r>
              <a:rPr sz="2700">
                <a:solidFill>
                  <a:srgbClr val="FFFFFF"/>
                </a:solidFill>
              </a:rPr>
              <a:t>Difficulté à inclure le DPC dans une pratique chargée </a:t>
            </a:r>
          </a:p>
          <a:p>
            <a:pPr marL="333375" lvl="0" indent="-333375" defTabSz="342900">
              <a:spcBef>
                <a:spcPts val="2700"/>
              </a:spcBef>
              <a:buBlip>
                <a:blip r:embed="rId3"/>
              </a:buBlip>
              <a:defRPr sz="1800">
                <a:solidFill>
                  <a:srgbClr val="000000"/>
                </a:solidFill>
              </a:defRPr>
            </a:pPr>
            <a:r>
              <a:rPr sz="2700">
                <a:solidFill>
                  <a:srgbClr val="FFFFFF"/>
                </a:solidFill>
              </a:rPr>
              <a:t>Défi à faire l'autoévaluation des besoins d'apprentissage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xfrm>
            <a:off x="264944" y="203200"/>
            <a:ext cx="12611962" cy="2540000"/>
          </a:xfrm>
          <a:prstGeom prst="rect">
            <a:avLst/>
          </a:prstGeom>
        </p:spPr>
        <p:txBody>
          <a:bodyPr/>
          <a:lstStyle>
            <a:lvl1pPr>
              <a:defRPr sz="5100"/>
            </a:lvl1pPr>
          </a:lstStyle>
          <a:p>
            <a:pPr lvl="0">
              <a:defRPr sz="1800">
                <a:solidFill>
                  <a:srgbClr val="000000"/>
                </a:solidFill>
              </a:defRPr>
            </a:pPr>
            <a:r>
              <a:rPr sz="5100">
                <a:solidFill>
                  <a:srgbClr val="FFFFFF"/>
                </a:solidFill>
              </a:rPr>
              <a:t>Plan d'apprentissage personnalisé en 5 étapes</a:t>
            </a:r>
          </a:p>
        </p:txBody>
      </p:sp>
      <p:sp>
        <p:nvSpPr>
          <p:cNvPr id="148" name="Shape 148"/>
          <p:cNvSpPr>
            <a:spLocks noGrp="1"/>
          </p:cNvSpPr>
          <p:nvPr>
            <p:ph type="body" idx="1"/>
          </p:nvPr>
        </p:nvSpPr>
        <p:spPr>
          <a:prstGeom prst="rect">
            <a:avLst/>
          </a:prstGeom>
        </p:spPr>
        <p:txBody>
          <a:bodyPr/>
          <a:lstStyle/>
          <a:p>
            <a:pPr marL="635000" lvl="0" indent="-635000">
              <a:buSzPct val="100000"/>
              <a:buAutoNum type="arabicPeriod"/>
              <a:defRPr sz="1800">
                <a:solidFill>
                  <a:srgbClr val="000000"/>
                </a:solidFill>
              </a:defRPr>
            </a:pPr>
            <a:r>
              <a:rPr sz="3600">
                <a:solidFill>
                  <a:srgbClr val="FFFFFF"/>
                </a:solidFill>
              </a:rPr>
              <a:t>Faire le profil de ma pratique </a:t>
            </a:r>
          </a:p>
          <a:p>
            <a:pPr marL="0" lvl="0" indent="0">
              <a:buSzTx/>
              <a:buNone/>
              <a:defRPr sz="1800">
                <a:solidFill>
                  <a:srgbClr val="000000"/>
                </a:solidFill>
              </a:defRPr>
            </a:pPr>
            <a:r>
              <a:rPr sz="3600">
                <a:solidFill>
                  <a:srgbClr val="FFFFFF"/>
                </a:solidFill>
              </a:rPr>
              <a:t>- la liste de mes activités professionnelles </a:t>
            </a:r>
          </a:p>
          <a:p>
            <a:pPr marL="0" lvl="0" indent="0">
              <a:buSzTx/>
              <a:buNone/>
              <a:defRPr sz="1800">
                <a:solidFill>
                  <a:srgbClr val="000000"/>
                </a:solidFill>
              </a:defRPr>
            </a:pPr>
            <a:r>
              <a:rPr sz="3600">
                <a:solidFill>
                  <a:srgbClr val="FFFFFF"/>
                </a:solidFill>
              </a:rPr>
              <a:t>- les caractéristiques de ma cohorte de patients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 name="Table 150"/>
          <p:cNvGraphicFramePr/>
          <p:nvPr/>
        </p:nvGraphicFramePr>
        <p:xfrm>
          <a:off x="1301749" y="2595975"/>
          <a:ext cx="10401300" cy="5854698"/>
        </p:xfrm>
        <a:graphic>
          <a:graphicData uri="http://schemas.openxmlformats.org/drawingml/2006/table">
            <a:tbl>
              <a:tblPr>
                <a:tableStyleId>{CF821DB8-F4EB-4A41-A1BA-3FCAFE7338EE}</a:tableStyleId>
              </a:tblPr>
              <a:tblGrid>
                <a:gridCol w="5200650"/>
                <a:gridCol w="5200650"/>
              </a:tblGrid>
              <a:tr h="2927349">
                <a:tc>
                  <a:txBody>
                    <a:bodyPr/>
                    <a:lstStyle/>
                    <a:p>
                      <a:pPr lvl="0" defTabSz="914400">
                        <a:defRPr>
                          <a:solidFill>
                            <a:srgbClr val="000000"/>
                          </a:solidFill>
                        </a:defRPr>
                      </a:pPr>
                      <a:r>
                        <a:rPr sz="2600">
                          <a:solidFill>
                            <a:srgbClr val="FFFFFF"/>
                          </a:solidFill>
                          <a:effectLst>
                            <a:outerShdw blurRad="63500" dist="12700" dir="2700000" rotWithShape="0">
                              <a:srgbClr val="000000">
                                <a:alpha val="48000"/>
                              </a:srgbClr>
                            </a:outerShdw>
                          </a:effectLst>
                        </a:rPr>
                        <a:t>J'ai de nouvelles informations et je réalise que j'ai besoin d'en savoir plus</a:t>
                      </a:r>
                    </a:p>
                    <a:p>
                      <a:pPr lvl="0" defTabSz="914400">
                        <a:defRPr>
                          <a:solidFill>
                            <a:srgbClr val="000000"/>
                          </a:solidFill>
                        </a:defRPr>
                      </a:pPr>
                      <a:r>
                        <a:rPr sz="3200">
                          <a:solidFill>
                            <a:srgbClr val="FFFFFF"/>
                          </a:solidFill>
                          <a:effectLst>
                            <a:outerShdw blurRad="63500" dist="12700" dir="2700000" rotWithShape="0">
                              <a:srgbClr val="000000">
                                <a:alpha val="48000"/>
                              </a:srgbClr>
                            </a:outerShdw>
                          </a:effectLst>
                        </a:rPr>
                        <a:t>(besoins émergents) </a:t>
                      </a:r>
                    </a:p>
                  </a:txBody>
                  <a:tcPr marL="50800" marR="50800" marT="50800" marB="50800" anchor="ctr" horzOverflow="overflow"/>
                </a:tc>
                <a:tc>
                  <a:txBody>
                    <a:bodyPr/>
                    <a:lstStyle/>
                    <a:p>
                      <a:pPr lvl="0" defTabSz="914400">
                        <a:defRPr>
                          <a:solidFill>
                            <a:srgbClr val="000000"/>
                          </a:solidFill>
                        </a:defRPr>
                      </a:pPr>
                      <a:r>
                        <a:rPr sz="2400">
                          <a:solidFill>
                            <a:srgbClr val="FFFFFF"/>
                          </a:solidFill>
                          <a:effectLst>
                            <a:outerShdw blurRad="63500" dist="12700" dir="2700000" rotWithShape="0">
                              <a:srgbClr val="000000">
                                <a:alpha val="48000"/>
                              </a:srgbClr>
                            </a:outerShdw>
                          </a:effectLst>
                        </a:rPr>
                        <a:t>Je sais ce que je ne sais pas donc ce que je veux ou ai besoin de savoir </a:t>
                      </a:r>
                    </a:p>
                    <a:p>
                      <a:pPr lvl="0" defTabSz="914400">
                        <a:defRPr>
                          <a:solidFill>
                            <a:srgbClr val="000000"/>
                          </a:solidFill>
                        </a:defRPr>
                      </a:pPr>
                      <a:r>
                        <a:rPr sz="3200">
                          <a:solidFill>
                            <a:srgbClr val="FFFFFF"/>
                          </a:solidFill>
                          <a:effectLst>
                            <a:outerShdw blurRad="63500" dist="12700" dir="2700000" rotWithShape="0">
                              <a:srgbClr val="000000">
                                <a:alpha val="48000"/>
                              </a:srgbClr>
                            </a:outerShdw>
                          </a:effectLst>
                        </a:rPr>
                        <a:t>(besoins perçus)</a:t>
                      </a:r>
                    </a:p>
                  </a:txBody>
                  <a:tcPr marL="50800" marR="50800" marT="50800" marB="50800" anchor="ctr" horzOverflow="overflow"/>
                </a:tc>
              </a:tr>
              <a:tr h="2927349">
                <a:tc>
                  <a:txBody>
                    <a:bodyPr/>
                    <a:lstStyle/>
                    <a:p>
                      <a:pPr lvl="0" defTabSz="914400">
                        <a:defRPr>
                          <a:solidFill>
                            <a:srgbClr val="000000"/>
                          </a:solidFill>
                        </a:defRPr>
                      </a:pPr>
                      <a:r>
                        <a:rPr sz="2600">
                          <a:solidFill>
                            <a:srgbClr val="FFFFFF"/>
                          </a:solidFill>
                          <a:effectLst>
                            <a:outerShdw blurRad="63500" dist="12700" dir="2700000" rotWithShape="0">
                              <a:srgbClr val="000000">
                                <a:alpha val="48000"/>
                              </a:srgbClr>
                            </a:outerShdw>
                          </a:effectLst>
                        </a:rPr>
                        <a:t>Je pense que je sais quelque chose que je ne sais pas</a:t>
                      </a:r>
                    </a:p>
                    <a:p>
                      <a:pPr lvl="0" defTabSz="914400">
                        <a:defRPr>
                          <a:solidFill>
                            <a:srgbClr val="000000"/>
                          </a:solidFill>
                        </a:defRPr>
                      </a:pPr>
                      <a:r>
                        <a:rPr sz="3200">
                          <a:solidFill>
                            <a:srgbClr val="FFFFFF"/>
                          </a:solidFill>
                          <a:effectLst>
                            <a:outerShdw blurRad="63500" dist="12700" dir="2700000" rotWithShape="0">
                              <a:srgbClr val="000000">
                                <a:alpha val="48000"/>
                              </a:srgbClr>
                            </a:outerShdw>
                          </a:effectLst>
                        </a:rPr>
                        <a:t>(besoins mal calculés ou mal perçus)</a:t>
                      </a:r>
                    </a:p>
                  </a:txBody>
                  <a:tcPr marL="50800" marR="50800" marT="50800" marB="50800" anchor="ctr" horzOverflow="overflow"/>
                </a:tc>
                <a:tc>
                  <a:txBody>
                    <a:bodyPr/>
                    <a:lstStyle/>
                    <a:p>
                      <a:pPr lvl="0" defTabSz="914400">
                        <a:defRPr>
                          <a:solidFill>
                            <a:srgbClr val="000000"/>
                          </a:solidFill>
                        </a:defRPr>
                      </a:pPr>
                      <a:r>
                        <a:rPr sz="2600">
                          <a:solidFill>
                            <a:srgbClr val="FFFFFF"/>
                          </a:solidFill>
                          <a:effectLst>
                            <a:outerShdw blurRad="63500" dist="12700" dir="2700000" rotWithShape="0">
                              <a:srgbClr val="000000">
                                <a:alpha val="48000"/>
                              </a:srgbClr>
                            </a:outerShdw>
                          </a:effectLst>
                        </a:rPr>
                        <a:t>Je ne sais pas ce que je ne sais pas </a:t>
                      </a:r>
                    </a:p>
                    <a:p>
                      <a:pPr lvl="0" defTabSz="914400">
                        <a:defRPr>
                          <a:solidFill>
                            <a:srgbClr val="000000"/>
                          </a:solidFill>
                        </a:defRPr>
                      </a:pPr>
                      <a:r>
                        <a:rPr sz="3200">
                          <a:solidFill>
                            <a:srgbClr val="FFFFFF"/>
                          </a:solidFill>
                          <a:effectLst>
                            <a:outerShdw blurRad="63500" dist="12700" dir="2700000" rotWithShape="0">
                              <a:srgbClr val="000000">
                                <a:alpha val="48000"/>
                              </a:srgbClr>
                            </a:outerShdw>
                          </a:effectLst>
                        </a:rPr>
                        <a:t>(besoins non perçus ou inconnus</a:t>
                      </a:r>
                    </a:p>
                  </a:txBody>
                  <a:tcPr marL="50800" marR="50800" marT="50800" marB="50800" anchor="ctr" horzOverflow="overflow"/>
                </a:tc>
              </a:tr>
            </a:tbl>
          </a:graphicData>
        </a:graphic>
      </p:graphicFrame>
      <p:sp>
        <p:nvSpPr>
          <p:cNvPr id="151" name="Shape 151"/>
          <p:cNvSpPr/>
          <p:nvPr/>
        </p:nvSpPr>
        <p:spPr>
          <a:xfrm>
            <a:off x="822822" y="301377"/>
            <a:ext cx="11359156" cy="14661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defRPr sz="1800">
                <a:solidFill>
                  <a:srgbClr val="000000"/>
                </a:solidFill>
              </a:defRPr>
            </a:pPr>
            <a:r>
              <a:rPr sz="4200">
                <a:solidFill>
                  <a:srgbClr val="FFFFFF"/>
                </a:solidFill>
              </a:rPr>
              <a:t>2. Autoévaluation des mes besoins d'apprentissage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xfrm>
            <a:off x="1148175" y="918920"/>
            <a:ext cx="10464800" cy="2540001"/>
          </a:xfrm>
          <a:prstGeom prst="rect">
            <a:avLst/>
          </a:prstGeom>
        </p:spPr>
        <p:txBody>
          <a:bodyPr/>
          <a:lstStyle>
            <a:lvl1pPr defTabSz="320039">
              <a:defRPr sz="5040"/>
            </a:lvl1pPr>
          </a:lstStyle>
          <a:p>
            <a:pPr lvl="0">
              <a:defRPr sz="1800">
                <a:solidFill>
                  <a:srgbClr val="000000"/>
                </a:solidFill>
              </a:defRPr>
            </a:pPr>
            <a:r>
              <a:rPr sz="5040">
                <a:solidFill>
                  <a:srgbClr val="FFFFFF"/>
                </a:solidFill>
              </a:rPr>
              <a:t>3. Sélectionner et prioriser des sujets à couvrir et des compétences à acquérir</a:t>
            </a:r>
          </a:p>
        </p:txBody>
      </p:sp>
      <p:sp>
        <p:nvSpPr>
          <p:cNvPr id="156" name="Shape 156"/>
          <p:cNvSpPr>
            <a:spLocks noGrp="1"/>
          </p:cNvSpPr>
          <p:nvPr>
            <p:ph type="body" idx="1"/>
          </p:nvPr>
        </p:nvSpPr>
        <p:spPr>
          <a:prstGeom prst="rect">
            <a:avLst/>
          </a:prstGeom>
        </p:spPr>
        <p:txBody>
          <a:bodyPr/>
          <a:lstStyle>
            <a:lvl1pPr marL="0" indent="0">
              <a:buSzTx/>
              <a:buNone/>
            </a:lvl1pPr>
          </a:lstStyle>
          <a:p>
            <a:pPr lvl="0">
              <a:defRPr sz="1800">
                <a:solidFill>
                  <a:srgbClr val="000000"/>
                </a:solidFill>
              </a:defRPr>
            </a:pPr>
            <a:r>
              <a:rPr sz="3600">
                <a:solidFill>
                  <a:srgbClr val="FFFFFF"/>
                </a:solidFill>
              </a:rPr>
              <a:t>Sans négliger les compétences de communicateur, collaborateur, administrateur et autres rôles non-"expert-médical"</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xfrm>
            <a:off x="446883" y="777238"/>
            <a:ext cx="12111035" cy="3366948"/>
          </a:xfrm>
          <a:prstGeom prst="rect">
            <a:avLst/>
          </a:prstGeom>
        </p:spPr>
        <p:txBody>
          <a:bodyPr/>
          <a:lstStyle>
            <a:lvl1pPr defTabSz="320039">
              <a:defRPr sz="5040"/>
            </a:lvl1pPr>
          </a:lstStyle>
          <a:p>
            <a:pPr lvl="0">
              <a:defRPr sz="1800">
                <a:solidFill>
                  <a:srgbClr val="000000"/>
                </a:solidFill>
              </a:defRPr>
            </a:pPr>
            <a:r>
              <a:rPr sz="5040" dirty="0">
                <a:solidFill>
                  <a:srgbClr val="FFFFFF"/>
                </a:solidFill>
              </a:rPr>
              <a:t>4. Identifier des </a:t>
            </a:r>
            <a:r>
              <a:rPr sz="5040" dirty="0" err="1">
                <a:solidFill>
                  <a:srgbClr val="FFFFFF"/>
                </a:solidFill>
              </a:rPr>
              <a:t>activités</a:t>
            </a:r>
            <a:r>
              <a:rPr sz="5040" dirty="0">
                <a:solidFill>
                  <a:srgbClr val="FFFFFF"/>
                </a:solidFill>
              </a:rPr>
              <a:t> </a:t>
            </a:r>
            <a:r>
              <a:rPr sz="5040" dirty="0" err="1">
                <a:solidFill>
                  <a:srgbClr val="FFFFFF"/>
                </a:solidFill>
              </a:rPr>
              <a:t>potentielles</a:t>
            </a:r>
            <a:r>
              <a:rPr sz="5040" dirty="0">
                <a:solidFill>
                  <a:srgbClr val="FFFFFF"/>
                </a:solidFill>
              </a:rPr>
              <a:t>  </a:t>
            </a:r>
            <a:r>
              <a:rPr sz="5040" dirty="0" err="1">
                <a:solidFill>
                  <a:srgbClr val="FFFFFF"/>
                </a:solidFill>
              </a:rPr>
              <a:t>que</a:t>
            </a:r>
            <a:r>
              <a:rPr sz="5040" dirty="0">
                <a:solidFill>
                  <a:srgbClr val="FFFFFF"/>
                </a:solidFill>
              </a:rPr>
              <a:t> </a:t>
            </a:r>
            <a:r>
              <a:rPr sz="5040" dirty="0" err="1">
                <a:solidFill>
                  <a:srgbClr val="FFFFFF"/>
                </a:solidFill>
              </a:rPr>
              <a:t>j'entreprendrai</a:t>
            </a:r>
            <a:r>
              <a:rPr sz="5040" dirty="0">
                <a:solidFill>
                  <a:srgbClr val="FFFFFF"/>
                </a:solidFill>
              </a:rPr>
              <a:t> pour </a:t>
            </a:r>
            <a:r>
              <a:rPr sz="5040" dirty="0" err="1">
                <a:solidFill>
                  <a:srgbClr val="FFFFFF"/>
                </a:solidFill>
              </a:rPr>
              <a:t>rencontrer</a:t>
            </a:r>
            <a:r>
              <a:rPr sz="5040" dirty="0">
                <a:solidFill>
                  <a:srgbClr val="FFFFFF"/>
                </a:solidFill>
              </a:rPr>
              <a:t> </a:t>
            </a:r>
            <a:r>
              <a:rPr sz="5040" dirty="0" err="1">
                <a:solidFill>
                  <a:srgbClr val="FFFFFF"/>
                </a:solidFill>
              </a:rPr>
              <a:t>mes</a:t>
            </a:r>
            <a:r>
              <a:rPr sz="5040" dirty="0">
                <a:solidFill>
                  <a:srgbClr val="FFFFFF"/>
                </a:solidFill>
              </a:rPr>
              <a:t> </a:t>
            </a:r>
            <a:r>
              <a:rPr sz="5040" dirty="0" err="1">
                <a:solidFill>
                  <a:srgbClr val="FFFFFF"/>
                </a:solidFill>
              </a:rPr>
              <a:t>objectifs</a:t>
            </a:r>
            <a:r>
              <a:rPr sz="5040" dirty="0">
                <a:solidFill>
                  <a:srgbClr val="FFFFFF"/>
                </a:solidFill>
              </a:rPr>
              <a:t> </a:t>
            </a:r>
            <a:r>
              <a:rPr sz="5040" dirty="0" err="1">
                <a:solidFill>
                  <a:srgbClr val="FFFFFF"/>
                </a:solidFill>
              </a:rPr>
              <a:t>d'apprentissage</a:t>
            </a:r>
            <a:endParaRPr sz="5040" dirty="0">
              <a:solidFill>
                <a:srgbClr val="FFFFFF"/>
              </a:solidFill>
            </a:endParaRPr>
          </a:p>
        </p:txBody>
      </p:sp>
      <p:sp>
        <p:nvSpPr>
          <p:cNvPr id="159" name="Shape 159"/>
          <p:cNvSpPr>
            <a:spLocks noGrp="1"/>
          </p:cNvSpPr>
          <p:nvPr>
            <p:ph type="body" idx="1"/>
          </p:nvPr>
        </p:nvSpPr>
        <p:spPr>
          <a:prstGeom prst="rect">
            <a:avLst/>
          </a:prstGeom>
        </p:spPr>
        <p:txBody>
          <a:bodyPr/>
          <a:lstStyle>
            <a:lvl1pPr marL="0" indent="0">
              <a:buSzTx/>
              <a:buNone/>
            </a:lvl1pPr>
          </a:lstStyle>
          <a:p>
            <a:pPr lvl="0">
              <a:defRPr sz="1800">
                <a:solidFill>
                  <a:srgbClr val="000000"/>
                </a:solidFill>
              </a:defRPr>
            </a:pPr>
            <a:r>
              <a:rPr sz="3600" dirty="0" err="1">
                <a:solidFill>
                  <a:srgbClr val="FFFFFF"/>
                </a:solidFill>
              </a:rPr>
              <a:t>En</a:t>
            </a:r>
            <a:r>
              <a:rPr sz="3600" dirty="0">
                <a:solidFill>
                  <a:srgbClr val="FFFFFF"/>
                </a:solidFill>
              </a:rPr>
              <a:t> </a:t>
            </a:r>
            <a:r>
              <a:rPr sz="3600" dirty="0" err="1">
                <a:solidFill>
                  <a:srgbClr val="FFFFFF"/>
                </a:solidFill>
              </a:rPr>
              <a:t>misant</a:t>
            </a:r>
            <a:r>
              <a:rPr sz="3600" dirty="0">
                <a:solidFill>
                  <a:srgbClr val="FFFFFF"/>
                </a:solidFill>
              </a:rPr>
              <a:t> </a:t>
            </a:r>
            <a:r>
              <a:rPr sz="3600" dirty="0" err="1">
                <a:solidFill>
                  <a:srgbClr val="FFFFFF"/>
                </a:solidFill>
              </a:rPr>
              <a:t>sur</a:t>
            </a:r>
            <a:r>
              <a:rPr sz="3600" dirty="0">
                <a:solidFill>
                  <a:srgbClr val="FFFFFF"/>
                </a:solidFill>
              </a:rPr>
              <a:t> la </a:t>
            </a:r>
            <a:r>
              <a:rPr sz="3600" dirty="0" err="1">
                <a:solidFill>
                  <a:srgbClr val="FFFFFF"/>
                </a:solidFill>
              </a:rPr>
              <a:t>variété</a:t>
            </a:r>
            <a:r>
              <a:rPr sz="3600" dirty="0">
                <a:solidFill>
                  <a:srgbClr val="FFFFFF"/>
                </a:solidFill>
              </a:rPr>
              <a:t> (solo, </a:t>
            </a:r>
            <a:r>
              <a:rPr sz="3600" dirty="0" err="1">
                <a:solidFill>
                  <a:srgbClr val="FFFFFF"/>
                </a:solidFill>
              </a:rPr>
              <a:t>groupe</a:t>
            </a:r>
            <a:r>
              <a:rPr sz="3600" dirty="0">
                <a:solidFill>
                  <a:srgbClr val="FFFFFF"/>
                </a:solidFill>
              </a:rPr>
              <a:t> et </a:t>
            </a:r>
            <a:r>
              <a:rPr sz="3600" dirty="0" err="1">
                <a:solidFill>
                  <a:srgbClr val="FFFFFF"/>
                </a:solidFill>
              </a:rPr>
              <a:t>évaluation</a:t>
            </a:r>
            <a:r>
              <a:rPr sz="3600" dirty="0">
                <a:solidFill>
                  <a:srgbClr val="FFFFFF"/>
                </a:solidFill>
              </a:rPr>
              <a:t> de la </a:t>
            </a:r>
            <a:r>
              <a:rPr sz="3600" dirty="0" err="1">
                <a:solidFill>
                  <a:srgbClr val="FFFFFF"/>
                </a:solidFill>
              </a:rPr>
              <a:t>pratique</a:t>
            </a:r>
            <a:r>
              <a:rPr sz="3600" dirty="0">
                <a:solidFill>
                  <a:srgbClr val="FFFFFF"/>
                </a:solidFill>
              </a:rPr>
              <a:t>) et </a:t>
            </a:r>
            <a:r>
              <a:rPr sz="3600" dirty="0" err="1">
                <a:solidFill>
                  <a:srgbClr val="FFFFFF"/>
                </a:solidFill>
              </a:rPr>
              <a:t>en</a:t>
            </a:r>
            <a:r>
              <a:rPr sz="3600" dirty="0">
                <a:solidFill>
                  <a:srgbClr val="FFFFFF"/>
                </a:solidFill>
              </a:rPr>
              <a:t> </a:t>
            </a:r>
            <a:r>
              <a:rPr sz="3600" dirty="0" err="1">
                <a:solidFill>
                  <a:srgbClr val="FFFFFF"/>
                </a:solidFill>
              </a:rPr>
              <a:t>respectant</a:t>
            </a:r>
            <a:r>
              <a:rPr sz="3600" dirty="0">
                <a:solidFill>
                  <a:srgbClr val="FFFFFF"/>
                </a:solidFill>
              </a:rPr>
              <a:t> </a:t>
            </a:r>
            <a:r>
              <a:rPr sz="3600" dirty="0" err="1">
                <a:solidFill>
                  <a:srgbClr val="FFFFFF"/>
                </a:solidFill>
              </a:rPr>
              <a:t>mes</a:t>
            </a:r>
            <a:r>
              <a:rPr sz="3600" dirty="0">
                <a:solidFill>
                  <a:srgbClr val="FFFFFF"/>
                </a:solidFill>
              </a:rPr>
              <a:t> </a:t>
            </a:r>
            <a:r>
              <a:rPr sz="3600" dirty="0" err="1">
                <a:solidFill>
                  <a:srgbClr val="FFFFFF"/>
                </a:solidFill>
              </a:rPr>
              <a:t>contraintes</a:t>
            </a:r>
            <a:r>
              <a:rPr sz="3600" dirty="0">
                <a:solidFill>
                  <a:srgbClr val="FFFFFF"/>
                </a:solidFill>
              </a:rPr>
              <a:t> de </a:t>
            </a:r>
            <a:r>
              <a:rPr sz="3600" dirty="0" smtClean="0">
                <a:solidFill>
                  <a:srgbClr val="FFFFFF"/>
                </a:solidFill>
              </a:rPr>
              <a:t>temps</a:t>
            </a:r>
            <a:endParaRPr lang="en-CA" sz="3600" dirty="0" smtClean="0">
              <a:solidFill>
                <a:srgbClr val="FFFFFF"/>
              </a:solidFill>
            </a:endParaRPr>
          </a:p>
          <a:p>
            <a:pPr lvl="0">
              <a:defRPr sz="1800">
                <a:solidFill>
                  <a:srgbClr val="000000"/>
                </a:solidFill>
              </a:defRPr>
            </a:pPr>
            <a:r>
              <a:rPr lang="en-CA" sz="4000" dirty="0" err="1" smtClean="0">
                <a:solidFill>
                  <a:schemeClr val="tx1"/>
                </a:solidFill>
              </a:rPr>
              <a:t>En</a:t>
            </a:r>
            <a:r>
              <a:rPr lang="en-CA" sz="4000" dirty="0" smtClean="0">
                <a:solidFill>
                  <a:schemeClr val="tx1"/>
                </a:solidFill>
              </a:rPr>
              <a:t> </a:t>
            </a:r>
            <a:r>
              <a:rPr lang="en-CA" sz="4000" dirty="0" err="1" smtClean="0">
                <a:solidFill>
                  <a:schemeClr val="tx1"/>
                </a:solidFill>
              </a:rPr>
              <a:t>regardant</a:t>
            </a:r>
            <a:r>
              <a:rPr lang="en-CA" sz="4000" dirty="0" smtClean="0">
                <a:solidFill>
                  <a:schemeClr val="tx1"/>
                </a:solidFill>
              </a:rPr>
              <a:t> la certification </a:t>
            </a:r>
            <a:r>
              <a:rPr lang="en-CA" sz="4000" dirty="0" err="1" smtClean="0">
                <a:solidFill>
                  <a:schemeClr val="tx1"/>
                </a:solidFill>
              </a:rPr>
              <a:t>comme</a:t>
            </a:r>
            <a:r>
              <a:rPr lang="en-CA" sz="4000" dirty="0" smtClean="0">
                <a:solidFill>
                  <a:schemeClr val="tx1"/>
                </a:solidFill>
              </a:rPr>
              <a:t> un </a:t>
            </a:r>
            <a:r>
              <a:rPr lang="en-CA" sz="4000" dirty="0" err="1" smtClean="0">
                <a:solidFill>
                  <a:schemeClr val="tx1"/>
                </a:solidFill>
              </a:rPr>
              <a:t>indice</a:t>
            </a:r>
            <a:r>
              <a:rPr lang="en-CA" sz="4000" dirty="0" smtClean="0">
                <a:solidFill>
                  <a:schemeClr val="tx1"/>
                </a:solidFill>
              </a:rPr>
              <a:t> de </a:t>
            </a:r>
            <a:r>
              <a:rPr lang="en-CA" sz="4000" dirty="0" err="1" smtClean="0">
                <a:solidFill>
                  <a:schemeClr val="tx1"/>
                </a:solidFill>
              </a:rPr>
              <a:t>qualité</a:t>
            </a:r>
            <a:r>
              <a:rPr lang="en-CA" sz="4000" dirty="0" smtClean="0">
                <a:solidFill>
                  <a:schemeClr val="tx1"/>
                </a:solidFill>
              </a:rPr>
              <a:t> et </a:t>
            </a:r>
            <a:r>
              <a:rPr lang="en-CA" sz="4000" dirty="0" err="1" smtClean="0">
                <a:solidFill>
                  <a:schemeClr val="tx1"/>
                </a:solidFill>
              </a:rPr>
              <a:t>d’intégrité</a:t>
            </a:r>
            <a:endParaRPr sz="4000" dirty="0">
              <a:solidFill>
                <a:schemeClr val="tx1"/>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Divulgation de soutien commercial</a:t>
            </a:r>
          </a:p>
        </p:txBody>
      </p:sp>
      <p:sp>
        <p:nvSpPr>
          <p:cNvPr id="31" name="Shape 31"/>
          <p:cNvSpPr>
            <a:spLocks noGrp="1"/>
          </p:cNvSpPr>
          <p:nvPr>
            <p:ph type="body" idx="1"/>
          </p:nvPr>
        </p:nvSpPr>
        <p:spPr>
          <a:prstGeom prst="rect">
            <a:avLst/>
          </a:prstGeom>
        </p:spPr>
        <p:txBody>
          <a:bodyPr/>
          <a:lstStyle>
            <a:lvl1pPr>
              <a:buBlip>
                <a:blip r:embed="rId2"/>
              </a:buBlip>
            </a:lvl1pPr>
          </a:lstStyle>
          <a:p>
            <a:pPr lvl="0">
              <a:defRPr sz="1800">
                <a:solidFill>
                  <a:srgbClr val="000000"/>
                </a:solidFill>
              </a:defRPr>
            </a:pPr>
            <a:r>
              <a:rPr sz="3600">
                <a:solidFill>
                  <a:srgbClr val="FFFFFF"/>
                </a:solidFill>
              </a:rPr>
              <a:t>Aucun</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xfrm>
            <a:off x="1270000" y="781867"/>
            <a:ext cx="10464800" cy="2540001"/>
          </a:xfrm>
          <a:prstGeom prst="rect">
            <a:avLst/>
          </a:prstGeom>
        </p:spPr>
        <p:txBody>
          <a:bodyPr/>
          <a:lstStyle>
            <a:lvl1pPr defTabSz="320039">
              <a:defRPr sz="5040"/>
            </a:lvl1pPr>
          </a:lstStyle>
          <a:p>
            <a:pPr lvl="0">
              <a:defRPr sz="1800">
                <a:solidFill>
                  <a:srgbClr val="000000"/>
                </a:solidFill>
              </a:defRPr>
            </a:pPr>
            <a:r>
              <a:rPr sz="5040">
                <a:solidFill>
                  <a:srgbClr val="FFFFFF"/>
                </a:solidFill>
              </a:rPr>
              <a:t>5. À la fin de mon cycle, évaluer l'atteinte de mes objectifs</a:t>
            </a:r>
          </a:p>
        </p:txBody>
      </p:sp>
      <p:sp>
        <p:nvSpPr>
          <p:cNvPr id="162" name="Shape 162"/>
          <p:cNvSpPr>
            <a:spLocks noGrp="1"/>
          </p:cNvSpPr>
          <p:nvPr>
            <p:ph type="body" idx="1"/>
          </p:nvPr>
        </p:nvSpPr>
        <p:spPr>
          <a:xfrm>
            <a:off x="1696386" y="3327103"/>
            <a:ext cx="10464800" cy="5740400"/>
          </a:xfrm>
          <a:prstGeom prst="rect">
            <a:avLst/>
          </a:prstGeom>
        </p:spPr>
        <p:txBody>
          <a:bodyPr/>
          <a:lstStyle/>
          <a:p>
            <a:pPr marL="0" lvl="0" indent="0">
              <a:buSzTx/>
              <a:buNone/>
              <a:defRPr sz="1800">
                <a:solidFill>
                  <a:srgbClr val="000000"/>
                </a:solidFill>
              </a:defRPr>
            </a:pPr>
            <a:r>
              <a:rPr sz="3600">
                <a:solidFill>
                  <a:srgbClr val="FFFFFF"/>
                </a:solidFill>
              </a:rPr>
              <a:t>Ai-je rencontré des obstacles?</a:t>
            </a:r>
          </a:p>
          <a:p>
            <a:pPr marL="0" lvl="0" indent="0">
              <a:buSzTx/>
              <a:buNone/>
              <a:defRPr sz="1800">
                <a:solidFill>
                  <a:srgbClr val="000000"/>
                </a:solidFill>
              </a:defRPr>
            </a:pPr>
            <a:r>
              <a:rPr sz="3600">
                <a:solidFill>
                  <a:srgbClr val="FFFFFF"/>
                </a:solidFill>
              </a:rPr>
              <a:t>Ne pas publier de soumettre une demande de crédit pour cette réflexion sur ma pratique et l'apprentissage qui en a découlé</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Engagement à changer...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xfrm>
            <a:off x="1270000" y="309796"/>
            <a:ext cx="10464800" cy="2540001"/>
          </a:xfrm>
          <a:prstGeom prst="rect">
            <a:avLst/>
          </a:prstGeom>
        </p:spPr>
        <p:txBody>
          <a:bodyPr/>
          <a:lstStyle/>
          <a:p>
            <a:pPr lvl="0">
              <a:defRPr sz="1800">
                <a:solidFill>
                  <a:srgbClr val="000000"/>
                </a:solidFill>
              </a:defRPr>
            </a:pPr>
            <a:r>
              <a:rPr sz="7200">
                <a:solidFill>
                  <a:srgbClr val="FFFFFF"/>
                </a:solidFill>
              </a:rPr>
              <a:t>Références</a:t>
            </a:r>
          </a:p>
        </p:txBody>
      </p:sp>
      <p:sp>
        <p:nvSpPr>
          <p:cNvPr id="169" name="Shape 169"/>
          <p:cNvSpPr>
            <a:spLocks noGrp="1"/>
          </p:cNvSpPr>
          <p:nvPr>
            <p:ph type="body" idx="1"/>
          </p:nvPr>
        </p:nvSpPr>
        <p:spPr>
          <a:prstGeom prst="rect">
            <a:avLst/>
          </a:prstGeom>
        </p:spPr>
        <p:txBody>
          <a:bodyPr/>
          <a:lstStyle/>
          <a:p>
            <a:pPr marL="368934" lvl="0" indent="-368934" defTabSz="379475">
              <a:spcBef>
                <a:spcPts val="2900"/>
              </a:spcBef>
              <a:buBlip>
                <a:blip r:embed="rId2"/>
              </a:buBlip>
              <a:defRPr sz="1800">
                <a:solidFill>
                  <a:srgbClr val="000000"/>
                </a:solidFill>
              </a:defRPr>
            </a:pPr>
            <a:r>
              <a:rPr sz="2988">
                <a:solidFill>
                  <a:srgbClr val="FFFFFF"/>
                </a:solidFill>
              </a:rPr>
              <a:t>McMaster Practice Based Learning Program March 2012 Module "Apprentissage basé sur la pratique et fondé sur des données probantes"</a:t>
            </a:r>
          </a:p>
          <a:p>
            <a:pPr marL="368934" lvl="0" indent="-368934" defTabSz="379475">
              <a:spcBef>
                <a:spcPts val="2900"/>
              </a:spcBef>
              <a:buBlip>
                <a:blip r:embed="rId2"/>
              </a:buBlip>
              <a:defRPr sz="1800">
                <a:solidFill>
                  <a:srgbClr val="000000"/>
                </a:solidFill>
              </a:defRPr>
            </a:pPr>
            <a:r>
              <a:rPr sz="2988">
                <a:solidFill>
                  <a:srgbClr val="FFFFFF"/>
                </a:solidFill>
              </a:rPr>
              <a:t>"Influence de la formation médicale sur la performance clinique", Canadian Family Physician vol 59 mai 2013</a:t>
            </a:r>
          </a:p>
          <a:p>
            <a:pPr marL="368934" lvl="0" indent="-368934" defTabSz="379475">
              <a:spcBef>
                <a:spcPts val="2900"/>
              </a:spcBef>
              <a:buBlip>
                <a:blip r:embed="rId2"/>
              </a:buBlip>
              <a:defRPr sz="1800">
                <a:solidFill>
                  <a:srgbClr val="000000"/>
                </a:solidFill>
              </a:defRPr>
            </a:pPr>
            <a:r>
              <a:rPr sz="2988">
                <a:solidFill>
                  <a:srgbClr val="FFFFFF"/>
                </a:solidFill>
              </a:rPr>
              <a:t>"A Guide to Mainpro Accreditation", CFPC Website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Suppléments</a:t>
            </a:r>
          </a:p>
        </p:txBody>
      </p:sp>
      <p:sp>
        <p:nvSpPr>
          <p:cNvPr id="172" name="Shape 172"/>
          <p:cNvSpPr>
            <a:spLocks noGrp="1"/>
          </p:cNvSpPr>
          <p:nvPr>
            <p:ph type="body" idx="1"/>
          </p:nvPr>
        </p:nvSpPr>
        <p:spPr>
          <a:prstGeom prst="rect">
            <a:avLst/>
          </a:prstGeom>
        </p:spPr>
        <p:txBody>
          <a:bodyPr/>
          <a:lstStyle/>
          <a:p>
            <a:pPr lvl="0"/>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1513650" y="2944258"/>
            <a:ext cx="10464800" cy="2540000"/>
          </a:xfrm>
          <a:prstGeom prst="rect">
            <a:avLst/>
          </a:prstGeom>
        </p:spPr>
        <p:txBody>
          <a:bodyPr/>
          <a:lstStyle/>
          <a:p>
            <a:pPr lvl="0">
              <a:defRPr sz="1800">
                <a:solidFill>
                  <a:srgbClr val="000000"/>
                </a:solidFill>
              </a:defRPr>
            </a:pPr>
            <a:r>
              <a:rPr sz="7200">
                <a:solidFill>
                  <a:srgbClr val="FFFFFF"/>
                </a:solidFill>
              </a:rPr>
              <a:t>Développer un programme certifié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prstGeom prst="rect">
            <a:avLst/>
          </a:prstGeom>
        </p:spPr>
        <p:txBody>
          <a:bodyPr/>
          <a:lstStyle>
            <a:lvl1pPr defTabSz="320039">
              <a:defRPr sz="5040"/>
            </a:lvl1pPr>
          </a:lstStyle>
          <a:p>
            <a:pPr lvl="0">
              <a:defRPr sz="1800">
                <a:solidFill>
                  <a:srgbClr val="000000"/>
                </a:solidFill>
              </a:defRPr>
            </a:pPr>
            <a:r>
              <a:rPr sz="5040">
                <a:solidFill>
                  <a:srgbClr val="FFFFFF"/>
                </a:solidFill>
              </a:rPr>
              <a:t>Qui a l'autorité d'accorder une certification pour des activités d'éducation? </a:t>
            </a:r>
          </a:p>
        </p:txBody>
      </p:sp>
      <p:sp>
        <p:nvSpPr>
          <p:cNvPr id="177" name="Shape 177"/>
          <p:cNvSpPr>
            <a:spLocks noGrp="1"/>
          </p:cNvSpPr>
          <p:nvPr>
            <p:ph type="body" idx="1"/>
          </p:nvPr>
        </p:nvSpPr>
        <p:spPr>
          <a:prstGeom prst="rect">
            <a:avLst/>
          </a:prstGeom>
        </p:spPr>
        <p:txBody>
          <a:bodyPr anchor="t"/>
          <a:lstStyle/>
          <a:p>
            <a:pPr lvl="0">
              <a:buBlip>
                <a:blip r:embed="rId3"/>
              </a:buBlip>
              <a:defRPr sz="1800">
                <a:solidFill>
                  <a:srgbClr val="000000"/>
                </a:solidFill>
              </a:defRPr>
            </a:pPr>
            <a:r>
              <a:rPr sz="3600">
                <a:solidFill>
                  <a:srgbClr val="FFFFFF"/>
                </a:solidFill>
              </a:rPr>
              <a:t>Collèges (Collège royal des médecins et chirurgiens, Collège des médecins de famille du Canada, American Academy of Family Physicians, etc)</a:t>
            </a:r>
          </a:p>
          <a:p>
            <a:pPr lvl="0">
              <a:buBlip>
                <a:blip r:embed="rId3"/>
              </a:buBlip>
              <a:defRPr sz="1800">
                <a:solidFill>
                  <a:srgbClr val="000000"/>
                </a:solidFill>
              </a:defRPr>
            </a:pPr>
            <a:r>
              <a:rPr sz="3600">
                <a:solidFill>
                  <a:srgbClr val="FFFFFF"/>
                </a:solidFill>
              </a:rPr>
              <a:t>Facultés/Universités</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p:cNvSpPr>
          <p:nvPr>
            <p:ph type="title"/>
          </p:nvPr>
        </p:nvSpPr>
        <p:spPr>
          <a:xfrm>
            <a:off x="508595" y="203199"/>
            <a:ext cx="11987611" cy="2540001"/>
          </a:xfrm>
          <a:prstGeom prst="rect">
            <a:avLst/>
          </a:prstGeom>
        </p:spPr>
        <p:txBody>
          <a:bodyPr/>
          <a:lstStyle/>
          <a:p>
            <a:pPr lvl="0">
              <a:defRPr sz="1800">
                <a:solidFill>
                  <a:srgbClr val="000000"/>
                </a:solidFill>
              </a:defRPr>
            </a:pPr>
            <a:r>
              <a:rPr sz="7200">
                <a:solidFill>
                  <a:srgbClr val="FFFFFF"/>
                </a:solidFill>
              </a:rPr>
              <a:t>Éléments clés de la certification </a:t>
            </a:r>
          </a:p>
        </p:txBody>
      </p:sp>
      <p:sp>
        <p:nvSpPr>
          <p:cNvPr id="182" name="Shape 182"/>
          <p:cNvSpPr>
            <a:spLocks noGrp="1"/>
          </p:cNvSpPr>
          <p:nvPr>
            <p:ph type="body" idx="1"/>
          </p:nvPr>
        </p:nvSpPr>
        <p:spPr>
          <a:xfrm>
            <a:off x="858841" y="3174822"/>
            <a:ext cx="11287116" cy="5740400"/>
          </a:xfrm>
          <a:prstGeom prst="rect">
            <a:avLst/>
          </a:prstGeom>
        </p:spPr>
        <p:txBody>
          <a:bodyPr anchor="t"/>
          <a:lstStyle/>
          <a:p>
            <a:pPr marL="0" lvl="0" indent="0" algn="ctr" defTabSz="301752">
              <a:spcBef>
                <a:spcPts val="2300"/>
              </a:spcBef>
              <a:buSzTx/>
              <a:buNone/>
              <a:defRPr sz="1800">
                <a:solidFill>
                  <a:srgbClr val="000000"/>
                </a:solidFill>
              </a:defRPr>
            </a:pPr>
            <a:r>
              <a:rPr sz="2376">
                <a:solidFill>
                  <a:srgbClr val="FFFFFF"/>
                </a:solidFill>
              </a:rPr>
              <a:t>Médecin impliqué dans le comité planificateur </a:t>
            </a:r>
          </a:p>
          <a:p>
            <a:pPr marL="0" lvl="0" indent="0" algn="ctr" defTabSz="301752">
              <a:spcBef>
                <a:spcPts val="2300"/>
              </a:spcBef>
              <a:buSzTx/>
              <a:buNone/>
              <a:defRPr sz="1800">
                <a:solidFill>
                  <a:srgbClr val="000000"/>
                </a:solidFill>
              </a:defRPr>
            </a:pPr>
            <a:r>
              <a:rPr sz="2376">
                <a:solidFill>
                  <a:srgbClr val="FFFFFF"/>
                </a:solidFill>
              </a:rPr>
              <a:t>Identification des besoins d'apprentissage </a:t>
            </a:r>
          </a:p>
          <a:p>
            <a:pPr marL="0" lvl="0" indent="0" algn="ctr" defTabSz="301752">
              <a:spcBef>
                <a:spcPts val="2300"/>
              </a:spcBef>
              <a:buSzTx/>
              <a:buNone/>
              <a:defRPr sz="1800">
                <a:solidFill>
                  <a:srgbClr val="000000"/>
                </a:solidFill>
              </a:defRPr>
            </a:pPr>
            <a:r>
              <a:rPr sz="2376">
                <a:solidFill>
                  <a:srgbClr val="FFFFFF"/>
                </a:solidFill>
              </a:rPr>
              <a:t>Développement d'un programme avec des objectifs d'apprentissage précis, pertinent à la pratique de la médecine familiale et respectueux de ses principes</a:t>
            </a:r>
          </a:p>
          <a:p>
            <a:pPr marL="0" lvl="0" indent="0" algn="ctr" defTabSz="301752">
              <a:spcBef>
                <a:spcPts val="2300"/>
              </a:spcBef>
              <a:buSzTx/>
              <a:buNone/>
              <a:defRPr sz="1800">
                <a:solidFill>
                  <a:srgbClr val="000000"/>
                </a:solidFill>
              </a:defRPr>
            </a:pPr>
            <a:r>
              <a:rPr sz="2376">
                <a:solidFill>
                  <a:srgbClr val="FFFFFF"/>
                </a:solidFill>
              </a:rPr>
              <a:t>Révision du programme par un médecin entraîné et révision éthique </a:t>
            </a:r>
          </a:p>
          <a:p>
            <a:pPr marL="0" lvl="0" indent="0" algn="ctr" defTabSz="301752">
              <a:spcBef>
                <a:spcPts val="2300"/>
              </a:spcBef>
              <a:buSzTx/>
              <a:buNone/>
              <a:defRPr sz="1800">
                <a:solidFill>
                  <a:srgbClr val="000000"/>
                </a:solidFill>
              </a:defRPr>
            </a:pPr>
            <a:r>
              <a:rPr sz="2376">
                <a:solidFill>
                  <a:srgbClr val="FFFFFF"/>
                </a:solidFill>
              </a:rPr>
              <a:t>Formulaire d'évaluation et rétroaction </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xfrm>
            <a:off x="1270000" y="416393"/>
            <a:ext cx="10464800" cy="2540001"/>
          </a:xfrm>
          <a:prstGeom prst="rect">
            <a:avLst/>
          </a:prstGeom>
        </p:spPr>
        <p:txBody>
          <a:bodyPr/>
          <a:lstStyle/>
          <a:p>
            <a:pPr lvl="0">
              <a:defRPr sz="1800">
                <a:solidFill>
                  <a:srgbClr val="000000"/>
                </a:solidFill>
              </a:defRPr>
            </a:pPr>
            <a:r>
              <a:rPr sz="7200">
                <a:solidFill>
                  <a:srgbClr val="FFFFFF"/>
                </a:solidFill>
              </a:rPr>
              <a:t>Activités du CMFC </a:t>
            </a:r>
          </a:p>
        </p:txBody>
      </p:sp>
      <p:sp>
        <p:nvSpPr>
          <p:cNvPr id="185" name="Shape 185"/>
          <p:cNvSpPr>
            <a:spLocks noGrp="1"/>
          </p:cNvSpPr>
          <p:nvPr>
            <p:ph type="body" idx="1"/>
          </p:nvPr>
        </p:nvSpPr>
        <p:spPr>
          <a:xfrm>
            <a:off x="1270000" y="2809347"/>
            <a:ext cx="10464800" cy="5740400"/>
          </a:xfrm>
          <a:prstGeom prst="rect">
            <a:avLst/>
          </a:prstGeom>
        </p:spPr>
        <p:txBody>
          <a:bodyPr anchor="t"/>
          <a:lstStyle/>
          <a:p>
            <a:pPr marL="382270" lvl="0" indent="-382270" defTabSz="393192">
              <a:spcBef>
                <a:spcPts val="3000"/>
              </a:spcBef>
              <a:buBlip>
                <a:blip r:embed="rId2"/>
              </a:buBlip>
              <a:defRPr sz="1800">
                <a:solidFill>
                  <a:srgbClr val="000000"/>
                </a:solidFill>
              </a:defRPr>
            </a:pPr>
            <a:r>
              <a:rPr sz="3096">
                <a:solidFill>
                  <a:srgbClr val="FFFFFF"/>
                </a:solidFill>
              </a:rPr>
              <a:t>FMF</a:t>
            </a:r>
          </a:p>
          <a:p>
            <a:pPr marL="382270" lvl="0" indent="-382270" defTabSz="393192">
              <a:spcBef>
                <a:spcPts val="3000"/>
              </a:spcBef>
              <a:buBlip>
                <a:blip r:embed="rId2"/>
              </a:buBlip>
              <a:defRPr sz="1800">
                <a:solidFill>
                  <a:srgbClr val="000000"/>
                </a:solidFill>
              </a:defRPr>
            </a:pPr>
            <a:r>
              <a:rPr sz="3096">
                <a:solidFill>
                  <a:srgbClr val="FFFFFF"/>
                </a:solidFill>
              </a:rPr>
              <a:t>Le médecin de famille canadien</a:t>
            </a:r>
          </a:p>
          <a:p>
            <a:pPr marL="382270" lvl="0" indent="-382270" defTabSz="393192">
              <a:spcBef>
                <a:spcPts val="3000"/>
              </a:spcBef>
              <a:buBlip>
                <a:blip r:embed="rId2"/>
              </a:buBlip>
              <a:defRPr sz="1800">
                <a:solidFill>
                  <a:srgbClr val="000000"/>
                </a:solidFill>
              </a:defRPr>
            </a:pPr>
            <a:r>
              <a:rPr sz="3096">
                <a:solidFill>
                  <a:srgbClr val="FFFFFF"/>
                </a:solidFill>
              </a:rPr>
              <a:t>Perles, Relier l'apprentissage à la pratique</a:t>
            </a:r>
          </a:p>
          <a:p>
            <a:pPr marL="382270" lvl="0" indent="-382270" defTabSz="393192">
              <a:spcBef>
                <a:spcPts val="3000"/>
              </a:spcBef>
              <a:buBlip>
                <a:blip r:embed="rId2"/>
              </a:buBlip>
              <a:defRPr sz="1800">
                <a:solidFill>
                  <a:srgbClr val="000000"/>
                </a:solidFill>
              </a:defRPr>
            </a:pPr>
            <a:r>
              <a:rPr sz="3096">
                <a:solidFill>
                  <a:srgbClr val="FFFFFF"/>
                </a:solidFill>
              </a:rPr>
              <a:t>Auto-apprentissage</a:t>
            </a:r>
          </a:p>
          <a:p>
            <a:pPr marL="382270" lvl="0" indent="-382270" defTabSz="393192">
              <a:spcBef>
                <a:spcPts val="3000"/>
              </a:spcBef>
              <a:buBlip>
                <a:blip r:embed="rId2"/>
              </a:buBlip>
              <a:defRPr sz="1800">
                <a:solidFill>
                  <a:srgbClr val="000000"/>
                </a:solidFill>
              </a:defRPr>
            </a:pPr>
            <a:r>
              <a:rPr sz="3096">
                <a:solidFill>
                  <a:srgbClr val="FFFFFF"/>
                </a:solidFill>
              </a:rPr>
              <a:t>Subventions de DPC</a:t>
            </a:r>
          </a:p>
          <a:p>
            <a:pPr marL="382270" lvl="0" indent="-382270" defTabSz="393192">
              <a:spcBef>
                <a:spcPts val="3000"/>
              </a:spcBef>
              <a:buBlip>
                <a:blip r:embed="rId2"/>
              </a:buBlip>
              <a:defRPr sz="1800">
                <a:solidFill>
                  <a:srgbClr val="000000"/>
                </a:solidFill>
              </a:defRPr>
            </a:pPr>
            <a:r>
              <a:rPr sz="3096">
                <a:solidFill>
                  <a:srgbClr val="FFFFFF"/>
                </a:solidFill>
              </a:rPr>
              <a:t>Prix du programme de DPC du CMFC </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Activités du CMFNB </a:t>
            </a:r>
          </a:p>
        </p:txBody>
      </p:sp>
      <p:sp>
        <p:nvSpPr>
          <p:cNvPr id="188" name="Shape 188"/>
          <p:cNvSpPr>
            <a:spLocks noGrp="1"/>
          </p:cNvSpPr>
          <p:nvPr>
            <p:ph type="body" idx="1"/>
          </p:nvPr>
        </p:nvSpPr>
        <p:spPr>
          <a:prstGeom prst="rect">
            <a:avLst/>
          </a:prstGeom>
        </p:spPr>
        <p:txBody>
          <a:bodyPr anchor="t"/>
          <a:lstStyle/>
          <a:p>
            <a:pPr lvl="0">
              <a:buBlip>
                <a:blip r:embed="rId2"/>
              </a:buBlip>
              <a:defRPr sz="1800">
                <a:solidFill>
                  <a:srgbClr val="000000"/>
                </a:solidFill>
              </a:defRPr>
            </a:pPr>
            <a:r>
              <a:rPr sz="3600">
                <a:solidFill>
                  <a:srgbClr val="FFFFFF"/>
                </a:solidFill>
              </a:rPr>
              <a:t>CMF</a:t>
            </a:r>
          </a:p>
          <a:p>
            <a:pPr lvl="0">
              <a:buBlip>
                <a:blip r:embed="rId2"/>
              </a:buBlip>
              <a:defRPr sz="1800">
                <a:solidFill>
                  <a:srgbClr val="000000"/>
                </a:solidFill>
              </a:defRPr>
            </a:pPr>
            <a:r>
              <a:rPr sz="3600">
                <a:solidFill>
                  <a:srgbClr val="FFFFFF"/>
                </a:solidFill>
              </a:rPr>
              <a:t>Tournée provinciale: présentation sur DPC disponible sur le site web</a:t>
            </a:r>
          </a:p>
          <a:p>
            <a:pPr lvl="0">
              <a:buBlip>
                <a:blip r:embed="rId2"/>
              </a:buBlip>
              <a:defRPr sz="1800">
                <a:solidFill>
                  <a:srgbClr val="000000"/>
                </a:solidFill>
              </a:defRPr>
            </a:pPr>
            <a:r>
              <a:rPr sz="3600">
                <a:solidFill>
                  <a:srgbClr val="FFFFFF"/>
                </a:solidFill>
              </a:rPr>
              <a:t>Subvention DPC</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p:nvPr/>
        </p:nvSpPr>
        <p:spPr>
          <a:xfrm>
            <a:off x="695606" y="3667859"/>
            <a:ext cx="11339481" cy="146612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u="sng">
                <a:solidFill>
                  <a:srgbClr val="758BB2"/>
                </a:solidFill>
                <a:hlinkClick r:id="rId2"/>
              </a:defRPr>
            </a:lvl1pPr>
          </a:lstStyle>
          <a:p>
            <a:pPr lvl="0">
              <a:defRPr sz="1800" u="none">
                <a:solidFill>
                  <a:srgbClr val="000000"/>
                </a:solidFill>
              </a:defRPr>
            </a:pPr>
            <a:r>
              <a:rPr sz="4200" u="sng">
                <a:solidFill>
                  <a:srgbClr val="758BB2"/>
                </a:solidFill>
                <a:hlinkClick r:id="rId2"/>
              </a:rPr>
              <a:t>http://surveys.cfpc.ca/s/linking-learning-to-practice</a:t>
            </a:r>
          </a:p>
        </p:txBody>
      </p:sp>
      <p:sp>
        <p:nvSpPr>
          <p:cNvPr id="191" name="Shape 191"/>
          <p:cNvSpPr/>
          <p:nvPr/>
        </p:nvSpPr>
        <p:spPr>
          <a:xfrm>
            <a:off x="991424" y="793552"/>
            <a:ext cx="11265602" cy="146612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4200">
                <a:solidFill>
                  <a:srgbClr val="FFFFFF"/>
                </a:solidFill>
              </a:rPr>
              <a:t>Annexe 1 Relier l'apprentissage à la pratique: formulaire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lvl1pPr defTabSz="361188">
              <a:defRPr sz="5688"/>
            </a:lvl1pPr>
          </a:lstStyle>
          <a:p>
            <a:pPr lvl="0">
              <a:defRPr sz="1800">
                <a:solidFill>
                  <a:srgbClr val="000000"/>
                </a:solidFill>
              </a:defRPr>
            </a:pPr>
            <a:r>
              <a:rPr sz="5688">
                <a:solidFill>
                  <a:srgbClr val="FFFFFF"/>
                </a:solidFill>
              </a:rPr>
              <a:t>Atténuation des sources potentielles de partialité</a:t>
            </a:r>
          </a:p>
        </p:txBody>
      </p:sp>
      <p:sp>
        <p:nvSpPr>
          <p:cNvPr id="34" name="Shape 34"/>
          <p:cNvSpPr>
            <a:spLocks noGrp="1"/>
          </p:cNvSpPr>
          <p:nvPr>
            <p:ph type="body" idx="1"/>
          </p:nvPr>
        </p:nvSpPr>
        <p:spPr>
          <a:prstGeom prst="rect">
            <a:avLst/>
          </a:prstGeom>
        </p:spPr>
        <p:txBody>
          <a:bodyPr/>
          <a:lstStyle>
            <a:lvl1pPr>
              <a:buBlip>
                <a:blip r:embed="rId2"/>
              </a:buBlip>
            </a:lvl1pPr>
          </a:lstStyle>
          <a:p>
            <a:pPr lvl="0">
              <a:defRPr sz="1800">
                <a:solidFill>
                  <a:srgbClr val="000000"/>
                </a:solidFill>
              </a:defRPr>
            </a:pPr>
            <a:r>
              <a:rPr sz="3600">
                <a:solidFill>
                  <a:srgbClr val="FFFFFF"/>
                </a:solidFill>
              </a:rPr>
              <a:t>Sans objet</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p:nvPr/>
        </p:nvSpPr>
        <p:spPr>
          <a:xfrm>
            <a:off x="2146222" y="1014626"/>
            <a:ext cx="8712354" cy="78032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4200">
                <a:solidFill>
                  <a:srgbClr val="FFFFFF"/>
                </a:solidFill>
              </a:rPr>
              <a:t>Annexe 2 Perles: Formulaire</a:t>
            </a:r>
          </a:p>
        </p:txBody>
      </p:sp>
      <p:sp>
        <p:nvSpPr>
          <p:cNvPr id="194" name="Shape 194"/>
          <p:cNvSpPr/>
          <p:nvPr/>
        </p:nvSpPr>
        <p:spPr>
          <a:xfrm>
            <a:off x="611623" y="3800836"/>
            <a:ext cx="11781552" cy="21519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defRPr sz="1800">
                <a:solidFill>
                  <a:srgbClr val="000000"/>
                </a:solidFill>
              </a:defRPr>
            </a:pPr>
            <a:r>
              <a:rPr sz="4200">
                <a:solidFill>
                  <a:srgbClr val="758BB2"/>
                </a:solidFill>
                <a:hlinkClick r:id="rId2"/>
              </a:rPr>
              <a:t>http://surveys.cfpc.ca/s/pearls-submission-form</a:t>
            </a:r>
            <a:r>
              <a:rPr sz="4200">
                <a:solidFill>
                  <a:srgbClr val="FFFFFF"/>
                </a:solidFill>
              </a:rPr>
              <a:t> </a:t>
            </a:r>
          </a:p>
          <a:p>
            <a:pPr lvl="0">
              <a:defRPr sz="1800">
                <a:solidFill>
                  <a:srgbClr val="000000"/>
                </a:solidFill>
              </a:defRPr>
            </a:pPr>
            <a:r>
              <a:rPr sz="4200">
                <a:solidFill>
                  <a:srgbClr val="FFFFFF"/>
                </a:solidFill>
              </a:rPr>
              <a:t> </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p:nvPr/>
        </p:nvSpPr>
        <p:spPr>
          <a:xfrm>
            <a:off x="857829" y="557249"/>
            <a:ext cx="11761212" cy="21519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defRPr sz="1800">
                <a:solidFill>
                  <a:srgbClr val="000000"/>
                </a:solidFill>
              </a:defRPr>
            </a:pPr>
            <a:r>
              <a:rPr sz="4200">
                <a:solidFill>
                  <a:srgbClr val="FFFFFF"/>
                </a:solidFill>
              </a:rPr>
              <a:t>Annexe 3 Exemple d'un programme de petits groupes d'apprentissage basé sur la pratique</a:t>
            </a:r>
          </a:p>
        </p:txBody>
      </p:sp>
      <p:sp>
        <p:nvSpPr>
          <p:cNvPr id="197" name="Shape 197"/>
          <p:cNvSpPr/>
          <p:nvPr/>
        </p:nvSpPr>
        <p:spPr>
          <a:xfrm>
            <a:off x="1420031" y="2975243"/>
            <a:ext cx="5794273" cy="78032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4200" u="sng">
                <a:solidFill>
                  <a:srgbClr val="758BB2"/>
                </a:solidFill>
                <a:hlinkClick r:id="rId2"/>
              </a:rPr>
              <a:t>http://fmpe.org/fr</a:t>
            </a:r>
            <a:r>
              <a:rPr sz="4200">
                <a:solidFill>
                  <a:srgbClr val="758BB2"/>
                </a:solidFill>
              </a:rPr>
              <a:t> </a:t>
            </a:r>
          </a:p>
        </p:txBody>
      </p:sp>
      <p:grpSp>
        <p:nvGrpSpPr>
          <p:cNvPr id="200" name="Group 200"/>
          <p:cNvGrpSpPr/>
          <p:nvPr/>
        </p:nvGrpSpPr>
        <p:grpSpPr>
          <a:xfrm>
            <a:off x="499939" y="4276488"/>
            <a:ext cx="6566695" cy="4937126"/>
            <a:chOff x="-63500" y="-63500"/>
            <a:chExt cx="6566694" cy="4937125"/>
          </a:xfrm>
        </p:grpSpPr>
        <p:pic>
          <p:nvPicPr>
            <p:cNvPr id="199" name="IMG_0531.jpeg"/>
            <p:cNvPicPr/>
            <p:nvPr/>
          </p:nvPicPr>
          <p:blipFill>
            <a:blip r:embed="rId3">
              <a:extLst/>
            </a:blip>
            <a:srcRect/>
            <a:stretch>
              <a:fillRect/>
            </a:stretch>
          </p:blipFill>
          <p:spPr>
            <a:xfrm>
              <a:off x="0" y="0"/>
              <a:ext cx="6439877" cy="4810031"/>
            </a:xfrm>
            <a:prstGeom prst="rect">
              <a:avLst/>
            </a:prstGeom>
            <a:ln>
              <a:noFill/>
            </a:ln>
            <a:effectLst/>
          </p:spPr>
        </p:pic>
        <p:pic>
          <p:nvPicPr>
            <p:cNvPr id="198" name="Image 197"/>
            <p:cNvPicPr/>
            <p:nvPr/>
          </p:nvPicPr>
          <p:blipFill>
            <a:blip r:embed="rId4">
              <a:extLst/>
            </a:blip>
            <a:stretch>
              <a:fillRect/>
            </a:stretch>
          </p:blipFill>
          <p:spPr>
            <a:xfrm>
              <a:off x="-63500" y="-63501"/>
              <a:ext cx="6566694" cy="4937126"/>
            </a:xfrm>
            <a:prstGeom prst="rect">
              <a:avLst/>
            </a:prstGeom>
            <a:effectLst/>
          </p:spPr>
        </p:pic>
      </p:grpSp>
      <p:grpSp>
        <p:nvGrpSpPr>
          <p:cNvPr id="203" name="Group 203"/>
          <p:cNvGrpSpPr/>
          <p:nvPr/>
        </p:nvGrpSpPr>
        <p:grpSpPr>
          <a:xfrm>
            <a:off x="8373628" y="3121768"/>
            <a:ext cx="3689897" cy="6040522"/>
            <a:chOff x="-63500" y="-63500"/>
            <a:chExt cx="3689896" cy="6040521"/>
          </a:xfrm>
        </p:grpSpPr>
        <p:pic>
          <p:nvPicPr>
            <p:cNvPr id="202" name="IMG_0532.jpeg"/>
            <p:cNvPicPr/>
            <p:nvPr/>
          </p:nvPicPr>
          <p:blipFill>
            <a:blip r:embed="rId5">
              <a:extLst/>
            </a:blip>
            <a:stretch>
              <a:fillRect/>
            </a:stretch>
          </p:blipFill>
          <p:spPr>
            <a:xfrm>
              <a:off x="-1" y="0"/>
              <a:ext cx="3562897" cy="5913521"/>
            </a:xfrm>
            <a:prstGeom prst="rect">
              <a:avLst/>
            </a:prstGeom>
            <a:ln>
              <a:noFill/>
            </a:ln>
            <a:effectLst/>
          </p:spPr>
        </p:pic>
        <p:pic>
          <p:nvPicPr>
            <p:cNvPr id="201" name="Image 200"/>
            <p:cNvPicPr/>
            <p:nvPr/>
          </p:nvPicPr>
          <p:blipFill>
            <a:blip r:embed="rId6">
              <a:extLst/>
            </a:blip>
            <a:stretch>
              <a:fillRect/>
            </a:stretch>
          </p:blipFill>
          <p:spPr>
            <a:xfrm>
              <a:off x="-63501" y="-63500"/>
              <a:ext cx="3689897" cy="6040521"/>
            </a:xfrm>
            <a:prstGeom prst="rect">
              <a:avLst/>
            </a:prstGeom>
            <a:effectLst/>
          </p:spPr>
        </p:pic>
      </p:gr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p:nvPr/>
        </p:nvSpPr>
        <p:spPr>
          <a:xfrm>
            <a:off x="1507911" y="4254408"/>
            <a:ext cx="9988978" cy="78032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u="sng">
                <a:solidFill>
                  <a:srgbClr val="758BB2"/>
                </a:solidFill>
                <a:hlinkClick r:id="rId2"/>
              </a:defRPr>
            </a:lvl1pPr>
          </a:lstStyle>
          <a:p>
            <a:pPr lvl="0">
              <a:defRPr sz="1800" u="none">
                <a:solidFill>
                  <a:srgbClr val="000000"/>
                </a:solidFill>
              </a:defRPr>
            </a:pPr>
            <a:r>
              <a:rPr sz="4200" u="sng">
                <a:solidFill>
                  <a:srgbClr val="758BB2"/>
                </a:solidFill>
                <a:hlinkClick r:id="rId2"/>
              </a:rPr>
              <a:t>http://www.cfpc.ca/Nonmembers/</a:t>
            </a:r>
          </a:p>
        </p:txBody>
      </p:sp>
      <p:sp>
        <p:nvSpPr>
          <p:cNvPr id="206" name="Shape 206"/>
          <p:cNvSpPr/>
          <p:nvPr/>
        </p:nvSpPr>
        <p:spPr>
          <a:xfrm>
            <a:off x="1799957" y="788678"/>
            <a:ext cx="8968741" cy="146612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4200">
                <a:solidFill>
                  <a:srgbClr val="FFFFFF"/>
                </a:solidFill>
              </a:rPr>
              <a:t>Annexe 4 Participation des </a:t>
            </a:r>
          </a:p>
          <a:p>
            <a:pPr lvl="0">
              <a:defRPr sz="1800">
                <a:solidFill>
                  <a:srgbClr val="000000"/>
                </a:solidFill>
              </a:defRPr>
            </a:pPr>
            <a:r>
              <a:rPr sz="4200">
                <a:solidFill>
                  <a:srgbClr val="FFFFFF"/>
                </a:solidFill>
              </a:rPr>
              <a:t>non-Membres au Mainpro</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752245" y="218428"/>
            <a:ext cx="11652592" cy="2144070"/>
          </a:xfrm>
          <a:prstGeom prst="rect">
            <a:avLst/>
          </a:prstGeom>
        </p:spPr>
        <p:txBody>
          <a:bodyPr/>
          <a:lstStyle>
            <a:lvl1pPr defTabSz="411479">
              <a:defRPr sz="6479"/>
            </a:lvl1pPr>
          </a:lstStyle>
          <a:p>
            <a:pPr lvl="0">
              <a:defRPr sz="1800">
                <a:solidFill>
                  <a:srgbClr val="000000"/>
                </a:solidFill>
              </a:defRPr>
            </a:pPr>
            <a:r>
              <a:rPr sz="6479">
                <a:solidFill>
                  <a:srgbClr val="FFFFFF"/>
                </a:solidFill>
              </a:rPr>
              <a:t>Objectifs d'apprentissage</a:t>
            </a:r>
          </a:p>
        </p:txBody>
      </p:sp>
      <p:sp>
        <p:nvSpPr>
          <p:cNvPr id="37" name="Shape 37"/>
          <p:cNvSpPr>
            <a:spLocks noGrp="1"/>
          </p:cNvSpPr>
          <p:nvPr>
            <p:ph type="body" idx="1"/>
          </p:nvPr>
        </p:nvSpPr>
        <p:spPr>
          <a:xfrm>
            <a:off x="941559" y="2000913"/>
            <a:ext cx="10854152" cy="6513179"/>
          </a:xfrm>
          <a:prstGeom prst="rect">
            <a:avLst/>
          </a:prstGeom>
        </p:spPr>
        <p:txBody>
          <a:bodyPr/>
          <a:lstStyle/>
          <a:p>
            <a:pPr marL="0" lvl="0" indent="0" defTabSz="388620">
              <a:spcBef>
                <a:spcPts val="0"/>
              </a:spcBef>
              <a:buSzTx/>
              <a:buNone/>
              <a:tabLst>
                <a:tab pos="381000" algn="l"/>
              </a:tabLst>
              <a:defRPr sz="1800">
                <a:solidFill>
                  <a:srgbClr val="000000"/>
                </a:solidFill>
              </a:defRPr>
            </a:pPr>
            <a:r>
              <a:rPr sz="2720">
                <a:solidFill>
                  <a:srgbClr val="FFFFFF"/>
                </a:solidFill>
                <a:uFill>
                  <a:solidFill/>
                </a:uFill>
              </a:rPr>
              <a:t>Durant cette présentation, le participant va apprendre</a:t>
            </a:r>
          </a:p>
          <a:p>
            <a:pPr marL="0" lvl="0" indent="0" defTabSz="388620">
              <a:spcBef>
                <a:spcPts val="0"/>
              </a:spcBef>
              <a:buSzTx/>
              <a:buNone/>
              <a:tabLst>
                <a:tab pos="381000" algn="l"/>
              </a:tabLst>
              <a:defRPr sz="1800">
                <a:solidFill>
                  <a:srgbClr val="000000"/>
                </a:solidFill>
              </a:defRPr>
            </a:pPr>
            <a:endParaRPr sz="2720">
              <a:solidFill>
                <a:srgbClr val="FFFFFF"/>
              </a:solidFill>
              <a:uFill>
                <a:solidFill/>
              </a:uFill>
            </a:endParaRPr>
          </a:p>
          <a:p>
            <a:pPr marL="0" lvl="0" indent="0" defTabSz="388620">
              <a:spcBef>
                <a:spcPts val="0"/>
              </a:spcBef>
              <a:buSzTx/>
              <a:buNone/>
              <a:tabLst>
                <a:tab pos="381000" algn="l"/>
              </a:tabLst>
              <a:defRPr sz="1800">
                <a:solidFill>
                  <a:srgbClr val="000000"/>
                </a:solidFill>
              </a:defRPr>
            </a:pPr>
            <a:r>
              <a:rPr sz="2295">
                <a:solidFill>
                  <a:srgbClr val="FFFFFF"/>
                </a:solidFill>
                <a:uFill>
                  <a:solidFill/>
                </a:uFill>
              </a:rPr>
              <a:t>• Comment le développement professionnel continu évolue</a:t>
            </a:r>
          </a:p>
          <a:p>
            <a:pPr marL="0" lvl="0" indent="0" defTabSz="388620">
              <a:spcBef>
                <a:spcPts val="0"/>
              </a:spcBef>
              <a:buSzTx/>
              <a:buNone/>
              <a:tabLst>
                <a:tab pos="381000" algn="l"/>
              </a:tabLst>
              <a:defRPr sz="1800">
                <a:solidFill>
                  <a:srgbClr val="000000"/>
                </a:solidFill>
              </a:defRPr>
            </a:pPr>
            <a:endParaRPr sz="2295">
              <a:solidFill>
                <a:srgbClr val="FFFFFF"/>
              </a:solidFill>
              <a:uFill>
                <a:solidFill/>
              </a:uFill>
            </a:endParaRPr>
          </a:p>
          <a:p>
            <a:pPr marL="0" lvl="0" indent="0" defTabSz="388620">
              <a:spcBef>
                <a:spcPts val="0"/>
              </a:spcBef>
              <a:buSzTx/>
              <a:buNone/>
              <a:tabLst>
                <a:tab pos="381000" algn="l"/>
              </a:tabLst>
              <a:defRPr sz="1800">
                <a:solidFill>
                  <a:srgbClr val="000000"/>
                </a:solidFill>
              </a:defRPr>
            </a:pPr>
            <a:r>
              <a:rPr sz="2295">
                <a:solidFill>
                  <a:srgbClr val="FFFFFF"/>
                </a:solidFill>
                <a:uFill>
                  <a:solidFill/>
                </a:uFill>
              </a:rPr>
              <a:t>• Quelles sont les données sur l’éducation des médecins et les facteurs de risque d’un déclin de la compétence</a:t>
            </a:r>
          </a:p>
          <a:p>
            <a:pPr marL="0" lvl="0" indent="0" defTabSz="388620">
              <a:spcBef>
                <a:spcPts val="0"/>
              </a:spcBef>
              <a:buSzTx/>
              <a:buNone/>
              <a:tabLst>
                <a:tab pos="381000" algn="l"/>
              </a:tabLst>
              <a:defRPr sz="1800">
                <a:solidFill>
                  <a:srgbClr val="000000"/>
                </a:solidFill>
              </a:defRPr>
            </a:pPr>
            <a:endParaRPr sz="2295">
              <a:solidFill>
                <a:srgbClr val="FFFFFF"/>
              </a:solidFill>
              <a:uFill>
                <a:solidFill/>
              </a:uFill>
            </a:endParaRPr>
          </a:p>
          <a:p>
            <a:pPr marL="0" lvl="0" indent="0" defTabSz="388620">
              <a:spcBef>
                <a:spcPts val="0"/>
              </a:spcBef>
              <a:buSzTx/>
              <a:buNone/>
              <a:tabLst>
                <a:tab pos="381000" algn="l"/>
              </a:tabLst>
              <a:defRPr sz="1800">
                <a:solidFill>
                  <a:srgbClr val="000000"/>
                </a:solidFill>
              </a:defRPr>
            </a:pPr>
            <a:r>
              <a:rPr sz="2295">
                <a:solidFill>
                  <a:srgbClr val="FFFFFF"/>
                </a:solidFill>
                <a:uFill>
                  <a:solidFill/>
                </a:uFill>
              </a:rPr>
              <a:t>• Comment bâtir un plan d’apprentissage et atteindre ses objectifs d’apprentissage en tant que médecin</a:t>
            </a:r>
          </a:p>
          <a:p>
            <a:pPr marL="0" lvl="0" indent="0" defTabSz="388620">
              <a:spcBef>
                <a:spcPts val="0"/>
              </a:spcBef>
              <a:buSzTx/>
              <a:buNone/>
              <a:tabLst>
                <a:tab pos="381000" algn="l"/>
              </a:tabLst>
              <a:defRPr sz="1800">
                <a:solidFill>
                  <a:srgbClr val="000000"/>
                </a:solidFill>
              </a:defRPr>
            </a:pPr>
            <a:endParaRPr sz="2295">
              <a:solidFill>
                <a:srgbClr val="FFFFFF"/>
              </a:solidFill>
              <a:uFill>
                <a:solidFill/>
              </a:uFill>
            </a:endParaRPr>
          </a:p>
          <a:p>
            <a:pPr marL="0" lvl="0" indent="0" defTabSz="388620">
              <a:spcBef>
                <a:spcPts val="0"/>
              </a:spcBef>
              <a:buSzTx/>
              <a:buNone/>
              <a:tabLst>
                <a:tab pos="381000" algn="l"/>
              </a:tabLst>
              <a:defRPr sz="1800">
                <a:solidFill>
                  <a:srgbClr val="000000"/>
                </a:solidFill>
              </a:defRPr>
            </a:pPr>
            <a:r>
              <a:rPr sz="2295">
                <a:solidFill>
                  <a:srgbClr val="FFFFFF"/>
                </a:solidFill>
                <a:uFill>
                  <a:solidFill/>
                </a:uFill>
              </a:rPr>
              <a:t>• Comprendre comment le DPC peut avoir un impact sur nos patients si nous avons la volonté d’appliquer notre apprentissage à la pratique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title"/>
          </p:nvPr>
        </p:nvSpPr>
        <p:spPr>
          <a:xfrm>
            <a:off x="676103" y="2015344"/>
            <a:ext cx="11759190" cy="3925758"/>
          </a:xfrm>
          <a:prstGeom prst="rect">
            <a:avLst/>
          </a:prstGeom>
        </p:spPr>
        <p:txBody>
          <a:bodyPr/>
          <a:lstStyle/>
          <a:p>
            <a:pPr lvl="0">
              <a:defRPr sz="1800">
                <a:solidFill>
                  <a:srgbClr val="000000"/>
                </a:solidFill>
              </a:defRPr>
            </a:pPr>
            <a:r>
              <a:rPr sz="7200">
                <a:solidFill>
                  <a:srgbClr val="FFFFFF"/>
                </a:solidFill>
              </a:rPr>
              <a:t>Les tendances en DPC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title"/>
          </p:nvPr>
        </p:nvSpPr>
        <p:spPr>
          <a:xfrm>
            <a:off x="1270000" y="1831469"/>
            <a:ext cx="10921643" cy="5524709"/>
          </a:xfrm>
          <a:prstGeom prst="rect">
            <a:avLst/>
          </a:prstGeom>
        </p:spPr>
        <p:txBody>
          <a:bodyPr/>
          <a:lstStyle/>
          <a:p>
            <a:pPr lvl="0" defTabSz="420623">
              <a:defRPr sz="1800">
                <a:solidFill>
                  <a:srgbClr val="000000"/>
                </a:solidFill>
              </a:defRPr>
            </a:pPr>
            <a:r>
              <a:rPr sz="6624">
                <a:solidFill>
                  <a:srgbClr val="FFFFFF"/>
                </a:solidFill>
              </a:rPr>
              <a:t>Événements</a:t>
            </a:r>
          </a:p>
          <a:p>
            <a:pPr lvl="0" defTabSz="420623">
              <a:defRPr sz="1800">
                <a:solidFill>
                  <a:srgbClr val="000000"/>
                </a:solidFill>
              </a:defRPr>
            </a:pPr>
            <a:endParaRPr sz="6624">
              <a:solidFill>
                <a:srgbClr val="FFFFFF"/>
              </a:solidFill>
            </a:endParaRPr>
          </a:p>
          <a:p>
            <a:pPr lvl="0" defTabSz="420623">
              <a:defRPr sz="1800">
                <a:solidFill>
                  <a:srgbClr val="000000"/>
                </a:solidFill>
              </a:defRPr>
            </a:pPr>
            <a:endParaRPr sz="6624">
              <a:solidFill>
                <a:srgbClr val="FFFFFF"/>
              </a:solidFill>
            </a:endParaRPr>
          </a:p>
          <a:p>
            <a:pPr lvl="0" defTabSz="420623">
              <a:defRPr sz="1800">
                <a:solidFill>
                  <a:srgbClr val="000000"/>
                </a:solidFill>
              </a:defRPr>
            </a:pPr>
            <a:r>
              <a:rPr sz="6624">
                <a:solidFill>
                  <a:srgbClr val="FFFFFF"/>
                </a:solidFill>
              </a:rPr>
              <a:t>Apprentissage sur le lieu de travail</a:t>
            </a:r>
          </a:p>
        </p:txBody>
      </p:sp>
      <p:pic>
        <p:nvPicPr>
          <p:cNvPr id="42" name="Image 41"/>
          <p:cNvPicPr/>
          <p:nvPr/>
        </p:nvPicPr>
        <p:blipFill>
          <a:blip r:embed="rId2">
            <a:extLst/>
          </a:blip>
          <a:stretch>
            <a:fillRect/>
          </a:stretch>
        </p:blipFill>
        <p:spPr>
          <a:xfrm rot="5400000">
            <a:off x="5588878" y="4092549"/>
            <a:ext cx="2283885" cy="563574"/>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p:nvPr>
        </p:nvSpPr>
        <p:spPr>
          <a:xfrm>
            <a:off x="1178631" y="1033250"/>
            <a:ext cx="10647538" cy="7687099"/>
          </a:xfrm>
          <a:prstGeom prst="rect">
            <a:avLst/>
          </a:prstGeom>
        </p:spPr>
        <p:txBody>
          <a:bodyPr/>
          <a:lstStyle/>
          <a:p>
            <a:pPr lvl="0" defTabSz="370331">
              <a:defRPr sz="1800">
                <a:solidFill>
                  <a:srgbClr val="000000"/>
                </a:solidFill>
              </a:defRPr>
            </a:pPr>
            <a:r>
              <a:rPr sz="5832">
                <a:solidFill>
                  <a:srgbClr val="FFFFFF"/>
                </a:solidFill>
              </a:rPr>
              <a:t>Satisfaction du médecin (ou modèle "mise-à-jour")</a:t>
            </a:r>
          </a:p>
          <a:p>
            <a:pPr lvl="0" defTabSz="370331">
              <a:defRPr sz="1800">
                <a:solidFill>
                  <a:srgbClr val="000000"/>
                </a:solidFill>
              </a:defRPr>
            </a:pPr>
            <a:endParaRPr sz="5832">
              <a:solidFill>
                <a:srgbClr val="FFFFFF"/>
              </a:solidFill>
            </a:endParaRPr>
          </a:p>
          <a:p>
            <a:pPr lvl="0" defTabSz="370331">
              <a:defRPr sz="1800">
                <a:solidFill>
                  <a:srgbClr val="000000"/>
                </a:solidFill>
              </a:defRPr>
            </a:pPr>
            <a:endParaRPr sz="5832">
              <a:solidFill>
                <a:srgbClr val="FFFFFF"/>
              </a:solidFill>
            </a:endParaRPr>
          </a:p>
          <a:p>
            <a:pPr lvl="0" defTabSz="370331">
              <a:defRPr sz="1800">
                <a:solidFill>
                  <a:srgbClr val="000000"/>
                </a:solidFill>
              </a:defRPr>
            </a:pPr>
            <a:r>
              <a:rPr sz="5832">
                <a:solidFill>
                  <a:srgbClr val="FFFFFF"/>
                </a:solidFill>
              </a:rPr>
              <a:t>Impact sur la pratique/patients (ou modèle "Performance")</a:t>
            </a:r>
          </a:p>
        </p:txBody>
      </p:sp>
      <p:pic>
        <p:nvPicPr>
          <p:cNvPr id="46" name="Image 45"/>
          <p:cNvPicPr/>
          <p:nvPr/>
        </p:nvPicPr>
        <p:blipFill>
          <a:blip r:embed="rId3">
            <a:extLst/>
          </a:blip>
          <a:stretch>
            <a:fillRect/>
          </a:stretch>
        </p:blipFill>
        <p:spPr>
          <a:xfrm rot="5400000">
            <a:off x="5732659" y="4629658"/>
            <a:ext cx="1539480" cy="563574"/>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xfrm>
            <a:off x="1270000" y="203200"/>
            <a:ext cx="10464800" cy="7656642"/>
          </a:xfrm>
          <a:prstGeom prst="rect">
            <a:avLst/>
          </a:prstGeom>
        </p:spPr>
        <p:txBody>
          <a:bodyPr/>
          <a:lstStyle/>
          <a:p>
            <a:pPr lvl="0">
              <a:defRPr sz="1800">
                <a:solidFill>
                  <a:srgbClr val="000000"/>
                </a:solidFill>
              </a:defRPr>
            </a:pPr>
            <a:r>
              <a:rPr sz="7200">
                <a:solidFill>
                  <a:srgbClr val="FFFFFF"/>
                </a:solidFill>
              </a:rPr>
              <a:t>Individuel</a:t>
            </a:r>
          </a:p>
          <a:p>
            <a:pPr lvl="0">
              <a:defRPr sz="1800">
                <a:solidFill>
                  <a:srgbClr val="000000"/>
                </a:solidFill>
              </a:defRPr>
            </a:pPr>
            <a:endParaRPr sz="7200">
              <a:solidFill>
                <a:srgbClr val="FFFFFF"/>
              </a:solidFill>
            </a:endParaRPr>
          </a:p>
          <a:p>
            <a:pPr lvl="0">
              <a:defRPr sz="1800">
                <a:solidFill>
                  <a:srgbClr val="000000"/>
                </a:solidFill>
              </a:defRPr>
            </a:pPr>
            <a:endParaRPr sz="7200">
              <a:solidFill>
                <a:srgbClr val="FFFFFF"/>
              </a:solidFill>
            </a:endParaRPr>
          </a:p>
          <a:p>
            <a:pPr lvl="0">
              <a:defRPr sz="1800">
                <a:solidFill>
                  <a:srgbClr val="000000"/>
                </a:solidFill>
              </a:defRPr>
            </a:pPr>
            <a:r>
              <a:rPr sz="7200">
                <a:solidFill>
                  <a:srgbClr val="FFFFFF"/>
                </a:solidFill>
              </a:rPr>
              <a:t>Focus sur équipe/pratique</a:t>
            </a:r>
          </a:p>
        </p:txBody>
      </p:sp>
      <p:pic>
        <p:nvPicPr>
          <p:cNvPr id="52" name="Image 51"/>
          <p:cNvPicPr/>
          <p:nvPr/>
        </p:nvPicPr>
        <p:blipFill>
          <a:blip r:embed="rId3">
            <a:extLst/>
          </a:blip>
          <a:stretch>
            <a:fillRect/>
          </a:stretch>
        </p:blipFill>
        <p:spPr>
          <a:xfrm rot="5400000">
            <a:off x="5620063" y="3087718"/>
            <a:ext cx="1907775" cy="563575"/>
          </a:xfrm>
          <a:prstGeom prst="rect">
            <a:avLst/>
          </a:prstGeom>
        </p:spPr>
      </p:pic>
    </p:spTree>
  </p:cSld>
  <p:clrMapOvr>
    <a:masterClrMapping/>
  </p:clrMapOvr>
  <p:transition spd="med"/>
</p:sld>
</file>

<file path=ppt/theme/theme1.xml><?xml version="1.0" encoding="utf-8"?>
<a:theme xmlns:a="http://schemas.openxmlformats.org/drawingml/2006/main" name="Chalkboard">
  <a:themeElements>
    <a:clrScheme name="Chalkboard">
      <a:dk1>
        <a:srgbClr val="000000"/>
      </a:dk1>
      <a:lt1>
        <a:srgbClr val="FFFFFF"/>
      </a:lt1>
      <a:dk2>
        <a:srgbClr val="403F3D"/>
      </a:dk2>
      <a:lt2>
        <a:srgbClr val="BFBCB6"/>
      </a:lt2>
      <a:accent1>
        <a:srgbClr val="F8D76C"/>
      </a:accent1>
      <a:accent2>
        <a:srgbClr val="CE8B45"/>
      </a:accent2>
      <a:accent3>
        <a:srgbClr val="BD6C69"/>
      </a:accent3>
      <a:accent4>
        <a:srgbClr val="816DAA"/>
      </a:accent4>
      <a:accent5>
        <a:srgbClr val="758BB2"/>
      </a:accent5>
      <a:accent6>
        <a:srgbClr val="8BAF77"/>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63500" dist="12700" dir="16200000" rotWithShape="0">
              <a:srgbClr val="000000">
                <a:alpha val="50000"/>
              </a:srgbClr>
            </a:outerShdw>
          </a:effectLst>
        </a:effectStyle>
        <a:effectStyle>
          <a:effectLst>
            <a:outerShdw blurRad="88900" dir="54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E8B45"/>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403F3D"/>
      </a:dk2>
      <a:lt2>
        <a:srgbClr val="BFBCB6"/>
      </a:lt2>
      <a:accent1>
        <a:srgbClr val="F8D76C"/>
      </a:accent1>
      <a:accent2>
        <a:srgbClr val="CE8B45"/>
      </a:accent2>
      <a:accent3>
        <a:srgbClr val="BD6C69"/>
      </a:accent3>
      <a:accent4>
        <a:srgbClr val="816DAA"/>
      </a:accent4>
      <a:accent5>
        <a:srgbClr val="758BB2"/>
      </a:accent5>
      <a:accent6>
        <a:srgbClr val="8BAF77"/>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63500" dist="12700" dir="16200000" rotWithShape="0">
              <a:srgbClr val="000000">
                <a:alpha val="50000"/>
              </a:srgbClr>
            </a:outerShdw>
          </a:effectLst>
        </a:effectStyle>
        <a:effectStyle>
          <a:effectLst>
            <a:outerShdw blurRad="88900" dir="54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E8B45"/>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53</TotalTime>
  <Words>1701</Words>
  <Application>Microsoft Office PowerPoint</Application>
  <PresentationFormat>Personnalisé</PresentationFormat>
  <Paragraphs>199</Paragraphs>
  <Slides>42</Slides>
  <Notes>18</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42</vt:i4>
      </vt:variant>
    </vt:vector>
  </HeadingPairs>
  <TitlesOfParts>
    <vt:vector size="45" baseType="lpstr">
      <vt:lpstr>Avenir Book</vt:lpstr>
      <vt:lpstr>Chalkduster</vt:lpstr>
      <vt:lpstr>Chalkboard</vt:lpstr>
      <vt:lpstr>Savez-vous ce que vous ne savez pas? L'Atelier  Julie Langlois, MD  CMF du CMFNB 2015</vt:lpstr>
      <vt:lpstr>Déclaration de conflits d'intérêts potentiels </vt:lpstr>
      <vt:lpstr>Divulgation de soutien commercial</vt:lpstr>
      <vt:lpstr>Atténuation des sources potentielles de partialité</vt:lpstr>
      <vt:lpstr>Objectifs d'apprentissage</vt:lpstr>
      <vt:lpstr>Les tendances en DPC </vt:lpstr>
      <vt:lpstr>Événements   Apprentissage sur le lieu de travail</vt:lpstr>
      <vt:lpstr>Satisfaction du médecin (ou modèle "mise-à-jour")   Impact sur la pratique/patients (ou modèle "Performance")</vt:lpstr>
      <vt:lpstr>Individuel   Focus sur équipe/pratique</vt:lpstr>
      <vt:lpstr>Expert centre tertiaire/universitaire   Expert local, collègue ou membre de l'équipe </vt:lpstr>
      <vt:lpstr>Expert médical   Conception plus large de la compétence et de la pratique  </vt:lpstr>
      <vt:lpstr> Rôles Can-MEDS MF</vt:lpstr>
      <vt:lpstr>Industrie/Pharma (Marketing)   Organisation/Faculté  (Éducation) </vt:lpstr>
      <vt:lpstr>Être un spectateur   Être engagé et responsable de sa propre éducation </vt:lpstr>
      <vt:lpstr>Diverses méthodes  d'apprentissage  </vt:lpstr>
      <vt:lpstr>Les méthodes traditionnelles (ou de la vieille école)</vt:lpstr>
      <vt:lpstr>Les méthodes Techno (ou Nerd) </vt:lpstr>
      <vt:lpstr>Les méthodes "en avez-vous déjà entendu parler?" </vt:lpstr>
      <vt:lpstr>Les méthodes très efficaces (ou les super-méthodes)</vt:lpstr>
      <vt:lpstr>Présentation PowerPoint</vt:lpstr>
      <vt:lpstr>Déterminants de l'impact sur la pratique </vt:lpstr>
      <vt:lpstr>Cas clinique</vt:lpstr>
      <vt:lpstr>Facteurs déterminants dans la qualité de la pratique </vt:lpstr>
      <vt:lpstr>Comment restons-nous "à jour" au NB? </vt:lpstr>
      <vt:lpstr>Barrières au DPC</vt:lpstr>
      <vt:lpstr>Plan d'apprentissage personnalisé en 5 étapes</vt:lpstr>
      <vt:lpstr>Présentation PowerPoint</vt:lpstr>
      <vt:lpstr>3. Sélectionner et prioriser des sujets à couvrir et des compétences à acquérir</vt:lpstr>
      <vt:lpstr>4. Identifier des activités potentielles  que j'entreprendrai pour rencontrer mes objectifs d'apprentissage</vt:lpstr>
      <vt:lpstr>5. À la fin de mon cycle, évaluer l'atteinte de mes objectifs</vt:lpstr>
      <vt:lpstr>Engagement à changer... </vt:lpstr>
      <vt:lpstr>Références</vt:lpstr>
      <vt:lpstr>Suppléments</vt:lpstr>
      <vt:lpstr>Développer un programme certifié </vt:lpstr>
      <vt:lpstr>Qui a l'autorité d'accorder une certification pour des activités d'éducation? </vt:lpstr>
      <vt:lpstr>Éléments clés de la certification </vt:lpstr>
      <vt:lpstr>Activités du CMFC </vt:lpstr>
      <vt:lpstr>Activités du CMFNB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Savez-vous ce que vous ne savez pas? L'Atelier  Julie Langlois, MD  CMF du CMFNB 2015</dc:title>
  <dc:creator>Samuel Daigle</dc:creator>
  <cp:lastModifiedBy>Samuel Daigle</cp:lastModifiedBy>
  <cp:revision>4</cp:revision>
  <dcterms:modified xsi:type="dcterms:W3CDTF">2015-05-30T18:37:08Z</dcterms:modified>
</cp:coreProperties>
</file>