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21" r:id="rId4"/>
  </p:sldMasterIdLst>
  <p:notesMasterIdLst>
    <p:notesMasterId r:id="rId32"/>
  </p:notesMasterIdLst>
  <p:handoutMasterIdLst>
    <p:handoutMasterId r:id="rId33"/>
  </p:handoutMasterIdLst>
  <p:sldIdLst>
    <p:sldId id="618" r:id="rId5"/>
    <p:sldId id="635" r:id="rId6"/>
    <p:sldId id="636" r:id="rId7"/>
    <p:sldId id="612" r:id="rId8"/>
    <p:sldId id="638" r:id="rId9"/>
    <p:sldId id="648" r:id="rId10"/>
    <p:sldId id="657" r:id="rId11"/>
    <p:sldId id="650" r:id="rId12"/>
    <p:sldId id="646" r:id="rId13"/>
    <p:sldId id="639" r:id="rId14"/>
    <p:sldId id="640" r:id="rId15"/>
    <p:sldId id="658" r:id="rId16"/>
    <p:sldId id="619" r:id="rId17"/>
    <p:sldId id="651" r:id="rId18"/>
    <p:sldId id="659" r:id="rId19"/>
    <p:sldId id="642" r:id="rId20"/>
    <p:sldId id="634" r:id="rId21"/>
    <p:sldId id="625" r:id="rId22"/>
    <p:sldId id="655" r:id="rId23"/>
    <p:sldId id="631" r:id="rId24"/>
    <p:sldId id="656" r:id="rId25"/>
    <p:sldId id="654" r:id="rId26"/>
    <p:sldId id="624" r:id="rId27"/>
    <p:sldId id="627" r:id="rId28"/>
    <p:sldId id="644" r:id="rId29"/>
    <p:sldId id="629" r:id="rId30"/>
    <p:sldId id="616" r:id="rId31"/>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E16"/>
    <a:srgbClr val="144989"/>
    <a:srgbClr val="EAEAEA"/>
    <a:srgbClr val="EE9450"/>
    <a:srgbClr val="7F7F7F"/>
    <a:srgbClr val="0046AD"/>
    <a:srgbClr val="BF5B12"/>
    <a:srgbClr val="005BA8"/>
    <a:srgbClr val="C0504D"/>
    <a:srgbClr val="233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2" autoAdjust="0"/>
    <p:restoredTop sz="94321" autoAdjust="0"/>
  </p:normalViewPr>
  <p:slideViewPr>
    <p:cSldViewPr snapToGrid="0" snapToObjects="1">
      <p:cViewPr varScale="1">
        <p:scale>
          <a:sx n="98" d="100"/>
          <a:sy n="98" d="100"/>
        </p:scale>
        <p:origin x="-172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8" d="100"/>
          <a:sy n="68" d="100"/>
        </p:scale>
        <p:origin x="-64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164356D-52B6-442C-8AD8-C515163DE08A}" type="datetimeFigureOut">
              <a:rPr lang="en-US"/>
              <a:pPr>
                <a:defRPr/>
              </a:pPr>
              <a:t>15-05-19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AB81A88-4E96-49DC-ACDA-42D25788F019}" type="slidenum">
              <a:rPr lang="en-US"/>
              <a:pPr>
                <a:defRPr/>
              </a:pPr>
              <a:t>‹#›</a:t>
            </a:fld>
            <a:endParaRPr lang="en-US" dirty="0"/>
          </a:p>
        </p:txBody>
      </p:sp>
    </p:spTree>
    <p:extLst>
      <p:ext uri="{BB962C8B-B14F-4D97-AF65-F5344CB8AC3E}">
        <p14:creationId xmlns:p14="http://schemas.microsoft.com/office/powerpoint/2010/main" val="382982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5A9EB10-1F20-4FB6-A64F-727F6390552C}" type="datetimeFigureOut">
              <a:rPr lang="en-CA"/>
              <a:pPr>
                <a:defRPr/>
              </a:pPr>
              <a:t>15-05-19</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The annual minimum may be comprised of any combination of Mainpro-M1, Mainpro-M2, and/or </a:t>
            </a:r>
            <a:r>
              <a:rPr lang="en-US" noProof="0" dirty="0" err="1" smtClean="0"/>
              <a:t>Mainpro</a:t>
            </a:r>
            <a:r>
              <a:rPr lang="en-US" noProof="0" dirty="0" smtClean="0"/>
              <a:t>-C credits; A minimum of 250 credits are still required within the five year cycle</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1CCAB0F-7E6F-464E-8DE9-2739B961CF75}" type="slidenum">
              <a:rPr lang="en-CA"/>
              <a:pPr>
                <a:defRPr/>
              </a:pPr>
              <a:t>‹#›</a:t>
            </a:fld>
            <a:endParaRPr lang="en-CA" dirty="0"/>
          </a:p>
        </p:txBody>
      </p:sp>
    </p:spTree>
    <p:extLst>
      <p:ext uri="{BB962C8B-B14F-4D97-AF65-F5344CB8AC3E}">
        <p14:creationId xmlns:p14="http://schemas.microsoft.com/office/powerpoint/2010/main" val="28239161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À compter du 1er juillet </a:t>
            </a:r>
            <a:r>
              <a:rPr lang="fr-CA" baseline="0" dirty="0" smtClean="0"/>
              <a:t>2015</a:t>
            </a:r>
            <a:endParaRPr lang="fr-CA" dirty="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1</a:t>
            </a:fld>
            <a:endParaRPr lang="en-CA" dirty="0"/>
          </a:p>
        </p:txBody>
      </p:sp>
    </p:spTree>
    <p:extLst>
      <p:ext uri="{BB962C8B-B14F-4D97-AF65-F5344CB8AC3E}">
        <p14:creationId xmlns:p14="http://schemas.microsoft.com/office/powerpoint/2010/main" val="237563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catégories actuelles portent à confusion </a:t>
            </a:r>
            <a:r>
              <a:rPr lang="fr-CA" baseline="0" dirty="0" smtClean="0"/>
              <a:t>(</a:t>
            </a:r>
            <a:r>
              <a:rPr lang="fr-CA" baseline="0" dirty="0" err="1" smtClean="0"/>
              <a:t>Mainpro</a:t>
            </a:r>
            <a:r>
              <a:rPr lang="fr-CA" baseline="0" dirty="0" smtClean="0"/>
              <a:t>-C, M1 et M2). </a:t>
            </a:r>
          </a:p>
          <a:p>
            <a:r>
              <a:rPr lang="fr-CA" dirty="0" smtClean="0"/>
              <a:t>Nous devons offrir plus d’occasions d’obtenir des crédits pour le type d’apprentissage qui a lieu durant la pratique.</a:t>
            </a:r>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10</a:t>
            </a:fld>
            <a:endParaRPr lang="en-CA" dirty="0"/>
          </a:p>
        </p:txBody>
      </p:sp>
    </p:spTree>
    <p:extLst>
      <p:ext uri="{BB962C8B-B14F-4D97-AF65-F5344CB8AC3E}">
        <p14:creationId xmlns:p14="http://schemas.microsoft.com/office/powerpoint/2010/main" val="4286621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Événements</a:t>
            </a:r>
            <a:r>
              <a:rPr lang="fr-CA" sz="1200" kern="1200" dirty="0" smtClean="0">
                <a:solidFill>
                  <a:schemeClr val="tx1"/>
                </a:solidFill>
                <a:effectLst/>
              </a:rPr>
              <a:t>– apprentissage ponctuel (</a:t>
            </a:r>
            <a:r>
              <a:rPr lang="fr-CA" sz="1200" kern="1200" dirty="0" err="1" smtClean="0">
                <a:solidFill>
                  <a:schemeClr val="tx1"/>
                </a:solidFill>
                <a:effectLst/>
              </a:rPr>
              <a:t>just</a:t>
            </a:r>
            <a:r>
              <a:rPr lang="fr-CA" sz="1200" kern="1200" dirty="0" smtClean="0">
                <a:solidFill>
                  <a:schemeClr val="tx1"/>
                </a:solidFill>
                <a:effectLst/>
              </a:rPr>
              <a:t>-</a:t>
            </a:r>
            <a:r>
              <a:rPr lang="fr-CA" sz="1200" kern="1200" dirty="0" err="1" smtClean="0">
                <a:solidFill>
                  <a:schemeClr val="tx1"/>
                </a:solidFill>
                <a:effectLst/>
              </a:rPr>
              <a:t>in-time</a:t>
            </a:r>
            <a:r>
              <a:rPr lang="fr-CA" sz="1200" kern="1200" dirty="0" smtClean="0">
                <a:solidFill>
                  <a:schemeClr val="tx1"/>
                </a:solidFill>
                <a:effectLst/>
              </a:rPr>
              <a:t> </a:t>
            </a:r>
            <a:r>
              <a:rPr lang="fr-CA" sz="1200" kern="1200" dirty="0" err="1" smtClean="0">
                <a:solidFill>
                  <a:schemeClr val="tx1"/>
                </a:solidFill>
                <a:effectLst/>
              </a:rPr>
              <a:t>learning</a:t>
            </a:r>
            <a:r>
              <a:rPr lang="fr-CA" sz="1200" kern="1200" dirty="0" smtClean="0">
                <a:solidFill>
                  <a:schemeClr val="tx1"/>
                </a:solidFill>
                <a:effectLst/>
              </a:rPr>
              <a:t>)</a:t>
            </a:r>
          </a:p>
          <a:p>
            <a:r>
              <a:rPr lang="fr-CA" sz="1200" kern="1200" dirty="0" smtClean="0">
                <a:solidFill>
                  <a:schemeClr val="tx1"/>
                </a:solidFill>
                <a:effectLst/>
              </a:rPr>
              <a:t>Objectifs d’apprentissage personnels – le DPC sera plus centré sur la pratique et les résultats pour les patients, en ajoutant plus de programmes basés sur la réflexion ou la pratique</a:t>
            </a:r>
          </a:p>
          <a:p>
            <a:r>
              <a:rPr lang="fr-CA" sz="1200" kern="1200" dirty="0" smtClean="0">
                <a:solidFill>
                  <a:schemeClr val="tx1"/>
                </a:solidFill>
                <a:effectLst/>
              </a:rPr>
              <a:t>Personnalisé </a:t>
            </a:r>
            <a:r>
              <a:rPr lang="fr-CA" sz="1200" kern="1200" baseline="0" dirty="0" smtClean="0">
                <a:solidFill>
                  <a:schemeClr val="tx1"/>
                </a:solidFill>
                <a:effectLst/>
              </a:rPr>
              <a:t>– on se tourne vers l’approche interdisciplinaire ou </a:t>
            </a:r>
            <a:r>
              <a:rPr lang="fr-CA" sz="1200" kern="1200" baseline="0" dirty="0" err="1" smtClean="0">
                <a:solidFill>
                  <a:schemeClr val="tx1"/>
                </a:solidFill>
                <a:effectLst/>
              </a:rPr>
              <a:t>intraprofessionnelle</a:t>
            </a:r>
            <a:endParaRPr lang="fr-CA" sz="1200" kern="1200" baseline="0" dirty="0" smtClean="0">
              <a:solidFill>
                <a:schemeClr val="tx1"/>
              </a:solidFill>
              <a:effectLst/>
            </a:endParaRPr>
          </a:p>
          <a:p>
            <a:r>
              <a:rPr lang="fr-CA" sz="1200" kern="1200" baseline="0" dirty="0" smtClean="0">
                <a:solidFill>
                  <a:schemeClr val="tx1"/>
                </a:solidFill>
                <a:effectLst/>
              </a:rPr>
              <a:t>Expert médical – on </a:t>
            </a:r>
            <a:r>
              <a:rPr lang="fr-CA" dirty="0" smtClean="0"/>
              <a:t>incorpore davantage de rôles </a:t>
            </a:r>
            <a:r>
              <a:rPr lang="fr-CA" sz="1200" kern="1200" baseline="0" dirty="0" err="1" smtClean="0">
                <a:solidFill>
                  <a:schemeClr val="tx1"/>
                </a:solidFill>
                <a:effectLst/>
              </a:rPr>
              <a:t>CanMEDS</a:t>
            </a:r>
            <a:r>
              <a:rPr lang="fr-CA" sz="1200" kern="1200" baseline="0" dirty="0" smtClean="0">
                <a:solidFill>
                  <a:schemeClr val="tx1"/>
                </a:solidFill>
                <a:effectLst/>
              </a:rPr>
              <a:t>-MF, dont</a:t>
            </a:r>
            <a:r>
              <a:rPr lang="fr-CA" sz="1200" kern="1200" dirty="0" smtClean="0">
                <a:solidFill>
                  <a:schemeClr val="tx1"/>
                </a:solidFill>
                <a:effectLst/>
              </a:rPr>
              <a:t> celui de l’érudit, du professionnel, du communicateur ou du collaborateur</a:t>
            </a:r>
            <a:endParaRPr lang="fr-CA" sz="1200" kern="1200" baseline="0" dirty="0" smtClean="0">
              <a:solidFill>
                <a:schemeClr val="tx1"/>
              </a:solidFill>
              <a:effectLst/>
            </a:endParaRPr>
          </a:p>
          <a:p>
            <a:r>
              <a:rPr lang="fr-CA" sz="1200" kern="1200" baseline="0" dirty="0" smtClean="0">
                <a:solidFill>
                  <a:schemeClr val="tx1"/>
                </a:solidFill>
                <a:effectLst/>
              </a:rPr>
              <a:t>Pratique</a:t>
            </a:r>
            <a:r>
              <a:rPr lang="fr-CA" sz="1200" kern="1200" dirty="0" smtClean="0">
                <a:solidFill>
                  <a:schemeClr val="tx1"/>
                </a:solidFill>
                <a:effectLst/>
              </a:rPr>
              <a:t> clinique seulement </a:t>
            </a:r>
            <a:r>
              <a:rPr lang="fr-CA" sz="1200" kern="1200" baseline="0" dirty="0" smtClean="0">
                <a:solidFill>
                  <a:schemeClr val="tx1"/>
                </a:solidFill>
                <a:effectLst/>
              </a:rPr>
              <a:t>– le décor change : </a:t>
            </a:r>
            <a:r>
              <a:rPr lang="fr-CA" dirty="0" smtClean="0"/>
              <a:t>on doit accepter d’autres rôles pour les médecins de famille, comme celui de chercheur, d’enseignant, etc.</a:t>
            </a:r>
            <a:endParaRPr lang="fr-CA" dirty="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11</a:t>
            </a:fld>
            <a:endParaRPr lang="en-CA" dirty="0"/>
          </a:p>
        </p:txBody>
      </p:sp>
    </p:spTree>
    <p:extLst>
      <p:ext uri="{BB962C8B-B14F-4D97-AF65-F5344CB8AC3E}">
        <p14:creationId xmlns:p14="http://schemas.microsoft.com/office/powerpoint/2010/main" val="2450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Nous conserverons ces éléments, car ils fonctionnent bien.</a:t>
            </a:r>
            <a:endParaRPr lang="fr-CA" baseline="0" dirty="0" smtClean="0"/>
          </a:p>
          <a:p>
            <a:r>
              <a:rPr lang="fr-CA" baseline="0" dirty="0" smtClean="0"/>
              <a:t>Le minimum de 25 crédits/année </a:t>
            </a:r>
            <a:r>
              <a:rPr lang="fr-CA" dirty="0" smtClean="0"/>
              <a:t>incite les membres à participer et à déclarer leurs crédits sur une base régulière, évitant ainsi la course à la fin du cycle</a:t>
            </a:r>
            <a:r>
              <a:rPr lang="fr-CA" baseline="0" dirty="0" smtClean="0"/>
              <a:t>.</a:t>
            </a:r>
            <a:endParaRPr lang="fr-CA" dirty="0" smtClean="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13</a:t>
            </a:fld>
            <a:endParaRPr lang="en-CA" dirty="0"/>
          </a:p>
        </p:txBody>
      </p:sp>
    </p:spTree>
    <p:extLst>
      <p:ext uri="{BB962C8B-B14F-4D97-AF65-F5344CB8AC3E}">
        <p14:creationId xmlns:p14="http://schemas.microsoft.com/office/powerpoint/2010/main" val="2424773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nouvelles catégories sont l’apprentissage en groupe, l’autoapprentissage et l’évaluation</a:t>
            </a:r>
            <a:endParaRPr lang="fr-CA" baseline="0" dirty="0" smtClean="0"/>
          </a:p>
          <a:p>
            <a:r>
              <a:rPr lang="fr-CA" baseline="0" dirty="0" smtClean="0"/>
              <a:t>Les programmes agréés</a:t>
            </a:r>
            <a:r>
              <a:rPr lang="fr-CA" dirty="0" smtClean="0"/>
              <a:t> seront appelés programmes certifiés</a:t>
            </a:r>
            <a:endParaRPr lang="fr-CA" baseline="0" dirty="0" smtClean="0"/>
          </a:p>
          <a:p>
            <a:endParaRPr lang="fr-CA" baseline="0" dirty="0" smtClean="0"/>
          </a:p>
          <a:p>
            <a:r>
              <a:rPr lang="fr-CA" baseline="0" dirty="0" smtClean="0"/>
              <a:t>Le vocabulaire a été mis à</a:t>
            </a:r>
            <a:r>
              <a:rPr lang="fr-CA" dirty="0" smtClean="0"/>
              <a:t> jour afin de simplifier les catégories</a:t>
            </a:r>
          </a:p>
          <a:p>
            <a:endParaRPr lang="fr-CA" dirty="0" smtClean="0"/>
          </a:p>
          <a:p>
            <a:r>
              <a:rPr lang="fr-CA" sz="1200" kern="1200" dirty="0" smtClean="0">
                <a:solidFill>
                  <a:schemeClr val="tx1"/>
                </a:solidFill>
                <a:effectLst/>
              </a:rPr>
              <a:t>Dans le programme </a:t>
            </a:r>
            <a:r>
              <a:rPr lang="fr-CA" sz="1200" kern="1200" dirty="0" err="1" smtClean="0">
                <a:solidFill>
                  <a:schemeClr val="tx1"/>
                </a:solidFill>
                <a:effectLst/>
              </a:rPr>
              <a:t>Mainpro</a:t>
            </a:r>
            <a:r>
              <a:rPr lang="fr-CA" sz="1200" kern="1200" dirty="0" smtClean="0">
                <a:solidFill>
                  <a:schemeClr val="tx1"/>
                </a:solidFill>
                <a:effectLst/>
              </a:rPr>
              <a:t> +, les programmes de l’industrie CERTIFIÉS donnent droit à des crédits; des programmes de l’industrie qui </a:t>
            </a:r>
            <a:r>
              <a:rPr lang="fr-CA" sz="1200" b="1" kern="1200" dirty="0" smtClean="0">
                <a:solidFill>
                  <a:schemeClr val="tx1"/>
                </a:solidFill>
                <a:effectLst/>
              </a:rPr>
              <a:t>ne </a:t>
            </a:r>
            <a:r>
              <a:rPr lang="fr-CA" sz="1200" kern="1200" dirty="0" smtClean="0">
                <a:solidFill>
                  <a:schemeClr val="tx1"/>
                </a:solidFill>
                <a:effectLst/>
              </a:rPr>
              <a:t>sont </a:t>
            </a:r>
            <a:r>
              <a:rPr lang="fr-CA" sz="1200" b="1" kern="1200" dirty="0" smtClean="0">
                <a:solidFill>
                  <a:schemeClr val="tx1"/>
                </a:solidFill>
                <a:effectLst/>
              </a:rPr>
              <a:t>pas </a:t>
            </a:r>
            <a:r>
              <a:rPr lang="fr-CA" sz="1200" kern="1200" dirty="0" smtClean="0">
                <a:solidFill>
                  <a:schemeClr val="tx1"/>
                </a:solidFill>
                <a:effectLst/>
              </a:rPr>
              <a:t>certifiés, </a:t>
            </a:r>
            <a:r>
              <a:rPr lang="fr-CA" sz="1200" b="1" kern="1200" dirty="0" smtClean="0">
                <a:solidFill>
                  <a:schemeClr val="tx1"/>
                </a:solidFill>
                <a:effectLst/>
              </a:rPr>
              <a:t>ne </a:t>
            </a:r>
            <a:r>
              <a:rPr lang="fr-CA" sz="1200" kern="1200" dirty="0" smtClean="0">
                <a:solidFill>
                  <a:schemeClr val="tx1"/>
                </a:solidFill>
                <a:effectLst/>
              </a:rPr>
              <a:t>donnent </a:t>
            </a:r>
            <a:r>
              <a:rPr lang="fr-CA" sz="1200" b="1" kern="1200" dirty="0" smtClean="0">
                <a:solidFill>
                  <a:schemeClr val="tx1"/>
                </a:solidFill>
                <a:effectLst/>
              </a:rPr>
              <a:t>pas </a:t>
            </a:r>
            <a:r>
              <a:rPr lang="fr-CA" sz="1200" kern="1200" dirty="0" smtClean="0">
                <a:solidFill>
                  <a:schemeClr val="tx1"/>
                </a:solidFill>
                <a:effectLst/>
              </a:rPr>
              <a:t>droit à des crédits. Par exemple, à l’heure actuelle, les médecins peuvent obtenir des crédits M2s </a:t>
            </a:r>
            <a:r>
              <a:rPr lang="fr-CA" dirty="0" smtClean="0"/>
              <a:t>pour des activités non certifiées/agréées</a:t>
            </a:r>
            <a:r>
              <a:rPr lang="fr-CA" sz="1200" kern="1200" dirty="0" smtClean="0">
                <a:solidFill>
                  <a:schemeClr val="tx1"/>
                </a:solidFill>
                <a:effectLst/>
              </a:rPr>
              <a:t>– ceci ne sera plus le cas sous </a:t>
            </a:r>
            <a:r>
              <a:rPr lang="fr-CA" sz="1200" kern="1200" dirty="0" err="1" smtClean="0">
                <a:solidFill>
                  <a:schemeClr val="tx1"/>
                </a:solidFill>
                <a:effectLst/>
              </a:rPr>
              <a:t>Mainpro</a:t>
            </a:r>
            <a:r>
              <a:rPr lang="fr-CA" sz="1200" kern="1200" dirty="0" smtClean="0">
                <a:solidFill>
                  <a:schemeClr val="tx1"/>
                </a:solidFill>
                <a:effectLst/>
              </a:rPr>
              <a:t>+.</a:t>
            </a:r>
          </a:p>
          <a:p>
            <a:r>
              <a:rPr lang="fr-CA" sz="1200" kern="1200" dirty="0" smtClean="0">
                <a:solidFill>
                  <a:schemeClr val="tx1"/>
                </a:solidFill>
                <a:effectLst/>
              </a:rPr>
              <a:t>Plus d’activités dans la pratique </a:t>
            </a:r>
            <a:r>
              <a:rPr lang="fr-CA" dirty="0" smtClean="0"/>
              <a:t>seront admissibles à des crédits</a:t>
            </a:r>
            <a:endParaRPr lang="fr-CA" sz="1200" kern="1200" baseline="0" dirty="0" smtClean="0">
              <a:solidFill>
                <a:schemeClr val="tx1"/>
              </a:solidFill>
              <a:effectLst/>
            </a:endParaRPr>
          </a:p>
          <a:p>
            <a:r>
              <a:rPr lang="fr-CA" dirty="0" smtClean="0"/>
              <a:t>Certaines activités auront une plus grande valeur </a:t>
            </a:r>
            <a:r>
              <a:rPr lang="fr-CA" baseline="0" dirty="0" smtClean="0"/>
              <a:t>– jusqu’à 3,0 crédits/heure de participation</a:t>
            </a:r>
          </a:p>
          <a:p>
            <a:r>
              <a:rPr lang="fr-CA" baseline="0" dirty="0" smtClean="0"/>
              <a:t>La réflexion, les activités d’évaluation, etc. seront récompensées</a:t>
            </a:r>
          </a:p>
          <a:p>
            <a:r>
              <a:rPr lang="fr-CA" baseline="0" dirty="0" smtClean="0"/>
              <a:t>Évaluation d’impact – recueillir des données, fournir d’autres occasions</a:t>
            </a:r>
            <a:r>
              <a:rPr lang="fr-CA" dirty="0" smtClean="0"/>
              <a:t> d’obtenir des crédits, partialité du programme, etc. </a:t>
            </a:r>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solidFill>
                  <a:prstClr val="black"/>
                </a:solidFill>
              </a:rPr>
              <a:pPr>
                <a:defRPr/>
              </a:pPr>
              <a:t>14</a:t>
            </a:fld>
            <a:endParaRPr lang="en-CA" dirty="0">
              <a:solidFill>
                <a:prstClr val="black"/>
              </a:solidFill>
            </a:endParaRPr>
          </a:p>
        </p:txBody>
      </p:sp>
    </p:spTree>
    <p:extLst>
      <p:ext uri="{BB962C8B-B14F-4D97-AF65-F5344CB8AC3E}">
        <p14:creationId xmlns:p14="http://schemas.microsoft.com/office/powerpoint/2010/main" val="244125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dirty="0" smtClean="0"/>
              <a:t>Évaluation – Il est primordial de souligner « l’analyse de données » et « la rétroaction ». </a:t>
            </a:r>
            <a:endParaRPr lang="fr-CA" dirty="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solidFill>
                  <a:prstClr val="black"/>
                </a:solidFill>
              </a:rPr>
              <a:pPr>
                <a:defRPr/>
              </a:pPr>
              <a:t>15</a:t>
            </a:fld>
            <a:endParaRPr lang="en-CA" dirty="0">
              <a:solidFill>
                <a:prstClr val="black"/>
              </a:solidFill>
            </a:endParaRPr>
          </a:p>
        </p:txBody>
      </p:sp>
    </p:spTree>
    <p:extLst>
      <p:ext uri="{BB962C8B-B14F-4D97-AF65-F5344CB8AC3E}">
        <p14:creationId xmlns:p14="http://schemas.microsoft.com/office/powerpoint/2010/main" val="283205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smtClean="0"/>
              <a:t>Les activités </a:t>
            </a:r>
            <a:r>
              <a:rPr lang="fr-CA" baseline="0" dirty="0" err="1" smtClean="0"/>
              <a:t>Mainpro</a:t>
            </a:r>
            <a:r>
              <a:rPr lang="fr-CA" baseline="0" dirty="0" smtClean="0"/>
              <a:t> actuelles et les activités du nouveau </a:t>
            </a:r>
            <a:r>
              <a:rPr lang="fr-CA" baseline="0" dirty="0" err="1" smtClean="0"/>
              <a:t>Mainpro</a:t>
            </a:r>
            <a:r>
              <a:rPr lang="fr-CA" baseline="0" dirty="0" smtClean="0"/>
              <a:t>+ ont été établies et classées dans des catégories appropriées</a:t>
            </a:r>
          </a:p>
          <a:p>
            <a:r>
              <a:rPr lang="fr-CA" baseline="0" dirty="0" smtClean="0"/>
              <a:t>Après beaucoup de discussions</a:t>
            </a:r>
            <a:r>
              <a:rPr lang="fr-CA" dirty="0" smtClean="0"/>
              <a:t> au sein Comité national sur le DPC, on a décidé qu’il n’y aurait pas de maximum par activité</a:t>
            </a:r>
            <a:endParaRPr lang="fr-CA" baseline="0" dirty="0" smtClean="0"/>
          </a:p>
          <a:p>
            <a:pPr marL="171450" indent="-171450">
              <a:buFont typeface="Arial" panose="020B0604020202020204" pitchFamily="34" charset="0"/>
              <a:buChar char="•"/>
            </a:pPr>
            <a:r>
              <a:rPr lang="fr-CA" baseline="0" dirty="0" smtClean="0"/>
              <a:t>Donne à l’apprenant la possibilité de choisir le type d’activités qui convient le mieux à son style d’apprentissage</a:t>
            </a:r>
            <a:r>
              <a:rPr lang="fr-CA" dirty="0" smtClean="0"/>
              <a:t> personnel. </a:t>
            </a:r>
          </a:p>
          <a:p>
            <a:pPr marL="171450" indent="-171450">
              <a:buFont typeface="Arial" panose="020B0604020202020204" pitchFamily="34" charset="0"/>
              <a:buChar char="•"/>
            </a:pPr>
            <a:r>
              <a:rPr lang="fr-CA" baseline="0" dirty="0" smtClean="0"/>
              <a:t>La saisie de données dans la</a:t>
            </a:r>
            <a:r>
              <a:rPr lang="fr-CA" dirty="0" smtClean="0"/>
              <a:t> nouvelle plateforme nous permettra de mieux déterminer les catégories/activités que l’on inscrit le plus souvent</a:t>
            </a:r>
            <a:endParaRPr lang="fr-CA" baseline="0" dirty="0" smtClean="0"/>
          </a:p>
          <a:p>
            <a:pPr marL="171450" indent="-171450">
              <a:buFont typeface="Arial" panose="020B0604020202020204" pitchFamily="34" charset="0"/>
              <a:buChar char="•"/>
            </a:pPr>
            <a:r>
              <a:rPr lang="fr-CA" baseline="0" dirty="0" smtClean="0"/>
              <a:t>Nous</a:t>
            </a:r>
            <a:r>
              <a:rPr lang="fr-CA" dirty="0" smtClean="0"/>
              <a:t> pouvons ajouter des minimums ou des maximums par catégorie plus tard</a:t>
            </a:r>
            <a:endParaRPr lang="fr-CA" baseline="0" dirty="0" smtClean="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17</a:t>
            </a:fld>
            <a:endParaRPr lang="en-CA" dirty="0"/>
          </a:p>
        </p:txBody>
      </p:sp>
    </p:spTree>
    <p:extLst>
      <p:ext uri="{BB962C8B-B14F-4D97-AF65-F5344CB8AC3E}">
        <p14:creationId xmlns:p14="http://schemas.microsoft.com/office/powerpoint/2010/main" val="232567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fr-FR" sz="2800" b="0" dirty="0" smtClean="0">
                <a:solidFill>
                  <a:schemeClr val="tx1"/>
                </a:solidFill>
              </a:rPr>
              <a:t>En cochant les cases, on obtient des boîtes de texte où l’on peut ajouter une réponse écrite ou compléter d’autres exercices (voir les deux exemples à la prochaine diapo)</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fr-FR" sz="2800" b="0" dirty="0" smtClean="0">
              <a:solidFill>
                <a:schemeClr val="tx1"/>
              </a:solidFill>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fr-FR" sz="2800" b="0" dirty="0" smtClean="0">
                <a:solidFill>
                  <a:schemeClr val="tx1"/>
                </a:solidFill>
              </a:rPr>
              <a:t>L’évaluation d’impact sert aussi à souligner la partialité, donne la possibilité de commenter, d’obtenir plus de crédits, de réfléchir et d’envisager des changements à la pratique à la lumière du nouvel apprentissage.</a:t>
            </a:r>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18</a:t>
            </a:fld>
            <a:endParaRPr lang="en-CA" dirty="0"/>
          </a:p>
        </p:txBody>
      </p:sp>
    </p:spTree>
    <p:extLst>
      <p:ext uri="{BB962C8B-B14F-4D97-AF65-F5344CB8AC3E}">
        <p14:creationId xmlns:p14="http://schemas.microsoft.com/office/powerpoint/2010/main" val="3443116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Agrément – normes plus élevées, plus d’occasions de développer des programmes</a:t>
            </a:r>
            <a:endParaRPr lang="fr-CA" baseline="0" dirty="0" smtClean="0"/>
          </a:p>
          <a:p>
            <a:r>
              <a:rPr lang="fr-CA" baseline="0" dirty="0" smtClean="0"/>
              <a:t>Nouvelle plateforme – pour entrer les crédits et pour l’agrément. Sera lancée au même moment que </a:t>
            </a:r>
            <a:r>
              <a:rPr lang="fr-CA" baseline="0" dirty="0" err="1" smtClean="0"/>
              <a:t>Mainpro</a:t>
            </a:r>
            <a:r>
              <a:rPr lang="fr-CA" baseline="0" dirty="0" smtClean="0"/>
              <a:t>+ en 2015</a:t>
            </a:r>
            <a:endParaRPr lang="fr-CA" dirty="0" smtClean="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19</a:t>
            </a:fld>
            <a:endParaRPr lang="en-CA" dirty="0"/>
          </a:p>
        </p:txBody>
      </p:sp>
    </p:spTree>
    <p:extLst>
      <p:ext uri="{BB962C8B-B14F-4D97-AF65-F5344CB8AC3E}">
        <p14:creationId xmlns:p14="http://schemas.microsoft.com/office/powerpoint/2010/main" val="117218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On met l’accent sur les rôles </a:t>
            </a:r>
            <a:r>
              <a:rPr lang="fr-CA" dirty="0" err="1" smtClean="0"/>
              <a:t>CanMEDs</a:t>
            </a:r>
            <a:r>
              <a:rPr lang="fr-CA" dirty="0" smtClean="0"/>
              <a:t>-MF </a:t>
            </a:r>
            <a:r>
              <a:rPr lang="fr-CA" baseline="0" dirty="0" smtClean="0"/>
              <a:t>– Communicateur, Collaborateur, Érudit, Gestionnaire, Professionnel, Promoteur de la santé</a:t>
            </a:r>
            <a:r>
              <a:rPr lang="fr-CA" dirty="0" smtClean="0"/>
              <a:t> et Expert médical </a:t>
            </a:r>
            <a:endParaRPr lang="fr-CA" baseline="0" dirty="0" smtClean="0"/>
          </a:p>
          <a:p>
            <a:r>
              <a:rPr lang="fr-CA" baseline="0" dirty="0" smtClean="0"/>
              <a:t>Barème de critères</a:t>
            </a:r>
            <a:r>
              <a:rPr lang="fr-CA" dirty="0" smtClean="0"/>
              <a:t> de qualité </a:t>
            </a:r>
            <a:r>
              <a:rPr lang="fr-CA" baseline="0" dirty="0" smtClean="0"/>
              <a:t>– utilisé par les fournisseurs de programmes, les membres de comités de planification, les évaluateurs, les administrateurs, etc. (Tous utilisent un même barème pour assurer l’uniformité)</a:t>
            </a:r>
          </a:p>
          <a:p>
            <a:r>
              <a:rPr lang="fr-CA" baseline="0" dirty="0" smtClean="0"/>
              <a:t>Évaluation d’impact – occasion de réfléchir après chaque activité d’apprentissage</a:t>
            </a:r>
          </a:p>
          <a:p>
            <a:r>
              <a:rPr lang="fr-CA" baseline="0" dirty="0" smtClean="0"/>
              <a:t>Développement de programme – solliciter</a:t>
            </a:r>
            <a:r>
              <a:rPr lang="fr-CA" dirty="0" smtClean="0"/>
              <a:t> l’expertise des groupes avec Intérêts particuliers ou pratique ciblée (IPPC)</a:t>
            </a:r>
            <a:endParaRPr lang="fr-CA" baseline="0" dirty="0" smtClean="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20</a:t>
            </a:fld>
            <a:endParaRPr lang="en-CA" dirty="0"/>
          </a:p>
        </p:txBody>
      </p:sp>
    </p:spTree>
    <p:extLst>
      <p:ext uri="{BB962C8B-B14F-4D97-AF65-F5344CB8AC3E}">
        <p14:creationId xmlns:p14="http://schemas.microsoft.com/office/powerpoint/2010/main" val="2200879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 bureau national se chargera de transférer les crédits existants </a:t>
            </a:r>
            <a:r>
              <a:rPr lang="fr-CA" baseline="0" dirty="0" smtClean="0"/>
              <a:t>(p.ex.,</a:t>
            </a:r>
            <a:r>
              <a:rPr lang="fr-CA" dirty="0" smtClean="0"/>
              <a:t> les membres au milieu d’un cycle n’auront pas à calculer l’équivalence des crédits dans </a:t>
            </a:r>
            <a:r>
              <a:rPr lang="fr-CA" baseline="0" dirty="0" err="1" smtClean="0"/>
              <a:t>Mainpro</a:t>
            </a:r>
            <a:r>
              <a:rPr lang="fr-CA" baseline="0" dirty="0" smtClean="0"/>
              <a:t>+)</a:t>
            </a:r>
          </a:p>
          <a:p>
            <a:r>
              <a:rPr lang="fr-CA" baseline="0" dirty="0" err="1" smtClean="0"/>
              <a:t>Fellowship</a:t>
            </a:r>
            <a:r>
              <a:rPr lang="fr-CA" baseline="0" dirty="0" smtClean="0"/>
              <a:t> – Création d’un </a:t>
            </a:r>
            <a:r>
              <a:rPr lang="fr-CA" dirty="0" smtClean="0"/>
              <a:t>Groupe de travail sur le titre de </a:t>
            </a:r>
            <a:r>
              <a:rPr lang="fr-CA" dirty="0" err="1" smtClean="0"/>
              <a:t>Fellow</a:t>
            </a:r>
            <a:r>
              <a:rPr lang="fr-CA" dirty="0" smtClean="0"/>
              <a:t>. Un modèle proposé dans </a:t>
            </a:r>
            <a:r>
              <a:rPr lang="fr-CA" baseline="0" dirty="0" err="1" smtClean="0"/>
              <a:t>Mainpro</a:t>
            </a:r>
            <a:r>
              <a:rPr lang="fr-CA" baseline="0" dirty="0" smtClean="0"/>
              <a:t>+ </a:t>
            </a:r>
            <a:r>
              <a:rPr lang="fr-CA" dirty="0" smtClean="0"/>
              <a:t>contient un processus de nomination, membres en règle</a:t>
            </a:r>
            <a:r>
              <a:rPr lang="fr-CA" baseline="0" dirty="0" smtClean="0"/>
              <a:t>, 10+ années d’adhésion, etc. Titre de </a:t>
            </a:r>
            <a:r>
              <a:rPr lang="fr-CA" dirty="0" err="1" smtClean="0"/>
              <a:t>Fellow</a:t>
            </a:r>
            <a:r>
              <a:rPr lang="fr-CA" dirty="0" smtClean="0"/>
              <a:t> n’est pas lié au DPC</a:t>
            </a:r>
            <a:r>
              <a:rPr lang="fr-CA" baseline="0" dirty="0" smtClean="0"/>
              <a:t>.</a:t>
            </a:r>
          </a:p>
          <a:p>
            <a:r>
              <a:rPr lang="fr-CA" sz="2000" b="0" dirty="0" smtClean="0">
                <a:solidFill>
                  <a:srgbClr val="800000"/>
                </a:solidFill>
              </a:rPr>
              <a:t>Le titre de </a:t>
            </a:r>
            <a:r>
              <a:rPr lang="fr-CA" sz="2000" b="0" dirty="0" err="1" smtClean="0">
                <a:solidFill>
                  <a:srgbClr val="800000"/>
                </a:solidFill>
              </a:rPr>
              <a:t>Fellow</a:t>
            </a:r>
            <a:r>
              <a:rPr lang="fr-CA" sz="2000" b="0" dirty="0" smtClean="0">
                <a:solidFill>
                  <a:srgbClr val="800000"/>
                </a:solidFill>
              </a:rPr>
              <a:t> revient vers un système de mise en candidature fondé sur le mérite, qui reconnaît les </a:t>
            </a:r>
            <a:r>
              <a:rPr lang="fr-CA" sz="2000" dirty="0" smtClean="0">
                <a:solidFill>
                  <a:srgbClr val="800000"/>
                </a:solidFill>
              </a:rPr>
              <a:t>MF exemplaires. Lorsque vous aurez obtenu le titre de </a:t>
            </a:r>
            <a:r>
              <a:rPr lang="fr-CA" sz="2000" dirty="0" err="1" smtClean="0">
                <a:solidFill>
                  <a:srgbClr val="800000"/>
                </a:solidFill>
              </a:rPr>
              <a:t>Fellow</a:t>
            </a:r>
            <a:r>
              <a:rPr lang="fr-CA" sz="2000" dirty="0" smtClean="0">
                <a:solidFill>
                  <a:srgbClr val="800000"/>
                </a:solidFill>
              </a:rPr>
              <a:t>, vous ne le perdrez pas. Les FCMF actuels conservent leur désignation</a:t>
            </a:r>
            <a:r>
              <a:rPr lang="fr-CA" sz="2800" dirty="0" smtClean="0">
                <a:solidFill>
                  <a:srgbClr val="800000"/>
                </a:solidFill>
              </a:rPr>
              <a:t>. </a:t>
            </a:r>
            <a:r>
              <a:rPr lang="fr-CA" baseline="0" dirty="0" smtClean="0"/>
              <a:t>Évaluation </a:t>
            </a:r>
            <a:r>
              <a:rPr lang="fr-CA" dirty="0" smtClean="0"/>
              <a:t>d’i</a:t>
            </a:r>
            <a:r>
              <a:rPr lang="fr-CA" baseline="0" dirty="0" smtClean="0"/>
              <a:t>mpact – résistance à l’ajout d’une autre étape au processus de</a:t>
            </a:r>
            <a:r>
              <a:rPr lang="fr-CA" dirty="0" smtClean="0"/>
              <a:t> déclaration de crédits. Il est important de souligner que l’évaluation d’impact encourage les membres à fournir une rétroaction; ils peuvent obtenir des crédits additionnels pour un exercice de réflexion en remplissant le formulaire, on recueille les données sur la partialité,</a:t>
            </a:r>
            <a:r>
              <a:rPr lang="fr-CA" baseline="0" dirty="0" smtClean="0"/>
              <a:t> etc.</a:t>
            </a:r>
          </a:p>
          <a:p>
            <a:pPr marL="0" marR="0" indent="0" algn="l" defTabSz="914400" rtl="0" eaLnBrk="1" fontAlgn="base" latinLnBrk="0" hangingPunct="1">
              <a:lnSpc>
                <a:spcPct val="100000"/>
              </a:lnSpc>
              <a:spcBef>
                <a:spcPct val="30000"/>
              </a:spcBef>
              <a:spcAft>
                <a:spcPct val="0"/>
              </a:spcAft>
              <a:buClrTx/>
              <a:buSzTx/>
              <a:buFontTx/>
              <a:buNone/>
              <a:tabLst/>
              <a:defRPr/>
            </a:pPr>
            <a:r>
              <a:rPr lang="fr-CA" b="0" dirty="0" smtClean="0">
                <a:solidFill>
                  <a:schemeClr val="accent2"/>
                </a:solidFill>
              </a:rPr>
              <a:t>Nouveaux cycles : 1</a:t>
            </a:r>
            <a:r>
              <a:rPr lang="fr-CA" b="0" baseline="30000" dirty="0" smtClean="0">
                <a:solidFill>
                  <a:schemeClr val="accent2"/>
                </a:solidFill>
              </a:rPr>
              <a:t>er</a:t>
            </a:r>
            <a:r>
              <a:rPr lang="fr-CA" b="0" dirty="0" smtClean="0">
                <a:solidFill>
                  <a:schemeClr val="accent2"/>
                </a:solidFill>
              </a:rPr>
              <a:t> juillet au 30 juin.</a:t>
            </a:r>
            <a:r>
              <a:rPr lang="fr-CA" b="0" baseline="0" dirty="0" smtClean="0">
                <a:solidFill>
                  <a:schemeClr val="accent2"/>
                </a:solidFill>
              </a:rPr>
              <a:t> </a:t>
            </a:r>
            <a:r>
              <a:rPr lang="fr-CA" sz="1200" kern="1200" dirty="0" smtClean="0">
                <a:solidFill>
                  <a:schemeClr val="tx1"/>
                </a:solidFill>
                <a:effectLst/>
              </a:rPr>
              <a:t>Un nombre important de résidents deviennent membres actifs en juillet, ce qui simplifie le processus. De plus, il est parfois difficile, et souvent stressant, pour les membres d’entrer les crédits </a:t>
            </a:r>
            <a:r>
              <a:rPr lang="fr-CA" dirty="0" smtClean="0"/>
              <a:t>annuels/pour leur cycle en décembre, pendant la période des Fêtes et la fermeture des bureaux du Collège. Il est important de souligner que les dates des nouveaux cycles ne nuiront pas aux membres. En fait, ils auront plus de temps pour répondre critères.</a:t>
            </a:r>
            <a:r>
              <a:rPr lang="fr-CA" sz="1200" kern="1200" dirty="0" smtClean="0">
                <a:solidFill>
                  <a:schemeClr val="tx1"/>
                </a:solidFill>
                <a:effectLst/>
              </a:rPr>
              <a:t> Exemple :  si votre cycle s’étend de janvier 2013 à décembre 2017, votre nouveau cycle </a:t>
            </a:r>
            <a:r>
              <a:rPr lang="fr-CA" sz="1200" kern="1200" dirty="0" err="1" smtClean="0">
                <a:solidFill>
                  <a:schemeClr val="tx1"/>
                </a:solidFill>
                <a:effectLst/>
              </a:rPr>
              <a:t>Mainpro</a:t>
            </a:r>
            <a:r>
              <a:rPr lang="fr-CA" sz="1200" kern="1200" dirty="0" smtClean="0">
                <a:solidFill>
                  <a:schemeClr val="tx1"/>
                </a:solidFill>
                <a:effectLst/>
              </a:rPr>
              <a:t>+ sera de janvier 2013 à juin 2018 (ce qui vous donne six mois de plus pour répondre aux exigences de votre cycle.).</a:t>
            </a:r>
            <a:endParaRPr lang="fr-CA" b="0" dirty="0" smtClean="0">
              <a:solidFill>
                <a:schemeClr val="accent2"/>
              </a:solidFill>
            </a:endParaRPr>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solidFill>
                  <a:prstClr val="black"/>
                </a:solidFill>
              </a:rPr>
              <a:pPr>
                <a:defRPr/>
              </a:pPr>
              <a:t>21</a:t>
            </a:fld>
            <a:endParaRPr lang="en-CA" dirty="0">
              <a:solidFill>
                <a:prstClr val="black"/>
              </a:solidFill>
            </a:endParaRPr>
          </a:p>
        </p:txBody>
      </p:sp>
    </p:spTree>
    <p:extLst>
      <p:ext uri="{BB962C8B-B14F-4D97-AF65-F5344CB8AC3E}">
        <p14:creationId xmlns:p14="http://schemas.microsoft.com/office/powerpoint/2010/main" val="58328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À remplir par l’éducateur régional. </a:t>
            </a:r>
            <a:endParaRPr lang="fr-CA" baseline="0" dirty="0" smtClean="0"/>
          </a:p>
          <a:p>
            <a:r>
              <a:rPr lang="fr-CA" baseline="0" dirty="0" smtClean="0"/>
              <a:t>Lors de votre présentation, veuillez allouer suffisamment</a:t>
            </a:r>
            <a:r>
              <a:rPr lang="fr-CA" dirty="0" smtClean="0"/>
              <a:t> de temps aux participants pour lire la diapo de divulgation du présentateur.</a:t>
            </a:r>
            <a:endParaRPr lang="en-CA" dirty="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2</a:t>
            </a:fld>
            <a:endParaRPr lang="en-CA" dirty="0"/>
          </a:p>
        </p:txBody>
      </p:sp>
    </p:spTree>
    <p:extLst>
      <p:ext uri="{BB962C8B-B14F-4D97-AF65-F5344CB8AC3E}">
        <p14:creationId xmlns:p14="http://schemas.microsoft.com/office/powerpoint/2010/main" val="616139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éducateurs régionaux sont un élément clé du plan de communication </a:t>
            </a:r>
            <a:endParaRPr lang="fr-CA" baseline="0" dirty="0" smtClean="0"/>
          </a:p>
          <a:p>
            <a:r>
              <a:rPr lang="fr-CA" baseline="0" dirty="0" smtClean="0"/>
              <a:t>Le modèle des éducateurs régionaux suit le concept du Collège royal</a:t>
            </a:r>
          </a:p>
          <a:p>
            <a:r>
              <a:rPr lang="fr-CA" baseline="0" dirty="0" smtClean="0"/>
              <a:t>Créé pour aider à promouvoir </a:t>
            </a:r>
            <a:r>
              <a:rPr lang="fr-CA" baseline="0" dirty="0" err="1" smtClean="0"/>
              <a:t>Mainpro</a:t>
            </a:r>
            <a:r>
              <a:rPr lang="fr-CA" baseline="0" dirty="0" smtClean="0"/>
              <a:t>+ et soutenir les membres, les sections provinciales, les universités,</a:t>
            </a:r>
            <a:r>
              <a:rPr lang="fr-CA" dirty="0" smtClean="0"/>
              <a:t> les fournisseurs de programmes et autres organisations et groupes</a:t>
            </a:r>
            <a:endParaRPr lang="fr-CA" baseline="0" dirty="0" smtClean="0"/>
          </a:p>
          <a:p>
            <a:r>
              <a:rPr lang="fr-CA" baseline="0" dirty="0" smtClean="0"/>
              <a:t>Les éducateurs régionaux</a:t>
            </a:r>
            <a:r>
              <a:rPr lang="fr-CA" dirty="0" smtClean="0"/>
              <a:t> sont des groupes de conseil</a:t>
            </a:r>
            <a:r>
              <a:rPr lang="fr-CA" baseline="0" dirty="0" smtClean="0"/>
              <a:t>/d’accompagnement</a:t>
            </a:r>
            <a:r>
              <a:rPr lang="fr-CA" dirty="0" smtClean="0"/>
              <a:t> par les pairs pour aider les membres à entrer leurs crédits et à comprendre les exigences du cycle.</a:t>
            </a:r>
            <a:endParaRPr lang="en-CA" baseline="0" dirty="0" smtClean="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solidFill>
                  <a:prstClr val="black"/>
                </a:solidFill>
              </a:rPr>
              <a:pPr>
                <a:defRPr/>
              </a:pPr>
              <a:t>22</a:t>
            </a:fld>
            <a:endParaRPr lang="en-CA" dirty="0">
              <a:solidFill>
                <a:prstClr val="black"/>
              </a:solidFill>
            </a:endParaRPr>
          </a:p>
        </p:txBody>
      </p:sp>
    </p:spTree>
    <p:extLst>
      <p:ext uri="{BB962C8B-B14F-4D97-AF65-F5344CB8AC3E}">
        <p14:creationId xmlns:p14="http://schemas.microsoft.com/office/powerpoint/2010/main" val="1452718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23</a:t>
            </a:fld>
            <a:endParaRPr lang="en-CA" dirty="0"/>
          </a:p>
        </p:txBody>
      </p:sp>
    </p:spTree>
    <p:extLst>
      <p:ext uri="{BB962C8B-B14F-4D97-AF65-F5344CB8AC3E}">
        <p14:creationId xmlns:p14="http://schemas.microsoft.com/office/powerpoint/2010/main" val="1760425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Important de communiquer avec tous les publics bien avant le lancement de </a:t>
            </a:r>
            <a:r>
              <a:rPr lang="fr-CA" baseline="0" dirty="0" err="1" smtClean="0"/>
              <a:t>Mainpro</a:t>
            </a:r>
            <a:r>
              <a:rPr lang="fr-CA" baseline="0" dirty="0" smtClean="0"/>
              <a:t>+</a:t>
            </a:r>
          </a:p>
          <a:p>
            <a:r>
              <a:rPr lang="fr-CA" baseline="0" dirty="0" smtClean="0"/>
              <a:t>À la lumière des commentaires reçus au fil des ans, DPC, Comité national sur le DPC et la Direction ont discuté</a:t>
            </a:r>
            <a:r>
              <a:rPr lang="fr-CA" dirty="0" smtClean="0"/>
              <a:t> de ces commentaires et appliqué des changements au fur et à mesure </a:t>
            </a:r>
            <a:r>
              <a:rPr lang="fr-CA" baseline="0" dirty="0" smtClean="0"/>
              <a:t>(p. ex., </a:t>
            </a:r>
            <a:r>
              <a:rPr lang="fr-CA" dirty="0" smtClean="0"/>
              <a:t>Nouveau </a:t>
            </a:r>
            <a:r>
              <a:rPr lang="fr-CA" baseline="0" dirty="0" err="1" smtClean="0"/>
              <a:t>Mainpro</a:t>
            </a:r>
            <a:r>
              <a:rPr lang="fr-CA" baseline="0" dirty="0" smtClean="0"/>
              <a:t> est devenu </a:t>
            </a:r>
            <a:r>
              <a:rPr lang="fr-CA" baseline="0" dirty="0" err="1" smtClean="0"/>
              <a:t>Mainpro</a:t>
            </a:r>
            <a:r>
              <a:rPr lang="fr-CA" baseline="0" dirty="0" smtClean="0"/>
              <a:t>+).</a:t>
            </a:r>
          </a:p>
          <a:p>
            <a:r>
              <a:rPr lang="fr-CA" dirty="0" smtClean="0"/>
              <a:t>Nombreuses organisations sont impliquées dans </a:t>
            </a:r>
            <a:r>
              <a:rPr lang="fr-CA" baseline="0" dirty="0" err="1" smtClean="0"/>
              <a:t>Mainpro</a:t>
            </a:r>
            <a:r>
              <a:rPr lang="fr-CA" baseline="0" dirty="0" smtClean="0"/>
              <a:t> – personnel du DPC au bureau national ont</a:t>
            </a:r>
            <a:r>
              <a:rPr lang="fr-CA" dirty="0" smtClean="0"/>
              <a:t> organisé des webinaires avec divers groupes (Sections provinciales, universités, évaluateurs,</a:t>
            </a:r>
            <a:r>
              <a:rPr lang="fr-CA" baseline="0" dirty="0" smtClean="0"/>
              <a:t> etc. Des éducateurs régionaux ont été retenus</a:t>
            </a:r>
            <a:r>
              <a:rPr lang="fr-CA" dirty="0" smtClean="0"/>
              <a:t> pour mener à bien la dissémination de </a:t>
            </a:r>
            <a:r>
              <a:rPr lang="fr-CA" dirty="0" err="1" smtClean="0"/>
              <a:t>Mainpro</a:t>
            </a:r>
            <a:r>
              <a:rPr lang="fr-CA" dirty="0" smtClean="0"/>
              <a:t>+ aux paliers régionaux/provinciaux)</a:t>
            </a:r>
            <a:endParaRPr lang="fr-CA" baseline="0" dirty="0" smtClean="0"/>
          </a:p>
          <a:p>
            <a:r>
              <a:rPr lang="fr-CA" baseline="0" dirty="0" smtClean="0"/>
              <a:t>En dernière</a:t>
            </a:r>
            <a:r>
              <a:rPr lang="fr-CA" dirty="0" smtClean="0"/>
              <a:t> analyse, le DPC et </a:t>
            </a:r>
            <a:r>
              <a:rPr lang="fr-CA" baseline="0" dirty="0" err="1" smtClean="0"/>
              <a:t>Mainpro</a:t>
            </a:r>
            <a:r>
              <a:rPr lang="fr-CA" baseline="0" dirty="0" smtClean="0"/>
              <a:t> existent pour appuyer l’apprentissage à vie des médecins de famille,</a:t>
            </a:r>
            <a:r>
              <a:rPr lang="fr-CA" dirty="0" smtClean="0"/>
              <a:t> y compris les soins communautaires et aux patients.</a:t>
            </a:r>
            <a:endParaRPr lang="fr-CA" dirty="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24</a:t>
            </a:fld>
            <a:endParaRPr lang="en-CA" dirty="0"/>
          </a:p>
        </p:txBody>
      </p:sp>
    </p:spTree>
    <p:extLst>
      <p:ext uri="{BB962C8B-B14F-4D97-AF65-F5344CB8AC3E}">
        <p14:creationId xmlns:p14="http://schemas.microsoft.com/office/powerpoint/2010/main" val="280676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Nouvelle plateforme  - Plateforme pour la déclaration de crédits de DPC et pour l’agrément de programmes sera lancée au même moment que </a:t>
            </a:r>
            <a:r>
              <a:rPr lang="fr-CA" baseline="0" dirty="0" err="1" smtClean="0"/>
              <a:t>Mainpro</a:t>
            </a:r>
            <a:r>
              <a:rPr lang="fr-CA" baseline="0" dirty="0" smtClean="0"/>
              <a:t>+,</a:t>
            </a:r>
            <a:r>
              <a:rPr lang="fr-CA" dirty="0" smtClean="0"/>
              <a:t> le 1</a:t>
            </a:r>
            <a:r>
              <a:rPr lang="fr-CA" baseline="30000" dirty="0" smtClean="0"/>
              <a:t>er</a:t>
            </a:r>
            <a:r>
              <a:rPr lang="fr-CA" dirty="0" smtClean="0"/>
              <a:t> juillet </a:t>
            </a:r>
            <a:r>
              <a:rPr lang="fr-CA" baseline="0" dirty="0" smtClean="0"/>
              <a:t>2015. L’appli</a:t>
            </a:r>
            <a:r>
              <a:rPr lang="fr-CA" dirty="0" smtClean="0"/>
              <a:t> du Collège sera mise à jour</a:t>
            </a:r>
            <a:endParaRPr lang="fr-CA" baseline="0" dirty="0" smtClean="0"/>
          </a:p>
          <a:p>
            <a:r>
              <a:rPr lang="fr-CA" baseline="0" dirty="0" smtClean="0"/>
              <a:t>Crédits du Collège royal et le</a:t>
            </a:r>
            <a:r>
              <a:rPr lang="fr-CA" dirty="0" smtClean="0"/>
              <a:t> l’</a:t>
            </a:r>
            <a:r>
              <a:rPr lang="fr-CA" baseline="0" dirty="0" smtClean="0"/>
              <a:t> AMA – plus facile à traiter (jusqu’au maximum alloué pour les crédits certifiés), à obtenir des crédits pour la participation (à l’heure actuelle, on doit remplir une demande de Considération</a:t>
            </a:r>
            <a:r>
              <a:rPr lang="fr-CA" dirty="0" smtClean="0"/>
              <a:t> individuelle</a:t>
            </a:r>
            <a:r>
              <a:rPr lang="fr-CA" baseline="0" dirty="0" smtClean="0"/>
              <a:t>)</a:t>
            </a:r>
          </a:p>
          <a:p>
            <a:r>
              <a:rPr lang="fr-CA" baseline="0" dirty="0" err="1" smtClean="0"/>
              <a:t>ePearls</a:t>
            </a:r>
            <a:r>
              <a:rPr lang="fr-CA" baseline="0" dirty="0" smtClean="0"/>
              <a:t> sera mis à jour et offert à un plus grand bassin de membres (</a:t>
            </a:r>
            <a:r>
              <a:rPr lang="fr-CA" baseline="0" dirty="0" err="1" smtClean="0"/>
              <a:t>ePearls</a:t>
            </a:r>
            <a:r>
              <a:rPr lang="fr-CA" baseline="0" dirty="0" smtClean="0"/>
              <a:t> offre un accès direct à des ressources électroniques crédibles, axées sur les données probantes</a:t>
            </a:r>
            <a:r>
              <a:rPr lang="fr-CA" dirty="0" smtClean="0">
                <a:effectLst/>
              </a:rPr>
              <a:t>)</a:t>
            </a:r>
          </a:p>
          <a:p>
            <a:r>
              <a:rPr lang="fr-CA" baseline="0" dirty="0" smtClean="0">
                <a:effectLst/>
              </a:rPr>
              <a:t>Cahiers Autoapprentissage – environ le tiers des membres/résidents sont abonnés</a:t>
            </a:r>
            <a:r>
              <a:rPr lang="fr-CA" dirty="0" smtClean="0">
                <a:effectLst/>
              </a:rPr>
              <a:t> </a:t>
            </a:r>
            <a:r>
              <a:rPr lang="fr-CA" baseline="0" dirty="0" smtClean="0">
                <a:effectLst/>
              </a:rPr>
              <a:t>(version électronique offerte gratuitement aux résidents). Mise à jour du site web Autoapprentissage</a:t>
            </a:r>
          </a:p>
          <a:p>
            <a:r>
              <a:rPr lang="fr-CA" baseline="0" dirty="0" smtClean="0">
                <a:effectLst/>
              </a:rPr>
              <a:t>Développement de programmes – le département de DPC se concentre sur le développement de programme – financement/évaluation/soutien </a:t>
            </a:r>
            <a:r>
              <a:rPr lang="fr-CA" dirty="0" smtClean="0"/>
              <a:t>à des nouveaux programmes selon les besoins des membres</a:t>
            </a:r>
            <a:endParaRPr lang="fr-CA" baseline="0" dirty="0" smtClean="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25</a:t>
            </a:fld>
            <a:endParaRPr lang="en-CA" dirty="0"/>
          </a:p>
        </p:txBody>
      </p:sp>
    </p:spTree>
    <p:extLst>
      <p:ext uri="{BB962C8B-B14F-4D97-AF65-F5344CB8AC3E}">
        <p14:creationId xmlns:p14="http://schemas.microsoft.com/office/powerpoint/2010/main" val="249414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Approbation du Conseil en 2013</a:t>
            </a:r>
          </a:p>
          <a:p>
            <a:r>
              <a:rPr lang="fr-CA" dirty="0" smtClean="0"/>
              <a:t>2014 – finaliser tous les aspects de </a:t>
            </a:r>
            <a:r>
              <a:rPr lang="fr-CA" dirty="0" err="1" smtClean="0"/>
              <a:t>Mainpro</a:t>
            </a:r>
            <a:r>
              <a:rPr lang="fr-CA" dirty="0" smtClean="0"/>
              <a:t>+ (catégories de crédits/activités, barème de critères de qualité, exigences pour les </a:t>
            </a:r>
            <a:r>
              <a:rPr lang="fr-CA" dirty="0" err="1" smtClean="0"/>
              <a:t>Fellow</a:t>
            </a:r>
            <a:r>
              <a:rPr lang="fr-CA" baseline="0" dirty="0" smtClean="0"/>
              <a:t>, </a:t>
            </a:r>
            <a:r>
              <a:rPr lang="fr-CA" baseline="0" dirty="0" err="1" smtClean="0"/>
              <a:t>etc</a:t>
            </a:r>
            <a:r>
              <a:rPr lang="fr-CA" baseline="0" dirty="0" smtClean="0"/>
              <a:t>)</a:t>
            </a:r>
          </a:p>
          <a:p>
            <a:r>
              <a:rPr lang="fr-CA" baseline="0" dirty="0" smtClean="0"/>
              <a:t>Panoplie de tests effectués</a:t>
            </a:r>
            <a:r>
              <a:rPr lang="fr-CA" dirty="0" smtClean="0"/>
              <a:t> sur la nouvelle plateforme pour la déclaration de crédits et l’agrément</a:t>
            </a:r>
            <a:endParaRPr lang="fr-CA" baseline="0" dirty="0" smtClean="0"/>
          </a:p>
          <a:p>
            <a:r>
              <a:rPr lang="fr-CA" baseline="0" dirty="0" smtClean="0"/>
              <a:t>Après</a:t>
            </a:r>
            <a:r>
              <a:rPr lang="fr-CA" dirty="0" smtClean="0"/>
              <a:t> le 1</a:t>
            </a:r>
            <a:r>
              <a:rPr lang="fr-CA" baseline="30000" dirty="0" smtClean="0"/>
              <a:t>er</a:t>
            </a:r>
            <a:r>
              <a:rPr lang="fr-CA" dirty="0" smtClean="0"/>
              <a:t> juillet </a:t>
            </a:r>
            <a:r>
              <a:rPr lang="fr-CA" baseline="0" dirty="0" smtClean="0"/>
              <a:t>2015 – surveillance continue et amélioration de la </a:t>
            </a:r>
            <a:r>
              <a:rPr lang="fr-CA" dirty="0" smtClean="0"/>
              <a:t>qualité seront primordiales. </a:t>
            </a:r>
            <a:endParaRPr lang="fr-CA" dirty="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26</a:t>
            </a:fld>
            <a:endParaRPr lang="en-CA" dirty="0"/>
          </a:p>
        </p:txBody>
      </p:sp>
    </p:spTree>
    <p:extLst>
      <p:ext uri="{BB962C8B-B14F-4D97-AF65-F5344CB8AC3E}">
        <p14:creationId xmlns:p14="http://schemas.microsoft.com/office/powerpoint/2010/main" val="433443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EB1C86-0C9A-4D69-82FE-8749A47112FC}" type="slidenum">
              <a:rPr lang="en-CA" smtClean="0">
                <a:solidFill>
                  <a:prstClr val="black"/>
                </a:solidFill>
              </a:rPr>
              <a:pPr/>
              <a:t>27</a:t>
            </a:fld>
            <a:endParaRPr lang="en-CA" dirty="0">
              <a:solidFill>
                <a:prstClr val="black"/>
              </a:solidFill>
            </a:endParaRPr>
          </a:p>
        </p:txBody>
      </p:sp>
    </p:spTree>
    <p:extLst>
      <p:ext uri="{BB962C8B-B14F-4D97-AF65-F5344CB8AC3E}">
        <p14:creationId xmlns:p14="http://schemas.microsoft.com/office/powerpoint/2010/main" val="55913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Lors de votre présentation, veuillez allouer suffisamment de temps aux participants pour lire la diapo de divulgation de soutien commercial.</a:t>
            </a:r>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3</a:t>
            </a:fld>
            <a:endParaRPr lang="en-CA" dirty="0"/>
          </a:p>
        </p:txBody>
      </p:sp>
    </p:spTree>
    <p:extLst>
      <p:ext uri="{BB962C8B-B14F-4D97-AF65-F5344CB8AC3E}">
        <p14:creationId xmlns:p14="http://schemas.microsoft.com/office/powerpoint/2010/main" val="134044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Au départ, le programme s’appelait « Nouveau </a:t>
            </a:r>
            <a:r>
              <a:rPr lang="fr-CA" dirty="0" err="1" smtClean="0"/>
              <a:t>Mainpro</a:t>
            </a:r>
            <a:r>
              <a:rPr lang="fr-CA" dirty="0" smtClean="0"/>
              <a:t> ». Nous avons adopté </a:t>
            </a:r>
            <a:r>
              <a:rPr lang="fr-CA" baseline="0" dirty="0" err="1" smtClean="0"/>
              <a:t>Mainpro</a:t>
            </a:r>
            <a:r>
              <a:rPr lang="fr-CA" baseline="0" dirty="0" smtClean="0"/>
              <a:t>+ pour plusieurs raisons  : a) plus </a:t>
            </a:r>
            <a:r>
              <a:rPr lang="fr-CA" dirty="0" smtClean="0"/>
              <a:t>viable à long terme, </a:t>
            </a:r>
            <a:r>
              <a:rPr lang="fr-CA" baseline="0" dirty="0" smtClean="0"/>
              <a:t>b) meilleure traduction c) suggère une amélioration plutôt qu’un nouveau </a:t>
            </a:r>
            <a:r>
              <a:rPr lang="fr-CA" baseline="0" dirty="0" err="1" smtClean="0"/>
              <a:t>Mainpro</a:t>
            </a:r>
            <a:endParaRPr lang="fr-CA" dirty="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solidFill>
                  <a:prstClr val="black"/>
                </a:solidFill>
              </a:rPr>
              <a:pPr>
                <a:defRPr/>
              </a:pPr>
              <a:t>4</a:t>
            </a:fld>
            <a:endParaRPr lang="en-CA" dirty="0">
              <a:solidFill>
                <a:prstClr val="black"/>
              </a:solidFill>
            </a:endParaRPr>
          </a:p>
        </p:txBody>
      </p:sp>
    </p:spTree>
    <p:extLst>
      <p:ext uri="{BB962C8B-B14F-4D97-AF65-F5344CB8AC3E}">
        <p14:creationId xmlns:p14="http://schemas.microsoft.com/office/powerpoint/2010/main" val="296994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err="1" smtClean="0"/>
              <a:t>Mainpro</a:t>
            </a:r>
            <a:r>
              <a:rPr lang="fr-CA" b="1" dirty="0" smtClean="0"/>
              <a:t> est un cadre d’apprentissage</a:t>
            </a:r>
          </a:p>
          <a:p>
            <a:r>
              <a:rPr lang="fr-CA" dirty="0" smtClean="0"/>
              <a:t>Utiliser pour inscrire les crédits et pour la </a:t>
            </a:r>
            <a:r>
              <a:rPr lang="fr-CA" baseline="0" dirty="0" smtClean="0"/>
              <a:t>certification</a:t>
            </a:r>
          </a:p>
          <a:p>
            <a:r>
              <a:rPr lang="fr-CA" dirty="0" smtClean="0">
                <a:effectLst/>
              </a:rPr>
              <a:t>Les médecins qui participent à </a:t>
            </a:r>
            <a:r>
              <a:rPr lang="fr-CA" dirty="0" err="1" smtClean="0">
                <a:effectLst/>
              </a:rPr>
              <a:t>Mainpro</a:t>
            </a:r>
            <a:r>
              <a:rPr lang="fr-CA" dirty="0" smtClean="0">
                <a:effectLst/>
              </a:rPr>
              <a:t> démontrent leur engagement </a:t>
            </a:r>
            <a:r>
              <a:rPr lang="fr-CA" dirty="0" smtClean="0"/>
              <a:t>à l’égard de l’apprentissage permanent en effectuant des activités de DPC et en documentant ces activités; la participation individuelle est mesurée par rapport à des normes de participation minimales. </a:t>
            </a:r>
            <a:r>
              <a:rPr lang="fr-CA" dirty="0" err="1" smtClean="0">
                <a:effectLst/>
              </a:rPr>
              <a:t>Mainpro</a:t>
            </a:r>
            <a:r>
              <a:rPr lang="fr-CA" dirty="0" smtClean="0">
                <a:effectLst/>
              </a:rPr>
              <a:t> est un programme flexible, qui permet aux médecins de participer à des activités de DPC qui sont pertinentes pour leur population de patients et qui </a:t>
            </a:r>
            <a:r>
              <a:rPr lang="fr-CA" dirty="0" smtClean="0"/>
              <a:t>répondent à leurs besoins.</a:t>
            </a:r>
            <a:endParaRPr lang="fr-CA" dirty="0" smtClean="0">
              <a:effectLst/>
            </a:endParaRPr>
          </a:p>
          <a:p>
            <a:endParaRPr lang="fr-CA" b="1" dirty="0" smtClean="0">
              <a:effectLst/>
            </a:endParaRPr>
          </a:p>
          <a:p>
            <a:r>
              <a:rPr lang="fr-CA" b="1" dirty="0" smtClean="0">
                <a:effectLst/>
              </a:rPr>
              <a:t>Médecins de famille</a:t>
            </a:r>
          </a:p>
          <a:p>
            <a:r>
              <a:rPr lang="fr-CA" dirty="0" smtClean="0">
                <a:effectLst/>
              </a:rPr>
              <a:t>Les politiques et directives </a:t>
            </a:r>
            <a:r>
              <a:rPr lang="fr-CA" dirty="0" err="1" smtClean="0">
                <a:effectLst/>
              </a:rPr>
              <a:t>Mainpro</a:t>
            </a:r>
            <a:r>
              <a:rPr lang="fr-CA" dirty="0" smtClean="0">
                <a:effectLst/>
              </a:rPr>
              <a:t> ont été créées par le </a:t>
            </a:r>
            <a:r>
              <a:rPr lang="fr-CA" dirty="0" smtClean="0"/>
              <a:t>Comité national sur le développement professionnel continu du CMFC</a:t>
            </a:r>
            <a:r>
              <a:rPr lang="fr-CA" dirty="0" smtClean="0">
                <a:effectLst/>
              </a:rPr>
              <a:t>. </a:t>
            </a:r>
            <a:r>
              <a:rPr lang="fr-CA" dirty="0" smtClean="0"/>
              <a:t>Les médecins de famille des 10 sections provinciales du CMFC sont représentés au comité</a:t>
            </a:r>
            <a:r>
              <a:rPr lang="fr-CA" dirty="0" smtClean="0">
                <a:effectLst/>
              </a:rPr>
              <a:t>; pour favoriser la collaboration et l’échange de pratiques exemplaires, des participants (observateurs sans droit de vote) d’autres organisations (p.ex., le Collège royal, AAFP) sont invités aux réunions du comité</a:t>
            </a:r>
            <a:r>
              <a:rPr lang="fr-CA" baseline="0" dirty="0" smtClean="0">
                <a:effectLst/>
              </a:rPr>
              <a:t>.</a:t>
            </a:r>
            <a:endParaRPr lang="fr-CA" dirty="0" smtClean="0">
              <a:effectLst/>
            </a:endParaRPr>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5</a:t>
            </a:fld>
            <a:endParaRPr lang="en-CA" dirty="0"/>
          </a:p>
        </p:txBody>
      </p:sp>
    </p:spTree>
    <p:extLst>
      <p:ext uri="{BB962C8B-B14F-4D97-AF65-F5344CB8AC3E}">
        <p14:creationId xmlns:p14="http://schemas.microsoft.com/office/powerpoint/2010/main" val="265164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FMC requise depuis la création du Collège</a:t>
            </a:r>
            <a:endParaRPr lang="fr-CA" baseline="0" dirty="0" smtClean="0"/>
          </a:p>
          <a:p>
            <a:r>
              <a:rPr lang="fr-CA" baseline="0" dirty="0" smtClean="0"/>
              <a:t>2013 – déclaration en ligne </a:t>
            </a:r>
            <a:r>
              <a:rPr lang="fr-CA" dirty="0" smtClean="0"/>
              <a:t>et un minimum de </a:t>
            </a:r>
            <a:r>
              <a:rPr lang="fr-CA" baseline="0" dirty="0" smtClean="0"/>
              <a:t>25 crédits/année (toutes catégories confondues). Crédits reportés ne sont pas admissibles pour satisfaire aux exigences minimales.</a:t>
            </a:r>
          </a:p>
          <a:p>
            <a:r>
              <a:rPr lang="fr-CA" baseline="0" dirty="0" smtClean="0"/>
              <a:t>2015 – reflète également les changements au titre de </a:t>
            </a:r>
            <a:r>
              <a:rPr lang="fr-CA" baseline="0" dirty="0" err="1" smtClean="0"/>
              <a:t>Fellow</a:t>
            </a:r>
            <a:r>
              <a:rPr lang="fr-CA" baseline="0" dirty="0" smtClean="0"/>
              <a:t> (élimination de </a:t>
            </a:r>
            <a:r>
              <a:rPr lang="fr-CA" baseline="0" dirty="0" err="1" smtClean="0"/>
              <a:t>Mainpro</a:t>
            </a:r>
            <a:r>
              <a:rPr lang="fr-CA" baseline="0" dirty="0" smtClean="0"/>
              <a:t>-C)</a:t>
            </a:r>
            <a:endParaRPr lang="fr-CA" dirty="0" smtClean="0"/>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6</a:t>
            </a:fld>
            <a:endParaRPr lang="en-CA" dirty="0"/>
          </a:p>
        </p:txBody>
      </p:sp>
    </p:spTree>
    <p:extLst>
      <p:ext uri="{BB962C8B-B14F-4D97-AF65-F5344CB8AC3E}">
        <p14:creationId xmlns:p14="http://schemas.microsoft.com/office/powerpoint/2010/main" val="239027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dirty="0" err="1" smtClean="0"/>
              <a:t>Mainpro</a:t>
            </a:r>
            <a:r>
              <a:rPr lang="fr-CA" baseline="0" dirty="0" smtClean="0"/>
              <a:t> tient compte des besoins des</a:t>
            </a:r>
            <a:r>
              <a:rPr lang="fr-CA" dirty="0" smtClean="0"/>
              <a:t> participants, de la recherche et de l’amélioration continue. Il est ancré dans les théories d’apprentissage des adultes</a:t>
            </a:r>
            <a:endParaRPr lang="fr-CA" baseline="0" dirty="0" smtClean="0"/>
          </a:p>
          <a:p>
            <a:r>
              <a:rPr lang="fr-CA" dirty="0" err="1" smtClean="0"/>
              <a:t>Mainpro</a:t>
            </a:r>
            <a:r>
              <a:rPr lang="fr-CA" dirty="0" smtClean="0"/>
              <a:t> a été fondé sur des principes pédagogiques qui ont évolués et qui continuent d’évoluer</a:t>
            </a:r>
          </a:p>
          <a:p>
            <a:r>
              <a:rPr lang="fr-CA" baseline="0" dirty="0" err="1" smtClean="0"/>
              <a:t>Mainpro</a:t>
            </a:r>
            <a:r>
              <a:rPr lang="fr-CA" baseline="0" dirty="0" smtClean="0"/>
              <a:t> tente d’OBLIGER </a:t>
            </a:r>
            <a:r>
              <a:rPr lang="fr-CA" dirty="0" smtClean="0"/>
              <a:t>des activités de DPC DE QUALITÉ pour les médecins de famille, en incorporant les besoins (perçus et non perçus) des apprenants</a:t>
            </a:r>
            <a:r>
              <a:rPr lang="fr-CA" baseline="0" dirty="0" smtClean="0"/>
              <a:t>, en fournissant des activités de</a:t>
            </a:r>
            <a:r>
              <a:rPr lang="fr-CA" dirty="0" smtClean="0"/>
              <a:t> DPC solides, axées sur les données probantes et cliniquement pertinentes, qui poussent l’apprenant à réfléchir sur sa pratique afin de provoquer des changements favorables</a:t>
            </a:r>
            <a:r>
              <a:rPr lang="fr-CA" baseline="0" dirty="0" smtClean="0"/>
              <a:t>; la prestation des activités</a:t>
            </a:r>
            <a:r>
              <a:rPr lang="fr-CA" dirty="0" smtClean="0"/>
              <a:t> de formation doit être ancrée dans la théorie de l’apprentissage des adultes</a:t>
            </a:r>
            <a:endParaRPr lang="fr-CA" baseline="0" dirty="0" smtClean="0"/>
          </a:p>
          <a:p>
            <a:r>
              <a:rPr lang="fr-CA" baseline="0" dirty="0" smtClean="0"/>
              <a:t>Théorie d’apprentissage des adultes : fondée sur les</a:t>
            </a:r>
            <a:r>
              <a:rPr lang="fr-CA" dirty="0" smtClean="0"/>
              <a:t> ouvrages de </a:t>
            </a:r>
            <a:r>
              <a:rPr lang="fr-CA" sz="1200" kern="1200" dirty="0" smtClean="0">
                <a:solidFill>
                  <a:schemeClr val="tx1"/>
                </a:solidFill>
                <a:effectLst/>
              </a:rPr>
              <a:t>Malcolm </a:t>
            </a:r>
            <a:r>
              <a:rPr lang="fr-CA" sz="1200" kern="1200" dirty="0" err="1" smtClean="0">
                <a:solidFill>
                  <a:schemeClr val="tx1"/>
                </a:solidFill>
                <a:effectLst/>
              </a:rPr>
              <a:t>Knowles</a:t>
            </a:r>
            <a:r>
              <a:rPr lang="fr-CA" sz="1200" kern="1200" dirty="0" smtClean="0">
                <a:solidFill>
                  <a:schemeClr val="tx1"/>
                </a:solidFill>
                <a:effectLst/>
              </a:rPr>
              <a:t> (le pionnier de l’apprentissage des adultes). Voici les hypothèses pour l’apprentissage des adultes, selon </a:t>
            </a:r>
            <a:r>
              <a:rPr lang="fr-CA" sz="1200" kern="1200" dirty="0" err="1" smtClean="0">
                <a:solidFill>
                  <a:schemeClr val="tx1"/>
                </a:solidFill>
                <a:effectLst/>
              </a:rPr>
              <a:t>Knowles</a:t>
            </a:r>
            <a:r>
              <a:rPr lang="fr-CA" sz="1200" kern="1200" dirty="0" smtClean="0">
                <a:solidFill>
                  <a:schemeClr val="tx1"/>
                </a:solidFill>
                <a:effectLst/>
              </a:rPr>
              <a:t> :</a:t>
            </a:r>
          </a:p>
          <a:p>
            <a:pPr lvl="0"/>
            <a:r>
              <a:rPr lang="fr-CA" sz="1200" kern="1200" dirty="0" smtClean="0">
                <a:solidFill>
                  <a:schemeClr val="tx1"/>
                </a:solidFill>
                <a:effectLst/>
              </a:rPr>
              <a:t>Pertinence : Les adultes veulent savoir le pourquoi. </a:t>
            </a:r>
          </a:p>
          <a:p>
            <a:pPr lvl="0"/>
            <a:r>
              <a:rPr lang="fr-CA" sz="1200" kern="1200" dirty="0" smtClean="0">
                <a:solidFill>
                  <a:schemeClr val="tx1"/>
                </a:solidFill>
                <a:effectLst/>
              </a:rPr>
              <a:t>Expérience: Les adultes font un lien entre l’apprentissage et leur expérience.</a:t>
            </a:r>
          </a:p>
          <a:p>
            <a:pPr lvl="0"/>
            <a:r>
              <a:rPr lang="fr-CA" sz="1200" kern="1200" dirty="0" smtClean="0">
                <a:solidFill>
                  <a:schemeClr val="tx1"/>
                </a:solidFill>
                <a:effectLst/>
              </a:rPr>
              <a:t>Concept de soi : Les adultes doivent être responsables de leur décisions sur la formation, la participation à la planification et à l’évaluation de l’instruction. </a:t>
            </a:r>
          </a:p>
          <a:p>
            <a:pPr lvl="0"/>
            <a:r>
              <a:rPr lang="fr-CA" sz="1200" kern="1200" dirty="0" smtClean="0">
                <a:solidFill>
                  <a:schemeClr val="tx1"/>
                </a:solidFill>
                <a:effectLst/>
              </a:rPr>
              <a:t>Volonté d’ apprendre : L’hypothèse  entourant leurs nouveaux rôles est étroitement liée avec la volonté d’apprendre.</a:t>
            </a:r>
          </a:p>
          <a:p>
            <a:pPr lvl="0"/>
            <a:r>
              <a:rPr lang="fr-CA" sz="1200" kern="1200" dirty="0" smtClean="0">
                <a:solidFill>
                  <a:schemeClr val="tx1"/>
                </a:solidFill>
                <a:effectLst/>
              </a:rPr>
              <a:t>Orientation : À mesure que l’adulte assimile une nouvelle connaissance, il veut l’</a:t>
            </a:r>
            <a:r>
              <a:rPr lang="fr-CA" dirty="0" smtClean="0"/>
              <a:t>appliquer immédiatement pour résoudre un problème. </a:t>
            </a:r>
          </a:p>
          <a:p>
            <a:pPr lvl="0"/>
            <a:r>
              <a:rPr lang="fr-CA" sz="1200" kern="1200" dirty="0" smtClean="0">
                <a:solidFill>
                  <a:schemeClr val="tx1"/>
                </a:solidFill>
                <a:effectLst/>
              </a:rPr>
              <a:t>Motivation (ajouter plus tard): Lorsqu’une personne prend de la maturité, elle est de plus en plus motivée </a:t>
            </a:r>
            <a:r>
              <a:rPr lang="fr-CA" dirty="0" smtClean="0"/>
              <a:t>par des facteurs internes.</a:t>
            </a:r>
            <a:endParaRPr lang="fr-CA" sz="1200" kern="1200" dirty="0" smtClean="0">
              <a:solidFill>
                <a:schemeClr val="tx1"/>
              </a:solidFill>
              <a:effectLst/>
            </a:endParaRPr>
          </a:p>
          <a:p>
            <a:r>
              <a:rPr lang="fr-CA" sz="1200" kern="1200" dirty="0" smtClean="0">
                <a:solidFill>
                  <a:schemeClr val="tx1"/>
                </a:solidFill>
                <a:effectLst/>
              </a:rPr>
              <a:t>Essentiellement, les apprenants adultes ont différentes motivation et s’engagent de façon différente dans le processus d’apprentissage.</a:t>
            </a:r>
            <a:endParaRPr lang="fr-CA" sz="120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solidFill>
                  <a:prstClr val="black"/>
                </a:solidFill>
              </a:rPr>
              <a:pPr>
                <a:defRPr/>
              </a:pPr>
              <a:t>7</a:t>
            </a:fld>
            <a:endParaRPr lang="en-CA" dirty="0">
              <a:solidFill>
                <a:prstClr val="black"/>
              </a:solidFill>
            </a:endParaRPr>
          </a:p>
        </p:txBody>
      </p:sp>
    </p:spTree>
    <p:extLst>
      <p:ext uri="{BB962C8B-B14F-4D97-AF65-F5344CB8AC3E}">
        <p14:creationId xmlns:p14="http://schemas.microsoft.com/office/powerpoint/2010/main" val="238436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changements apportés à </a:t>
            </a:r>
            <a:r>
              <a:rPr lang="fr-CA" dirty="0" err="1" smtClean="0"/>
              <a:t>Mainpro</a:t>
            </a:r>
            <a:r>
              <a:rPr lang="fr-CA" dirty="0" smtClean="0"/>
              <a:t> se fondent sur les valeurs et les principes </a:t>
            </a:r>
            <a:r>
              <a:rPr lang="fr-CA" dirty="0" err="1" smtClean="0"/>
              <a:t>Mainpro</a:t>
            </a:r>
            <a:endParaRPr lang="fr-CA" baseline="0" dirty="0" smtClean="0"/>
          </a:p>
          <a:p>
            <a:r>
              <a:rPr lang="fr-CA" baseline="0" dirty="0" smtClean="0"/>
              <a:t>Les principes de l’apprentissage des adultes et les pratiques exemplaires en matière de DPC d’autres organismes/collèges ont servi</a:t>
            </a:r>
            <a:r>
              <a:rPr lang="fr-CA" dirty="0" smtClean="0"/>
              <a:t> de cadre pour ces changements.</a:t>
            </a:r>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8</a:t>
            </a:fld>
            <a:endParaRPr lang="en-CA" dirty="0"/>
          </a:p>
        </p:txBody>
      </p:sp>
    </p:spTree>
    <p:extLst>
      <p:ext uri="{BB962C8B-B14F-4D97-AF65-F5344CB8AC3E}">
        <p14:creationId xmlns:p14="http://schemas.microsoft.com/office/powerpoint/2010/main" val="405827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Simplicité</a:t>
            </a:r>
            <a:r>
              <a:rPr lang="fr-CA" sz="1200" kern="1200" dirty="0" smtClean="0">
                <a:solidFill>
                  <a:schemeClr val="tx1"/>
                </a:solidFill>
                <a:effectLst/>
                <a:latin typeface="+mn-lt"/>
                <a:ea typeface="+mn-ea"/>
                <a:cs typeface="+mn-cs"/>
              </a:rPr>
              <a:t> – un cadre d’apprentissage facile à comprendre et à appliquer</a:t>
            </a:r>
          </a:p>
          <a:p>
            <a:pPr lvl="0"/>
            <a:r>
              <a:rPr lang="fr-CA" sz="1200" b="1" kern="1200" dirty="0" smtClean="0">
                <a:solidFill>
                  <a:schemeClr val="tx1"/>
                </a:solidFill>
                <a:effectLst/>
                <a:latin typeface="+mn-lt"/>
                <a:ea typeface="+mn-ea"/>
                <a:cs typeface="+mn-cs"/>
              </a:rPr>
              <a:t>Globalité </a:t>
            </a:r>
            <a:r>
              <a:rPr lang="fr-CA" sz="1200" kern="1200" dirty="0" smtClean="0">
                <a:solidFill>
                  <a:schemeClr val="tx1"/>
                </a:solidFill>
                <a:effectLst/>
                <a:latin typeface="+mn-lt"/>
                <a:ea typeface="+mn-ea"/>
                <a:cs typeface="+mn-cs"/>
              </a:rPr>
              <a:t>– tient compte de tous les éléments requis dans un cadre d’apprentissage (</a:t>
            </a:r>
            <a:r>
              <a:rPr lang="fr-CA" sz="1200" kern="1200" dirty="0" err="1" smtClean="0">
                <a:solidFill>
                  <a:schemeClr val="tx1"/>
                </a:solidFill>
                <a:effectLst/>
                <a:latin typeface="+mn-lt"/>
                <a:ea typeface="+mn-ea"/>
                <a:cs typeface="+mn-cs"/>
              </a:rPr>
              <a:t>Mainpro</a:t>
            </a:r>
            <a:r>
              <a:rPr lang="fr-CA" sz="1200" kern="1200" dirty="0" smtClean="0">
                <a:solidFill>
                  <a:schemeClr val="tx1"/>
                </a:solidFill>
                <a:effectLst/>
                <a:latin typeface="+mn-lt"/>
                <a:ea typeface="+mn-ea"/>
                <a:cs typeface="+mn-cs"/>
              </a:rPr>
              <a:t>) pour le DPC des médecins de famille</a:t>
            </a:r>
          </a:p>
          <a:p>
            <a:pPr lvl="0"/>
            <a:r>
              <a:rPr lang="fr-CA" sz="1200" b="1" kern="1200" dirty="0" smtClean="0">
                <a:solidFill>
                  <a:schemeClr val="tx1"/>
                </a:solidFill>
                <a:effectLst/>
                <a:latin typeface="+mn-lt"/>
                <a:ea typeface="+mn-ea"/>
                <a:cs typeface="+mn-cs"/>
              </a:rPr>
              <a:t>Disponibilité </a:t>
            </a:r>
            <a:r>
              <a:rPr lang="fr-CA" sz="1200" kern="1200" dirty="0" smtClean="0">
                <a:solidFill>
                  <a:schemeClr val="tx1"/>
                </a:solidFill>
                <a:effectLst/>
                <a:latin typeface="+mn-lt"/>
                <a:ea typeface="+mn-ea"/>
                <a:cs typeface="+mn-cs"/>
              </a:rPr>
              <a:t>– DPC est disponible (p. ex., en ligne – ce qui accroît la flexibilité); possibilités accrues d’obtenir des crédits (p. ex., évaluations dans la pratique).</a:t>
            </a:r>
          </a:p>
          <a:p>
            <a:pPr lvl="0"/>
            <a:r>
              <a:rPr lang="fr-CA" sz="1200" b="1" kern="1200" dirty="0" smtClean="0">
                <a:solidFill>
                  <a:schemeClr val="tx1"/>
                </a:solidFill>
                <a:effectLst/>
                <a:latin typeface="+mn-lt"/>
                <a:ea typeface="+mn-ea"/>
                <a:cs typeface="+mn-cs"/>
              </a:rPr>
              <a:t>Réflexion et application – </a:t>
            </a:r>
            <a:r>
              <a:rPr lang="fr-CA" sz="1200" kern="1200" dirty="0" smtClean="0">
                <a:solidFill>
                  <a:schemeClr val="tx1"/>
                </a:solidFill>
                <a:effectLst/>
                <a:latin typeface="+mn-lt"/>
                <a:ea typeface="+mn-ea"/>
                <a:cs typeface="+mn-cs"/>
              </a:rPr>
              <a:t>on encourage la réflexion sur toutes les activités. Ce processus a démontré une meilleure assimilation de l’apprentissage et une meilleure application dans la pratique</a:t>
            </a:r>
          </a:p>
          <a:p>
            <a:pPr lvl="0"/>
            <a:r>
              <a:rPr lang="fr-CA" sz="1200" b="1" kern="1200" dirty="0" smtClean="0">
                <a:solidFill>
                  <a:schemeClr val="tx1"/>
                </a:solidFill>
                <a:effectLst/>
                <a:latin typeface="+mn-lt"/>
                <a:ea typeface="+mn-ea"/>
                <a:cs typeface="+mn-cs"/>
              </a:rPr>
              <a:t>Individualisation</a:t>
            </a:r>
            <a:r>
              <a:rPr lang="fr-CA" sz="1200" kern="1200" dirty="0" smtClean="0">
                <a:solidFill>
                  <a:schemeClr val="tx1"/>
                </a:solidFill>
                <a:effectLst/>
                <a:latin typeface="+mn-lt"/>
                <a:ea typeface="+mn-ea"/>
                <a:cs typeface="+mn-cs"/>
              </a:rPr>
              <a:t> – il est possible de personnaliser afin d’appuyer les diverses populations, la répartition, la démographie, etc. de tous les membres</a:t>
            </a:r>
          </a:p>
          <a:p>
            <a:pPr lvl="0"/>
            <a:r>
              <a:rPr lang="fr-CA" sz="1200" b="1" kern="1200" dirty="0" smtClean="0">
                <a:solidFill>
                  <a:schemeClr val="tx1"/>
                </a:solidFill>
                <a:effectLst/>
                <a:latin typeface="+mn-lt"/>
                <a:ea typeface="+mn-ea"/>
                <a:cs typeface="+mn-cs"/>
              </a:rPr>
              <a:t>Validité scientifique – </a:t>
            </a:r>
            <a:r>
              <a:rPr lang="fr-CA" sz="1200" kern="1200" dirty="0" smtClean="0">
                <a:solidFill>
                  <a:schemeClr val="tx1"/>
                </a:solidFill>
                <a:effectLst/>
                <a:latin typeface="+mn-lt"/>
                <a:ea typeface="+mn-ea"/>
                <a:cs typeface="+mn-cs"/>
              </a:rPr>
              <a:t>le cadre de DPC a été modifié en fonction des meilleures données probantes relatives aux principes d’apprentissage </a:t>
            </a:r>
            <a:r>
              <a:rPr lang="fr-CA" dirty="0" smtClean="0"/>
              <a:t>des adultes ET des programmes de DPC fondées sur les données probantes</a:t>
            </a:r>
            <a:endParaRPr lang="fr-CA" sz="1200" kern="1200" dirty="0" smtClean="0">
              <a:solidFill>
                <a:schemeClr val="tx1"/>
              </a:solidFill>
              <a:effectLst/>
              <a:latin typeface="+mn-lt"/>
              <a:ea typeface="+mn-ea"/>
              <a:cs typeface="+mn-cs"/>
            </a:endParaRPr>
          </a:p>
          <a:p>
            <a:pPr lvl="0"/>
            <a:r>
              <a:rPr lang="fr-CA" sz="1200" b="1" kern="1200" dirty="0" smtClean="0">
                <a:solidFill>
                  <a:schemeClr val="tx1"/>
                </a:solidFill>
                <a:effectLst/>
                <a:latin typeface="+mn-lt"/>
                <a:ea typeface="+mn-ea"/>
                <a:cs typeface="+mn-cs"/>
              </a:rPr>
              <a:t>Transparence – </a:t>
            </a:r>
            <a:r>
              <a:rPr lang="fr-CA" sz="1200" kern="1200" dirty="0" smtClean="0">
                <a:solidFill>
                  <a:schemeClr val="tx1"/>
                </a:solidFill>
                <a:effectLst/>
                <a:latin typeface="+mn-lt"/>
                <a:ea typeface="+mn-ea"/>
                <a:cs typeface="+mn-cs"/>
              </a:rPr>
              <a:t>identifier les conflits d’intérêts potentiels afin de mitiger les sources de partialité ET de fournir un cadre d’apprentissage et un processus d’agrément transparent pour tous – pour les membres, pour les fournisseurs de programme, pour les comités de planification, pour les </a:t>
            </a:r>
            <a:r>
              <a:rPr lang="fr-CA" dirty="0" smtClean="0"/>
              <a:t>évaluateurs de programmes, etc.</a:t>
            </a:r>
            <a:endParaRPr lang="fr-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1CCAB0F-7E6F-464E-8DE9-2739B961CF75}" type="slidenum">
              <a:rPr lang="en-CA" smtClean="0"/>
              <a:pPr>
                <a:defRPr/>
              </a:pPr>
              <a:t>9</a:t>
            </a:fld>
            <a:endParaRPr lang="en-CA" dirty="0"/>
          </a:p>
        </p:txBody>
      </p:sp>
    </p:spTree>
    <p:extLst>
      <p:ext uri="{BB962C8B-B14F-4D97-AF65-F5344CB8AC3E}">
        <p14:creationId xmlns:p14="http://schemas.microsoft.com/office/powerpoint/2010/main" val="15768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45933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426" y="6182057"/>
            <a:ext cx="1632901" cy="397018"/>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2291" y="6235160"/>
            <a:ext cx="1667758" cy="416940"/>
          </a:xfrm>
          <a:prstGeom prst="rect">
            <a:avLst/>
          </a:prstGeom>
        </p:spPr>
      </p:pic>
      <p:cxnSp>
        <p:nvCxnSpPr>
          <p:cNvPr id="5" name="Straight Connector 4"/>
          <p:cNvCxnSpPr/>
          <p:nvPr userDrawn="1"/>
        </p:nvCxnSpPr>
        <p:spPr>
          <a:xfrm>
            <a:off x="-110362" y="5990891"/>
            <a:ext cx="9360000" cy="0"/>
          </a:xfrm>
          <a:prstGeom prst="line">
            <a:avLst/>
          </a:prstGeom>
          <a:ln w="15875">
            <a:solidFill>
              <a:srgbClr val="E46E1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10362" y="5891046"/>
            <a:ext cx="9360000" cy="0"/>
          </a:xfrm>
          <a:prstGeom prst="line">
            <a:avLst/>
          </a:prstGeom>
          <a:ln w="15875">
            <a:solidFill>
              <a:srgbClr val="E46E16"/>
            </a:solidFill>
          </a:ln>
          <a:effectLst/>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a:xfrm>
            <a:off x="249224" y="542652"/>
            <a:ext cx="8640000" cy="720000"/>
          </a:xfrm>
          <a:prstGeom prst="rect">
            <a:avLst/>
          </a:prstGeom>
        </p:spPr>
        <p:txBody>
          <a:bodyPr anchor="ctr"/>
          <a:lstStyle>
            <a:lvl1pPr algn="ctr">
              <a:defRPr b="1" i="0" baseline="0">
                <a:solidFill>
                  <a:srgbClr val="E46E16"/>
                </a:solidFill>
                <a:latin typeface="Myriad Pro" pitchFamily="34" charset="0"/>
              </a:defRPr>
            </a:lvl1pPr>
          </a:lstStyle>
          <a:p>
            <a:r>
              <a:rPr lang="en-US" dirty="0" smtClean="0"/>
              <a:t>Click to edit Master title style</a:t>
            </a:r>
            <a:endParaRPr lang="en-CA" dirty="0"/>
          </a:p>
        </p:txBody>
      </p:sp>
    </p:spTree>
    <p:extLst>
      <p:ext uri="{BB962C8B-B14F-4D97-AF65-F5344CB8AC3E}">
        <p14:creationId xmlns:p14="http://schemas.microsoft.com/office/powerpoint/2010/main" val="693109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2310" y="6231423"/>
            <a:ext cx="1226823" cy="29828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9664" y="6287004"/>
            <a:ext cx="1253012" cy="313253"/>
          </a:xfrm>
          <a:prstGeom prst="rect">
            <a:avLst/>
          </a:prstGeom>
        </p:spPr>
      </p:pic>
      <p:sp>
        <p:nvSpPr>
          <p:cNvPr id="12" name="Title 11"/>
          <p:cNvSpPr>
            <a:spLocks noGrp="1"/>
          </p:cNvSpPr>
          <p:nvPr>
            <p:ph type="title"/>
          </p:nvPr>
        </p:nvSpPr>
        <p:spPr>
          <a:xfrm>
            <a:off x="249224" y="328161"/>
            <a:ext cx="8640000" cy="720000"/>
          </a:xfrm>
          <a:prstGeom prst="rect">
            <a:avLst/>
          </a:prstGeom>
        </p:spPr>
        <p:txBody>
          <a:bodyPr anchor="ctr"/>
          <a:lstStyle>
            <a:lvl1pPr algn="ctr">
              <a:defRPr b="1" i="0" baseline="0">
                <a:solidFill>
                  <a:srgbClr val="E46E16"/>
                </a:solidFill>
                <a:latin typeface="Myriad Pro" pitchFamily="34" charset="0"/>
              </a:defRPr>
            </a:lvl1pPr>
          </a:lstStyle>
          <a:p>
            <a:r>
              <a:rPr lang="en-US" dirty="0" smtClean="0"/>
              <a:t>Click to edit Master title style</a:t>
            </a:r>
            <a:endParaRPr lang="en-CA" dirty="0"/>
          </a:p>
        </p:txBody>
      </p:sp>
    </p:spTree>
    <p:extLst>
      <p:ext uri="{BB962C8B-B14F-4D97-AF65-F5344CB8AC3E}">
        <p14:creationId xmlns:p14="http://schemas.microsoft.com/office/powerpoint/2010/main" val="8575526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640643"/>
      </p:ext>
    </p:extLst>
  </p:cSld>
  <p:clrMap bg1="lt1" tx1="dk1" bg2="lt2" tx2="dk2" accent1="accent1" accent2="accent2" accent3="accent3" accent4="accent4" accent5="accent5" accent6="accent6" hlink="hlink" folHlink="folHlink"/>
  <p:sldLayoutIdLst>
    <p:sldLayoutId id="2147483782" r:id="rId1"/>
    <p:sldLayoutId id="2147483722" r:id="rId2"/>
    <p:sldLayoutId id="2147483783" r:id="rId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600" kern="1200">
          <a:solidFill>
            <a:srgbClr val="233E8F"/>
          </a:solidFill>
          <a:latin typeface="Myriad Bold"/>
          <a:ea typeface="+mj-ea"/>
          <a:cs typeface="Myriad Bold"/>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yriad Bold"/>
          <a:ea typeface="+mn-ea"/>
          <a:cs typeface="Myriad Bold"/>
        </a:defRPr>
      </a:lvl1pPr>
      <a:lvl2pPr marL="742950" indent="-285750" algn="l" defTabSz="457200" rtl="0" eaLnBrk="1" latinLnBrk="0" hangingPunct="1">
        <a:spcBef>
          <a:spcPct val="20000"/>
        </a:spcBef>
        <a:buFont typeface="Arial"/>
        <a:buChar char="–"/>
        <a:defRPr sz="1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image" Target="../media/image6.png"/><Relationship Id="rId1" Type="http://schemas.openxmlformats.org/officeDocument/2006/relationships/video" Target="NULL" TargetMode="External"/><Relationship Id="rId2" Type="http://schemas.microsoft.com/office/2007/relationships/media" Target="https://www.youtube.com/embed/HOLQnOoQp7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FP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889" y="5915924"/>
            <a:ext cx="2873653" cy="718413"/>
          </a:xfrm>
          <a:prstGeom prst="rect">
            <a:avLst/>
          </a:prstGeom>
        </p:spPr>
      </p:pic>
      <p:pic>
        <p:nvPicPr>
          <p:cNvPr id="4" name="Mainpro+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979" y="1878081"/>
            <a:ext cx="7560000" cy="1838118"/>
          </a:xfrm>
          <a:prstGeom prst="rect">
            <a:avLst/>
          </a:prstGeom>
        </p:spPr>
      </p:pic>
    </p:spTree>
    <p:extLst>
      <p:ext uri="{BB962C8B-B14F-4D97-AF65-F5344CB8AC3E}">
        <p14:creationId xmlns:p14="http://schemas.microsoft.com/office/powerpoint/2010/main" val="22626590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724" y="542652"/>
            <a:ext cx="7740000" cy="720000"/>
          </a:xfrm>
          <a:prstGeom prst="rect">
            <a:avLst/>
          </a:prstGeom>
        </p:spPr>
        <p:txBody>
          <a:bodyPr/>
          <a:lstStyle/>
          <a:p>
            <a:r>
              <a:rPr lang="fr-FR" altLang="en-US" dirty="0"/>
              <a:t>Pourquoi changer le système </a:t>
            </a:r>
            <a:r>
              <a:rPr lang="fr-FR" altLang="en-US" dirty="0" smtClean="0"/>
              <a:t>actuel ?</a:t>
            </a:r>
            <a:endParaRPr lang="en-CA" dirty="0"/>
          </a:p>
        </p:txBody>
      </p:sp>
      <p:sp>
        <p:nvSpPr>
          <p:cNvPr id="3" name="Content Placeholder 2"/>
          <p:cNvSpPr>
            <a:spLocks noGrp="1"/>
          </p:cNvSpPr>
          <p:nvPr>
            <p:ph idx="4294967295"/>
          </p:nvPr>
        </p:nvSpPr>
        <p:spPr>
          <a:xfrm>
            <a:off x="1328724" y="1861154"/>
            <a:ext cx="6480000" cy="2160000"/>
          </a:xfrm>
          <a:prstGeom prst="rect">
            <a:avLst/>
          </a:prstGeom>
        </p:spPr>
        <p:txBody>
          <a:bodyPr/>
          <a:lstStyle/>
          <a:p>
            <a:pPr marL="714375" indent="-357188">
              <a:spcBef>
                <a:spcPts val="0"/>
              </a:spcBef>
              <a:spcAft>
                <a:spcPts val="2400"/>
              </a:spcAft>
              <a:buSzPct val="85000"/>
              <a:buFont typeface="Wingdings" panose="05000000000000000000" pitchFamily="2" charset="2"/>
              <a:buChar char="Ø"/>
              <a:defRPr/>
            </a:pPr>
            <a:r>
              <a:rPr lang="fr-FR" sz="2400" dirty="0">
                <a:latin typeface="+mn-lt"/>
              </a:rPr>
              <a:t>Porte à confusion et non intuitif</a:t>
            </a:r>
          </a:p>
          <a:p>
            <a:pPr marL="714375" indent="-357188">
              <a:spcBef>
                <a:spcPts val="0"/>
              </a:spcBef>
              <a:spcAft>
                <a:spcPts val="2400"/>
              </a:spcAft>
              <a:buSzPct val="85000"/>
              <a:buFont typeface="Wingdings" panose="05000000000000000000" pitchFamily="2" charset="2"/>
              <a:buChar char="Ø"/>
              <a:defRPr/>
            </a:pPr>
            <a:r>
              <a:rPr lang="fr-FR" sz="2400" dirty="0" smtClean="0">
                <a:latin typeface="+mn-lt"/>
              </a:rPr>
              <a:t>N’encourage </a:t>
            </a:r>
            <a:r>
              <a:rPr lang="fr-FR" sz="2400" dirty="0">
                <a:latin typeface="+mn-lt"/>
              </a:rPr>
              <a:t>pas et ne récompense pas les activités de DPC qui sont les plus efficaces et qui ont un plus grand impact</a:t>
            </a:r>
          </a:p>
        </p:txBody>
      </p:sp>
    </p:spTree>
    <p:extLst>
      <p:ext uri="{BB962C8B-B14F-4D97-AF65-F5344CB8AC3E}">
        <p14:creationId xmlns:p14="http://schemas.microsoft.com/office/powerpoint/2010/main" val="40360910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358" y="1942037"/>
            <a:ext cx="6480000" cy="3675302"/>
          </a:xfrm>
          <a:prstGeom prst="rect">
            <a:avLst/>
          </a:prstGeom>
          <a:effectLst>
            <a:outerShdw blurRad="50800" dist="38100" dir="2700000" algn="tl" rotWithShape="0">
              <a:prstClr val="black">
                <a:alpha val="40000"/>
              </a:prstClr>
            </a:outerShdw>
          </a:effectLst>
        </p:spPr>
      </p:pic>
      <p:sp>
        <p:nvSpPr>
          <p:cNvPr id="4" name="Rectangle 3"/>
          <p:cNvSpPr/>
          <p:nvPr/>
        </p:nvSpPr>
        <p:spPr>
          <a:xfrm>
            <a:off x="2518619" y="1414235"/>
            <a:ext cx="4109010" cy="492443"/>
          </a:xfrm>
          <a:prstGeom prst="rect">
            <a:avLst/>
          </a:prstGeom>
        </p:spPr>
        <p:txBody>
          <a:bodyPr wrap="none">
            <a:spAutoFit/>
          </a:bodyPr>
          <a:lstStyle/>
          <a:p>
            <a:pPr algn="ctr">
              <a:spcBef>
                <a:spcPts val="0"/>
              </a:spcBef>
              <a:spcAft>
                <a:spcPts val="1800"/>
              </a:spcAft>
            </a:pPr>
            <a:r>
              <a:rPr lang="fr-FR" sz="2600" b="1" dirty="0">
                <a:solidFill>
                  <a:srgbClr val="BF5B12"/>
                </a:solidFill>
                <a:latin typeface="+mn-lt"/>
                <a:cs typeface="Myriad Bold"/>
              </a:rPr>
              <a:t>Le monde du DPC change :</a:t>
            </a:r>
          </a:p>
        </p:txBody>
      </p:sp>
      <p:sp>
        <p:nvSpPr>
          <p:cNvPr id="2" name="Title 1"/>
          <p:cNvSpPr>
            <a:spLocks noGrp="1"/>
          </p:cNvSpPr>
          <p:nvPr>
            <p:ph type="title"/>
          </p:nvPr>
        </p:nvSpPr>
        <p:spPr>
          <a:prstGeom prst="rect">
            <a:avLst/>
          </a:prstGeom>
        </p:spPr>
        <p:txBody>
          <a:bodyPr/>
          <a:lstStyle/>
          <a:p>
            <a:r>
              <a:rPr lang="fr-FR" altLang="en-US" dirty="0"/>
              <a:t>Pourquoi changer le système </a:t>
            </a:r>
            <a:r>
              <a:rPr lang="fr-FR" altLang="en-US" dirty="0" smtClean="0"/>
              <a:t>actuel ?</a:t>
            </a:r>
            <a:endParaRPr lang="en-CA" dirty="0"/>
          </a:p>
        </p:txBody>
      </p:sp>
    </p:spTree>
    <p:extLst>
      <p:ext uri="{BB962C8B-B14F-4D97-AF65-F5344CB8AC3E}">
        <p14:creationId xmlns:p14="http://schemas.microsoft.com/office/powerpoint/2010/main" val="38942471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OLQnOoQp7s"/>
          <p:cNvPicPr>
            <a:picLocks noRot="1" noChangeAspect="1"/>
          </p:cNvPicPr>
          <p:nvPr>
            <a:videoFile r:link="rId1"/>
            <p:extLst>
              <p:ext uri="{DAA4B4D4-6D71-4841-9C94-3DE7FCFB9230}">
                <p14:media xmlns:p14="http://schemas.microsoft.com/office/powerpoint/2010/main" r:link="rId2"/>
              </p:ext>
            </p:extLst>
          </p:nvPr>
        </p:nvPicPr>
        <p:blipFill>
          <a:blip r:embed="rId4"/>
          <a:stretch>
            <a:fillRect/>
          </a:stretch>
        </p:blipFill>
        <p:spPr>
          <a:xfrm>
            <a:off x="883193" y="1468178"/>
            <a:ext cx="7380000" cy="4151250"/>
          </a:xfrm>
          <a:prstGeom prst="rect">
            <a:avLst/>
          </a:prstGeom>
          <a:ln w="107950" cap="rnd">
            <a:solidFill>
              <a:srgbClr val="C8C6BD"/>
            </a:solidFill>
          </a:ln>
          <a:effectLst>
            <a:outerShdw blurRad="50800" dist="38100" dir="2700000" algn="tl" rotWithShape="0">
              <a:prstClr val="black">
                <a:alpha val="40000"/>
              </a:prst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2" name="Title 1"/>
          <p:cNvSpPr>
            <a:spLocks noGrp="1"/>
          </p:cNvSpPr>
          <p:nvPr>
            <p:ph type="title"/>
          </p:nvPr>
        </p:nvSpPr>
        <p:spPr>
          <a:prstGeom prst="rect">
            <a:avLst/>
          </a:prstGeom>
        </p:spPr>
        <p:txBody>
          <a:bodyPr/>
          <a:lstStyle/>
          <a:p>
            <a:r>
              <a:rPr lang="en-CA" dirty="0"/>
              <a:t>CMFC </a:t>
            </a:r>
            <a:r>
              <a:rPr lang="en-CA" dirty="0" err="1" smtClean="0"/>
              <a:t>Mainpro</a:t>
            </a:r>
            <a:r>
              <a:rPr lang="en-CA" dirty="0" smtClean="0"/>
              <a:t>+ </a:t>
            </a:r>
            <a:r>
              <a:rPr lang="en-CA" dirty="0" err="1" smtClean="0"/>
              <a:t>Vidéo</a:t>
            </a:r>
            <a:endParaRPr lang="en-CA" dirty="0"/>
          </a:p>
        </p:txBody>
      </p:sp>
    </p:spTree>
    <p:extLst>
      <p:ext uri="{BB962C8B-B14F-4D97-AF65-F5344CB8AC3E}">
        <p14:creationId xmlns:p14="http://schemas.microsoft.com/office/powerpoint/2010/main" val="401565124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remove"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73" y="1961536"/>
            <a:ext cx="8280000" cy="2654963"/>
          </a:xfrm>
          <a:prstGeom prst="rect">
            <a:avLst/>
          </a:prstGeom>
          <a:effectLst>
            <a:outerShdw blurRad="38100" dist="50800" dir="2700000" algn="tl" rotWithShape="0">
              <a:prstClr val="black">
                <a:alpha val="40000"/>
              </a:prstClr>
            </a:outerShdw>
          </a:effectLst>
        </p:spPr>
      </p:pic>
      <p:sp>
        <p:nvSpPr>
          <p:cNvPr id="2" name="Title 1"/>
          <p:cNvSpPr>
            <a:spLocks noGrp="1"/>
          </p:cNvSpPr>
          <p:nvPr>
            <p:ph type="title"/>
          </p:nvPr>
        </p:nvSpPr>
        <p:spPr>
          <a:xfrm>
            <a:off x="972000" y="542652"/>
            <a:ext cx="7200000" cy="720000"/>
          </a:xfrm>
          <a:prstGeom prst="rect">
            <a:avLst/>
          </a:prstGeom>
        </p:spPr>
        <p:txBody>
          <a:bodyPr/>
          <a:lstStyle/>
          <a:p>
            <a:r>
              <a:rPr lang="fr-FR" dirty="0"/>
              <a:t>Ce qui ne change </a:t>
            </a:r>
            <a:r>
              <a:rPr lang="fr-FR" dirty="0" smtClean="0"/>
              <a:t>pas ?</a:t>
            </a:r>
            <a:endParaRPr lang="en-CA" dirty="0"/>
          </a:p>
        </p:txBody>
      </p:sp>
    </p:spTree>
    <p:extLst>
      <p:ext uri="{BB962C8B-B14F-4D97-AF65-F5344CB8AC3E}">
        <p14:creationId xmlns:p14="http://schemas.microsoft.com/office/powerpoint/2010/main" val="25975188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1713" y="3798666"/>
            <a:ext cx="7200000" cy="2520000"/>
          </a:xfrm>
          <a:prstGeom prst="rect">
            <a:avLst/>
          </a:prstGeom>
        </p:spPr>
        <p:txBody>
          <a:bodyPr wrap="square">
            <a:noAutofit/>
          </a:bodyPr>
          <a:lstStyle/>
          <a:p>
            <a:pPr marL="285750" indent="-285750">
              <a:spcBef>
                <a:spcPts val="0"/>
              </a:spcBef>
              <a:spcAft>
                <a:spcPts val="600"/>
              </a:spcAft>
              <a:buFont typeface="Wingdings" panose="05000000000000000000" pitchFamily="2" charset="2"/>
              <a:buChar char="Ø"/>
            </a:pPr>
            <a:r>
              <a:rPr lang="fr-FR" dirty="0">
                <a:latin typeface="+mn-lt"/>
              </a:rPr>
              <a:t>Activités promotionnelles non certifiées </a:t>
            </a:r>
            <a:r>
              <a:rPr lang="fr-FR" b="1" dirty="0">
                <a:solidFill>
                  <a:srgbClr val="E46E16"/>
                </a:solidFill>
                <a:latin typeface="+mn-lt"/>
              </a:rPr>
              <a:t>NE DONNENT PLUS DROIT</a:t>
            </a:r>
            <a:r>
              <a:rPr lang="fr-FR" dirty="0">
                <a:latin typeface="+mn-lt"/>
              </a:rPr>
              <a:t> à des crédits</a:t>
            </a:r>
          </a:p>
          <a:p>
            <a:pPr marL="285750" indent="-285750">
              <a:spcBef>
                <a:spcPts val="0"/>
              </a:spcBef>
              <a:spcAft>
                <a:spcPts val="600"/>
              </a:spcAft>
              <a:buFont typeface="Wingdings" panose="05000000000000000000" pitchFamily="2" charset="2"/>
              <a:buChar char="Ø"/>
            </a:pPr>
            <a:r>
              <a:rPr lang="fr-FR" dirty="0">
                <a:latin typeface="+mn-lt"/>
              </a:rPr>
              <a:t>Plus grande variété d’activités admissibles</a:t>
            </a:r>
          </a:p>
          <a:p>
            <a:pPr marL="285750" indent="-285750">
              <a:spcBef>
                <a:spcPts val="0"/>
              </a:spcBef>
              <a:spcAft>
                <a:spcPts val="600"/>
              </a:spcAft>
              <a:buFont typeface="Wingdings" panose="05000000000000000000" pitchFamily="2" charset="2"/>
              <a:buChar char="Ø"/>
            </a:pPr>
            <a:r>
              <a:rPr lang="fr-FR" dirty="0">
                <a:latin typeface="+mn-lt"/>
              </a:rPr>
              <a:t>Critères de qualité explicites pour des crédits </a:t>
            </a:r>
            <a:r>
              <a:rPr lang="fr-FR" dirty="0" smtClean="0">
                <a:latin typeface="+mn-lt"/>
              </a:rPr>
              <a:t>d’une </a:t>
            </a:r>
            <a:r>
              <a:rPr lang="fr-FR" dirty="0">
                <a:latin typeface="+mn-lt"/>
              </a:rPr>
              <a:t>plus grande valeur</a:t>
            </a:r>
          </a:p>
          <a:p>
            <a:pPr marL="285750" indent="-285750">
              <a:spcBef>
                <a:spcPts val="0"/>
              </a:spcBef>
              <a:spcAft>
                <a:spcPts val="600"/>
              </a:spcAft>
              <a:buFont typeface="Wingdings" panose="05000000000000000000" pitchFamily="2" charset="2"/>
              <a:buChar char="Ø"/>
            </a:pPr>
            <a:r>
              <a:rPr lang="en-CA" dirty="0" smtClean="0">
                <a:latin typeface="+mn-lt"/>
              </a:rPr>
              <a:t>Explicit </a:t>
            </a:r>
            <a:r>
              <a:rPr lang="en-CA" dirty="0">
                <a:latin typeface="+mn-lt"/>
              </a:rPr>
              <a:t>quality criteria for higher value credits</a:t>
            </a:r>
          </a:p>
          <a:p>
            <a:pPr marL="285750" indent="-285750">
              <a:spcBef>
                <a:spcPts val="0"/>
              </a:spcBef>
              <a:spcAft>
                <a:spcPts val="600"/>
              </a:spcAft>
              <a:buFont typeface="Wingdings" panose="05000000000000000000" pitchFamily="2" charset="2"/>
              <a:buChar char="Ø"/>
            </a:pPr>
            <a:r>
              <a:rPr lang="en-CA" dirty="0">
                <a:latin typeface="+mn-lt"/>
              </a:rPr>
              <a:t>Encourager </a:t>
            </a:r>
            <a:r>
              <a:rPr lang="en-CA" dirty="0" err="1">
                <a:latin typeface="+mn-lt"/>
              </a:rPr>
              <a:t>certains</a:t>
            </a:r>
            <a:r>
              <a:rPr lang="en-CA" dirty="0">
                <a:latin typeface="+mn-lt"/>
              </a:rPr>
              <a:t> types </a:t>
            </a:r>
            <a:r>
              <a:rPr lang="en-CA" dirty="0" err="1">
                <a:latin typeface="+mn-lt"/>
              </a:rPr>
              <a:t>d’activités</a:t>
            </a:r>
            <a:endParaRPr lang="en-CA" dirty="0">
              <a:latin typeface="+mn-lt"/>
            </a:endParaRPr>
          </a:p>
          <a:p>
            <a:pPr marL="285750" indent="-285750">
              <a:spcBef>
                <a:spcPts val="0"/>
              </a:spcBef>
              <a:spcAft>
                <a:spcPts val="600"/>
              </a:spcAft>
              <a:buFont typeface="Wingdings" panose="05000000000000000000" pitchFamily="2" charset="2"/>
              <a:buChar char="Ø"/>
            </a:pPr>
            <a:r>
              <a:rPr lang="fr-FR" dirty="0">
                <a:latin typeface="+mn-lt"/>
              </a:rPr>
              <a:t>L’évaluation d’impact fait partie du processus de déclaration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861" y="1674089"/>
            <a:ext cx="4320000" cy="200115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974861" y="532881"/>
            <a:ext cx="7200000" cy="720000"/>
          </a:xfrm>
          <a:prstGeom prst="rect">
            <a:avLst/>
          </a:prstGeom>
        </p:spPr>
        <p:txBody>
          <a:bodyPr/>
          <a:lstStyle/>
          <a:p>
            <a:r>
              <a:rPr lang="en-CA" dirty="0"/>
              <a:t>Ce qui </a:t>
            </a:r>
            <a:r>
              <a:rPr lang="en-CA" dirty="0" smtClean="0"/>
              <a:t>change ?</a:t>
            </a:r>
            <a:endParaRPr lang="en-CA" dirty="0"/>
          </a:p>
        </p:txBody>
      </p:sp>
    </p:spTree>
    <p:extLst>
      <p:ext uri="{BB962C8B-B14F-4D97-AF65-F5344CB8AC3E}">
        <p14:creationId xmlns:p14="http://schemas.microsoft.com/office/powerpoint/2010/main" val="25173078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21" y="1713261"/>
            <a:ext cx="8280000" cy="361277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prstGeom prst="rect">
            <a:avLst/>
          </a:prstGeom>
        </p:spPr>
        <p:txBody>
          <a:bodyPr/>
          <a:lstStyle/>
          <a:p>
            <a:r>
              <a:rPr lang="en-US" altLang="en-US" dirty="0" err="1"/>
              <a:t>Nouvelles</a:t>
            </a:r>
            <a:r>
              <a:rPr lang="en-US" altLang="en-US" dirty="0"/>
              <a:t> </a:t>
            </a:r>
            <a:r>
              <a:rPr lang="en-US" altLang="en-US" dirty="0" err="1"/>
              <a:t>catégories</a:t>
            </a:r>
            <a:r>
              <a:rPr lang="en-US" altLang="en-US" dirty="0"/>
              <a:t> </a:t>
            </a:r>
            <a:r>
              <a:rPr lang="en-US" altLang="en-US" dirty="0" err="1" smtClean="0"/>
              <a:t>Mainpro</a:t>
            </a:r>
            <a:r>
              <a:rPr lang="en-US" altLang="en-US" dirty="0" smtClean="0"/>
              <a:t>+</a:t>
            </a:r>
            <a:endParaRPr lang="en-CA" dirty="0"/>
          </a:p>
        </p:txBody>
      </p:sp>
    </p:spTree>
    <p:extLst>
      <p:ext uri="{BB962C8B-B14F-4D97-AF65-F5344CB8AC3E}">
        <p14:creationId xmlns:p14="http://schemas.microsoft.com/office/powerpoint/2010/main" val="37190659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fr-FR" altLang="en-US" dirty="0"/>
              <a:t>DPC certifié c. DPC non certifié</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91" y="1846808"/>
            <a:ext cx="8424333" cy="287999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176198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2528" y="6031874"/>
            <a:ext cx="4371518" cy="338554"/>
          </a:xfrm>
          <a:prstGeom prst="rect">
            <a:avLst/>
          </a:prstGeom>
          <a:noFill/>
        </p:spPr>
        <p:txBody>
          <a:bodyPr wrap="none" rtlCol="0">
            <a:spAutoFit/>
          </a:bodyPr>
          <a:lstStyle/>
          <a:p>
            <a:pPr algn="ctr"/>
            <a:r>
              <a:rPr lang="fr-FR" sz="1600" b="1" dirty="0">
                <a:solidFill>
                  <a:schemeClr val="tx1">
                    <a:lumMod val="85000"/>
                    <a:lumOff val="15000"/>
                  </a:schemeClr>
                </a:solidFill>
                <a:latin typeface="+mn-lt"/>
              </a:rPr>
              <a:t>*** </a:t>
            </a:r>
            <a:r>
              <a:rPr lang="fr-FR" sz="1600" b="1" dirty="0" smtClean="0">
                <a:solidFill>
                  <a:schemeClr val="tx1">
                    <a:lumMod val="85000"/>
                    <a:lumOff val="15000"/>
                  </a:schemeClr>
                </a:solidFill>
                <a:latin typeface="+mn-lt"/>
              </a:rPr>
              <a:t>Élimination des </a:t>
            </a:r>
            <a:r>
              <a:rPr lang="fr-FR" sz="1600" b="1" dirty="0">
                <a:solidFill>
                  <a:schemeClr val="tx1">
                    <a:lumMod val="85000"/>
                    <a:lumOff val="15000"/>
                  </a:schemeClr>
                </a:solidFill>
                <a:latin typeface="+mn-lt"/>
              </a:rPr>
              <a:t>maximums par activité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33" y="1268912"/>
            <a:ext cx="8279990" cy="462378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prstGeom prst="rect">
            <a:avLst/>
          </a:prstGeom>
        </p:spPr>
        <p:txBody>
          <a:bodyPr/>
          <a:lstStyle/>
          <a:p>
            <a:r>
              <a:rPr lang="en-CA" dirty="0" err="1"/>
              <a:t>Catégories</a:t>
            </a:r>
            <a:r>
              <a:rPr lang="en-CA" dirty="0"/>
              <a:t> </a:t>
            </a:r>
            <a:r>
              <a:rPr lang="en-CA" dirty="0" err="1" smtClean="0"/>
              <a:t>Mainpro</a:t>
            </a:r>
            <a:r>
              <a:rPr lang="en-CA" dirty="0" smtClean="0"/>
              <a:t>+</a:t>
            </a:r>
            <a:endParaRPr lang="en-CA" dirty="0"/>
          </a:p>
        </p:txBody>
      </p:sp>
    </p:spTree>
    <p:extLst>
      <p:ext uri="{BB962C8B-B14F-4D97-AF65-F5344CB8AC3E}">
        <p14:creationId xmlns:p14="http://schemas.microsoft.com/office/powerpoint/2010/main" val="25138223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24" y="542652"/>
            <a:ext cx="7200000" cy="720000"/>
          </a:xfrm>
          <a:prstGeom prst="rect">
            <a:avLst/>
          </a:prstGeom>
        </p:spPr>
        <p:txBody>
          <a:bodyPr/>
          <a:lstStyle/>
          <a:p>
            <a:r>
              <a:rPr lang="fr-CA" dirty="0"/>
              <a:t>Évaluation d’impact</a:t>
            </a:r>
            <a:endParaRPr lang="en-CA" dirty="0"/>
          </a:p>
        </p:txBody>
      </p:sp>
      <p:sp>
        <p:nvSpPr>
          <p:cNvPr id="5" name="Content Placeholder 4"/>
          <p:cNvSpPr>
            <a:spLocks noGrp="1"/>
          </p:cNvSpPr>
          <p:nvPr>
            <p:ph idx="4294967295"/>
          </p:nvPr>
        </p:nvSpPr>
        <p:spPr>
          <a:xfrm>
            <a:off x="1333124" y="1877402"/>
            <a:ext cx="6480000" cy="3369690"/>
          </a:xfrm>
          <a:prstGeom prst="rect">
            <a:avLst/>
          </a:prstGeom>
        </p:spPr>
        <p:txBody>
          <a:bodyPr/>
          <a:lstStyle/>
          <a:p>
            <a:pPr marL="0" indent="0">
              <a:spcBef>
                <a:spcPts val="0"/>
              </a:spcBef>
              <a:buNone/>
            </a:pPr>
            <a:r>
              <a:rPr lang="fr-FR" sz="1800" b="1" dirty="0">
                <a:latin typeface="+mn-lt"/>
              </a:rPr>
              <a:t>Quel a été l’impact de cette expérience d’apprentissage sur vous ou votre pratique? </a:t>
            </a:r>
            <a:r>
              <a:rPr lang="fr-FR" sz="1800" i="1" dirty="0">
                <a:latin typeface="+mn-lt"/>
              </a:rPr>
              <a:t>Veuillez cocher toutes les réponses qui s’appliquent.</a:t>
            </a:r>
          </a:p>
          <a:p>
            <a:pPr marL="0" indent="0">
              <a:spcBef>
                <a:spcPts val="0"/>
              </a:spcBef>
              <a:buNone/>
            </a:pPr>
            <a:endParaRPr lang="en-CA" sz="1800" dirty="0">
              <a:latin typeface="+mn-lt"/>
            </a:endParaRPr>
          </a:p>
          <a:p>
            <a:pPr marL="719138" indent="-358775">
              <a:spcBef>
                <a:spcPts val="0"/>
              </a:spcBef>
              <a:spcAft>
                <a:spcPts val="600"/>
              </a:spcAft>
              <a:buSzPct val="90000"/>
              <a:buFont typeface="Wingdings" panose="05000000000000000000" pitchFamily="2" charset="2"/>
              <a:buChar char="q"/>
            </a:pPr>
            <a:r>
              <a:rPr lang="fr-FR" sz="1800" dirty="0">
                <a:latin typeface="+mn-lt"/>
              </a:rPr>
              <a:t>Ma pratique sera changée et améliorée </a:t>
            </a:r>
          </a:p>
          <a:p>
            <a:pPr marL="719138" indent="-358775">
              <a:spcBef>
                <a:spcPts val="0"/>
              </a:spcBef>
              <a:spcAft>
                <a:spcPts val="600"/>
              </a:spcAft>
              <a:buSzPct val="90000"/>
              <a:buFont typeface="Wingdings" panose="05000000000000000000" pitchFamily="2" charset="2"/>
              <a:buChar char="q"/>
            </a:pPr>
            <a:r>
              <a:rPr lang="fr-FR" sz="1800" dirty="0">
                <a:latin typeface="+mn-lt"/>
              </a:rPr>
              <a:t>J’ai appris quelque chose de nouveau</a:t>
            </a:r>
          </a:p>
          <a:p>
            <a:pPr marL="719138" indent="-358775">
              <a:spcBef>
                <a:spcPts val="0"/>
              </a:spcBef>
              <a:spcAft>
                <a:spcPts val="600"/>
              </a:spcAft>
              <a:buSzPct val="90000"/>
              <a:buFont typeface="Wingdings" panose="05000000000000000000" pitchFamily="2" charset="2"/>
              <a:buChar char="q"/>
            </a:pPr>
            <a:r>
              <a:rPr lang="fr-FR" sz="1800" dirty="0">
                <a:latin typeface="+mn-lt"/>
              </a:rPr>
              <a:t>Je suis motivé à en apprendre davantage</a:t>
            </a:r>
          </a:p>
          <a:p>
            <a:pPr marL="719138" indent="-358775">
              <a:spcBef>
                <a:spcPts val="0"/>
              </a:spcBef>
              <a:spcAft>
                <a:spcPts val="600"/>
              </a:spcAft>
              <a:buSzPct val="90000"/>
              <a:buFont typeface="Wingdings" panose="05000000000000000000" pitchFamily="2" charset="2"/>
              <a:buChar char="q"/>
            </a:pPr>
            <a:r>
              <a:rPr lang="fr-FR" sz="1800" dirty="0">
                <a:latin typeface="+mn-lt"/>
              </a:rPr>
              <a:t>Cette expérience a confirmé que je fais bien les choses</a:t>
            </a:r>
          </a:p>
          <a:p>
            <a:pPr marL="719138" indent="-358775">
              <a:spcBef>
                <a:spcPts val="0"/>
              </a:spcBef>
              <a:spcAft>
                <a:spcPts val="600"/>
              </a:spcAft>
              <a:buSzPct val="90000"/>
              <a:buFont typeface="Wingdings" panose="05000000000000000000" pitchFamily="2" charset="2"/>
              <a:buChar char="q"/>
            </a:pPr>
            <a:r>
              <a:rPr lang="fr-FR" sz="1800" dirty="0">
                <a:latin typeface="+mn-lt"/>
              </a:rPr>
              <a:t>J’ai perçu de la partialité dans ce programme</a:t>
            </a:r>
          </a:p>
          <a:p>
            <a:pPr marL="719138" indent="-358775">
              <a:spcBef>
                <a:spcPts val="0"/>
              </a:spcBef>
              <a:spcAft>
                <a:spcPts val="600"/>
              </a:spcAft>
              <a:buSzPct val="90000"/>
              <a:buFont typeface="Wingdings" panose="05000000000000000000" pitchFamily="2" charset="2"/>
              <a:buChar char="q"/>
            </a:pPr>
            <a:r>
              <a:rPr lang="fr-FR" sz="1800" dirty="0">
                <a:latin typeface="+mn-lt"/>
              </a:rPr>
              <a:t>Je ne suis pas satisfait pour une autre raison</a:t>
            </a:r>
          </a:p>
        </p:txBody>
      </p:sp>
    </p:spTree>
    <p:extLst>
      <p:ext uri="{BB962C8B-B14F-4D97-AF65-F5344CB8AC3E}">
        <p14:creationId xmlns:p14="http://schemas.microsoft.com/office/powerpoint/2010/main" val="22698765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24" y="542652"/>
            <a:ext cx="7200000" cy="720000"/>
          </a:xfrm>
          <a:prstGeom prst="rect">
            <a:avLst/>
          </a:prstGeom>
        </p:spPr>
        <p:txBody>
          <a:bodyPr/>
          <a:lstStyle/>
          <a:p>
            <a:r>
              <a:rPr lang="en-CA" dirty="0"/>
              <a:t>Points </a:t>
            </a:r>
            <a:r>
              <a:rPr lang="en-CA" dirty="0" err="1"/>
              <a:t>positifs</a:t>
            </a:r>
            <a:endParaRPr lang="en-CA" dirty="0"/>
          </a:p>
        </p:txBody>
      </p:sp>
      <p:sp>
        <p:nvSpPr>
          <p:cNvPr id="3" name="Content Placeholder 2"/>
          <p:cNvSpPr>
            <a:spLocks noGrp="1"/>
          </p:cNvSpPr>
          <p:nvPr>
            <p:ph idx="4294967295"/>
          </p:nvPr>
        </p:nvSpPr>
        <p:spPr>
          <a:xfrm>
            <a:off x="1513124" y="1859493"/>
            <a:ext cx="6120000" cy="3960000"/>
          </a:xfrm>
          <a:prstGeom prst="rect">
            <a:avLst/>
          </a:prstGeom>
        </p:spPr>
        <p:txBody>
          <a:bodyPr/>
          <a:lstStyle/>
          <a:p>
            <a:pPr marL="714375" indent="-357188" defTabSz="617538">
              <a:lnSpc>
                <a:spcPts val="2400"/>
              </a:lnSpc>
              <a:spcBef>
                <a:spcPts val="0"/>
              </a:spcBef>
              <a:spcAft>
                <a:spcPts val="1200"/>
              </a:spcAft>
              <a:buClr>
                <a:srgbClr val="E46E16"/>
              </a:buClr>
              <a:buSzPct val="90000"/>
              <a:buFont typeface="Wingdings 2" panose="05020102010507070707" pitchFamily="18" charset="2"/>
              <a:buChar char="Ë"/>
            </a:pPr>
            <a:r>
              <a:rPr lang="fr-FR" altLang="en-US" sz="2200" dirty="0">
                <a:latin typeface="+mn-lt"/>
              </a:rPr>
              <a:t>Rehausser le niveau de l’agrément</a:t>
            </a:r>
          </a:p>
          <a:p>
            <a:pPr marL="714375" indent="-357188" defTabSz="617538">
              <a:lnSpc>
                <a:spcPts val="2400"/>
              </a:lnSpc>
              <a:spcBef>
                <a:spcPts val="0"/>
              </a:spcBef>
              <a:spcAft>
                <a:spcPts val="1200"/>
              </a:spcAft>
              <a:buClr>
                <a:srgbClr val="E46E16"/>
              </a:buClr>
              <a:buSzPct val="90000"/>
              <a:buFont typeface="Wingdings 2" panose="05020102010507070707" pitchFamily="18" charset="2"/>
              <a:buChar char="Ë"/>
            </a:pPr>
            <a:r>
              <a:rPr lang="fr-FR" altLang="en-US" sz="2200" dirty="0">
                <a:latin typeface="+mn-lt"/>
              </a:rPr>
              <a:t>Des catégories intuitives</a:t>
            </a:r>
          </a:p>
          <a:p>
            <a:pPr marL="714375" indent="-357188" defTabSz="617538">
              <a:lnSpc>
                <a:spcPts val="2400"/>
              </a:lnSpc>
              <a:spcBef>
                <a:spcPts val="0"/>
              </a:spcBef>
              <a:spcAft>
                <a:spcPts val="1200"/>
              </a:spcAft>
              <a:buClr>
                <a:srgbClr val="E46E16"/>
              </a:buClr>
              <a:buSzPct val="90000"/>
              <a:buFont typeface="Wingdings 2" panose="05020102010507070707" pitchFamily="18" charset="2"/>
              <a:buChar char="Ë"/>
            </a:pPr>
            <a:r>
              <a:rPr lang="fr-FR" altLang="en-US" sz="2200" dirty="0">
                <a:latin typeface="+mn-lt"/>
              </a:rPr>
              <a:t>Investissement dans le développement de programmes</a:t>
            </a:r>
          </a:p>
          <a:p>
            <a:pPr marL="714375" indent="-357188" defTabSz="617538">
              <a:lnSpc>
                <a:spcPts val="2400"/>
              </a:lnSpc>
              <a:spcBef>
                <a:spcPts val="0"/>
              </a:spcBef>
              <a:spcAft>
                <a:spcPts val="1200"/>
              </a:spcAft>
              <a:buClr>
                <a:srgbClr val="E46E16"/>
              </a:buClr>
              <a:buSzPct val="90000"/>
              <a:buFont typeface="Wingdings 2" panose="05020102010507070707" pitchFamily="18" charset="2"/>
              <a:buChar char="Ë"/>
            </a:pPr>
            <a:r>
              <a:rPr lang="fr-FR" altLang="en-US" sz="2200" dirty="0">
                <a:latin typeface="+mn-lt"/>
              </a:rPr>
              <a:t>Crédits pour une gamme d’activités liées à la pratique</a:t>
            </a:r>
          </a:p>
          <a:p>
            <a:pPr marL="714375" indent="-357188" defTabSz="617538">
              <a:lnSpc>
                <a:spcPts val="2400"/>
              </a:lnSpc>
              <a:spcBef>
                <a:spcPts val="0"/>
              </a:spcBef>
              <a:spcAft>
                <a:spcPts val="1200"/>
              </a:spcAft>
              <a:buClr>
                <a:srgbClr val="E46E16"/>
              </a:buClr>
              <a:buSzPct val="90000"/>
              <a:buFont typeface="Wingdings 2" panose="05020102010507070707" pitchFamily="18" charset="2"/>
              <a:buChar char="Ë"/>
            </a:pPr>
            <a:r>
              <a:rPr lang="fr-FR" altLang="en-US" sz="2200" dirty="0">
                <a:latin typeface="+mn-lt"/>
              </a:rPr>
              <a:t>Éducateurs régionaux</a:t>
            </a:r>
          </a:p>
          <a:p>
            <a:pPr marL="714375" indent="-357188" defTabSz="617538">
              <a:lnSpc>
                <a:spcPts val="2400"/>
              </a:lnSpc>
              <a:spcBef>
                <a:spcPts val="0"/>
              </a:spcBef>
              <a:spcAft>
                <a:spcPts val="1200"/>
              </a:spcAft>
              <a:buClr>
                <a:srgbClr val="E46E16"/>
              </a:buClr>
              <a:buSzPct val="90000"/>
              <a:buFont typeface="Wingdings 2" panose="05020102010507070707" pitchFamily="18" charset="2"/>
              <a:buChar char="Ë"/>
            </a:pPr>
            <a:r>
              <a:rPr lang="fr-FR" altLang="en-US" sz="2200" dirty="0">
                <a:latin typeface="+mn-lt"/>
              </a:rPr>
              <a:t>Nouvelle plateforme</a:t>
            </a:r>
          </a:p>
          <a:p>
            <a:pPr marL="714375" indent="-357188" defTabSz="617538">
              <a:lnSpc>
                <a:spcPts val="2400"/>
              </a:lnSpc>
              <a:spcBef>
                <a:spcPts val="0"/>
              </a:spcBef>
              <a:spcAft>
                <a:spcPts val="1200"/>
              </a:spcAft>
              <a:buClr>
                <a:srgbClr val="E46E16"/>
              </a:buClr>
              <a:buSzPct val="90000"/>
              <a:buFont typeface="Wingdings 2" panose="05020102010507070707" pitchFamily="18" charset="2"/>
              <a:buChar char="Ë"/>
            </a:pPr>
            <a:r>
              <a:rPr lang="fr-FR" altLang="en-US" sz="2200" dirty="0">
                <a:latin typeface="+mn-lt"/>
              </a:rPr>
              <a:t>Report de crédits</a:t>
            </a:r>
          </a:p>
        </p:txBody>
      </p:sp>
    </p:spTree>
    <p:extLst>
      <p:ext uri="{BB962C8B-B14F-4D97-AF65-F5344CB8AC3E}">
        <p14:creationId xmlns:p14="http://schemas.microsoft.com/office/powerpoint/2010/main" val="3392115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Divulgation du </a:t>
            </a:r>
            <a:r>
              <a:rPr lang="en-CA" dirty="0" err="1"/>
              <a:t>présentateur</a:t>
            </a:r>
            <a:endParaRPr lang="en-CA" dirty="0"/>
          </a:p>
        </p:txBody>
      </p:sp>
      <p:sp>
        <p:nvSpPr>
          <p:cNvPr id="4" name="Content Placeholder 2"/>
          <p:cNvSpPr txBox="1">
            <a:spLocks/>
          </p:cNvSpPr>
          <p:nvPr>
            <p:custDataLst>
              <p:tags r:id="rId1"/>
            </p:custDataLst>
          </p:nvPr>
        </p:nvSpPr>
        <p:spPr>
          <a:xfrm>
            <a:off x="973124" y="1878662"/>
            <a:ext cx="7200000" cy="3785358"/>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yriad Bold"/>
                <a:ea typeface="+mn-ea"/>
                <a:cs typeface="Myriad Bold"/>
              </a:defRPr>
            </a:lvl1pPr>
            <a:lvl2pPr marL="742950" indent="-285750" algn="l" defTabSz="457200" rtl="0" eaLnBrk="1" latinLnBrk="0" hangingPunct="1">
              <a:spcBef>
                <a:spcPct val="20000"/>
              </a:spcBef>
              <a:buFont typeface="Arial"/>
              <a:buChar char="–"/>
              <a:defRPr sz="1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1200"/>
              </a:spcAft>
              <a:buNone/>
              <a:defRPr/>
            </a:pPr>
            <a:r>
              <a:rPr lang="fr-CA" sz="2200" b="1" dirty="0">
                <a:solidFill>
                  <a:srgbClr val="E46E16"/>
                </a:solidFill>
                <a:latin typeface="+mn-lt"/>
              </a:rPr>
              <a:t>Faculté : </a:t>
            </a:r>
            <a:r>
              <a:rPr lang="fr-CA" sz="2200" dirty="0" smtClean="0">
                <a:solidFill>
                  <a:srgbClr val="000000"/>
                </a:solidFill>
                <a:latin typeface="+mn-lt"/>
              </a:rPr>
              <a:t>Dr Scott </a:t>
            </a:r>
            <a:r>
              <a:rPr lang="fr-CA" sz="2200" dirty="0" err="1" smtClean="0">
                <a:solidFill>
                  <a:srgbClr val="000000"/>
                </a:solidFill>
                <a:latin typeface="+mn-lt"/>
              </a:rPr>
              <a:t>MacDonald</a:t>
            </a:r>
            <a:endParaRPr lang="fr-CA" sz="2200" dirty="0">
              <a:solidFill>
                <a:srgbClr val="000000"/>
              </a:solidFill>
              <a:latin typeface="+mn-lt"/>
            </a:endParaRPr>
          </a:p>
          <a:p>
            <a:pPr marL="0" indent="0" fontAlgn="auto">
              <a:spcAft>
                <a:spcPts val="0"/>
              </a:spcAft>
              <a:buNone/>
              <a:defRPr/>
            </a:pPr>
            <a:r>
              <a:rPr lang="fr-CA" sz="2200" b="1" dirty="0">
                <a:solidFill>
                  <a:srgbClr val="E46E16"/>
                </a:solidFill>
                <a:latin typeface="+mn-lt"/>
              </a:rPr>
              <a:t>Relation avec des intérêts commerciaux :</a:t>
            </a:r>
          </a:p>
          <a:p>
            <a:pPr marL="720000" lvl="1" indent="-252000" fontAlgn="auto">
              <a:spcBef>
                <a:spcPts val="600"/>
              </a:spcBef>
              <a:spcAft>
                <a:spcPts val="600"/>
              </a:spcAft>
              <a:buFont typeface="Wingdings" panose="05000000000000000000" pitchFamily="2" charset="2"/>
              <a:buChar char="§"/>
              <a:defRPr/>
            </a:pPr>
            <a:r>
              <a:rPr lang="fr-CA" sz="2200" dirty="0">
                <a:latin typeface="+mn-lt"/>
              </a:rPr>
              <a:t>Subventions/Aide à la recherche </a:t>
            </a:r>
            <a:r>
              <a:rPr lang="fr-CA" sz="2200" dirty="0" smtClean="0">
                <a:latin typeface="+mn-lt"/>
              </a:rPr>
              <a:t>None </a:t>
            </a:r>
          </a:p>
          <a:p>
            <a:pPr marL="720000" lvl="1" indent="-252000" fontAlgn="auto">
              <a:spcBef>
                <a:spcPts val="600"/>
              </a:spcBef>
              <a:spcAft>
                <a:spcPts val="600"/>
              </a:spcAft>
              <a:buFont typeface="Wingdings" panose="05000000000000000000" pitchFamily="2" charset="2"/>
              <a:buChar char="§"/>
              <a:defRPr/>
            </a:pPr>
            <a:r>
              <a:rPr lang="fr-CA" sz="2200" dirty="0" smtClean="0">
                <a:latin typeface="+mn-lt"/>
              </a:rPr>
              <a:t>Bureau </a:t>
            </a:r>
            <a:r>
              <a:rPr lang="fr-CA" sz="2200" dirty="0">
                <a:latin typeface="+mn-lt"/>
              </a:rPr>
              <a:t>des conférenciers/honoraires </a:t>
            </a:r>
            <a:r>
              <a:rPr lang="fr-CA" sz="2200" dirty="0" smtClean="0">
                <a:latin typeface="+mn-lt"/>
              </a:rPr>
              <a:t>: None</a:t>
            </a:r>
            <a:endParaRPr lang="fr-CA" sz="2200" dirty="0">
              <a:solidFill>
                <a:srgbClr val="FF0000"/>
              </a:solidFill>
              <a:latin typeface="+mn-lt"/>
              <a:cs typeface="Myriad Bold"/>
            </a:endParaRPr>
          </a:p>
          <a:p>
            <a:pPr marL="720000" lvl="1" indent="-252000" fontAlgn="auto">
              <a:spcBef>
                <a:spcPts val="600"/>
              </a:spcBef>
              <a:spcAft>
                <a:spcPts val="600"/>
              </a:spcAft>
              <a:buFont typeface="Wingdings" panose="05000000000000000000" pitchFamily="2" charset="2"/>
              <a:buChar char="§"/>
              <a:defRPr/>
            </a:pPr>
            <a:r>
              <a:rPr lang="fr-CA" sz="2200" dirty="0">
                <a:latin typeface="+mn-lt"/>
              </a:rPr>
              <a:t>Frais de consultation : </a:t>
            </a:r>
            <a:r>
              <a:rPr lang="fr-CA" sz="2200" dirty="0" smtClean="0">
                <a:latin typeface="+mn-lt"/>
                <a:cs typeface="Myriad Bold"/>
              </a:rPr>
              <a:t>None</a:t>
            </a:r>
            <a:endParaRPr lang="fr-CA" sz="2200" dirty="0">
              <a:latin typeface="+mn-lt"/>
              <a:cs typeface="Myriad Bold"/>
            </a:endParaRPr>
          </a:p>
          <a:p>
            <a:pPr marL="720000" lvl="1" indent="-252000" fontAlgn="auto">
              <a:spcBef>
                <a:spcPts val="600"/>
              </a:spcBef>
              <a:spcAft>
                <a:spcPts val="600"/>
              </a:spcAft>
              <a:buFont typeface="Wingdings" panose="05000000000000000000" pitchFamily="2" charset="2"/>
              <a:buChar char="§"/>
              <a:defRPr/>
            </a:pPr>
            <a:r>
              <a:rPr lang="fr-CA" sz="2200" dirty="0">
                <a:latin typeface="+mn-lt"/>
              </a:rPr>
              <a:t>Autres : </a:t>
            </a:r>
            <a:r>
              <a:rPr lang="fr-CA" sz="2200" dirty="0" smtClean="0">
                <a:latin typeface="+mn-lt"/>
                <a:cs typeface="Myriad Bold"/>
              </a:rPr>
              <a:t>None</a:t>
            </a:r>
            <a:endParaRPr lang="en-CA" sz="2200" dirty="0">
              <a:latin typeface="+mn-lt"/>
              <a:cs typeface="Myriad Bold"/>
            </a:endParaRPr>
          </a:p>
        </p:txBody>
      </p:sp>
    </p:spTree>
    <p:extLst>
      <p:ext uri="{BB962C8B-B14F-4D97-AF65-F5344CB8AC3E}">
        <p14:creationId xmlns:p14="http://schemas.microsoft.com/office/powerpoint/2010/main" val="33387444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1676" y="1845712"/>
            <a:ext cx="6840000" cy="3420000"/>
          </a:xfrm>
          <a:prstGeom prst="rect">
            <a:avLst/>
          </a:prstGeom>
        </p:spPr>
        <p:txBody>
          <a:bodyPr>
            <a:noAutofit/>
          </a:bodyPr>
          <a:lstStyle/>
          <a:p>
            <a:pPr marL="714375" indent="-357188" defTabSz="617538">
              <a:spcBef>
                <a:spcPts val="0"/>
              </a:spcBef>
              <a:spcAft>
                <a:spcPts val="1800"/>
              </a:spcAft>
              <a:buClr>
                <a:srgbClr val="E46E16"/>
              </a:buClr>
              <a:buSzPct val="90000"/>
              <a:buFont typeface="Wingdings 3" panose="05040102010807070707" pitchFamily="18" charset="2"/>
              <a:buChar char=""/>
            </a:pPr>
            <a:r>
              <a:rPr lang="fr-FR" sz="2400" dirty="0">
                <a:latin typeface="+mn-lt"/>
                <a:cs typeface="Myriad Bold"/>
              </a:rPr>
              <a:t>Des programmes qui intègrent </a:t>
            </a:r>
            <a:r>
              <a:rPr lang="fr-FR" sz="2400" dirty="0" err="1">
                <a:latin typeface="+mn-lt"/>
                <a:cs typeface="Myriad Bold"/>
              </a:rPr>
              <a:t>CanMEDS</a:t>
            </a:r>
            <a:r>
              <a:rPr lang="fr-FR" sz="2400" dirty="0">
                <a:latin typeface="+mn-lt"/>
                <a:cs typeface="Myriad Bold"/>
              </a:rPr>
              <a:t>-MF</a:t>
            </a:r>
          </a:p>
          <a:p>
            <a:pPr marL="714375" indent="-357188" defTabSz="617538">
              <a:spcBef>
                <a:spcPts val="0"/>
              </a:spcBef>
              <a:spcAft>
                <a:spcPts val="1800"/>
              </a:spcAft>
              <a:buClr>
                <a:srgbClr val="E46E16"/>
              </a:buClr>
              <a:buSzPct val="90000"/>
              <a:buFont typeface="Wingdings 3" panose="05040102010807070707" pitchFamily="18" charset="2"/>
              <a:buChar char=""/>
            </a:pPr>
            <a:r>
              <a:rPr lang="fr-FR" sz="2400" dirty="0">
                <a:latin typeface="+mn-lt"/>
                <a:cs typeface="Myriad Bold"/>
              </a:rPr>
              <a:t>Les crédits pour les programmes qui répondent à des critères de qualité précis</a:t>
            </a:r>
          </a:p>
          <a:p>
            <a:pPr marL="714375" indent="-357188" defTabSz="617538">
              <a:spcBef>
                <a:spcPts val="0"/>
              </a:spcBef>
              <a:spcAft>
                <a:spcPts val="1800"/>
              </a:spcAft>
              <a:buClr>
                <a:srgbClr val="E46E16"/>
              </a:buClr>
              <a:buSzPct val="90000"/>
              <a:buFont typeface="Wingdings 3" panose="05040102010807070707" pitchFamily="18" charset="2"/>
              <a:buChar char=""/>
            </a:pPr>
            <a:r>
              <a:rPr lang="fr-FR" sz="2400" dirty="0">
                <a:latin typeface="+mn-lt"/>
                <a:cs typeface="Myriad Bold"/>
              </a:rPr>
              <a:t>La mise en œuvre de l’évaluation d’impact favorise de meilleurs résultats pour les patients</a:t>
            </a:r>
          </a:p>
          <a:p>
            <a:pPr marL="714375" lvl="0" indent="-357188" defTabSz="617538">
              <a:spcBef>
                <a:spcPts val="0"/>
              </a:spcBef>
              <a:spcAft>
                <a:spcPts val="1800"/>
              </a:spcAft>
              <a:buClr>
                <a:srgbClr val="E46E16"/>
              </a:buClr>
              <a:buSzPct val="90000"/>
              <a:buFont typeface="Wingdings 3" panose="05040102010807070707" pitchFamily="18" charset="2"/>
              <a:buChar char=""/>
            </a:pPr>
            <a:r>
              <a:rPr lang="fr-FR" sz="2400" dirty="0">
                <a:latin typeface="+mn-lt"/>
                <a:cs typeface="Myriad Bold"/>
              </a:rPr>
              <a:t>Investissement dans le développement de programmes </a:t>
            </a:r>
            <a:endParaRPr lang="en-CA" sz="2400" dirty="0">
              <a:latin typeface="+mn-lt"/>
              <a:cs typeface="Myriad Bold"/>
            </a:endParaRPr>
          </a:p>
        </p:txBody>
      </p:sp>
      <p:sp>
        <p:nvSpPr>
          <p:cNvPr id="2" name="Title 1"/>
          <p:cNvSpPr>
            <a:spLocks noGrp="1"/>
          </p:cNvSpPr>
          <p:nvPr>
            <p:ph type="title"/>
          </p:nvPr>
        </p:nvSpPr>
        <p:spPr>
          <a:prstGeom prst="rect">
            <a:avLst/>
          </a:prstGeom>
        </p:spPr>
        <p:txBody>
          <a:bodyPr/>
          <a:lstStyle/>
          <a:p>
            <a:r>
              <a:rPr lang="fr-FR" sz="3200" dirty="0"/>
              <a:t>Rehausser le niveau de l’agrément</a:t>
            </a:r>
            <a:endParaRPr lang="en-CA" sz="3200" dirty="0"/>
          </a:p>
        </p:txBody>
      </p:sp>
    </p:spTree>
    <p:extLst>
      <p:ext uri="{BB962C8B-B14F-4D97-AF65-F5344CB8AC3E}">
        <p14:creationId xmlns:p14="http://schemas.microsoft.com/office/powerpoint/2010/main" val="38867113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57689" y="1872372"/>
            <a:ext cx="4680000" cy="3060000"/>
          </a:xfrm>
          <a:prstGeom prst="rect">
            <a:avLst/>
          </a:prstGeom>
        </p:spPr>
        <p:txBody>
          <a:bodyPr>
            <a:noAutofit/>
          </a:bodyPr>
          <a:lstStyle/>
          <a:p>
            <a:pPr>
              <a:spcBef>
                <a:spcPts val="0"/>
              </a:spcBef>
              <a:spcAft>
                <a:spcPts val="1800"/>
              </a:spcAft>
              <a:buFont typeface="Wingdings" panose="05000000000000000000" pitchFamily="2" charset="2"/>
              <a:buChar char="Ø"/>
            </a:pPr>
            <a:r>
              <a:rPr lang="fr-FR" sz="2200" dirty="0">
                <a:latin typeface="+mn-lt"/>
              </a:rPr>
              <a:t>Nouvelle technologie</a:t>
            </a:r>
          </a:p>
          <a:p>
            <a:pPr>
              <a:spcBef>
                <a:spcPts val="0"/>
              </a:spcBef>
              <a:spcAft>
                <a:spcPts val="1800"/>
              </a:spcAft>
              <a:buFont typeface="Wingdings" panose="05000000000000000000" pitchFamily="2" charset="2"/>
              <a:buChar char="Ø"/>
            </a:pPr>
            <a:r>
              <a:rPr lang="fr-FR" sz="2200" dirty="0">
                <a:latin typeface="+mn-lt"/>
              </a:rPr>
              <a:t>Transfert de crédits existants </a:t>
            </a:r>
          </a:p>
          <a:p>
            <a:pPr>
              <a:spcBef>
                <a:spcPts val="0"/>
              </a:spcBef>
              <a:spcAft>
                <a:spcPts val="1800"/>
              </a:spcAft>
              <a:buFont typeface="Wingdings" panose="05000000000000000000" pitchFamily="2" charset="2"/>
              <a:buChar char="Ø"/>
            </a:pPr>
            <a:r>
              <a:rPr lang="fr-FR" sz="2200" dirty="0">
                <a:latin typeface="+mn-lt"/>
              </a:rPr>
              <a:t>Titre de </a:t>
            </a:r>
            <a:r>
              <a:rPr lang="fr-FR" sz="2200" dirty="0" err="1">
                <a:latin typeface="+mn-lt"/>
              </a:rPr>
              <a:t>Fellow</a:t>
            </a:r>
            <a:endParaRPr lang="fr-FR" sz="2200" dirty="0">
              <a:latin typeface="+mn-lt"/>
            </a:endParaRPr>
          </a:p>
          <a:p>
            <a:pPr>
              <a:spcBef>
                <a:spcPts val="0"/>
              </a:spcBef>
              <a:spcAft>
                <a:spcPts val="1800"/>
              </a:spcAft>
              <a:buFont typeface="Wingdings" panose="05000000000000000000" pitchFamily="2" charset="2"/>
              <a:buChar char="Ø"/>
            </a:pPr>
            <a:r>
              <a:rPr lang="fr-FR" sz="2200" dirty="0">
                <a:latin typeface="+mn-lt"/>
              </a:rPr>
              <a:t>Évaluation d’impact</a:t>
            </a:r>
          </a:p>
          <a:p>
            <a:pPr>
              <a:spcBef>
                <a:spcPts val="0"/>
              </a:spcBef>
              <a:spcAft>
                <a:spcPts val="1800"/>
              </a:spcAft>
              <a:buFont typeface="Wingdings" panose="05000000000000000000" pitchFamily="2" charset="2"/>
              <a:buChar char="Ø"/>
            </a:pPr>
            <a:r>
              <a:rPr lang="fr-FR" sz="2200" dirty="0">
                <a:latin typeface="+mn-lt"/>
              </a:rPr>
              <a:t>Nouveaux cycles de déclaration de crédits : 1er juillet au 30 juin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616" y="1954304"/>
            <a:ext cx="2376000" cy="2376000"/>
          </a:xfrm>
          <a:prstGeom prst="rect">
            <a:avLst/>
          </a:prstGeom>
          <a:effectLst>
            <a:outerShdw blurRad="50800" dist="38100" dir="5400000" algn="t" rotWithShape="0">
              <a:prstClr val="black">
                <a:alpha val="40000"/>
              </a:prstClr>
            </a:outerShdw>
          </a:effectLst>
        </p:spPr>
      </p:pic>
      <p:sp>
        <p:nvSpPr>
          <p:cNvPr id="2" name="Title 1"/>
          <p:cNvSpPr>
            <a:spLocks noGrp="1"/>
          </p:cNvSpPr>
          <p:nvPr>
            <p:ph type="title"/>
          </p:nvPr>
        </p:nvSpPr>
        <p:spPr>
          <a:prstGeom prst="rect">
            <a:avLst/>
          </a:prstGeom>
        </p:spPr>
        <p:txBody>
          <a:bodyPr/>
          <a:lstStyle/>
          <a:p>
            <a:r>
              <a:rPr lang="en-CA" dirty="0" err="1"/>
              <a:t>Défis</a:t>
            </a:r>
            <a:endParaRPr lang="en-CA" dirty="0"/>
          </a:p>
        </p:txBody>
      </p:sp>
    </p:spTree>
    <p:extLst>
      <p:ext uri="{BB962C8B-B14F-4D97-AF65-F5344CB8AC3E}">
        <p14:creationId xmlns:p14="http://schemas.microsoft.com/office/powerpoint/2010/main" val="11713831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32219" y="1866734"/>
            <a:ext cx="4320000" cy="2880000"/>
          </a:xfrm>
          <a:prstGeom prst="rect">
            <a:avLst/>
          </a:prstGeom>
        </p:spPr>
        <p:txBody>
          <a:bodyPr>
            <a:noAutofit/>
          </a:bodyPr>
          <a:lstStyle/>
          <a:p>
            <a:pPr>
              <a:spcBef>
                <a:spcPts val="0"/>
              </a:spcBef>
              <a:spcAft>
                <a:spcPts val="1800"/>
              </a:spcAft>
              <a:buFont typeface="Wingdings" panose="05000000000000000000" pitchFamily="2" charset="2"/>
              <a:buChar char="ü"/>
            </a:pPr>
            <a:r>
              <a:rPr lang="fr-FR" sz="2200" dirty="0">
                <a:latin typeface="+mn-lt"/>
              </a:rPr>
              <a:t>Lancé au FMF 2013, il se poursuit tout au long de 2014 et après – mise en œuvre en 2015</a:t>
            </a:r>
          </a:p>
          <a:p>
            <a:pPr>
              <a:spcBef>
                <a:spcPts val="0"/>
              </a:spcBef>
              <a:spcAft>
                <a:spcPts val="1800"/>
              </a:spcAft>
              <a:buFont typeface="Wingdings" panose="05000000000000000000" pitchFamily="2" charset="2"/>
              <a:buChar char="ü"/>
            </a:pPr>
            <a:r>
              <a:rPr lang="fr-FR" sz="2200" dirty="0" smtClean="0">
                <a:latin typeface="+mn-lt"/>
              </a:rPr>
              <a:t>cfpc.ca</a:t>
            </a:r>
            <a:r>
              <a:rPr lang="fr-FR" sz="2200" dirty="0">
                <a:latin typeface="+mn-lt"/>
              </a:rPr>
              <a:t>, </a:t>
            </a:r>
            <a:r>
              <a:rPr lang="fr-FR" sz="2200" dirty="0" err="1">
                <a:latin typeface="+mn-lt"/>
              </a:rPr>
              <a:t>Cyberbulletin</a:t>
            </a:r>
            <a:r>
              <a:rPr lang="fr-FR" sz="2200" dirty="0">
                <a:latin typeface="+mn-lt"/>
              </a:rPr>
              <a:t>, MFC, vidéos, animation sur tableau blanc</a:t>
            </a:r>
          </a:p>
          <a:p>
            <a:pPr>
              <a:spcBef>
                <a:spcPts val="0"/>
              </a:spcBef>
              <a:spcAft>
                <a:spcPts val="1800"/>
              </a:spcAft>
              <a:buFont typeface="Wingdings" panose="05000000000000000000" pitchFamily="2" charset="2"/>
              <a:buChar char="ü"/>
            </a:pPr>
            <a:r>
              <a:rPr lang="fr-FR" sz="2200" dirty="0" smtClean="0">
                <a:latin typeface="+mn-lt"/>
              </a:rPr>
              <a:t>Éducateurs </a:t>
            </a:r>
            <a:r>
              <a:rPr lang="fr-FR" sz="2200" dirty="0">
                <a:latin typeface="+mn-lt"/>
              </a:rPr>
              <a:t>régionaux</a:t>
            </a:r>
          </a:p>
          <a:p>
            <a:pPr>
              <a:spcBef>
                <a:spcPts val="0"/>
              </a:spcBef>
              <a:spcAft>
                <a:spcPts val="1800"/>
              </a:spcAft>
              <a:buFont typeface="Wingdings" panose="05000000000000000000" pitchFamily="2" charset="2"/>
              <a:buChar char="ü"/>
            </a:pPr>
            <a:endParaRPr lang="en-CA" sz="220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354" y="1952407"/>
            <a:ext cx="2058184" cy="2393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prstGeom prst="rect">
            <a:avLst/>
          </a:prstGeom>
        </p:spPr>
        <p:txBody>
          <a:bodyPr/>
          <a:lstStyle/>
          <a:p>
            <a:r>
              <a:rPr lang="en-CA" dirty="0"/>
              <a:t>Plan de </a:t>
            </a:r>
            <a:r>
              <a:rPr lang="en-CA" dirty="0" smtClean="0"/>
              <a:t>communication</a:t>
            </a:r>
            <a:endParaRPr lang="en-CA" dirty="0"/>
          </a:p>
        </p:txBody>
      </p:sp>
    </p:spTree>
    <p:extLst>
      <p:ext uri="{BB962C8B-B14F-4D97-AF65-F5344CB8AC3E}">
        <p14:creationId xmlns:p14="http://schemas.microsoft.com/office/powerpoint/2010/main" val="20769073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24" y="542652"/>
            <a:ext cx="7200000" cy="720000"/>
          </a:xfrm>
          <a:prstGeom prst="rect">
            <a:avLst/>
          </a:prstGeom>
        </p:spPr>
        <p:txBody>
          <a:bodyPr/>
          <a:lstStyle/>
          <a:p>
            <a:r>
              <a:rPr lang="en-CA" dirty="0" err="1"/>
              <a:t>Évaluation</a:t>
            </a:r>
            <a:r>
              <a:rPr lang="en-CA" dirty="0"/>
              <a:t> </a:t>
            </a:r>
            <a:r>
              <a:rPr lang="en-CA" dirty="0" err="1"/>
              <a:t>d’impact</a:t>
            </a:r>
            <a:r>
              <a:rPr lang="en-CA" dirty="0"/>
              <a:t> (</a:t>
            </a:r>
            <a:r>
              <a:rPr lang="en-CA" dirty="0" err="1"/>
              <a:t>élargie</a:t>
            </a:r>
            <a:r>
              <a:rPr lang="en-CA" dirty="0"/>
              <a:t>)</a:t>
            </a:r>
          </a:p>
        </p:txBody>
      </p:sp>
      <p:sp>
        <p:nvSpPr>
          <p:cNvPr id="4" name="Content Placeholder 3"/>
          <p:cNvSpPr>
            <a:spLocks noGrp="1"/>
          </p:cNvSpPr>
          <p:nvPr>
            <p:ph idx="4294967295"/>
          </p:nvPr>
        </p:nvSpPr>
        <p:spPr>
          <a:xfrm>
            <a:off x="1509628" y="1843230"/>
            <a:ext cx="6120000" cy="2880000"/>
          </a:xfrm>
          <a:prstGeom prst="rect">
            <a:avLst/>
          </a:prstGeom>
        </p:spPr>
        <p:txBody>
          <a:bodyPr/>
          <a:lstStyle/>
          <a:p>
            <a:pPr>
              <a:spcBef>
                <a:spcPts val="0"/>
              </a:spcBef>
              <a:spcAft>
                <a:spcPts val="2400"/>
              </a:spcAft>
              <a:buSzPct val="90000"/>
              <a:buFont typeface="Wingdings" panose="05000000000000000000" pitchFamily="2" charset="2"/>
              <a:buChar char="þ"/>
            </a:pPr>
            <a:r>
              <a:rPr lang="fr-FR" sz="2400" dirty="0">
                <a:latin typeface="+mn-lt"/>
              </a:rPr>
              <a:t>J’ai appris quelque chose de </a:t>
            </a:r>
            <a:r>
              <a:rPr lang="fr-FR" sz="2400" dirty="0" smtClean="0">
                <a:latin typeface="+mn-lt"/>
              </a:rPr>
              <a:t>nouveau</a:t>
            </a:r>
            <a:endParaRPr lang="fr-FR" sz="2400" dirty="0">
              <a:latin typeface="+mn-lt"/>
            </a:endParaRPr>
          </a:p>
          <a:p>
            <a:pPr marL="0" indent="0">
              <a:spcBef>
                <a:spcPts val="0"/>
              </a:spcBef>
              <a:spcAft>
                <a:spcPts val="1200"/>
              </a:spcAft>
              <a:buNone/>
            </a:pPr>
            <a:r>
              <a:rPr lang="fr-FR" sz="2400" dirty="0">
                <a:latin typeface="+mn-lt"/>
              </a:rPr>
              <a:t>Vous voulez réclamer des crédits additionnels</a:t>
            </a:r>
            <a:r>
              <a:rPr lang="fr-FR" sz="2400" dirty="0" smtClean="0">
                <a:latin typeface="+mn-lt"/>
              </a:rPr>
              <a:t>?</a:t>
            </a:r>
          </a:p>
          <a:p>
            <a:pPr marL="0" indent="0">
              <a:spcBef>
                <a:spcPts val="0"/>
              </a:spcBef>
              <a:spcAft>
                <a:spcPts val="1200"/>
              </a:spcAft>
              <a:buNone/>
            </a:pPr>
            <a:r>
              <a:rPr lang="fr-FR" sz="2400" dirty="0">
                <a:latin typeface="+mn-lt"/>
              </a:rPr>
              <a:t>Complétez un exercice Relier l’apprentissage à la pratique; le processus de réflexion donne droit à des crédits certifiés</a:t>
            </a:r>
            <a:endParaRPr lang="en-CA" sz="2400" dirty="0">
              <a:latin typeface="+mn-lt"/>
            </a:endParaRPr>
          </a:p>
        </p:txBody>
      </p:sp>
    </p:spTree>
    <p:extLst>
      <p:ext uri="{BB962C8B-B14F-4D97-AF65-F5344CB8AC3E}">
        <p14:creationId xmlns:p14="http://schemas.microsoft.com/office/powerpoint/2010/main" val="31881969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4574" y="1873379"/>
            <a:ext cx="7200000" cy="2880000"/>
          </a:xfrm>
          <a:prstGeom prst="rect">
            <a:avLst/>
          </a:prstGeom>
          <a:noFill/>
        </p:spPr>
        <p:txBody>
          <a:bodyPr wrap="square" numCol="2" spcCol="180000" rtlCol="0">
            <a:noAutofit/>
          </a:bodyPr>
          <a:lstStyle/>
          <a:p>
            <a:pPr marL="360000" lvl="0" indent="-360000" defTabSz="617538">
              <a:spcBef>
                <a:spcPts val="0"/>
              </a:spcBef>
              <a:spcAft>
                <a:spcPts val="1200"/>
              </a:spcAft>
              <a:buClr>
                <a:srgbClr val="E46E16"/>
              </a:buClr>
              <a:buSzPct val="85000"/>
              <a:buFont typeface="Wingdings" panose="05000000000000000000" pitchFamily="2" charset="2"/>
              <a:buChar char="§"/>
            </a:pPr>
            <a:r>
              <a:rPr lang="fr-FR" sz="2200" dirty="0">
                <a:latin typeface="+mn-lt"/>
                <a:cs typeface="Myriad Bold"/>
              </a:rPr>
              <a:t>Personnel et Sections provinciales du CMFC</a:t>
            </a:r>
          </a:p>
          <a:p>
            <a:pPr marL="360000" lvl="0" indent="-360000" defTabSz="617538">
              <a:spcBef>
                <a:spcPts val="0"/>
              </a:spcBef>
              <a:spcAft>
                <a:spcPts val="1200"/>
              </a:spcAft>
              <a:buClr>
                <a:srgbClr val="E46E16"/>
              </a:buClr>
              <a:buSzPct val="85000"/>
              <a:buFont typeface="Wingdings" panose="05000000000000000000" pitchFamily="2" charset="2"/>
              <a:buChar char="§"/>
            </a:pPr>
            <a:r>
              <a:rPr lang="en-CA" sz="2200" dirty="0" err="1">
                <a:latin typeface="+mn-lt"/>
                <a:cs typeface="Myriad Bold"/>
              </a:rPr>
              <a:t>Membres</a:t>
            </a:r>
            <a:endParaRPr lang="en-CA" sz="2200" dirty="0">
              <a:latin typeface="+mn-lt"/>
              <a:cs typeface="Myriad Bold"/>
            </a:endParaRPr>
          </a:p>
          <a:p>
            <a:pPr marL="360000" lvl="0" indent="-360000" defTabSz="617538">
              <a:spcBef>
                <a:spcPts val="0"/>
              </a:spcBef>
              <a:spcAft>
                <a:spcPts val="1200"/>
              </a:spcAft>
              <a:buClr>
                <a:srgbClr val="E46E16"/>
              </a:buClr>
              <a:buSzPct val="85000"/>
              <a:buFont typeface="Wingdings" panose="05000000000000000000" pitchFamily="2" charset="2"/>
              <a:buChar char="§"/>
            </a:pPr>
            <a:r>
              <a:rPr lang="en-CA" sz="2200" dirty="0" err="1">
                <a:latin typeface="+mn-lt"/>
                <a:cs typeface="Myriad Bold"/>
              </a:rPr>
              <a:t>Résidents</a:t>
            </a:r>
            <a:endParaRPr lang="en-CA" sz="2200" dirty="0">
              <a:latin typeface="+mn-lt"/>
              <a:cs typeface="Myriad Bold"/>
            </a:endParaRPr>
          </a:p>
          <a:p>
            <a:pPr marL="360000" lvl="0" indent="-360000" defTabSz="617538">
              <a:spcBef>
                <a:spcPts val="0"/>
              </a:spcBef>
              <a:spcAft>
                <a:spcPts val="1200"/>
              </a:spcAft>
              <a:buClr>
                <a:srgbClr val="E46E16"/>
              </a:buClr>
              <a:buSzPct val="85000"/>
              <a:buFont typeface="Wingdings" panose="05000000000000000000" pitchFamily="2" charset="2"/>
              <a:buChar char="§"/>
            </a:pPr>
            <a:r>
              <a:rPr lang="en-CA" sz="2200" dirty="0" err="1">
                <a:latin typeface="+mn-lt"/>
                <a:cs typeface="Myriad Bold"/>
              </a:rPr>
              <a:t>Adjoints</a:t>
            </a:r>
            <a:r>
              <a:rPr lang="en-CA" sz="2200" dirty="0">
                <a:latin typeface="+mn-lt"/>
                <a:cs typeface="Myriad Bold"/>
              </a:rPr>
              <a:t> au </a:t>
            </a:r>
            <a:r>
              <a:rPr lang="en-CA" sz="2200" dirty="0" err="1">
                <a:latin typeface="+mn-lt"/>
                <a:cs typeface="Myriad Bold"/>
              </a:rPr>
              <a:t>médecin</a:t>
            </a:r>
            <a:endParaRPr lang="en-CA" sz="2200" dirty="0">
              <a:latin typeface="+mn-lt"/>
              <a:cs typeface="Myriad Bold"/>
            </a:endParaRPr>
          </a:p>
          <a:p>
            <a:pPr marL="360000" lvl="0" indent="-360000" defTabSz="617538">
              <a:spcBef>
                <a:spcPts val="0"/>
              </a:spcBef>
              <a:spcAft>
                <a:spcPts val="1200"/>
              </a:spcAft>
              <a:buClr>
                <a:srgbClr val="E46E16"/>
              </a:buClr>
              <a:buSzPct val="85000"/>
              <a:buFont typeface="Wingdings" panose="05000000000000000000" pitchFamily="2" charset="2"/>
              <a:buChar char="§"/>
            </a:pPr>
            <a:r>
              <a:rPr lang="en-CA" sz="2200" dirty="0" err="1">
                <a:latin typeface="+mn-lt"/>
                <a:cs typeface="Myriad Bold"/>
              </a:rPr>
              <a:t>Universités</a:t>
            </a:r>
            <a:endParaRPr lang="en-CA" sz="2200" dirty="0">
              <a:latin typeface="+mn-lt"/>
              <a:cs typeface="Myriad Bold"/>
            </a:endParaRPr>
          </a:p>
          <a:p>
            <a:pPr marL="360000" lvl="0" indent="-360000" defTabSz="617538">
              <a:spcBef>
                <a:spcPts val="0"/>
              </a:spcBef>
              <a:spcAft>
                <a:spcPts val="1200"/>
              </a:spcAft>
              <a:buClr>
                <a:srgbClr val="E46E16"/>
              </a:buClr>
              <a:buSzPct val="85000"/>
              <a:buFont typeface="Wingdings" panose="05000000000000000000" pitchFamily="2" charset="2"/>
              <a:buChar char="§"/>
            </a:pPr>
            <a:r>
              <a:rPr lang="en-CA" sz="2200" dirty="0" err="1">
                <a:latin typeface="+mn-lt"/>
                <a:cs typeface="Myriad Bold"/>
              </a:rPr>
              <a:t>Fournisseurs</a:t>
            </a:r>
            <a:r>
              <a:rPr lang="en-CA" sz="2200" dirty="0">
                <a:latin typeface="+mn-lt"/>
                <a:cs typeface="Myriad Bold"/>
              </a:rPr>
              <a:t> de DPC</a:t>
            </a:r>
          </a:p>
          <a:p>
            <a:pPr marL="360000" lvl="0" indent="-360000" defTabSz="617538">
              <a:spcBef>
                <a:spcPts val="0"/>
              </a:spcBef>
              <a:spcAft>
                <a:spcPts val="1200"/>
              </a:spcAft>
              <a:buClr>
                <a:srgbClr val="E46E16"/>
              </a:buClr>
              <a:buSzPct val="85000"/>
              <a:buFont typeface="Wingdings" panose="05000000000000000000" pitchFamily="2" charset="2"/>
              <a:buChar char="§"/>
            </a:pPr>
            <a:r>
              <a:rPr lang="en-CA" sz="2200" dirty="0" err="1">
                <a:latin typeface="+mn-lt"/>
                <a:cs typeface="Myriad Bold"/>
              </a:rPr>
              <a:t>Autorités</a:t>
            </a:r>
            <a:r>
              <a:rPr lang="en-CA" sz="2200" dirty="0">
                <a:latin typeface="+mn-lt"/>
                <a:cs typeface="Myriad Bold"/>
              </a:rPr>
              <a:t> </a:t>
            </a:r>
            <a:r>
              <a:rPr lang="en-CA" sz="2200" dirty="0" err="1">
                <a:latin typeface="+mn-lt"/>
                <a:cs typeface="Myriad Bold"/>
              </a:rPr>
              <a:t>réglementaires</a:t>
            </a:r>
            <a:endParaRPr lang="en-CA" sz="2200" dirty="0">
              <a:latin typeface="+mn-lt"/>
              <a:cs typeface="Myriad Bold"/>
            </a:endParaRPr>
          </a:p>
          <a:p>
            <a:pPr marL="360000" lvl="0" indent="-360000" defTabSz="617538">
              <a:spcBef>
                <a:spcPts val="0"/>
              </a:spcBef>
              <a:spcAft>
                <a:spcPts val="1200"/>
              </a:spcAft>
              <a:buClr>
                <a:srgbClr val="E46E16"/>
              </a:buClr>
              <a:buSzPct val="85000"/>
              <a:buFont typeface="Wingdings" panose="05000000000000000000" pitchFamily="2" charset="2"/>
              <a:buChar char="§"/>
            </a:pPr>
            <a:r>
              <a:rPr lang="en-CA" sz="2200" dirty="0" err="1">
                <a:latin typeface="+mn-lt"/>
                <a:cs typeface="Myriad Bold"/>
              </a:rPr>
              <a:t>Gouvernements</a:t>
            </a:r>
            <a:r>
              <a:rPr lang="en-CA" sz="2200" dirty="0">
                <a:latin typeface="+mn-lt"/>
                <a:cs typeface="Myriad Bold"/>
              </a:rPr>
              <a:t>, organisations </a:t>
            </a:r>
            <a:r>
              <a:rPr lang="en-CA" sz="2200" dirty="0" err="1">
                <a:latin typeface="+mn-lt"/>
                <a:cs typeface="Myriad Bold"/>
              </a:rPr>
              <a:t>sœurs</a:t>
            </a:r>
            <a:endParaRPr lang="en-CA" sz="2200" dirty="0">
              <a:latin typeface="+mn-lt"/>
              <a:cs typeface="Myriad Bold"/>
            </a:endParaRPr>
          </a:p>
          <a:p>
            <a:pPr marL="360000" lvl="0" indent="-360000" defTabSz="617538">
              <a:spcBef>
                <a:spcPts val="0"/>
              </a:spcBef>
              <a:spcAft>
                <a:spcPts val="1200"/>
              </a:spcAft>
              <a:buClr>
                <a:srgbClr val="E46E16"/>
              </a:buClr>
              <a:buSzPct val="85000"/>
              <a:buFont typeface="Wingdings" panose="05000000000000000000" pitchFamily="2" charset="2"/>
              <a:buChar char="§"/>
            </a:pPr>
            <a:r>
              <a:rPr lang="en-CA" sz="2200" dirty="0">
                <a:latin typeface="+mn-lt"/>
                <a:cs typeface="Myriad Bold"/>
              </a:rPr>
              <a:t>Patients</a:t>
            </a:r>
          </a:p>
        </p:txBody>
      </p:sp>
      <p:sp>
        <p:nvSpPr>
          <p:cNvPr id="2" name="Title 1"/>
          <p:cNvSpPr>
            <a:spLocks noGrp="1"/>
          </p:cNvSpPr>
          <p:nvPr>
            <p:ph type="title"/>
          </p:nvPr>
        </p:nvSpPr>
        <p:spPr>
          <a:prstGeom prst="rect">
            <a:avLst/>
          </a:prstGeom>
        </p:spPr>
        <p:txBody>
          <a:bodyPr/>
          <a:lstStyle/>
          <a:p>
            <a:r>
              <a:rPr lang="fr-CA" dirty="0"/>
              <a:t>Publics cibles et approches</a:t>
            </a:r>
            <a:endParaRPr lang="en-CA" dirty="0"/>
          </a:p>
        </p:txBody>
      </p:sp>
    </p:spTree>
    <p:extLst>
      <p:ext uri="{BB962C8B-B14F-4D97-AF65-F5344CB8AC3E}">
        <p14:creationId xmlns:p14="http://schemas.microsoft.com/office/powerpoint/2010/main" val="39159388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59" y="1931149"/>
            <a:ext cx="7920000" cy="2561594"/>
          </a:xfrm>
          <a:prstGeom prst="rect">
            <a:avLst/>
          </a:prstGeom>
          <a:effectLst>
            <a:outerShdw blurRad="50800" dist="38100" algn="l" rotWithShape="0">
              <a:prstClr val="black">
                <a:alpha val="40000"/>
              </a:prstClr>
            </a:outerShdw>
          </a:effectLst>
        </p:spPr>
      </p:pic>
      <p:sp>
        <p:nvSpPr>
          <p:cNvPr id="2" name="Title 1"/>
          <p:cNvSpPr>
            <a:spLocks noGrp="1"/>
          </p:cNvSpPr>
          <p:nvPr>
            <p:ph type="title"/>
          </p:nvPr>
        </p:nvSpPr>
        <p:spPr>
          <a:prstGeom prst="rect">
            <a:avLst/>
          </a:prstGeom>
        </p:spPr>
        <p:txBody>
          <a:bodyPr/>
          <a:lstStyle/>
          <a:p>
            <a:r>
              <a:rPr lang="en-CA" altLang="en-US" dirty="0" err="1"/>
              <a:t>Autres</a:t>
            </a:r>
            <a:r>
              <a:rPr lang="en-CA" altLang="en-US" dirty="0"/>
              <a:t> </a:t>
            </a:r>
            <a:r>
              <a:rPr lang="en-CA" altLang="en-US" dirty="0" err="1"/>
              <a:t>activités</a:t>
            </a:r>
            <a:r>
              <a:rPr lang="en-CA" altLang="en-US" dirty="0"/>
              <a:t> </a:t>
            </a:r>
            <a:r>
              <a:rPr lang="en-CA" altLang="en-US" dirty="0" err="1"/>
              <a:t>connexes</a:t>
            </a:r>
            <a:endParaRPr lang="en-CA" dirty="0"/>
          </a:p>
        </p:txBody>
      </p:sp>
    </p:spTree>
    <p:extLst>
      <p:ext uri="{BB962C8B-B14F-4D97-AF65-F5344CB8AC3E}">
        <p14:creationId xmlns:p14="http://schemas.microsoft.com/office/powerpoint/2010/main" val="22003016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20" y="5261256"/>
            <a:ext cx="7882758" cy="3118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89" y="1648159"/>
            <a:ext cx="7560000" cy="3444876"/>
          </a:xfrm>
          <a:prstGeom prst="rect">
            <a:avLst/>
          </a:prstGeom>
          <a:effectLst>
            <a:outerShdw blurRad="50800" dist="38100" dir="5400000" algn="t" rotWithShape="0">
              <a:prstClr val="black">
                <a:alpha val="40000"/>
              </a:prstClr>
            </a:outerShdw>
          </a:effectLst>
        </p:spPr>
      </p:pic>
      <p:sp>
        <p:nvSpPr>
          <p:cNvPr id="2" name="Title 1"/>
          <p:cNvSpPr>
            <a:spLocks noGrp="1"/>
          </p:cNvSpPr>
          <p:nvPr>
            <p:ph type="title"/>
          </p:nvPr>
        </p:nvSpPr>
        <p:spPr>
          <a:prstGeom prst="rect">
            <a:avLst/>
          </a:prstGeom>
        </p:spPr>
        <p:txBody>
          <a:bodyPr/>
          <a:lstStyle/>
          <a:p>
            <a:r>
              <a:rPr lang="en-CA" dirty="0" err="1"/>
              <a:t>Prochaines</a:t>
            </a:r>
            <a:r>
              <a:rPr lang="en-CA" dirty="0"/>
              <a:t> </a:t>
            </a:r>
            <a:r>
              <a:rPr lang="en-CA" dirty="0" err="1"/>
              <a:t>étapes</a:t>
            </a:r>
            <a:r>
              <a:rPr lang="en-CA" dirty="0"/>
              <a:t>…</a:t>
            </a:r>
          </a:p>
        </p:txBody>
      </p:sp>
    </p:spTree>
    <p:extLst>
      <p:ext uri="{BB962C8B-B14F-4D97-AF65-F5344CB8AC3E}">
        <p14:creationId xmlns:p14="http://schemas.microsoft.com/office/powerpoint/2010/main" val="575743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124" y="1985355"/>
            <a:ext cx="3600000" cy="2736918"/>
          </a:xfrm>
          <a:prstGeom prst="rect">
            <a:avLst/>
          </a:prstGeom>
          <a:effectLst>
            <a:outerShdw blurRad="50800" dist="38100" dir="5400000" algn="t" rotWithShape="0">
              <a:prstClr val="black">
                <a:alpha val="40000"/>
              </a:prstClr>
            </a:outerShdw>
          </a:effectLst>
        </p:spPr>
      </p:pic>
      <p:sp>
        <p:nvSpPr>
          <p:cNvPr id="2" name="Title 1"/>
          <p:cNvSpPr>
            <a:spLocks noGrp="1"/>
          </p:cNvSpPr>
          <p:nvPr>
            <p:ph type="title"/>
          </p:nvPr>
        </p:nvSpPr>
        <p:spPr>
          <a:xfrm>
            <a:off x="973124" y="542652"/>
            <a:ext cx="7200000" cy="720000"/>
          </a:xfrm>
          <a:prstGeom prst="rect">
            <a:avLst/>
          </a:prstGeom>
        </p:spPr>
        <p:txBody>
          <a:bodyPr/>
          <a:lstStyle/>
          <a:p>
            <a:pPr marL="0" indent="0" algn="ctr"/>
            <a:r>
              <a:rPr lang="en-CA" sz="4800" dirty="0"/>
              <a:t>Questions?</a:t>
            </a:r>
          </a:p>
        </p:txBody>
      </p:sp>
    </p:spTree>
    <p:extLst>
      <p:ext uri="{BB962C8B-B14F-4D97-AF65-F5344CB8AC3E}">
        <p14:creationId xmlns:p14="http://schemas.microsoft.com/office/powerpoint/2010/main" val="41428055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24" y="542652"/>
            <a:ext cx="7200000" cy="720000"/>
          </a:xfrm>
        </p:spPr>
        <p:txBody>
          <a:bodyPr/>
          <a:lstStyle/>
          <a:p>
            <a:r>
              <a:rPr lang="fr-CA" dirty="0">
                <a:latin typeface="Calibri" charset="0"/>
              </a:rPr>
              <a:t>Atténuation des sources potentielles de partialité</a:t>
            </a:r>
            <a:endParaRPr lang="en-CA" dirty="0"/>
          </a:p>
        </p:txBody>
      </p:sp>
      <p:sp>
        <p:nvSpPr>
          <p:cNvPr id="3" name="Content Placeholder 2"/>
          <p:cNvSpPr>
            <a:spLocks noGrp="1"/>
          </p:cNvSpPr>
          <p:nvPr>
            <p:ph idx="4294967295"/>
          </p:nvPr>
        </p:nvSpPr>
        <p:spPr>
          <a:xfrm>
            <a:off x="1333124" y="1870559"/>
            <a:ext cx="6480000" cy="2160000"/>
          </a:xfrm>
          <a:prstGeom prst="rect">
            <a:avLst/>
          </a:prstGeom>
        </p:spPr>
        <p:txBody>
          <a:bodyPr/>
          <a:lstStyle/>
          <a:p>
            <a:pPr marL="0" indent="0" algn="ctr">
              <a:spcBef>
                <a:spcPts val="0"/>
              </a:spcBef>
              <a:buNone/>
            </a:pPr>
            <a:r>
              <a:rPr lang="fr-CA" sz="2400" smtClean="0">
                <a:latin typeface="+mj-lt"/>
              </a:rPr>
              <a:t>Non applicable</a:t>
            </a:r>
            <a:endParaRPr lang="fr-FR" sz="2400" dirty="0">
              <a:latin typeface="+mj-lt"/>
            </a:endParaRPr>
          </a:p>
        </p:txBody>
      </p:sp>
    </p:spTree>
    <p:extLst>
      <p:ext uri="{BB962C8B-B14F-4D97-AF65-F5344CB8AC3E}">
        <p14:creationId xmlns:p14="http://schemas.microsoft.com/office/powerpoint/2010/main" val="10911685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3124" y="542652"/>
            <a:ext cx="7200000" cy="720000"/>
          </a:xfrm>
        </p:spPr>
        <p:txBody>
          <a:bodyPr/>
          <a:lstStyle/>
          <a:p>
            <a:r>
              <a:rPr lang="en-CA" dirty="0" err="1"/>
              <a:t>Objectifs</a:t>
            </a:r>
            <a:endParaRPr lang="en-CA" dirty="0"/>
          </a:p>
        </p:txBody>
      </p:sp>
      <p:sp>
        <p:nvSpPr>
          <p:cNvPr id="3" name="Content Placeholder 2"/>
          <p:cNvSpPr>
            <a:spLocks noGrp="1"/>
          </p:cNvSpPr>
          <p:nvPr>
            <p:ph idx="4294967295"/>
          </p:nvPr>
        </p:nvSpPr>
        <p:spPr>
          <a:xfrm>
            <a:off x="1153124" y="1859176"/>
            <a:ext cx="6840000" cy="2880000"/>
          </a:xfrm>
          <a:prstGeom prst="rect">
            <a:avLst/>
          </a:prstGeom>
        </p:spPr>
        <p:txBody>
          <a:bodyPr vert="horz" wrap="square" lIns="91440" tIns="45720" rIns="91440" bIns="45720" numCol="1" anchor="t" anchorCtr="0" compatLnSpc="1">
            <a:prstTxWarp prst="textNoShape">
              <a:avLst/>
            </a:prstTxWarp>
          </a:bodyPr>
          <a:lstStyle/>
          <a:p>
            <a:pPr marL="714375" indent="-357188">
              <a:spcBef>
                <a:spcPts val="0"/>
              </a:spcBef>
              <a:spcAft>
                <a:spcPts val="2400"/>
              </a:spcAft>
              <a:buSzPct val="90000"/>
              <a:buFont typeface="Wingdings" panose="05000000000000000000" pitchFamily="2" charset="2"/>
              <a:buChar char="Ø"/>
            </a:pPr>
            <a:r>
              <a:rPr lang="fr-FR" sz="2400" dirty="0">
                <a:latin typeface="+mn-lt"/>
              </a:rPr>
              <a:t>Mettre en évidence certains changements apportés au programme </a:t>
            </a:r>
            <a:r>
              <a:rPr lang="fr-FR" sz="2400" dirty="0" err="1">
                <a:latin typeface="+mn-lt"/>
              </a:rPr>
              <a:t>Mainpro</a:t>
            </a:r>
            <a:r>
              <a:rPr lang="fr-FR" sz="2400" dirty="0">
                <a:latin typeface="+mn-lt"/>
              </a:rPr>
              <a:t> – </a:t>
            </a:r>
            <a:r>
              <a:rPr lang="fr-FR" sz="2400" dirty="0" err="1">
                <a:latin typeface="+mn-lt"/>
              </a:rPr>
              <a:t>Mainpro</a:t>
            </a:r>
            <a:r>
              <a:rPr lang="fr-FR" sz="2400" dirty="0">
                <a:latin typeface="+mn-lt"/>
              </a:rPr>
              <a:t>+</a:t>
            </a:r>
          </a:p>
          <a:p>
            <a:pPr marL="714375" indent="-357188">
              <a:spcBef>
                <a:spcPts val="0"/>
              </a:spcBef>
              <a:spcAft>
                <a:spcPts val="2400"/>
              </a:spcAft>
              <a:buSzPct val="90000"/>
              <a:buFont typeface="Wingdings" panose="05000000000000000000" pitchFamily="2" charset="2"/>
              <a:buChar char="Ø"/>
            </a:pPr>
            <a:r>
              <a:rPr lang="fr-FR" sz="2400" dirty="0" smtClean="0">
                <a:latin typeface="+mn-lt"/>
              </a:rPr>
              <a:t>Discuter </a:t>
            </a:r>
            <a:r>
              <a:rPr lang="fr-FR" sz="2400" dirty="0">
                <a:latin typeface="+mn-lt"/>
              </a:rPr>
              <a:t>de certains défis prévus</a:t>
            </a:r>
          </a:p>
          <a:p>
            <a:pPr marL="714375" indent="-357188">
              <a:spcBef>
                <a:spcPts val="0"/>
              </a:spcBef>
              <a:spcAft>
                <a:spcPts val="2400"/>
              </a:spcAft>
              <a:buSzPct val="90000"/>
              <a:buFont typeface="Wingdings" panose="05000000000000000000" pitchFamily="2" charset="2"/>
              <a:buChar char="Ø"/>
            </a:pPr>
            <a:r>
              <a:rPr lang="fr-FR" sz="2400" dirty="0" smtClean="0">
                <a:latin typeface="+mn-lt"/>
              </a:rPr>
              <a:t>Donner </a:t>
            </a:r>
            <a:r>
              <a:rPr lang="fr-FR" sz="2400" dirty="0">
                <a:latin typeface="+mn-lt"/>
              </a:rPr>
              <a:t>des précisions et répondre aux questions concernant </a:t>
            </a:r>
            <a:r>
              <a:rPr lang="fr-FR" sz="2400" dirty="0" err="1">
                <a:latin typeface="+mn-lt"/>
              </a:rPr>
              <a:t>Mainpro</a:t>
            </a:r>
            <a:r>
              <a:rPr lang="fr-FR" sz="2400" dirty="0">
                <a:latin typeface="+mn-lt"/>
              </a:rPr>
              <a:t>+</a:t>
            </a:r>
          </a:p>
        </p:txBody>
      </p:sp>
    </p:spTree>
    <p:extLst>
      <p:ext uri="{BB962C8B-B14F-4D97-AF65-F5344CB8AC3E}">
        <p14:creationId xmlns:p14="http://schemas.microsoft.com/office/powerpoint/2010/main" val="3409506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24" y="542652"/>
            <a:ext cx="7200000" cy="720000"/>
          </a:xfrm>
        </p:spPr>
        <p:txBody>
          <a:bodyPr/>
          <a:lstStyle/>
          <a:p>
            <a:r>
              <a:rPr lang="en-CA" dirty="0" err="1"/>
              <a:t>Qu’est-ce</a:t>
            </a:r>
            <a:r>
              <a:rPr lang="en-CA" dirty="0"/>
              <a:t> </a:t>
            </a:r>
            <a:r>
              <a:rPr lang="en-CA" dirty="0" err="1"/>
              <a:t>que</a:t>
            </a:r>
            <a:r>
              <a:rPr lang="en-CA" dirty="0"/>
              <a:t> </a:t>
            </a:r>
            <a:r>
              <a:rPr lang="en-CA" dirty="0" err="1" smtClean="0"/>
              <a:t>Mainpro</a:t>
            </a:r>
            <a:r>
              <a:rPr lang="en-CA" dirty="0" smtClean="0"/>
              <a:t> ?</a:t>
            </a:r>
            <a:endParaRPr lang="en-CA" dirty="0"/>
          </a:p>
        </p:txBody>
      </p:sp>
      <p:sp>
        <p:nvSpPr>
          <p:cNvPr id="3" name="Content Placeholder 2"/>
          <p:cNvSpPr>
            <a:spLocks noGrp="1"/>
          </p:cNvSpPr>
          <p:nvPr>
            <p:ph idx="4294967295"/>
          </p:nvPr>
        </p:nvSpPr>
        <p:spPr>
          <a:xfrm>
            <a:off x="782624" y="1868856"/>
            <a:ext cx="7560000" cy="3600000"/>
          </a:xfrm>
          <a:prstGeom prst="rect">
            <a:avLst/>
          </a:prstGeom>
        </p:spPr>
        <p:txBody>
          <a:bodyPr/>
          <a:lstStyle/>
          <a:p>
            <a:pPr marL="714375" indent="-357188">
              <a:spcBef>
                <a:spcPts val="0"/>
              </a:spcBef>
              <a:spcAft>
                <a:spcPts val="1800"/>
              </a:spcAft>
              <a:buSzPct val="90000"/>
              <a:buFont typeface="Wingdings" panose="05000000000000000000" pitchFamily="2" charset="2"/>
              <a:buChar char="Ø"/>
            </a:pPr>
            <a:r>
              <a:rPr lang="fr-FR" sz="2200" dirty="0">
                <a:latin typeface="+mn-lt"/>
              </a:rPr>
              <a:t>Un cadre établissant les lignes directrices et les normes de DPC pour les médecins de famille canadiens </a:t>
            </a:r>
          </a:p>
          <a:p>
            <a:pPr marL="714375" indent="-357188">
              <a:spcBef>
                <a:spcPts val="0"/>
              </a:spcBef>
              <a:spcAft>
                <a:spcPts val="1800"/>
              </a:spcAft>
              <a:buSzPct val="90000"/>
              <a:buFont typeface="Wingdings" panose="05000000000000000000" pitchFamily="2" charset="2"/>
              <a:buChar char="Ø"/>
            </a:pPr>
            <a:r>
              <a:rPr lang="fr-FR" sz="2200" dirty="0">
                <a:latin typeface="+mn-lt"/>
              </a:rPr>
              <a:t>Un système pratique permettant aux médecins de famille de tenir compte de leur participation dans des activités de DPC</a:t>
            </a:r>
          </a:p>
          <a:p>
            <a:pPr marL="714375" indent="-357188">
              <a:spcBef>
                <a:spcPts val="0"/>
              </a:spcBef>
              <a:spcAft>
                <a:spcPts val="1800"/>
              </a:spcAft>
              <a:buSzPct val="90000"/>
              <a:buFont typeface="Wingdings" panose="05000000000000000000" pitchFamily="2" charset="2"/>
              <a:buChar char="Ø"/>
            </a:pPr>
            <a:r>
              <a:rPr lang="fr-FR" sz="2200" dirty="0">
                <a:latin typeface="+mn-lt"/>
              </a:rPr>
              <a:t>Un processus d’agrément d’activités de formation assurant un programme de DPC de qualité, qui respecte les normes d’éthique grâce à un processus rigoureux d’évaluation par les pairs</a:t>
            </a:r>
            <a:endParaRPr lang="en-CA" sz="2200" dirty="0">
              <a:latin typeface="+mn-lt"/>
            </a:endParaRPr>
          </a:p>
        </p:txBody>
      </p:sp>
    </p:spTree>
    <p:extLst>
      <p:ext uri="{BB962C8B-B14F-4D97-AF65-F5344CB8AC3E}">
        <p14:creationId xmlns:p14="http://schemas.microsoft.com/office/powerpoint/2010/main" val="3395223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PD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89" y="2139314"/>
            <a:ext cx="8640000" cy="2613894"/>
          </a:xfrm>
          <a:prstGeom prst="rect">
            <a:avLst/>
          </a:prstGeom>
        </p:spPr>
      </p:pic>
      <p:sp>
        <p:nvSpPr>
          <p:cNvPr id="2" name="History of CPD"/>
          <p:cNvSpPr>
            <a:spLocks noGrp="1"/>
          </p:cNvSpPr>
          <p:nvPr>
            <p:ph type="title"/>
          </p:nvPr>
        </p:nvSpPr>
        <p:spPr>
          <a:xfrm>
            <a:off x="965467" y="542652"/>
            <a:ext cx="7200000" cy="720000"/>
          </a:xfrm>
        </p:spPr>
        <p:txBody>
          <a:bodyPr/>
          <a:lstStyle/>
          <a:p>
            <a:r>
              <a:rPr lang="en-CA" dirty="0" err="1"/>
              <a:t>Historique</a:t>
            </a:r>
            <a:r>
              <a:rPr lang="en-CA" dirty="0"/>
              <a:t> du DPC/de </a:t>
            </a:r>
            <a:r>
              <a:rPr lang="en-CA" dirty="0" err="1"/>
              <a:t>Mainpro</a:t>
            </a:r>
            <a:endParaRPr lang="en-CA" dirty="0"/>
          </a:p>
        </p:txBody>
      </p:sp>
    </p:spTree>
    <p:extLst>
      <p:ext uri="{BB962C8B-B14F-4D97-AF65-F5344CB8AC3E}">
        <p14:creationId xmlns:p14="http://schemas.microsoft.com/office/powerpoint/2010/main" val="1593205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124" y="1115390"/>
            <a:ext cx="5436000" cy="5436000"/>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796950" y="3391592"/>
            <a:ext cx="1552348" cy="782843"/>
          </a:xfrm>
          <a:prstGeom prst="rect">
            <a:avLst/>
          </a:prstGeom>
          <a:noFill/>
        </p:spPr>
        <p:txBody>
          <a:bodyPr wrap="none" rtlCol="0">
            <a:spAutoFit/>
          </a:bodyPr>
          <a:lstStyle/>
          <a:p>
            <a:pPr algn="ctr">
              <a:lnSpc>
                <a:spcPts val="2800"/>
              </a:lnSpc>
            </a:pPr>
            <a:r>
              <a:rPr lang="en-CA" sz="2000" b="1" dirty="0" smtClean="0">
                <a:solidFill>
                  <a:srgbClr val="E46E16"/>
                </a:solidFill>
                <a:latin typeface="+mj-lt"/>
              </a:rPr>
              <a:t>DPC</a:t>
            </a:r>
          </a:p>
          <a:p>
            <a:pPr algn="ctr">
              <a:lnSpc>
                <a:spcPts val="2800"/>
              </a:lnSpc>
            </a:pPr>
            <a:r>
              <a:rPr lang="en-CA" sz="2000" b="1" dirty="0" smtClean="0">
                <a:solidFill>
                  <a:srgbClr val="E46E16"/>
                </a:solidFill>
                <a:latin typeface="+mj-lt"/>
              </a:rPr>
              <a:t>DE QUALITÉ</a:t>
            </a:r>
            <a:endParaRPr lang="en-CA" sz="2000" b="1" dirty="0">
              <a:solidFill>
                <a:srgbClr val="E46E16"/>
              </a:solidFill>
              <a:latin typeface="+mj-lt"/>
            </a:endParaRPr>
          </a:p>
        </p:txBody>
      </p:sp>
      <p:sp>
        <p:nvSpPr>
          <p:cNvPr id="2" name="Title 1"/>
          <p:cNvSpPr>
            <a:spLocks noGrp="1"/>
          </p:cNvSpPr>
          <p:nvPr>
            <p:ph type="title"/>
          </p:nvPr>
        </p:nvSpPr>
        <p:spPr>
          <a:xfrm>
            <a:off x="973124" y="328161"/>
            <a:ext cx="7200000" cy="720000"/>
          </a:xfrm>
          <a:prstGeom prst="rect">
            <a:avLst/>
          </a:prstGeom>
        </p:spPr>
        <p:txBody>
          <a:bodyPr anchor="ctr"/>
          <a:lstStyle/>
          <a:p>
            <a:r>
              <a:rPr lang="en-CA" dirty="0" err="1"/>
              <a:t>Principes</a:t>
            </a:r>
            <a:r>
              <a:rPr lang="en-CA" dirty="0"/>
              <a:t> </a:t>
            </a:r>
            <a:r>
              <a:rPr lang="en-CA" dirty="0" err="1"/>
              <a:t>éducatifs</a:t>
            </a:r>
            <a:r>
              <a:rPr lang="en-CA" dirty="0"/>
              <a:t> de </a:t>
            </a:r>
            <a:r>
              <a:rPr lang="en-CA" dirty="0" err="1"/>
              <a:t>Mainpro</a:t>
            </a:r>
            <a:endParaRPr lang="en-CA" dirty="0"/>
          </a:p>
        </p:txBody>
      </p:sp>
    </p:spTree>
    <p:extLst>
      <p:ext uri="{BB962C8B-B14F-4D97-AF65-F5344CB8AC3E}">
        <p14:creationId xmlns:p14="http://schemas.microsoft.com/office/powerpoint/2010/main" val="18852401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24" y="542652"/>
            <a:ext cx="7200000" cy="720000"/>
          </a:xfrm>
          <a:prstGeom prst="rect">
            <a:avLst/>
          </a:prstGeom>
        </p:spPr>
        <p:txBody>
          <a:bodyPr anchor="ctr"/>
          <a:lstStyle/>
          <a:p>
            <a:r>
              <a:rPr lang="en-US" dirty="0" err="1"/>
              <a:t>Valeurs</a:t>
            </a:r>
            <a:r>
              <a:rPr lang="en-US" dirty="0"/>
              <a:t> et </a:t>
            </a:r>
            <a:r>
              <a:rPr lang="en-US" dirty="0" err="1"/>
              <a:t>principes</a:t>
            </a:r>
            <a:r>
              <a:rPr lang="en-US" dirty="0"/>
              <a:t> </a:t>
            </a:r>
            <a:r>
              <a:rPr lang="en-US" dirty="0" err="1"/>
              <a:t>Mainpro</a:t>
            </a:r>
            <a:endParaRPr lang="en-US" dirty="0"/>
          </a:p>
        </p:txBody>
      </p:sp>
      <p:sp>
        <p:nvSpPr>
          <p:cNvPr id="3" name="Content Placeholder 2"/>
          <p:cNvSpPr>
            <a:spLocks noGrp="1"/>
          </p:cNvSpPr>
          <p:nvPr>
            <p:ph idx="4294967295"/>
          </p:nvPr>
        </p:nvSpPr>
        <p:spPr>
          <a:xfrm>
            <a:off x="1324824" y="1843819"/>
            <a:ext cx="6480000" cy="3420000"/>
          </a:xfrm>
          <a:prstGeom prst="rect">
            <a:avLst/>
          </a:prstGeom>
        </p:spPr>
        <p:txBody>
          <a:bodyPr/>
          <a:lstStyle/>
          <a:p>
            <a:pPr marL="360000" indent="0">
              <a:spcBef>
                <a:spcPts val="0"/>
              </a:spcBef>
              <a:spcAft>
                <a:spcPts val="1800"/>
              </a:spcAft>
              <a:buNone/>
            </a:pPr>
            <a:r>
              <a:rPr lang="en-US" sz="2600" b="1" dirty="0">
                <a:solidFill>
                  <a:srgbClr val="BF5B12"/>
                </a:solidFill>
                <a:latin typeface="+mn-lt"/>
              </a:rPr>
              <a:t>But :</a:t>
            </a:r>
          </a:p>
          <a:p>
            <a:pPr marL="714375" indent="-357188">
              <a:spcBef>
                <a:spcPts val="0"/>
              </a:spcBef>
              <a:spcAft>
                <a:spcPts val="1000"/>
              </a:spcAft>
              <a:buSzPct val="90000"/>
              <a:buFont typeface="Wingdings" panose="05000000000000000000" pitchFamily="2" charset="2"/>
              <a:buChar char="Ø"/>
            </a:pPr>
            <a:r>
              <a:rPr lang="fr-FR" sz="2200" dirty="0">
                <a:latin typeface="+mn-lt"/>
              </a:rPr>
              <a:t>Orienter le développement et mesurer le succès d’un programme</a:t>
            </a:r>
          </a:p>
          <a:p>
            <a:pPr marL="714375" indent="-357188">
              <a:spcBef>
                <a:spcPts val="0"/>
              </a:spcBef>
              <a:spcAft>
                <a:spcPts val="1000"/>
              </a:spcAft>
              <a:buSzPct val="90000"/>
              <a:buFont typeface="Wingdings" panose="05000000000000000000" pitchFamily="2" charset="2"/>
              <a:buChar char="Ø"/>
            </a:pPr>
            <a:r>
              <a:rPr lang="fr-FR" sz="2200" dirty="0">
                <a:latin typeface="+mn-lt"/>
              </a:rPr>
              <a:t>Appuyer les rôles changeants des médecins de famille dans un système de santé en constante évolution</a:t>
            </a:r>
          </a:p>
          <a:p>
            <a:pPr marL="714375" indent="-357188">
              <a:spcBef>
                <a:spcPts val="0"/>
              </a:spcBef>
              <a:spcAft>
                <a:spcPts val="1000"/>
              </a:spcAft>
              <a:buSzPct val="90000"/>
              <a:buFont typeface="Wingdings" panose="05000000000000000000" pitchFamily="2" charset="2"/>
              <a:buChar char="Ø"/>
            </a:pPr>
            <a:r>
              <a:rPr lang="fr-FR" sz="2200" dirty="0">
                <a:latin typeface="+mn-lt"/>
              </a:rPr>
              <a:t>Répondre au « pourquoi » que soulèvent les modifications apportées au système </a:t>
            </a:r>
            <a:r>
              <a:rPr lang="fr-FR" sz="2200" dirty="0" err="1">
                <a:latin typeface="+mn-lt"/>
              </a:rPr>
              <a:t>Mainpro</a:t>
            </a:r>
            <a:endParaRPr lang="fr-FR" sz="2200" dirty="0">
              <a:latin typeface="+mn-lt"/>
            </a:endParaRPr>
          </a:p>
        </p:txBody>
      </p:sp>
    </p:spTree>
    <p:extLst>
      <p:ext uri="{BB962C8B-B14F-4D97-AF65-F5344CB8AC3E}">
        <p14:creationId xmlns:p14="http://schemas.microsoft.com/office/powerpoint/2010/main" val="17329628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24" y="542652"/>
            <a:ext cx="7200000" cy="720000"/>
          </a:xfrm>
          <a:prstGeom prst="rect">
            <a:avLst/>
          </a:prstGeom>
        </p:spPr>
        <p:txBody>
          <a:bodyPr/>
          <a:lstStyle/>
          <a:p>
            <a:r>
              <a:rPr lang="en-US" altLang="en-US" dirty="0" err="1"/>
              <a:t>Valeurs</a:t>
            </a:r>
            <a:r>
              <a:rPr lang="en-US" altLang="en-US" dirty="0"/>
              <a:t> et </a:t>
            </a:r>
            <a:r>
              <a:rPr lang="en-US" altLang="en-US" dirty="0" err="1"/>
              <a:t>principes</a:t>
            </a:r>
            <a:r>
              <a:rPr lang="en-US" altLang="en-US" dirty="0"/>
              <a:t> </a:t>
            </a:r>
            <a:r>
              <a:rPr lang="en-US" altLang="en-US" dirty="0" err="1"/>
              <a:t>Mainpro</a:t>
            </a:r>
            <a:endParaRPr lang="en-CA" dirty="0"/>
          </a:p>
        </p:txBody>
      </p:sp>
      <p:sp>
        <p:nvSpPr>
          <p:cNvPr id="3" name="Content Placeholder 2"/>
          <p:cNvSpPr>
            <a:spLocks noGrp="1"/>
          </p:cNvSpPr>
          <p:nvPr>
            <p:ph idx="4294967295"/>
          </p:nvPr>
        </p:nvSpPr>
        <p:spPr>
          <a:xfrm>
            <a:off x="2413124" y="1867763"/>
            <a:ext cx="4320000" cy="3756608"/>
          </a:xfrm>
          <a:prstGeom prst="rect">
            <a:avLst/>
          </a:prstGeom>
        </p:spPr>
        <p:txBody>
          <a:bodyPr/>
          <a:lstStyle/>
          <a:p>
            <a:pPr marL="714375" indent="-357188" defTabSz="617538">
              <a:spcBef>
                <a:spcPts val="0"/>
              </a:spcBef>
              <a:spcAft>
                <a:spcPts val="1200"/>
              </a:spcAft>
              <a:buClr>
                <a:srgbClr val="E46E16"/>
              </a:buClr>
              <a:buSzPct val="90000"/>
              <a:buFont typeface="Wingdings 2" panose="05020102010507070707" pitchFamily="18" charset="2"/>
              <a:buChar char="Ë"/>
            </a:pPr>
            <a:r>
              <a:rPr lang="fr-FR" altLang="en-US" sz="2400" dirty="0">
                <a:latin typeface="+mn-lt"/>
              </a:rPr>
              <a:t>Simplicité </a:t>
            </a:r>
          </a:p>
          <a:p>
            <a:pPr marL="714375" indent="-357188" defTabSz="617538">
              <a:spcBef>
                <a:spcPts val="0"/>
              </a:spcBef>
              <a:spcAft>
                <a:spcPts val="1200"/>
              </a:spcAft>
              <a:buClr>
                <a:srgbClr val="E46E16"/>
              </a:buClr>
              <a:buSzPct val="90000"/>
              <a:buFont typeface="Wingdings 2" panose="05020102010507070707" pitchFamily="18" charset="2"/>
              <a:buChar char="Ë"/>
            </a:pPr>
            <a:r>
              <a:rPr lang="fr-FR" altLang="en-US" sz="2400" dirty="0">
                <a:latin typeface="+mn-lt"/>
              </a:rPr>
              <a:t>Globalité</a:t>
            </a:r>
          </a:p>
          <a:p>
            <a:pPr marL="714375" indent="-357188" defTabSz="617538">
              <a:spcBef>
                <a:spcPts val="0"/>
              </a:spcBef>
              <a:spcAft>
                <a:spcPts val="1200"/>
              </a:spcAft>
              <a:buClr>
                <a:srgbClr val="E46E16"/>
              </a:buClr>
              <a:buSzPct val="90000"/>
              <a:buFont typeface="Wingdings 2" panose="05020102010507070707" pitchFamily="18" charset="2"/>
              <a:buChar char="Ë"/>
            </a:pPr>
            <a:r>
              <a:rPr lang="fr-FR" altLang="en-US" sz="2400" dirty="0">
                <a:latin typeface="+mn-lt"/>
              </a:rPr>
              <a:t>Disponibilité</a:t>
            </a:r>
          </a:p>
          <a:p>
            <a:pPr marL="714375" indent="-357188" defTabSz="617538">
              <a:spcBef>
                <a:spcPts val="0"/>
              </a:spcBef>
              <a:spcAft>
                <a:spcPts val="1200"/>
              </a:spcAft>
              <a:buClr>
                <a:srgbClr val="E46E16"/>
              </a:buClr>
              <a:buSzPct val="90000"/>
              <a:buFont typeface="Wingdings 2" panose="05020102010507070707" pitchFamily="18" charset="2"/>
              <a:buChar char="Ë"/>
            </a:pPr>
            <a:r>
              <a:rPr lang="fr-FR" altLang="en-US" sz="2400" dirty="0">
                <a:latin typeface="+mn-lt"/>
              </a:rPr>
              <a:t>Réflexion et application</a:t>
            </a:r>
          </a:p>
          <a:p>
            <a:pPr marL="714375" indent="-357188" defTabSz="617538">
              <a:spcBef>
                <a:spcPts val="0"/>
              </a:spcBef>
              <a:spcAft>
                <a:spcPts val="1200"/>
              </a:spcAft>
              <a:buClr>
                <a:srgbClr val="E46E16"/>
              </a:buClr>
              <a:buSzPct val="90000"/>
              <a:buFont typeface="Wingdings 2" panose="05020102010507070707" pitchFamily="18" charset="2"/>
              <a:buChar char="Ë"/>
            </a:pPr>
            <a:r>
              <a:rPr lang="fr-FR" altLang="en-US" sz="2400" dirty="0">
                <a:latin typeface="+mn-lt"/>
              </a:rPr>
              <a:t>Individualisation </a:t>
            </a:r>
          </a:p>
          <a:p>
            <a:pPr marL="714375" indent="-357188" defTabSz="617538">
              <a:spcBef>
                <a:spcPts val="0"/>
              </a:spcBef>
              <a:spcAft>
                <a:spcPts val="1200"/>
              </a:spcAft>
              <a:buClr>
                <a:srgbClr val="E46E16"/>
              </a:buClr>
              <a:buSzPct val="90000"/>
              <a:buFont typeface="Wingdings 2" panose="05020102010507070707" pitchFamily="18" charset="2"/>
              <a:buChar char="Ë"/>
            </a:pPr>
            <a:r>
              <a:rPr lang="fr-FR" altLang="en-US" sz="2400" dirty="0">
                <a:latin typeface="+mn-lt"/>
              </a:rPr>
              <a:t>Validité scientifique</a:t>
            </a:r>
          </a:p>
          <a:p>
            <a:pPr marL="714375" indent="-357188" defTabSz="617538">
              <a:spcBef>
                <a:spcPts val="0"/>
              </a:spcBef>
              <a:spcAft>
                <a:spcPts val="1200"/>
              </a:spcAft>
              <a:buClr>
                <a:srgbClr val="E46E16"/>
              </a:buClr>
              <a:buSzPct val="90000"/>
              <a:buFont typeface="Wingdings 2" panose="05020102010507070707" pitchFamily="18" charset="2"/>
              <a:buChar char="Ë"/>
            </a:pPr>
            <a:r>
              <a:rPr lang="fr-FR" altLang="en-US" sz="2400" dirty="0" smtClean="0">
                <a:latin typeface="+mn-lt"/>
              </a:rPr>
              <a:t>Transparence</a:t>
            </a:r>
            <a:endParaRPr lang="fr-FR" altLang="en-US" sz="2400" dirty="0">
              <a:latin typeface="+mn-lt"/>
            </a:endParaRPr>
          </a:p>
        </p:txBody>
      </p:sp>
    </p:spTree>
    <p:extLst>
      <p:ext uri="{BB962C8B-B14F-4D97-AF65-F5344CB8AC3E}">
        <p14:creationId xmlns:p14="http://schemas.microsoft.com/office/powerpoint/2010/main" val="36455074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82927aa74ee4d36ba4cf5de0b52599a xmlns="52f606ee-d70f-4c21-b367-22a8d10c2208">
      <Terms xmlns="http://schemas.microsoft.com/office/infopath/2007/PartnerControls"/>
    </o82927aa74ee4d36ba4cf5de0b52599a>
    <mce038a03ebc4684adbc302404df916a xmlns="52f606ee-d70f-4c21-b367-22a8d10c2208">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075fd5d9-7219-4e6c-ae06-32c0cdcba0e0</TermId>
        </TermInfo>
      </Terms>
    </mce038a03ebc4684adbc302404df916a>
    <g3780e2236914f6bbb48d9a9b0a8a483 xmlns="52f606ee-d70f-4c21-b367-22a8d10c2208">
      <Terms xmlns="http://schemas.microsoft.com/office/infopath/2007/PartnerControls">
        <TermInfo xmlns="http://schemas.microsoft.com/office/infopath/2007/PartnerControls">
          <TermName xmlns="http://schemas.microsoft.com/office/infopath/2007/PartnerControls">Department Resources</TermName>
          <TermId xmlns="http://schemas.microsoft.com/office/infopath/2007/PartnerControls">10e60657-d9db-4118-a9d8-610bf1a81904</TermId>
        </TermInfo>
      </Terms>
    </g3780e2236914f6bbb48d9a9b0a8a483>
    <h6eeccb204954d42879536727ca5f5a9 xmlns="52f606ee-d70f-4c21-b367-22a8d10c2208">
      <Terms xmlns="http://schemas.microsoft.com/office/infopath/2007/PartnerControls">
        <TermInfo xmlns="http://schemas.microsoft.com/office/infopath/2007/PartnerControls">
          <TermName xmlns="http://schemas.microsoft.com/office/infopath/2007/PartnerControls">2014</TermName>
          <TermId xmlns="http://schemas.microsoft.com/office/infopath/2007/PartnerControls">a4133f32-515b-4c0d-9d7c-a71169357fc7</TermId>
        </TermInfo>
      </Terms>
    </h6eeccb204954d42879536727ca5f5a9>
    <TaxCatchAll xmlns="613b821f-4002-4368-bde3-7dae0db70bed">
      <Value>196</Value>
      <Value>27</Value>
      <Value>4</Value>
      <Value>254</Value>
    </TaxCatchAll>
    <i995456a33b243db8fb0eacf6d9da1b1 xmlns="52f606ee-d70f-4c21-b367-22a8d10c2208">
      <Terms xmlns="http://schemas.microsoft.com/office/infopath/2007/PartnerControls">
        <TermInfo xmlns="http://schemas.microsoft.com/office/infopath/2007/PartnerControls">
          <TermName xmlns="http://schemas.microsoft.com/office/infopath/2007/PartnerControls">June</TermName>
          <TermId xmlns="http://schemas.microsoft.com/office/infopath/2007/PartnerControls">2c61b940-4147-48b4-91f2-3a9c12f14f54</TermId>
        </TermInfo>
      </Terms>
    </i995456a33b243db8fb0eacf6d9da1b1>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08D40C353CDE4797018525CE2B70D0" ma:contentTypeVersion="11" ma:contentTypeDescription="Create a new document." ma:contentTypeScope="" ma:versionID="a8d1ce0d05d5e7fb4b83cbbcf367e9e1">
  <xsd:schema xmlns:xsd="http://www.w3.org/2001/XMLSchema" xmlns:xs="http://www.w3.org/2001/XMLSchema" xmlns:p="http://schemas.microsoft.com/office/2006/metadata/properties" xmlns:ns2="52f606ee-d70f-4c21-b367-22a8d10c2208" xmlns:ns3="613b821f-4002-4368-bde3-7dae0db70bed" targetNamespace="http://schemas.microsoft.com/office/2006/metadata/properties" ma:root="true" ma:fieldsID="3c4bc72aefd2348630cec8b5a54ea8bb" ns2:_="" ns3:_="">
    <xsd:import namespace="52f606ee-d70f-4c21-b367-22a8d10c2208"/>
    <xsd:import namespace="613b821f-4002-4368-bde3-7dae0db70bed"/>
    <xsd:element name="properties">
      <xsd:complexType>
        <xsd:sequence>
          <xsd:element name="documentManagement">
            <xsd:complexType>
              <xsd:all>
                <xsd:element ref="ns2:g3780e2236914f6bbb48d9a9b0a8a483" minOccurs="0"/>
                <xsd:element ref="ns3:TaxCatchAll" minOccurs="0"/>
                <xsd:element ref="ns2:o82927aa74ee4d36ba4cf5de0b52599a" minOccurs="0"/>
                <xsd:element ref="ns2:h6eeccb204954d42879536727ca5f5a9" minOccurs="0"/>
                <xsd:element ref="ns2:i995456a33b243db8fb0eacf6d9da1b1" minOccurs="0"/>
                <xsd:element ref="ns2:mce038a03ebc4684adbc302404df916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f606ee-d70f-4c21-b367-22a8d10c2208" elementFormDefault="qualified">
    <xsd:import namespace="http://schemas.microsoft.com/office/2006/documentManagement/types"/>
    <xsd:import namespace="http://schemas.microsoft.com/office/infopath/2007/PartnerControls"/>
    <xsd:element name="g3780e2236914f6bbb48d9a9b0a8a483" ma:index="9" nillable="true" ma:taxonomy="true" ma:internalName="g3780e2236914f6bbb48d9a9b0a8a483" ma:taxonomyFieldName="Document_x0020_Type" ma:displayName="Document Type" ma:default="" ma:fieldId="{03780e22-3691-4f6b-bb48-d9a9b0a8a483}" ma:sspId="962ce2d0-98f8-4f64-8c0f-df501ac693ec" ma:termSetId="52c8fef3-bd5a-41e1-a2c3-db157abb41c1" ma:anchorId="00000000-0000-0000-0000-000000000000" ma:open="false" ma:isKeyword="false">
      <xsd:complexType>
        <xsd:sequence>
          <xsd:element ref="pc:Terms" minOccurs="0" maxOccurs="1"/>
        </xsd:sequence>
      </xsd:complexType>
    </xsd:element>
    <xsd:element name="o82927aa74ee4d36ba4cf5de0b52599a" ma:index="12" nillable="true" ma:taxonomy="true" ma:internalName="o82927aa74ee4d36ba4cf5de0b52599a" ma:taxonomyFieldName="Content_x0020_Type" ma:displayName="Content Type" ma:default="" ma:fieldId="{882927aa-74ee-4d36-ba4c-f5de0b52599a}" ma:sspId="962ce2d0-98f8-4f64-8c0f-df501ac693ec" ma:termSetId="685e15f9-9c5a-44bc-82e7-b8f9c87d7d7f" ma:anchorId="00000000-0000-0000-0000-000000000000" ma:open="false" ma:isKeyword="false">
      <xsd:complexType>
        <xsd:sequence>
          <xsd:element ref="pc:Terms" minOccurs="0" maxOccurs="1"/>
        </xsd:sequence>
      </xsd:complexType>
    </xsd:element>
    <xsd:element name="h6eeccb204954d42879536727ca5f5a9" ma:index="14" nillable="true" ma:taxonomy="true" ma:internalName="h6eeccb204954d42879536727ca5f5a9" ma:taxonomyFieldName="Year" ma:displayName="Year" ma:default="" ma:fieldId="{16eeccb2-0495-4d42-8795-36727ca5f5a9}" ma:sspId="962ce2d0-98f8-4f64-8c0f-df501ac693ec" ma:termSetId="cb5425e2-d5ab-403c-a689-b5c09bf4dc71" ma:anchorId="00000000-0000-0000-0000-000000000000" ma:open="false" ma:isKeyword="false">
      <xsd:complexType>
        <xsd:sequence>
          <xsd:element ref="pc:Terms" minOccurs="0" maxOccurs="1"/>
        </xsd:sequence>
      </xsd:complexType>
    </xsd:element>
    <xsd:element name="i995456a33b243db8fb0eacf6d9da1b1" ma:index="16" nillable="true" ma:taxonomy="true" ma:internalName="i995456a33b243db8fb0eacf6d9da1b1" ma:taxonomyFieldName="Month" ma:displayName="Month" ma:default="" ma:fieldId="{2995456a-33b2-43db-8fb0-eacf6d9da1b1}" ma:sspId="962ce2d0-98f8-4f64-8c0f-df501ac693ec" ma:termSetId="b42fac64-7335-48aa-b068-fdbe5c2f047e" ma:anchorId="00000000-0000-0000-0000-000000000000" ma:open="false" ma:isKeyword="false">
      <xsd:complexType>
        <xsd:sequence>
          <xsd:element ref="pc:Terms" minOccurs="0" maxOccurs="1"/>
        </xsd:sequence>
      </xsd:complexType>
    </xsd:element>
    <xsd:element name="mce038a03ebc4684adbc302404df916a" ma:index="18" nillable="true" ma:taxonomy="true" ma:internalName="mce038a03ebc4684adbc302404df916a" ma:taxonomyFieldName="Language" ma:displayName="Language" ma:default="" ma:fieldId="{6ce038a0-3ebc-4684-adbc-302404df916a}" ma:sspId="962ce2d0-98f8-4f64-8c0f-df501ac693ec" ma:termSetId="816caeee-d4d5-436d-b40a-57bd8dd3da9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3b821f-4002-4368-bde3-7dae0db70be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1cb21f4-0147-4aae-a971-f7e41d89e048}" ma:internalName="TaxCatchAll" ma:showField="CatchAllData" ma:web="613b821f-4002-4368-bde3-7dae0db70b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C4149C-51AD-4C20-A3C4-BCB38C6FB958}">
  <ds:schemaRefs>
    <ds:schemaRef ds:uri="http://schemas.microsoft.com/sharepoint/v3/contenttype/forms"/>
  </ds:schemaRefs>
</ds:datastoreItem>
</file>

<file path=customXml/itemProps2.xml><?xml version="1.0" encoding="utf-8"?>
<ds:datastoreItem xmlns:ds="http://schemas.openxmlformats.org/officeDocument/2006/customXml" ds:itemID="{04471F18-C5A9-4976-9E9F-EBB1ED51F899}">
  <ds:schemaRefs>
    <ds:schemaRef ds:uri="52f606ee-d70f-4c21-b367-22a8d10c2208"/>
    <ds:schemaRef ds:uri="http://www.w3.org/XML/1998/namespace"/>
    <ds:schemaRef ds:uri="http://purl.org/dc/dcmitype/"/>
    <ds:schemaRef ds:uri="http://purl.org/dc/elements/1.1/"/>
    <ds:schemaRef ds:uri="http://schemas.microsoft.com/office/2006/metadata/properties"/>
    <ds:schemaRef ds:uri="http://schemas.microsoft.com/office/2006/documentManagement/types"/>
    <ds:schemaRef ds:uri="613b821f-4002-4368-bde3-7dae0db70bed"/>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022CF4A0-FFD8-463B-A7E2-FBEAC5073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f606ee-d70f-4c21-b367-22a8d10c2208"/>
    <ds:schemaRef ds:uri="613b821f-4002-4368-bde3-7dae0db70b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5788</TotalTime>
  <Words>2749</Words>
  <Application>Microsoft Macintosh PowerPoint</Application>
  <PresentationFormat>On-screen Show (4:3)</PresentationFormat>
  <Paragraphs>215</Paragraphs>
  <Slides>27</Slides>
  <Notes>25</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Master</vt:lpstr>
      <vt:lpstr>PowerPoint Presentation</vt:lpstr>
      <vt:lpstr>Divulgation du présentateur</vt:lpstr>
      <vt:lpstr>Atténuation des sources potentielles de partialité</vt:lpstr>
      <vt:lpstr>Objectifs</vt:lpstr>
      <vt:lpstr>Qu’est-ce que Mainpro ?</vt:lpstr>
      <vt:lpstr>Historique du DPC/de Mainpro</vt:lpstr>
      <vt:lpstr>Principes éducatifs de Mainpro</vt:lpstr>
      <vt:lpstr>Valeurs et principes Mainpro</vt:lpstr>
      <vt:lpstr>Valeurs et principes Mainpro</vt:lpstr>
      <vt:lpstr>Pourquoi changer le système actuel ?</vt:lpstr>
      <vt:lpstr>Pourquoi changer le système actuel ?</vt:lpstr>
      <vt:lpstr>CMFC Mainpro+ Vidéo</vt:lpstr>
      <vt:lpstr>Ce qui ne change pas ?</vt:lpstr>
      <vt:lpstr>Ce qui change ?</vt:lpstr>
      <vt:lpstr>Nouvelles catégories Mainpro+</vt:lpstr>
      <vt:lpstr>DPC certifié c. DPC non certifié</vt:lpstr>
      <vt:lpstr>Catégories Mainpro+</vt:lpstr>
      <vt:lpstr>Évaluation d’impact</vt:lpstr>
      <vt:lpstr>Points positifs</vt:lpstr>
      <vt:lpstr>Rehausser le niveau de l’agrément</vt:lpstr>
      <vt:lpstr>Défis</vt:lpstr>
      <vt:lpstr>Plan de communication</vt:lpstr>
      <vt:lpstr>Évaluation d’impact (élargie)</vt:lpstr>
      <vt:lpstr>Publics cibles et approches</vt:lpstr>
      <vt:lpstr>Autres activités connexes</vt:lpstr>
      <vt:lpstr>Prochaines étapes…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Mainpro + Presentation June 2014</dc:title>
  <dc:creator/>
  <cp:lastModifiedBy>Karine DeGrace</cp:lastModifiedBy>
  <cp:revision>428</cp:revision>
  <cp:lastPrinted>2013-05-15T20:50:20Z</cp:lastPrinted>
  <dcterms:created xsi:type="dcterms:W3CDTF">2013-05-13T18:52:42Z</dcterms:created>
  <dcterms:modified xsi:type="dcterms:W3CDTF">2015-05-20T02:56:03Z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4;#English|075fd5d9-7219-4e6c-ae06-32c0cdcba0e0</vt:lpwstr>
  </property>
  <property fmtid="{D5CDD505-2E9C-101B-9397-08002B2CF9AE}" pid="3" name="Year">
    <vt:lpwstr>254;#2014|a4133f32-515b-4c0d-9d7c-a71169357fc7</vt:lpwstr>
  </property>
  <property fmtid="{D5CDD505-2E9C-101B-9397-08002B2CF9AE}" pid="4" name="Month">
    <vt:lpwstr>27;#June|2c61b940-4147-48b4-91f2-3a9c12f14f54</vt:lpwstr>
  </property>
  <property fmtid="{D5CDD505-2E9C-101B-9397-08002B2CF9AE}" pid="5" name="ContentTypeId">
    <vt:lpwstr>0x0101006F08D40C353CDE4797018525CE2B70D0</vt:lpwstr>
  </property>
  <property fmtid="{D5CDD505-2E9C-101B-9397-08002B2CF9AE}" pid="6" name="Document Type">
    <vt:lpwstr>196;#Department Resources|10e60657-d9db-4118-a9d8-610bf1a81904</vt:lpwstr>
  </property>
  <property fmtid="{D5CDD505-2E9C-101B-9397-08002B2CF9AE}" pid="7" name="Content_x0020_Type">
    <vt:lpwstr/>
  </property>
  <property fmtid="{D5CDD505-2E9C-101B-9397-08002B2CF9AE}" pid="8" name="Content Type">
    <vt:lpwstr/>
  </property>
</Properties>
</file>