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7" r:id="rId2"/>
    <p:sldMasterId id="2147483851" r:id="rId3"/>
    <p:sldMasterId id="2147483897" r:id="rId4"/>
    <p:sldMasterId id="2147483942" r:id="rId5"/>
    <p:sldMasterId id="2147483986" r:id="rId6"/>
    <p:sldMasterId id="2147484017" r:id="rId7"/>
    <p:sldMasterId id="2147484034" r:id="rId8"/>
    <p:sldMasterId id="2147484061" r:id="rId9"/>
  </p:sldMasterIdLst>
  <p:notesMasterIdLst>
    <p:notesMasterId r:id="rId62"/>
  </p:notesMasterIdLst>
  <p:sldIdLst>
    <p:sldId id="514" r:id="rId10"/>
    <p:sldId id="256" r:id="rId11"/>
    <p:sldId id="512" r:id="rId12"/>
    <p:sldId id="513" r:id="rId13"/>
    <p:sldId id="360" r:id="rId14"/>
    <p:sldId id="463" r:id="rId15"/>
    <p:sldId id="501" r:id="rId16"/>
    <p:sldId id="493" r:id="rId17"/>
    <p:sldId id="492" r:id="rId18"/>
    <p:sldId id="306" r:id="rId19"/>
    <p:sldId id="491" r:id="rId20"/>
    <p:sldId id="476" r:id="rId21"/>
    <p:sldId id="477" r:id="rId22"/>
    <p:sldId id="478" r:id="rId23"/>
    <p:sldId id="482" r:id="rId24"/>
    <p:sldId id="433" r:id="rId25"/>
    <p:sldId id="447" r:id="rId26"/>
    <p:sldId id="448" r:id="rId27"/>
    <p:sldId id="449" r:id="rId28"/>
    <p:sldId id="378" r:id="rId29"/>
    <p:sldId id="382" r:id="rId30"/>
    <p:sldId id="349" r:id="rId31"/>
    <p:sldId id="500" r:id="rId32"/>
    <p:sldId id="438" r:id="rId33"/>
    <p:sldId id="515" r:id="rId34"/>
    <p:sldId id="387" r:id="rId35"/>
    <p:sldId id="282" r:id="rId36"/>
    <p:sldId id="412" r:id="rId37"/>
    <p:sldId id="505" r:id="rId38"/>
    <p:sldId id="422" r:id="rId39"/>
    <p:sldId id="434" r:id="rId40"/>
    <p:sldId id="391" r:id="rId41"/>
    <p:sldId id="494" r:id="rId42"/>
    <p:sldId id="495" r:id="rId43"/>
    <p:sldId id="496" r:id="rId44"/>
    <p:sldId id="497" r:id="rId45"/>
    <p:sldId id="498" r:id="rId46"/>
    <p:sldId id="499" r:id="rId47"/>
    <p:sldId id="467" r:id="rId48"/>
    <p:sldId id="484" r:id="rId49"/>
    <p:sldId id="485" r:id="rId50"/>
    <p:sldId id="507" r:id="rId51"/>
    <p:sldId id="508" r:id="rId52"/>
    <p:sldId id="388" r:id="rId53"/>
    <p:sldId id="504" r:id="rId54"/>
    <p:sldId id="278" r:id="rId55"/>
    <p:sldId id="506" r:id="rId56"/>
    <p:sldId id="461" r:id="rId57"/>
    <p:sldId id="489" r:id="rId58"/>
    <p:sldId id="509" r:id="rId59"/>
    <p:sldId id="510" r:id="rId60"/>
    <p:sldId id="511" r:id="rId6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FF8F"/>
    <a:srgbClr val="A0FEB6"/>
    <a:srgbClr val="0000FF"/>
    <a:srgbClr val="33CC33"/>
    <a:srgbClr val="CC0000"/>
    <a:srgbClr val="660066"/>
    <a:srgbClr val="FF7C8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8" autoAdjust="0"/>
    <p:restoredTop sz="75533" autoAdjust="0"/>
  </p:normalViewPr>
  <p:slideViewPr>
    <p:cSldViewPr>
      <p:cViewPr varScale="1">
        <p:scale>
          <a:sx n="61" d="100"/>
          <a:sy n="61" d="100"/>
        </p:scale>
        <p:origin x="1474" y="58"/>
      </p:cViewPr>
      <p:guideLst>
        <p:guide orient="horz" pos="2160"/>
        <p:guide pos="2880"/>
      </p:guideLst>
    </p:cSldViewPr>
  </p:slideViewPr>
  <p:outlineViewPr>
    <p:cViewPr>
      <p:scale>
        <a:sx n="33" d="100"/>
        <a:sy n="33" d="100"/>
      </p:scale>
      <p:origin x="0" y="10242"/>
    </p:cViewPr>
  </p:outlineViewPr>
  <p:notesTextViewPr>
    <p:cViewPr>
      <p:scale>
        <a:sx n="100" d="100"/>
        <a:sy n="100" d="100"/>
      </p:scale>
      <p:origin x="0" y="0"/>
    </p:cViewPr>
  </p:notesTextViewPr>
  <p:sorterViewPr>
    <p:cViewPr>
      <p:scale>
        <a:sx n="90" d="100"/>
        <a:sy n="90" d="100"/>
      </p:scale>
      <p:origin x="0" y="210"/>
    </p:cViewPr>
  </p:sorterViewPr>
  <p:notesViewPr>
    <p:cSldViewPr>
      <p:cViewPr varScale="1">
        <p:scale>
          <a:sx n="56" d="100"/>
          <a:sy n="56" d="100"/>
        </p:scale>
        <p:origin x="-180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2787663107901"/>
          <c:y val="1.91637630662021E-2"/>
          <c:w val="0.57888493475682101"/>
          <c:h val="0.87630662020905903"/>
        </c:manualLayout>
      </c:layout>
      <c:barChart>
        <c:barDir val="bar"/>
        <c:grouping val="clustered"/>
        <c:varyColors val="0"/>
        <c:ser>
          <c:idx val="0"/>
          <c:order val="0"/>
          <c:tx>
            <c:strRef>
              <c:f>Sheet1!$A$2</c:f>
              <c:strCache>
                <c:ptCount val="1"/>
                <c:pt idx="0">
                  <c:v>East</c:v>
                </c:pt>
              </c:strCache>
            </c:strRef>
          </c:tx>
          <c:spPr>
            <a:gradFill rotWithShape="0">
              <a:gsLst>
                <a:gs pos="0">
                  <a:srgbClr xmlns:mc="http://schemas.openxmlformats.org/markup-compatibility/2006" xmlns:a14="http://schemas.microsoft.com/office/drawing/2010/main" val="030303" mc:Ignorable="a14" a14:legacySpreadsheetColorIndex="43">
                    <a:gamma/>
                    <a:shade val="86275"/>
                    <a:invGamma/>
                  </a:srgbClr>
                </a:gs>
                <a:gs pos="100000">
                  <a:srgbClr xmlns:mc="http://schemas.openxmlformats.org/markup-compatibility/2006" xmlns:a14="http://schemas.microsoft.com/office/drawing/2010/main" val="FFFF99" mc:Ignorable="a14" a14:legacySpreadsheetColorIndex="43"/>
                </a:gs>
              </a:gsLst>
              <a:lin ang="0" scaled="1"/>
            </a:gradFill>
            <a:ln w="12802">
              <a:solidFill>
                <a:schemeClr val="tx1"/>
              </a:solidFill>
              <a:prstDash val="solid"/>
            </a:ln>
          </c:spPr>
          <c:invertIfNegative val="0"/>
          <c:dLbls>
            <c:spPr>
              <a:noFill/>
              <a:ln w="25603">
                <a:noFill/>
              </a:ln>
            </c:spPr>
            <c:txPr>
              <a:bodyPr/>
              <a:lstStyle/>
              <a:p>
                <a:pPr>
                  <a:defRPr sz="1613"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usage drogues illicites</c:v>
                </c:pt>
                <c:pt idx="1">
                  <c:v>comportements sexuels</c:v>
                </c:pt>
                <c:pt idx="2">
                  <c:v>incidents impliquant armes à feu</c:v>
                </c:pt>
                <c:pt idx="3">
                  <c:v>accident véhicule à moteur</c:v>
                </c:pt>
                <c:pt idx="4">
                  <c:v>substances toxiques</c:v>
                </c:pt>
                <c:pt idx="5">
                  <c:v>agents microbiens</c:v>
                </c:pt>
                <c:pt idx="6">
                  <c:v>alcool</c:v>
                </c:pt>
                <c:pt idx="7">
                  <c:v>inacitivité / mauvaise alimentation</c:v>
                </c:pt>
                <c:pt idx="8">
                  <c:v>tabac</c:v>
                </c:pt>
              </c:strCache>
            </c:strRef>
          </c:cat>
          <c:val>
            <c:numRef>
              <c:f>Sheet1!$B$2:$J$2</c:f>
              <c:numCache>
                <c:formatCode>General</c:formatCode>
                <c:ptCount val="9"/>
                <c:pt idx="0">
                  <c:v>17</c:v>
                </c:pt>
                <c:pt idx="1">
                  <c:v>20</c:v>
                </c:pt>
                <c:pt idx="2">
                  <c:v>29</c:v>
                </c:pt>
                <c:pt idx="3">
                  <c:v>43</c:v>
                </c:pt>
                <c:pt idx="4">
                  <c:v>55</c:v>
                </c:pt>
                <c:pt idx="5">
                  <c:v>43</c:v>
                </c:pt>
                <c:pt idx="6">
                  <c:v>85</c:v>
                </c:pt>
                <c:pt idx="7">
                  <c:v>400</c:v>
                </c:pt>
                <c:pt idx="8">
                  <c:v>435</c:v>
                </c:pt>
              </c:numCache>
            </c:numRef>
          </c:val>
        </c:ser>
        <c:dLbls>
          <c:showLegendKey val="0"/>
          <c:showVal val="0"/>
          <c:showCatName val="0"/>
          <c:showSerName val="0"/>
          <c:showPercent val="0"/>
          <c:showBubbleSize val="0"/>
        </c:dLbls>
        <c:gapWidth val="100"/>
        <c:axId val="-1489106112"/>
        <c:axId val="-1489112640"/>
      </c:barChart>
      <c:catAx>
        <c:axId val="-1489106112"/>
        <c:scaling>
          <c:orientation val="minMax"/>
        </c:scaling>
        <c:delete val="0"/>
        <c:axPos val="l"/>
        <c:numFmt formatCode="General" sourceLinked="1"/>
        <c:majorTickMark val="out"/>
        <c:minorTickMark val="none"/>
        <c:tickLblPos val="nextTo"/>
        <c:spPr>
          <a:ln w="3200">
            <a:solidFill>
              <a:schemeClr val="tx1"/>
            </a:solidFill>
            <a:prstDash val="solid"/>
          </a:ln>
        </c:spPr>
        <c:txPr>
          <a:bodyPr rot="0" vert="horz"/>
          <a:lstStyle/>
          <a:p>
            <a:pPr>
              <a:defRPr sz="1814" b="0" i="0" u="none" strike="noStrike" baseline="0">
                <a:solidFill>
                  <a:schemeClr val="tx1"/>
                </a:solidFill>
                <a:latin typeface="Arial"/>
                <a:ea typeface="Arial"/>
                <a:cs typeface="Arial"/>
              </a:defRPr>
            </a:pPr>
            <a:endParaRPr lang="fr-FR"/>
          </a:p>
        </c:txPr>
        <c:crossAx val="-1489112640"/>
        <c:crosses val="autoZero"/>
        <c:auto val="1"/>
        <c:lblAlgn val="ctr"/>
        <c:lblOffset val="100"/>
        <c:tickLblSkip val="1"/>
        <c:tickMarkSkip val="1"/>
        <c:noMultiLvlLbl val="0"/>
      </c:catAx>
      <c:valAx>
        <c:axId val="-1489112640"/>
        <c:scaling>
          <c:orientation val="minMax"/>
        </c:scaling>
        <c:delete val="0"/>
        <c:axPos val="b"/>
        <c:majorGridlines>
          <c:spPr>
            <a:ln w="3200">
              <a:solidFill>
                <a:schemeClr val="tx1"/>
              </a:solidFill>
              <a:prstDash val="solid"/>
            </a:ln>
          </c:spPr>
        </c:majorGridlines>
        <c:numFmt formatCode="#,##0" sourceLinked="0"/>
        <c:majorTickMark val="out"/>
        <c:minorTickMark val="none"/>
        <c:tickLblPos val="nextTo"/>
        <c:spPr>
          <a:ln w="3200">
            <a:solidFill>
              <a:schemeClr val="tx1"/>
            </a:solidFill>
            <a:prstDash val="solid"/>
          </a:ln>
        </c:spPr>
        <c:txPr>
          <a:bodyPr rot="0" vert="horz"/>
          <a:lstStyle/>
          <a:p>
            <a:pPr>
              <a:defRPr sz="1613" b="0" i="0" u="none" strike="noStrike" baseline="0">
                <a:solidFill>
                  <a:schemeClr val="tx1"/>
                </a:solidFill>
                <a:latin typeface="Arial"/>
                <a:ea typeface="Arial"/>
                <a:cs typeface="Arial"/>
              </a:defRPr>
            </a:pPr>
            <a:endParaRPr lang="fr-FR"/>
          </a:p>
        </c:txPr>
        <c:crossAx val="-1489106112"/>
        <c:crosses val="autoZero"/>
        <c:crossBetween val="between"/>
      </c:valAx>
      <c:spPr>
        <a:gradFill rotWithShape="0">
          <a:gsLst>
            <a:gs pos="0">
              <a:srgbClr xmlns:mc="http://schemas.openxmlformats.org/markup-compatibility/2006" xmlns:a14="http://schemas.microsoft.com/office/drawing/2010/main" val="030303" mc:Ignorable="a14" a14:legacySpreadsheetColorIndex="44">
                <a:gamma/>
                <a:shade val="86275"/>
                <a:invGamma/>
              </a:srgbClr>
            </a:gs>
            <a:gs pos="100000">
              <a:srgbClr xmlns:mc="http://schemas.openxmlformats.org/markup-compatibility/2006" xmlns:a14="http://schemas.microsoft.com/office/drawing/2010/main" val="99CCFF" mc:Ignorable="a14" a14:legacySpreadsheetColorIndex="44"/>
            </a:gs>
          </a:gsLst>
          <a:lin ang="0" scaled="1"/>
        </a:gradFill>
        <a:ln w="12802">
          <a:solidFill>
            <a:schemeClr val="tx1"/>
          </a:solidFill>
          <a:prstDash val="solid"/>
        </a:ln>
      </c:spPr>
    </c:plotArea>
    <c:plotVisOnly val="1"/>
    <c:dispBlanksAs val="gap"/>
    <c:showDLblsOverMax val="0"/>
  </c:chart>
  <c:spPr>
    <a:noFill/>
    <a:ln>
      <a:noFill/>
    </a:ln>
  </c:spPr>
  <c:txPr>
    <a:bodyPr/>
    <a:lstStyle/>
    <a:p>
      <a:pPr>
        <a:defRPr sz="1890" b="1" i="0" u="none" strike="noStrike" baseline="0">
          <a:solidFill>
            <a:schemeClr val="tx1"/>
          </a:solidFill>
          <a:latin typeface="Times New Roman"/>
          <a:ea typeface="Times New Roman"/>
          <a:cs typeface="Times New Roman"/>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79161-9284-4296-A1D4-69564E15DA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CA"/>
        </a:p>
      </dgm:t>
    </dgm:pt>
    <dgm:pt modelId="{FBF9F811-363F-4C04-89E2-A702AF171484}">
      <dgm:prSet phldrT="[Text]" custT="1"/>
      <dgm:spPr/>
      <dgm:t>
        <a:bodyPr/>
        <a:lstStyle/>
        <a:p>
          <a:r>
            <a:rPr lang="en-CA" sz="2800" dirty="0" err="1" smtClean="0"/>
            <a:t>Avez-vous</a:t>
          </a:r>
          <a:r>
            <a:rPr lang="en-CA" sz="2800" dirty="0" smtClean="0"/>
            <a:t> </a:t>
          </a:r>
          <a:r>
            <a:rPr lang="en-CA" sz="2800" dirty="0" err="1" smtClean="0"/>
            <a:t>l’intention</a:t>
          </a:r>
          <a:r>
            <a:rPr lang="en-CA" sz="2800" dirty="0" smtClean="0"/>
            <a:t> de </a:t>
          </a:r>
          <a:r>
            <a:rPr lang="en-CA" sz="2800" dirty="0" err="1" smtClean="0"/>
            <a:t>devenir</a:t>
          </a:r>
          <a:r>
            <a:rPr lang="en-CA" sz="2800" dirty="0" smtClean="0"/>
            <a:t> plus </a:t>
          </a:r>
          <a:r>
            <a:rPr lang="en-CA" sz="2800" dirty="0" err="1" smtClean="0"/>
            <a:t>physiquement</a:t>
          </a:r>
          <a:r>
            <a:rPr lang="en-CA" sz="2800" dirty="0" smtClean="0"/>
            <a:t> </a:t>
          </a:r>
          <a:r>
            <a:rPr lang="en-CA" sz="2800" dirty="0" err="1" smtClean="0"/>
            <a:t>actif</a:t>
          </a:r>
          <a:r>
            <a:rPr lang="en-CA" sz="2800" dirty="0" smtClean="0"/>
            <a:t> </a:t>
          </a:r>
          <a:r>
            <a:rPr lang="en-CA" sz="2800" dirty="0" err="1" smtClean="0"/>
            <a:t>dans</a:t>
          </a:r>
          <a:r>
            <a:rPr lang="en-CA" sz="2800" dirty="0" smtClean="0"/>
            <a:t> les </a:t>
          </a:r>
          <a:r>
            <a:rPr lang="en-CA" sz="2800" dirty="0" err="1" smtClean="0"/>
            <a:t>prochains</a:t>
          </a:r>
          <a:r>
            <a:rPr lang="en-CA" sz="2800" dirty="0" smtClean="0"/>
            <a:t> 6 </a:t>
          </a:r>
          <a:r>
            <a:rPr lang="en-CA" sz="2800" dirty="0" err="1" smtClean="0"/>
            <a:t>mois</a:t>
          </a:r>
          <a:r>
            <a:rPr lang="en-CA" sz="2800" dirty="0" smtClean="0"/>
            <a:t>?</a:t>
          </a:r>
          <a:endParaRPr lang="en-CA" sz="2800" dirty="0"/>
        </a:p>
      </dgm:t>
    </dgm:pt>
    <dgm:pt modelId="{D7A9D84B-C2D6-4AEC-9149-10CFA337B507}" type="parTrans" cxnId="{336BCE5B-2B25-461C-8D0C-9EBF248C24AF}">
      <dgm:prSet/>
      <dgm:spPr/>
      <dgm:t>
        <a:bodyPr/>
        <a:lstStyle/>
        <a:p>
          <a:endParaRPr lang="en-CA"/>
        </a:p>
      </dgm:t>
    </dgm:pt>
    <dgm:pt modelId="{1A0B6DF4-DC11-4CD1-8BE9-B1981ADA2D4E}" type="sibTrans" cxnId="{336BCE5B-2B25-461C-8D0C-9EBF248C24AF}">
      <dgm:prSet/>
      <dgm:spPr/>
      <dgm:t>
        <a:bodyPr/>
        <a:lstStyle/>
        <a:p>
          <a:endParaRPr lang="en-CA"/>
        </a:p>
      </dgm:t>
    </dgm:pt>
    <dgm:pt modelId="{4395B56B-60A0-4C0D-8E16-A6A74A2BBFD2}">
      <dgm:prSet phldrT="[Text]" custT="1"/>
      <dgm:spPr/>
      <dgm:t>
        <a:bodyPr/>
        <a:lstStyle/>
        <a:p>
          <a:r>
            <a:rPr lang="en-CA" sz="1800" b="1" dirty="0" smtClean="0"/>
            <a:t>NON</a:t>
          </a:r>
        </a:p>
        <a:p>
          <a:r>
            <a:rPr lang="en-CA" sz="1800" b="1" dirty="0" err="1" smtClean="0"/>
            <a:t>Précontemplation</a:t>
          </a:r>
          <a:endParaRPr lang="en-CA" sz="1400" b="1" dirty="0" smtClean="0"/>
        </a:p>
        <a:p>
          <a:endParaRPr lang="en-CA" sz="1000" dirty="0"/>
        </a:p>
      </dgm:t>
    </dgm:pt>
    <dgm:pt modelId="{F8D55555-C737-4E8E-81B6-6915C74C4335}" type="parTrans" cxnId="{F326F6EE-C4FB-4CC4-9BDC-3CD354DACEBD}">
      <dgm:prSet/>
      <dgm:spPr/>
      <dgm:t>
        <a:bodyPr/>
        <a:lstStyle/>
        <a:p>
          <a:endParaRPr lang="en-CA"/>
        </a:p>
      </dgm:t>
    </dgm:pt>
    <dgm:pt modelId="{FEE7D58F-C35B-4392-8798-7AC9B46352AA}" type="sibTrans" cxnId="{F326F6EE-C4FB-4CC4-9BDC-3CD354DACEBD}">
      <dgm:prSet/>
      <dgm:spPr/>
      <dgm:t>
        <a:bodyPr/>
        <a:lstStyle/>
        <a:p>
          <a:endParaRPr lang="en-CA"/>
        </a:p>
      </dgm:t>
    </dgm:pt>
    <dgm:pt modelId="{C0672641-B4A4-4716-B25B-955B2237D17F}">
      <dgm:prSet phldrT="[Text]" custT="1"/>
      <dgm:spPr/>
      <dgm:t>
        <a:bodyPr/>
        <a:lstStyle/>
        <a:p>
          <a:r>
            <a:rPr lang="en-CA" sz="1800" dirty="0" err="1" smtClean="0"/>
            <a:t>Apportez</a:t>
          </a:r>
          <a:r>
            <a:rPr lang="en-CA" sz="1800" dirty="0" smtClean="0"/>
            <a:t> </a:t>
          </a:r>
          <a:r>
            <a:rPr lang="en-CA" sz="1800" dirty="0" err="1" smtClean="0"/>
            <a:t>votre</a:t>
          </a:r>
          <a:r>
            <a:rPr lang="en-CA" sz="1800" dirty="0" smtClean="0"/>
            <a:t> patient à </a:t>
          </a:r>
          <a:r>
            <a:rPr lang="en-CA" sz="1800" dirty="0" err="1" smtClean="0"/>
            <a:t>penser</a:t>
          </a:r>
          <a:r>
            <a:rPr lang="en-CA" sz="1800" dirty="0" smtClean="0"/>
            <a:t> à </a:t>
          </a:r>
          <a:r>
            <a:rPr lang="en-CA" sz="1800" dirty="0" err="1" smtClean="0"/>
            <a:t>l’activité</a:t>
          </a:r>
          <a:r>
            <a:rPr lang="en-CA" sz="1800" dirty="0" smtClean="0"/>
            <a:t> physique</a:t>
          </a:r>
          <a:endParaRPr lang="en-CA" sz="1800" dirty="0"/>
        </a:p>
      </dgm:t>
    </dgm:pt>
    <dgm:pt modelId="{3C688BB7-11A1-4FA6-B513-333E59DF7892}" type="parTrans" cxnId="{F6CA7B90-200E-4C13-8B88-B3973C83D50D}">
      <dgm:prSet/>
      <dgm:spPr/>
      <dgm:t>
        <a:bodyPr/>
        <a:lstStyle/>
        <a:p>
          <a:endParaRPr lang="en-CA"/>
        </a:p>
      </dgm:t>
    </dgm:pt>
    <dgm:pt modelId="{9DB43F9B-2DB6-4B90-B013-C24A29C9E7B3}" type="sibTrans" cxnId="{F6CA7B90-200E-4C13-8B88-B3973C83D50D}">
      <dgm:prSet/>
      <dgm:spPr/>
      <dgm:t>
        <a:bodyPr/>
        <a:lstStyle/>
        <a:p>
          <a:endParaRPr lang="en-CA"/>
        </a:p>
      </dgm:t>
    </dgm:pt>
    <dgm:pt modelId="{6DDE0A3C-EC2B-408B-BC52-5AB5C47D7605}">
      <dgm:prSet phldrT="[Text]" custT="1"/>
      <dgm:spPr/>
      <dgm:t>
        <a:bodyPr/>
        <a:lstStyle/>
        <a:p>
          <a:endParaRPr lang="en-CA" sz="1800" b="1" dirty="0" smtClean="0"/>
        </a:p>
        <a:p>
          <a:r>
            <a:rPr lang="en-CA" sz="1800" b="1" dirty="0" smtClean="0"/>
            <a:t>OUI</a:t>
          </a:r>
        </a:p>
        <a:p>
          <a:r>
            <a:rPr lang="en-CA" sz="1800" b="1" dirty="0" smtClean="0"/>
            <a:t>Contemplation</a:t>
          </a:r>
        </a:p>
        <a:p>
          <a:endParaRPr lang="en-CA" sz="1200" dirty="0"/>
        </a:p>
      </dgm:t>
    </dgm:pt>
    <dgm:pt modelId="{2D484401-8B41-4DE5-B7C4-542FA411ED83}" type="parTrans" cxnId="{D9401BBE-07EA-4366-B225-886BA1AED9B6}">
      <dgm:prSet/>
      <dgm:spPr/>
      <dgm:t>
        <a:bodyPr/>
        <a:lstStyle/>
        <a:p>
          <a:endParaRPr lang="en-CA"/>
        </a:p>
      </dgm:t>
    </dgm:pt>
    <dgm:pt modelId="{019C870C-15F2-4F7F-AEFE-9CA467F64982}" type="sibTrans" cxnId="{D9401BBE-07EA-4366-B225-886BA1AED9B6}">
      <dgm:prSet/>
      <dgm:spPr/>
      <dgm:t>
        <a:bodyPr/>
        <a:lstStyle/>
        <a:p>
          <a:endParaRPr lang="en-CA"/>
        </a:p>
      </dgm:t>
    </dgm:pt>
    <dgm:pt modelId="{E5A7D887-7DE1-46B8-9B2D-9B27224238BF}">
      <dgm:prSet phldrT="[Text]" custT="1"/>
      <dgm:spPr/>
      <dgm:t>
        <a:bodyPr/>
        <a:lstStyle/>
        <a:p>
          <a:pPr algn="ctr"/>
          <a:r>
            <a:rPr lang="en-CA" sz="1600" b="1" dirty="0" err="1" smtClean="0"/>
            <a:t>Encouragez</a:t>
          </a:r>
          <a:r>
            <a:rPr lang="en-CA" sz="1600" b="1" dirty="0" smtClean="0"/>
            <a:t> </a:t>
          </a:r>
          <a:r>
            <a:rPr lang="en-CA" sz="1600" b="1" dirty="0" err="1" smtClean="0"/>
            <a:t>votre</a:t>
          </a:r>
          <a:r>
            <a:rPr lang="en-CA" sz="1600" b="1" dirty="0" smtClean="0"/>
            <a:t> patient à commencer à </a:t>
          </a:r>
          <a:r>
            <a:rPr lang="en-CA" sz="1600" b="1" dirty="0" err="1" smtClean="0"/>
            <a:t>être</a:t>
          </a:r>
          <a:r>
            <a:rPr lang="en-CA" sz="1600" b="1" dirty="0" smtClean="0"/>
            <a:t> </a:t>
          </a:r>
          <a:r>
            <a:rPr lang="en-CA" sz="1600" b="1" dirty="0" err="1" smtClean="0"/>
            <a:t>actif</a:t>
          </a:r>
          <a:r>
            <a:rPr lang="en-CA" sz="1600" b="1" dirty="0" smtClean="0"/>
            <a:t> </a:t>
          </a:r>
          <a:r>
            <a:rPr lang="en-CA" sz="1600" b="1" dirty="0" err="1" smtClean="0"/>
            <a:t>physiquement</a:t>
          </a:r>
          <a:r>
            <a:rPr lang="en-CA" sz="1600" b="1" dirty="0" smtClean="0"/>
            <a:t>. </a:t>
          </a:r>
          <a:r>
            <a:rPr lang="en-CA" sz="1600" b="1" dirty="0" err="1" smtClean="0"/>
            <a:t>Donnez</a:t>
          </a:r>
          <a:r>
            <a:rPr lang="en-CA" sz="1600" b="1" dirty="0" smtClean="0"/>
            <a:t> </a:t>
          </a:r>
          <a:r>
            <a:rPr lang="en-CA" sz="1600" b="1" dirty="0" err="1" smtClean="0"/>
            <a:t>une</a:t>
          </a:r>
          <a:r>
            <a:rPr lang="en-CA" sz="1600" b="1" dirty="0" smtClean="0"/>
            <a:t> prescription </a:t>
          </a:r>
          <a:r>
            <a:rPr lang="en-CA" sz="1600" b="1" dirty="0" err="1" smtClean="0"/>
            <a:t>d’exercice</a:t>
          </a:r>
          <a:endParaRPr lang="en-CA" sz="1600" b="1" dirty="0" smtClean="0"/>
        </a:p>
      </dgm:t>
    </dgm:pt>
    <dgm:pt modelId="{11903DF5-3E1C-4E36-AC3B-F9CFB1271CAC}" type="parTrans" cxnId="{6567BFCD-D2C0-4D26-BA0F-28CE70EE74D6}">
      <dgm:prSet/>
      <dgm:spPr/>
      <dgm:t>
        <a:bodyPr/>
        <a:lstStyle/>
        <a:p>
          <a:endParaRPr lang="en-CA"/>
        </a:p>
      </dgm:t>
    </dgm:pt>
    <dgm:pt modelId="{3A4DCBA8-2350-4AD2-922D-B3E235AEE3B3}" type="sibTrans" cxnId="{6567BFCD-D2C0-4D26-BA0F-28CE70EE74D6}">
      <dgm:prSet/>
      <dgm:spPr/>
      <dgm:t>
        <a:bodyPr/>
        <a:lstStyle/>
        <a:p>
          <a:endParaRPr lang="en-CA"/>
        </a:p>
      </dgm:t>
    </dgm:pt>
    <dgm:pt modelId="{E91A6AE8-420D-4329-8C5B-19A7C2688171}" type="pres">
      <dgm:prSet presAssocID="{18379161-9284-4296-A1D4-69564E15DA19}" presName="hierChild1" presStyleCnt="0">
        <dgm:presLayoutVars>
          <dgm:chPref val="1"/>
          <dgm:dir/>
          <dgm:animOne val="branch"/>
          <dgm:animLvl val="lvl"/>
          <dgm:resizeHandles/>
        </dgm:presLayoutVars>
      </dgm:prSet>
      <dgm:spPr/>
      <dgm:t>
        <a:bodyPr/>
        <a:lstStyle/>
        <a:p>
          <a:endParaRPr lang="en-CA"/>
        </a:p>
      </dgm:t>
    </dgm:pt>
    <dgm:pt modelId="{FC99ADB7-5CB6-4280-BBCE-547606BA9ABB}" type="pres">
      <dgm:prSet presAssocID="{FBF9F811-363F-4C04-89E2-A702AF171484}" presName="hierRoot1" presStyleCnt="0"/>
      <dgm:spPr/>
    </dgm:pt>
    <dgm:pt modelId="{B783EF04-736B-40C8-AAC2-86DE1A188569}" type="pres">
      <dgm:prSet presAssocID="{FBF9F811-363F-4C04-89E2-A702AF171484}" presName="composite" presStyleCnt="0"/>
      <dgm:spPr/>
    </dgm:pt>
    <dgm:pt modelId="{EA8BE480-266D-49E2-85C3-AA6D8816F59F}" type="pres">
      <dgm:prSet presAssocID="{FBF9F811-363F-4C04-89E2-A702AF171484}" presName="background" presStyleLbl="node0" presStyleIdx="0" presStyleCnt="1"/>
      <dgm:spPr/>
    </dgm:pt>
    <dgm:pt modelId="{18BC03EC-CDC5-48CA-9E59-0C2F160301DE}" type="pres">
      <dgm:prSet presAssocID="{FBF9F811-363F-4C04-89E2-A702AF171484}" presName="text" presStyleLbl="fgAcc0" presStyleIdx="0" presStyleCnt="1" custScaleX="883401" custScaleY="212198">
        <dgm:presLayoutVars>
          <dgm:chPref val="3"/>
        </dgm:presLayoutVars>
      </dgm:prSet>
      <dgm:spPr/>
      <dgm:t>
        <a:bodyPr/>
        <a:lstStyle/>
        <a:p>
          <a:endParaRPr lang="en-CA"/>
        </a:p>
      </dgm:t>
    </dgm:pt>
    <dgm:pt modelId="{0E8FF4F6-F3B7-48A4-B0E3-7C77D319252A}" type="pres">
      <dgm:prSet presAssocID="{FBF9F811-363F-4C04-89E2-A702AF171484}" presName="hierChild2" presStyleCnt="0"/>
      <dgm:spPr/>
    </dgm:pt>
    <dgm:pt modelId="{CEDB5635-5FE9-49A0-AC6E-C9BA5461DE2C}" type="pres">
      <dgm:prSet presAssocID="{F8D55555-C737-4E8E-81B6-6915C74C4335}" presName="Name10" presStyleLbl="parChTrans1D2" presStyleIdx="0" presStyleCnt="2"/>
      <dgm:spPr/>
      <dgm:t>
        <a:bodyPr/>
        <a:lstStyle/>
        <a:p>
          <a:endParaRPr lang="en-CA"/>
        </a:p>
      </dgm:t>
    </dgm:pt>
    <dgm:pt modelId="{98A7C4A6-AE1B-4C6E-BB2B-7F27D3CDFD82}" type="pres">
      <dgm:prSet presAssocID="{4395B56B-60A0-4C0D-8E16-A6A74A2BBFD2}" presName="hierRoot2" presStyleCnt="0"/>
      <dgm:spPr/>
    </dgm:pt>
    <dgm:pt modelId="{1CE5F7DD-69CF-491A-91C9-BE05CD03EFDD}" type="pres">
      <dgm:prSet presAssocID="{4395B56B-60A0-4C0D-8E16-A6A74A2BBFD2}" presName="composite2" presStyleCnt="0"/>
      <dgm:spPr/>
    </dgm:pt>
    <dgm:pt modelId="{160A29EA-CA3A-41D6-A1E9-E095C2AD8F10}" type="pres">
      <dgm:prSet presAssocID="{4395B56B-60A0-4C0D-8E16-A6A74A2BBFD2}" presName="background2" presStyleLbl="node2" presStyleIdx="0" presStyleCnt="2"/>
      <dgm:spPr/>
    </dgm:pt>
    <dgm:pt modelId="{CDFD65BC-959B-435E-B9A6-2476AED3555D}" type="pres">
      <dgm:prSet presAssocID="{4395B56B-60A0-4C0D-8E16-A6A74A2BBFD2}" presName="text2" presStyleLbl="fgAcc2" presStyleIdx="0" presStyleCnt="2" custScaleX="351067" custScaleY="159173" custLinFactNeighborX="-9764" custLinFactNeighborY="16982">
        <dgm:presLayoutVars>
          <dgm:chPref val="3"/>
        </dgm:presLayoutVars>
      </dgm:prSet>
      <dgm:spPr/>
      <dgm:t>
        <a:bodyPr/>
        <a:lstStyle/>
        <a:p>
          <a:endParaRPr lang="en-CA"/>
        </a:p>
      </dgm:t>
    </dgm:pt>
    <dgm:pt modelId="{79D7D318-84DB-417B-AA1F-798DF235BFB8}" type="pres">
      <dgm:prSet presAssocID="{4395B56B-60A0-4C0D-8E16-A6A74A2BBFD2}" presName="hierChild3" presStyleCnt="0"/>
      <dgm:spPr/>
    </dgm:pt>
    <dgm:pt modelId="{6F23E1E6-DB5B-4F1A-B5EF-CBFAD1569B1C}" type="pres">
      <dgm:prSet presAssocID="{3C688BB7-11A1-4FA6-B513-333E59DF7892}" presName="Name17" presStyleLbl="parChTrans1D3" presStyleIdx="0" presStyleCnt="2"/>
      <dgm:spPr/>
      <dgm:t>
        <a:bodyPr/>
        <a:lstStyle/>
        <a:p>
          <a:endParaRPr lang="en-CA"/>
        </a:p>
      </dgm:t>
    </dgm:pt>
    <dgm:pt modelId="{B47C3F43-C38A-46A1-AC69-A281E04AC5C3}" type="pres">
      <dgm:prSet presAssocID="{C0672641-B4A4-4716-B25B-955B2237D17F}" presName="hierRoot3" presStyleCnt="0"/>
      <dgm:spPr/>
    </dgm:pt>
    <dgm:pt modelId="{8DDE4DA1-3F27-450A-A578-86D36424BF16}" type="pres">
      <dgm:prSet presAssocID="{C0672641-B4A4-4716-B25B-955B2237D17F}" presName="composite3" presStyleCnt="0"/>
      <dgm:spPr/>
    </dgm:pt>
    <dgm:pt modelId="{742C8CD5-C7F5-49F4-AFF2-6C111DC6F372}" type="pres">
      <dgm:prSet presAssocID="{C0672641-B4A4-4716-B25B-955B2237D17F}" presName="background3" presStyleLbl="node3" presStyleIdx="0" presStyleCnt="2"/>
      <dgm:spPr/>
    </dgm:pt>
    <dgm:pt modelId="{08B6FE3D-6E1D-4D23-BCB3-0A2235A1A2BE}" type="pres">
      <dgm:prSet presAssocID="{C0672641-B4A4-4716-B25B-955B2237D17F}" presName="text3" presStyleLbl="fgAcc3" presStyleIdx="0" presStyleCnt="2" custScaleX="465921" custScaleY="129992" custLinFactNeighborX="-11696" custLinFactNeighborY="17220">
        <dgm:presLayoutVars>
          <dgm:chPref val="3"/>
        </dgm:presLayoutVars>
      </dgm:prSet>
      <dgm:spPr/>
      <dgm:t>
        <a:bodyPr/>
        <a:lstStyle/>
        <a:p>
          <a:endParaRPr lang="en-CA"/>
        </a:p>
      </dgm:t>
    </dgm:pt>
    <dgm:pt modelId="{DD3F3E47-3141-418D-8744-81B3B027BAF2}" type="pres">
      <dgm:prSet presAssocID="{C0672641-B4A4-4716-B25B-955B2237D17F}" presName="hierChild4" presStyleCnt="0"/>
      <dgm:spPr/>
    </dgm:pt>
    <dgm:pt modelId="{10BD6B2E-400A-49A0-B832-8E2EF1985517}" type="pres">
      <dgm:prSet presAssocID="{2D484401-8B41-4DE5-B7C4-542FA411ED83}" presName="Name10" presStyleLbl="parChTrans1D2" presStyleIdx="1" presStyleCnt="2"/>
      <dgm:spPr/>
      <dgm:t>
        <a:bodyPr/>
        <a:lstStyle/>
        <a:p>
          <a:endParaRPr lang="en-CA"/>
        </a:p>
      </dgm:t>
    </dgm:pt>
    <dgm:pt modelId="{9549C170-5124-4CA7-8399-9B58A080AABA}" type="pres">
      <dgm:prSet presAssocID="{6DDE0A3C-EC2B-408B-BC52-5AB5C47D7605}" presName="hierRoot2" presStyleCnt="0"/>
      <dgm:spPr/>
    </dgm:pt>
    <dgm:pt modelId="{69E24920-283E-4C5D-BA2E-1F5F38FE596A}" type="pres">
      <dgm:prSet presAssocID="{6DDE0A3C-EC2B-408B-BC52-5AB5C47D7605}" presName="composite2" presStyleCnt="0"/>
      <dgm:spPr/>
    </dgm:pt>
    <dgm:pt modelId="{2F484BBB-F9DB-4C57-884E-4085D3E6DD10}" type="pres">
      <dgm:prSet presAssocID="{6DDE0A3C-EC2B-408B-BC52-5AB5C47D7605}" presName="background2" presStyleLbl="node2" presStyleIdx="1" presStyleCnt="2"/>
      <dgm:spPr/>
    </dgm:pt>
    <dgm:pt modelId="{74861AA0-45DB-4FFD-A77A-F593F2420204}" type="pres">
      <dgm:prSet presAssocID="{6DDE0A3C-EC2B-408B-BC52-5AB5C47D7605}" presName="text2" presStyleLbl="fgAcc2" presStyleIdx="1" presStyleCnt="2" custScaleX="357620" custScaleY="137440" custLinFactNeighborX="3206" custLinFactNeighborY="23060">
        <dgm:presLayoutVars>
          <dgm:chPref val="3"/>
        </dgm:presLayoutVars>
      </dgm:prSet>
      <dgm:spPr/>
      <dgm:t>
        <a:bodyPr/>
        <a:lstStyle/>
        <a:p>
          <a:endParaRPr lang="en-CA"/>
        </a:p>
      </dgm:t>
    </dgm:pt>
    <dgm:pt modelId="{CA2D657F-2EFE-4071-B3E7-9F88A1AD2B4F}" type="pres">
      <dgm:prSet presAssocID="{6DDE0A3C-EC2B-408B-BC52-5AB5C47D7605}" presName="hierChild3" presStyleCnt="0"/>
      <dgm:spPr/>
    </dgm:pt>
    <dgm:pt modelId="{6160C2AF-DABE-4913-8A37-A95FEB4CCFC0}" type="pres">
      <dgm:prSet presAssocID="{11903DF5-3E1C-4E36-AC3B-F9CFB1271CAC}" presName="Name17" presStyleLbl="parChTrans1D3" presStyleIdx="1" presStyleCnt="2"/>
      <dgm:spPr/>
      <dgm:t>
        <a:bodyPr/>
        <a:lstStyle/>
        <a:p>
          <a:endParaRPr lang="en-CA"/>
        </a:p>
      </dgm:t>
    </dgm:pt>
    <dgm:pt modelId="{DCA7F874-0E3E-41A3-B73C-4FD0B3A883A5}" type="pres">
      <dgm:prSet presAssocID="{E5A7D887-7DE1-46B8-9B2D-9B27224238BF}" presName="hierRoot3" presStyleCnt="0"/>
      <dgm:spPr/>
    </dgm:pt>
    <dgm:pt modelId="{47AF32CE-FC52-4856-9BB9-2579788D8E61}" type="pres">
      <dgm:prSet presAssocID="{E5A7D887-7DE1-46B8-9B2D-9B27224238BF}" presName="composite3" presStyleCnt="0"/>
      <dgm:spPr/>
    </dgm:pt>
    <dgm:pt modelId="{CB6C5F07-FA53-4A36-B86A-A168E02B9727}" type="pres">
      <dgm:prSet presAssocID="{E5A7D887-7DE1-46B8-9B2D-9B27224238BF}" presName="background3" presStyleLbl="node3" presStyleIdx="1" presStyleCnt="2"/>
      <dgm:spPr/>
    </dgm:pt>
    <dgm:pt modelId="{DE51D5F1-C144-4A18-AE4A-2EE01BE90F79}" type="pres">
      <dgm:prSet presAssocID="{E5A7D887-7DE1-46B8-9B2D-9B27224238BF}" presName="text3" presStyleLbl="fgAcc3" presStyleIdx="1" presStyleCnt="2" custScaleX="457322" custScaleY="179319" custLinFactNeighborX="-3072" custLinFactNeighborY="35099">
        <dgm:presLayoutVars>
          <dgm:chPref val="3"/>
        </dgm:presLayoutVars>
      </dgm:prSet>
      <dgm:spPr/>
      <dgm:t>
        <a:bodyPr/>
        <a:lstStyle/>
        <a:p>
          <a:endParaRPr lang="en-CA"/>
        </a:p>
      </dgm:t>
    </dgm:pt>
    <dgm:pt modelId="{6DDD7C7A-F343-4EDE-9AC2-EB60CA4C8204}" type="pres">
      <dgm:prSet presAssocID="{E5A7D887-7DE1-46B8-9B2D-9B27224238BF}" presName="hierChild4" presStyleCnt="0"/>
      <dgm:spPr/>
    </dgm:pt>
  </dgm:ptLst>
  <dgm:cxnLst>
    <dgm:cxn modelId="{3D84D435-425E-4A50-867B-1527D4F7C237}" type="presOf" srcId="{C0672641-B4A4-4716-B25B-955B2237D17F}" destId="{08B6FE3D-6E1D-4D23-BCB3-0A2235A1A2BE}" srcOrd="0" destOrd="0" presId="urn:microsoft.com/office/officeart/2005/8/layout/hierarchy1"/>
    <dgm:cxn modelId="{760ECBB1-03FC-40F1-86EC-FCFEB6FF88CE}" type="presOf" srcId="{6DDE0A3C-EC2B-408B-BC52-5AB5C47D7605}" destId="{74861AA0-45DB-4FFD-A77A-F593F2420204}" srcOrd="0" destOrd="0" presId="urn:microsoft.com/office/officeart/2005/8/layout/hierarchy1"/>
    <dgm:cxn modelId="{453CEE02-83CD-422E-B1BF-075EA27837D5}" type="presOf" srcId="{11903DF5-3E1C-4E36-AC3B-F9CFB1271CAC}" destId="{6160C2AF-DABE-4913-8A37-A95FEB4CCFC0}" srcOrd="0" destOrd="0" presId="urn:microsoft.com/office/officeart/2005/8/layout/hierarchy1"/>
    <dgm:cxn modelId="{CA71EF5C-2219-4195-AB09-16BB009629C7}" type="presOf" srcId="{F8D55555-C737-4E8E-81B6-6915C74C4335}" destId="{CEDB5635-5FE9-49A0-AC6E-C9BA5461DE2C}" srcOrd="0" destOrd="0" presId="urn:microsoft.com/office/officeart/2005/8/layout/hierarchy1"/>
    <dgm:cxn modelId="{51A378E7-8A74-44FB-93A6-3686814752A1}" type="presOf" srcId="{2D484401-8B41-4DE5-B7C4-542FA411ED83}" destId="{10BD6B2E-400A-49A0-B832-8E2EF1985517}" srcOrd="0" destOrd="0" presId="urn:microsoft.com/office/officeart/2005/8/layout/hierarchy1"/>
    <dgm:cxn modelId="{D03636BD-798F-430A-AA63-C7CE221D148C}" type="presOf" srcId="{3C688BB7-11A1-4FA6-B513-333E59DF7892}" destId="{6F23E1E6-DB5B-4F1A-B5EF-CBFAD1569B1C}" srcOrd="0" destOrd="0" presId="urn:microsoft.com/office/officeart/2005/8/layout/hierarchy1"/>
    <dgm:cxn modelId="{6567BFCD-D2C0-4D26-BA0F-28CE70EE74D6}" srcId="{6DDE0A3C-EC2B-408B-BC52-5AB5C47D7605}" destId="{E5A7D887-7DE1-46B8-9B2D-9B27224238BF}" srcOrd="0" destOrd="0" parTransId="{11903DF5-3E1C-4E36-AC3B-F9CFB1271CAC}" sibTransId="{3A4DCBA8-2350-4AD2-922D-B3E235AEE3B3}"/>
    <dgm:cxn modelId="{496D933F-BFC6-42DF-8662-4B440EBD99AB}" type="presOf" srcId="{18379161-9284-4296-A1D4-69564E15DA19}" destId="{E91A6AE8-420D-4329-8C5B-19A7C2688171}" srcOrd="0" destOrd="0" presId="urn:microsoft.com/office/officeart/2005/8/layout/hierarchy1"/>
    <dgm:cxn modelId="{43F43355-B25B-4BD7-A120-CD9BA25020E9}" type="presOf" srcId="{E5A7D887-7DE1-46B8-9B2D-9B27224238BF}" destId="{DE51D5F1-C144-4A18-AE4A-2EE01BE90F79}" srcOrd="0" destOrd="0" presId="urn:microsoft.com/office/officeart/2005/8/layout/hierarchy1"/>
    <dgm:cxn modelId="{6F8511BC-8CD5-4AD0-9F88-CC7D941AB24C}" type="presOf" srcId="{FBF9F811-363F-4C04-89E2-A702AF171484}" destId="{18BC03EC-CDC5-48CA-9E59-0C2F160301DE}" srcOrd="0" destOrd="0" presId="urn:microsoft.com/office/officeart/2005/8/layout/hierarchy1"/>
    <dgm:cxn modelId="{336BCE5B-2B25-461C-8D0C-9EBF248C24AF}" srcId="{18379161-9284-4296-A1D4-69564E15DA19}" destId="{FBF9F811-363F-4C04-89E2-A702AF171484}" srcOrd="0" destOrd="0" parTransId="{D7A9D84B-C2D6-4AEC-9149-10CFA337B507}" sibTransId="{1A0B6DF4-DC11-4CD1-8BE9-B1981ADA2D4E}"/>
    <dgm:cxn modelId="{F326F6EE-C4FB-4CC4-9BDC-3CD354DACEBD}" srcId="{FBF9F811-363F-4C04-89E2-A702AF171484}" destId="{4395B56B-60A0-4C0D-8E16-A6A74A2BBFD2}" srcOrd="0" destOrd="0" parTransId="{F8D55555-C737-4E8E-81B6-6915C74C4335}" sibTransId="{FEE7D58F-C35B-4392-8798-7AC9B46352AA}"/>
    <dgm:cxn modelId="{F6CA7B90-200E-4C13-8B88-B3973C83D50D}" srcId="{4395B56B-60A0-4C0D-8E16-A6A74A2BBFD2}" destId="{C0672641-B4A4-4716-B25B-955B2237D17F}" srcOrd="0" destOrd="0" parTransId="{3C688BB7-11A1-4FA6-B513-333E59DF7892}" sibTransId="{9DB43F9B-2DB6-4B90-B013-C24A29C9E7B3}"/>
    <dgm:cxn modelId="{D9401BBE-07EA-4366-B225-886BA1AED9B6}" srcId="{FBF9F811-363F-4C04-89E2-A702AF171484}" destId="{6DDE0A3C-EC2B-408B-BC52-5AB5C47D7605}" srcOrd="1" destOrd="0" parTransId="{2D484401-8B41-4DE5-B7C4-542FA411ED83}" sibTransId="{019C870C-15F2-4F7F-AEFE-9CA467F64982}"/>
    <dgm:cxn modelId="{88E26063-5E08-4120-A091-F9F52B18F851}" type="presOf" srcId="{4395B56B-60A0-4C0D-8E16-A6A74A2BBFD2}" destId="{CDFD65BC-959B-435E-B9A6-2476AED3555D}" srcOrd="0" destOrd="0" presId="urn:microsoft.com/office/officeart/2005/8/layout/hierarchy1"/>
    <dgm:cxn modelId="{04FB1E12-3F1F-4D9C-8055-DE5B751C8279}" type="presParOf" srcId="{E91A6AE8-420D-4329-8C5B-19A7C2688171}" destId="{FC99ADB7-5CB6-4280-BBCE-547606BA9ABB}" srcOrd="0" destOrd="0" presId="urn:microsoft.com/office/officeart/2005/8/layout/hierarchy1"/>
    <dgm:cxn modelId="{B3C36EB1-1F73-4B2D-A5CB-3C9BB46C7ADD}" type="presParOf" srcId="{FC99ADB7-5CB6-4280-BBCE-547606BA9ABB}" destId="{B783EF04-736B-40C8-AAC2-86DE1A188569}" srcOrd="0" destOrd="0" presId="urn:microsoft.com/office/officeart/2005/8/layout/hierarchy1"/>
    <dgm:cxn modelId="{7E48E5E3-9E1F-480A-918E-84EE2F22CA0F}" type="presParOf" srcId="{B783EF04-736B-40C8-AAC2-86DE1A188569}" destId="{EA8BE480-266D-49E2-85C3-AA6D8816F59F}" srcOrd="0" destOrd="0" presId="urn:microsoft.com/office/officeart/2005/8/layout/hierarchy1"/>
    <dgm:cxn modelId="{06F3CFD5-FA6B-4370-A3EE-7A97E357689A}" type="presParOf" srcId="{B783EF04-736B-40C8-AAC2-86DE1A188569}" destId="{18BC03EC-CDC5-48CA-9E59-0C2F160301DE}" srcOrd="1" destOrd="0" presId="urn:microsoft.com/office/officeart/2005/8/layout/hierarchy1"/>
    <dgm:cxn modelId="{2281D655-A75B-4AEA-8310-A0A88F295E9C}" type="presParOf" srcId="{FC99ADB7-5CB6-4280-BBCE-547606BA9ABB}" destId="{0E8FF4F6-F3B7-48A4-B0E3-7C77D319252A}" srcOrd="1" destOrd="0" presId="urn:microsoft.com/office/officeart/2005/8/layout/hierarchy1"/>
    <dgm:cxn modelId="{2DECA1AA-5A8E-47E8-A31A-033DE386A836}" type="presParOf" srcId="{0E8FF4F6-F3B7-48A4-B0E3-7C77D319252A}" destId="{CEDB5635-5FE9-49A0-AC6E-C9BA5461DE2C}" srcOrd="0" destOrd="0" presId="urn:microsoft.com/office/officeart/2005/8/layout/hierarchy1"/>
    <dgm:cxn modelId="{7C681D37-BF5A-4B4A-B709-0F057D18DA15}" type="presParOf" srcId="{0E8FF4F6-F3B7-48A4-B0E3-7C77D319252A}" destId="{98A7C4A6-AE1B-4C6E-BB2B-7F27D3CDFD82}" srcOrd="1" destOrd="0" presId="urn:microsoft.com/office/officeart/2005/8/layout/hierarchy1"/>
    <dgm:cxn modelId="{A7A9FFCB-EEF1-419B-B6A5-F5874D9112A6}" type="presParOf" srcId="{98A7C4A6-AE1B-4C6E-BB2B-7F27D3CDFD82}" destId="{1CE5F7DD-69CF-491A-91C9-BE05CD03EFDD}" srcOrd="0" destOrd="0" presId="urn:microsoft.com/office/officeart/2005/8/layout/hierarchy1"/>
    <dgm:cxn modelId="{6ACF2902-466F-4BF7-B36C-042A9B1A5D2E}" type="presParOf" srcId="{1CE5F7DD-69CF-491A-91C9-BE05CD03EFDD}" destId="{160A29EA-CA3A-41D6-A1E9-E095C2AD8F10}" srcOrd="0" destOrd="0" presId="urn:microsoft.com/office/officeart/2005/8/layout/hierarchy1"/>
    <dgm:cxn modelId="{C8B4AFB0-31C3-48E0-BB37-14029FFEF43F}" type="presParOf" srcId="{1CE5F7DD-69CF-491A-91C9-BE05CD03EFDD}" destId="{CDFD65BC-959B-435E-B9A6-2476AED3555D}" srcOrd="1" destOrd="0" presId="urn:microsoft.com/office/officeart/2005/8/layout/hierarchy1"/>
    <dgm:cxn modelId="{7FF3E0C8-ACD3-4DAF-AD20-978F73BCAD7C}" type="presParOf" srcId="{98A7C4A6-AE1B-4C6E-BB2B-7F27D3CDFD82}" destId="{79D7D318-84DB-417B-AA1F-798DF235BFB8}" srcOrd="1" destOrd="0" presId="urn:microsoft.com/office/officeart/2005/8/layout/hierarchy1"/>
    <dgm:cxn modelId="{84A49D97-746E-4621-B62F-8CA3C49D5C3A}" type="presParOf" srcId="{79D7D318-84DB-417B-AA1F-798DF235BFB8}" destId="{6F23E1E6-DB5B-4F1A-B5EF-CBFAD1569B1C}" srcOrd="0" destOrd="0" presId="urn:microsoft.com/office/officeart/2005/8/layout/hierarchy1"/>
    <dgm:cxn modelId="{F5DBD346-EE67-46C3-8C3A-176E2B2B0C13}" type="presParOf" srcId="{79D7D318-84DB-417B-AA1F-798DF235BFB8}" destId="{B47C3F43-C38A-46A1-AC69-A281E04AC5C3}" srcOrd="1" destOrd="0" presId="urn:microsoft.com/office/officeart/2005/8/layout/hierarchy1"/>
    <dgm:cxn modelId="{3940D5DE-BAE6-433F-B9FB-850CAC78CEA6}" type="presParOf" srcId="{B47C3F43-C38A-46A1-AC69-A281E04AC5C3}" destId="{8DDE4DA1-3F27-450A-A578-86D36424BF16}" srcOrd="0" destOrd="0" presId="urn:microsoft.com/office/officeart/2005/8/layout/hierarchy1"/>
    <dgm:cxn modelId="{8C1BE5B4-4CE9-408B-85FB-737ECBA7D976}" type="presParOf" srcId="{8DDE4DA1-3F27-450A-A578-86D36424BF16}" destId="{742C8CD5-C7F5-49F4-AFF2-6C111DC6F372}" srcOrd="0" destOrd="0" presId="urn:microsoft.com/office/officeart/2005/8/layout/hierarchy1"/>
    <dgm:cxn modelId="{FD608609-CCA4-40C9-8789-27BCD86DA17F}" type="presParOf" srcId="{8DDE4DA1-3F27-450A-A578-86D36424BF16}" destId="{08B6FE3D-6E1D-4D23-BCB3-0A2235A1A2BE}" srcOrd="1" destOrd="0" presId="urn:microsoft.com/office/officeart/2005/8/layout/hierarchy1"/>
    <dgm:cxn modelId="{545DB9F6-F89B-4ABD-B436-91C4919D81B4}" type="presParOf" srcId="{B47C3F43-C38A-46A1-AC69-A281E04AC5C3}" destId="{DD3F3E47-3141-418D-8744-81B3B027BAF2}" srcOrd="1" destOrd="0" presId="urn:microsoft.com/office/officeart/2005/8/layout/hierarchy1"/>
    <dgm:cxn modelId="{B4F77EA9-DFA9-4E6D-945F-C59107E2CEA6}" type="presParOf" srcId="{0E8FF4F6-F3B7-48A4-B0E3-7C77D319252A}" destId="{10BD6B2E-400A-49A0-B832-8E2EF1985517}" srcOrd="2" destOrd="0" presId="urn:microsoft.com/office/officeart/2005/8/layout/hierarchy1"/>
    <dgm:cxn modelId="{9818D47B-43A7-49E1-9E8C-CF514D2E6F01}" type="presParOf" srcId="{0E8FF4F6-F3B7-48A4-B0E3-7C77D319252A}" destId="{9549C170-5124-4CA7-8399-9B58A080AABA}" srcOrd="3" destOrd="0" presId="urn:microsoft.com/office/officeart/2005/8/layout/hierarchy1"/>
    <dgm:cxn modelId="{01762008-DE4B-445E-A79B-699696A03A0A}" type="presParOf" srcId="{9549C170-5124-4CA7-8399-9B58A080AABA}" destId="{69E24920-283E-4C5D-BA2E-1F5F38FE596A}" srcOrd="0" destOrd="0" presId="urn:microsoft.com/office/officeart/2005/8/layout/hierarchy1"/>
    <dgm:cxn modelId="{9383D32A-FC38-4976-BD31-88E8E71CB4D0}" type="presParOf" srcId="{69E24920-283E-4C5D-BA2E-1F5F38FE596A}" destId="{2F484BBB-F9DB-4C57-884E-4085D3E6DD10}" srcOrd="0" destOrd="0" presId="urn:microsoft.com/office/officeart/2005/8/layout/hierarchy1"/>
    <dgm:cxn modelId="{18F24341-00B0-4F8F-B3C1-40335DAF86FF}" type="presParOf" srcId="{69E24920-283E-4C5D-BA2E-1F5F38FE596A}" destId="{74861AA0-45DB-4FFD-A77A-F593F2420204}" srcOrd="1" destOrd="0" presId="urn:microsoft.com/office/officeart/2005/8/layout/hierarchy1"/>
    <dgm:cxn modelId="{F1A387CC-72A9-4B9D-86D5-2FB77CC2E8EE}" type="presParOf" srcId="{9549C170-5124-4CA7-8399-9B58A080AABA}" destId="{CA2D657F-2EFE-4071-B3E7-9F88A1AD2B4F}" srcOrd="1" destOrd="0" presId="urn:microsoft.com/office/officeart/2005/8/layout/hierarchy1"/>
    <dgm:cxn modelId="{C26A2DBA-41D9-4D2F-8800-ACADCBF15F51}" type="presParOf" srcId="{CA2D657F-2EFE-4071-B3E7-9F88A1AD2B4F}" destId="{6160C2AF-DABE-4913-8A37-A95FEB4CCFC0}" srcOrd="0" destOrd="0" presId="urn:microsoft.com/office/officeart/2005/8/layout/hierarchy1"/>
    <dgm:cxn modelId="{BA8572B3-D85A-493F-8240-4B700AF87D5C}" type="presParOf" srcId="{CA2D657F-2EFE-4071-B3E7-9F88A1AD2B4F}" destId="{DCA7F874-0E3E-41A3-B73C-4FD0B3A883A5}" srcOrd="1" destOrd="0" presId="urn:microsoft.com/office/officeart/2005/8/layout/hierarchy1"/>
    <dgm:cxn modelId="{DC1A1621-F65E-4C22-8DEE-F588C5D30F1B}" type="presParOf" srcId="{DCA7F874-0E3E-41A3-B73C-4FD0B3A883A5}" destId="{47AF32CE-FC52-4856-9BB9-2579788D8E61}" srcOrd="0" destOrd="0" presId="urn:microsoft.com/office/officeart/2005/8/layout/hierarchy1"/>
    <dgm:cxn modelId="{739AF495-DC59-4A02-812F-DF6B4285B20C}" type="presParOf" srcId="{47AF32CE-FC52-4856-9BB9-2579788D8E61}" destId="{CB6C5F07-FA53-4A36-B86A-A168E02B9727}" srcOrd="0" destOrd="0" presId="urn:microsoft.com/office/officeart/2005/8/layout/hierarchy1"/>
    <dgm:cxn modelId="{CC929AE0-0E5C-4F78-86D9-D26D8F2149E4}" type="presParOf" srcId="{47AF32CE-FC52-4856-9BB9-2579788D8E61}" destId="{DE51D5F1-C144-4A18-AE4A-2EE01BE90F79}" srcOrd="1" destOrd="0" presId="urn:microsoft.com/office/officeart/2005/8/layout/hierarchy1"/>
    <dgm:cxn modelId="{DDFEEAD0-0A92-4AB8-8650-D36D454DD289}" type="presParOf" srcId="{DCA7F874-0E3E-41A3-B73C-4FD0B3A883A5}" destId="{6DDD7C7A-F343-4EDE-9AC2-EB60CA4C820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2B6D7-03CA-4ED8-A4D7-D8E3C883FE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CA"/>
        </a:p>
      </dgm:t>
    </dgm:pt>
    <dgm:pt modelId="{4E2369B8-D54C-49A1-997C-238B5981BAE3}">
      <dgm:prSet phldrT="[Text]" custT="1"/>
      <dgm:spPr/>
      <dgm:t>
        <a:bodyPr/>
        <a:lstStyle/>
        <a:p>
          <a:r>
            <a:rPr lang="en-CA" sz="2800" dirty="0" err="1" smtClean="0"/>
            <a:t>Pratiquez-vous</a:t>
          </a:r>
          <a:r>
            <a:rPr lang="en-CA" sz="2800" dirty="0" smtClean="0"/>
            <a:t> de </a:t>
          </a:r>
          <a:r>
            <a:rPr lang="en-CA" sz="2800" dirty="0" err="1" smtClean="0"/>
            <a:t>l’activité</a:t>
          </a:r>
          <a:r>
            <a:rPr lang="en-CA" sz="2800" dirty="0" smtClean="0"/>
            <a:t> physique </a:t>
          </a:r>
          <a:r>
            <a:rPr lang="en-CA" sz="2800" dirty="0" err="1" smtClean="0"/>
            <a:t>régulièrement</a:t>
          </a:r>
          <a:r>
            <a:rPr lang="en-CA" sz="2800" dirty="0" smtClean="0"/>
            <a:t>?</a:t>
          </a:r>
          <a:endParaRPr lang="en-CA" sz="2800" dirty="0"/>
        </a:p>
      </dgm:t>
    </dgm:pt>
    <dgm:pt modelId="{7FAACC87-9EEE-459D-ADC2-11228C8925A9}" type="parTrans" cxnId="{047270B8-C4CA-4257-945B-89B33D614F43}">
      <dgm:prSet/>
      <dgm:spPr/>
      <dgm:t>
        <a:bodyPr/>
        <a:lstStyle/>
        <a:p>
          <a:endParaRPr lang="en-CA"/>
        </a:p>
      </dgm:t>
    </dgm:pt>
    <dgm:pt modelId="{A3AB880E-BE8A-4062-9048-91E98DF34BCF}" type="sibTrans" cxnId="{047270B8-C4CA-4257-945B-89B33D614F43}">
      <dgm:prSet/>
      <dgm:spPr/>
      <dgm:t>
        <a:bodyPr/>
        <a:lstStyle/>
        <a:p>
          <a:endParaRPr lang="en-CA"/>
        </a:p>
      </dgm:t>
    </dgm:pt>
    <dgm:pt modelId="{AEFE1A21-C9F8-4768-BA21-BEA02A711BEF}">
      <dgm:prSet phldrT="[Text]" custT="1"/>
      <dgm:spPr/>
      <dgm:t>
        <a:bodyPr/>
        <a:lstStyle/>
        <a:p>
          <a:r>
            <a:rPr lang="en-CA" sz="2000" b="1" dirty="0" smtClean="0"/>
            <a:t>OUI</a:t>
          </a:r>
        </a:p>
        <a:p>
          <a:r>
            <a:rPr lang="en-CA" sz="2000" b="1" dirty="0" smtClean="0"/>
            <a:t>ACTION/MAINTENANCE</a:t>
          </a:r>
          <a:endParaRPr lang="en-CA" sz="2000" b="1" dirty="0"/>
        </a:p>
      </dgm:t>
    </dgm:pt>
    <dgm:pt modelId="{587D7A8D-796F-4D47-8132-6BE8E293937D}" type="parTrans" cxnId="{1BEF324A-B38D-406B-9179-9386FEBFDEC4}">
      <dgm:prSet/>
      <dgm:spPr/>
      <dgm:t>
        <a:bodyPr/>
        <a:lstStyle/>
        <a:p>
          <a:endParaRPr lang="en-CA"/>
        </a:p>
      </dgm:t>
    </dgm:pt>
    <dgm:pt modelId="{5386F49B-D78F-438D-AAC2-10AF5A15E976}" type="sibTrans" cxnId="{1BEF324A-B38D-406B-9179-9386FEBFDEC4}">
      <dgm:prSet/>
      <dgm:spPr/>
      <dgm:t>
        <a:bodyPr/>
        <a:lstStyle/>
        <a:p>
          <a:endParaRPr lang="en-CA"/>
        </a:p>
      </dgm:t>
    </dgm:pt>
    <dgm:pt modelId="{7011A59C-1740-47B3-BF7D-D74CB2894F3A}">
      <dgm:prSet phldrT="[Text]"/>
      <dgm:spPr/>
      <dgm:t>
        <a:bodyPr/>
        <a:lstStyle/>
        <a:p>
          <a:r>
            <a:rPr lang="en-CA" b="1" dirty="0" err="1" smtClean="0"/>
            <a:t>Aidez</a:t>
          </a:r>
          <a:r>
            <a:rPr lang="en-CA" b="1" dirty="0" smtClean="0"/>
            <a:t> à </a:t>
          </a:r>
          <a:r>
            <a:rPr lang="en-CA" b="1" dirty="0" err="1" smtClean="0"/>
            <a:t>maintenir</a:t>
          </a:r>
          <a:r>
            <a:rPr lang="en-CA" b="1" dirty="0" smtClean="0"/>
            <a:t> </a:t>
          </a:r>
          <a:r>
            <a:rPr lang="en-CA" b="1" dirty="0" err="1" smtClean="0"/>
            <a:t>une</a:t>
          </a:r>
          <a:r>
            <a:rPr lang="en-CA" b="1" dirty="0" smtClean="0"/>
            <a:t> </a:t>
          </a:r>
          <a:r>
            <a:rPr lang="en-CA" b="1" dirty="0" err="1" smtClean="0"/>
            <a:t>activité</a:t>
          </a:r>
          <a:r>
            <a:rPr lang="en-CA" b="1" dirty="0" smtClean="0"/>
            <a:t> physique </a:t>
          </a:r>
          <a:r>
            <a:rPr lang="en-CA" b="1" dirty="0" err="1" smtClean="0"/>
            <a:t>régulière</a:t>
          </a:r>
          <a:r>
            <a:rPr lang="en-CA" b="1" dirty="0" smtClean="0"/>
            <a:t>.</a:t>
          </a:r>
          <a:br>
            <a:rPr lang="en-CA" b="1" dirty="0" smtClean="0"/>
          </a:br>
          <a:r>
            <a:rPr lang="en-CA" b="1" dirty="0" err="1" smtClean="0"/>
            <a:t>Reconnaître</a:t>
          </a:r>
          <a:r>
            <a:rPr lang="en-CA" b="1" dirty="0" smtClean="0"/>
            <a:t> le </a:t>
          </a:r>
          <a:r>
            <a:rPr lang="en-CA" b="1" dirty="0" err="1" smtClean="0"/>
            <a:t>succès</a:t>
          </a:r>
          <a:r>
            <a:rPr lang="en-CA" b="1" dirty="0" smtClean="0"/>
            <a:t>.</a:t>
          </a:r>
          <a:endParaRPr lang="en-CA" b="1" dirty="0"/>
        </a:p>
      </dgm:t>
    </dgm:pt>
    <dgm:pt modelId="{CAB8972E-7D93-4BF2-BDDB-5881BC2AAFA6}" type="parTrans" cxnId="{1AA714FB-4800-4894-990C-A35358D22E7A}">
      <dgm:prSet/>
      <dgm:spPr/>
      <dgm:t>
        <a:bodyPr/>
        <a:lstStyle/>
        <a:p>
          <a:endParaRPr lang="en-CA"/>
        </a:p>
      </dgm:t>
    </dgm:pt>
    <dgm:pt modelId="{60425F78-40BF-421C-9971-70DB56DAC1ED}" type="sibTrans" cxnId="{1AA714FB-4800-4894-990C-A35358D22E7A}">
      <dgm:prSet/>
      <dgm:spPr/>
      <dgm:t>
        <a:bodyPr/>
        <a:lstStyle/>
        <a:p>
          <a:endParaRPr lang="en-CA"/>
        </a:p>
      </dgm:t>
    </dgm:pt>
    <dgm:pt modelId="{DFA16317-533E-4842-9C3B-8EA520506D10}">
      <dgm:prSet phldrT="[Text]" custT="1"/>
      <dgm:spPr/>
      <dgm:t>
        <a:bodyPr/>
        <a:lstStyle/>
        <a:p>
          <a:pPr algn="ctr"/>
          <a:r>
            <a:rPr lang="en-CA" sz="1600" b="1" dirty="0" err="1" smtClean="0"/>
            <a:t>Encouragez</a:t>
          </a:r>
          <a:r>
            <a:rPr lang="en-CA" sz="1600" b="1" dirty="0" smtClean="0"/>
            <a:t> </a:t>
          </a:r>
          <a:r>
            <a:rPr lang="en-CA" sz="1600" b="1" dirty="0" err="1" smtClean="0"/>
            <a:t>l’activité</a:t>
          </a:r>
          <a:r>
            <a:rPr lang="en-CA" sz="1600" b="1" dirty="0" smtClean="0"/>
            <a:t> physique </a:t>
          </a:r>
          <a:r>
            <a:rPr lang="en-CA" sz="1600" b="1" dirty="0" err="1" smtClean="0"/>
            <a:t>régulière</a:t>
          </a:r>
          <a:r>
            <a:rPr lang="en-CA" sz="1600" b="1" dirty="0" smtClean="0"/>
            <a:t>. </a:t>
          </a:r>
          <a:r>
            <a:rPr lang="en-CA" sz="1600" b="1" dirty="0" err="1" smtClean="0"/>
            <a:t>Donnez</a:t>
          </a:r>
          <a:r>
            <a:rPr lang="en-CA" sz="1600" b="1" dirty="0" smtClean="0"/>
            <a:t> </a:t>
          </a:r>
          <a:r>
            <a:rPr lang="en-CA" sz="1600" b="1" dirty="0" err="1" smtClean="0"/>
            <a:t>une</a:t>
          </a:r>
          <a:r>
            <a:rPr lang="en-CA" sz="1600" b="1" dirty="0" smtClean="0"/>
            <a:t> Rx </a:t>
          </a:r>
          <a:r>
            <a:rPr lang="en-CA" sz="1600" b="1" dirty="0" err="1" smtClean="0"/>
            <a:t>d’exercice</a:t>
          </a:r>
          <a:r>
            <a:rPr lang="en-CA" sz="1600" b="1" dirty="0" smtClean="0"/>
            <a:t>. </a:t>
          </a:r>
          <a:r>
            <a:rPr lang="en-CA" sz="1600" b="1" dirty="0" err="1" smtClean="0"/>
            <a:t>Reportez-vous</a:t>
          </a:r>
          <a:r>
            <a:rPr lang="en-CA" sz="1600" b="1" dirty="0" smtClean="0"/>
            <a:t> à un </a:t>
          </a:r>
          <a:r>
            <a:rPr lang="en-CA" sz="1600" b="1" dirty="0" err="1" smtClean="0"/>
            <a:t>profesionnel</a:t>
          </a:r>
          <a:r>
            <a:rPr lang="en-CA" sz="1600" b="1" dirty="0" smtClean="0"/>
            <a:t> de </a:t>
          </a:r>
          <a:r>
            <a:rPr lang="en-CA" sz="1600" b="1" dirty="0" err="1" smtClean="0"/>
            <a:t>l’exercise</a:t>
          </a:r>
          <a:r>
            <a:rPr lang="en-CA" sz="1600" b="1" dirty="0" smtClean="0"/>
            <a:t> </a:t>
          </a:r>
          <a:r>
            <a:rPr lang="en-CA" sz="1600" b="1" dirty="0" err="1" smtClean="0"/>
            <a:t>si</a:t>
          </a:r>
          <a:r>
            <a:rPr lang="en-CA" sz="1600" b="1" dirty="0" smtClean="0"/>
            <a:t> </a:t>
          </a:r>
          <a:r>
            <a:rPr lang="en-CA" sz="1600" b="1" dirty="0" err="1" smtClean="0"/>
            <a:t>nécessaire</a:t>
          </a:r>
          <a:r>
            <a:rPr lang="en-CA" sz="1600" b="1" dirty="0" smtClean="0"/>
            <a:t>.</a:t>
          </a:r>
          <a:endParaRPr lang="en-CA" sz="1200" dirty="0"/>
        </a:p>
      </dgm:t>
    </dgm:pt>
    <dgm:pt modelId="{D0507C56-ED8B-4470-8105-B5207D9FED99}" type="sibTrans" cxnId="{964C320C-FA45-40B9-B7A9-E5F33955BEE4}">
      <dgm:prSet/>
      <dgm:spPr/>
      <dgm:t>
        <a:bodyPr/>
        <a:lstStyle/>
        <a:p>
          <a:endParaRPr lang="en-CA"/>
        </a:p>
      </dgm:t>
    </dgm:pt>
    <dgm:pt modelId="{CE40BAC0-5CB4-49CA-9939-5BC57D5E9A6F}" type="parTrans" cxnId="{964C320C-FA45-40B9-B7A9-E5F33955BEE4}">
      <dgm:prSet/>
      <dgm:spPr/>
      <dgm:t>
        <a:bodyPr/>
        <a:lstStyle/>
        <a:p>
          <a:endParaRPr lang="en-CA"/>
        </a:p>
      </dgm:t>
    </dgm:pt>
    <dgm:pt modelId="{D4F20C04-A007-4C27-BC92-33E6226B012B}">
      <dgm:prSet phldrT="[Text]" custT="1"/>
      <dgm:spPr/>
      <dgm:t>
        <a:bodyPr/>
        <a:lstStyle/>
        <a:p>
          <a:r>
            <a:rPr lang="en-CA" sz="2400" b="1" dirty="0" smtClean="0"/>
            <a:t>NON</a:t>
          </a:r>
        </a:p>
        <a:p>
          <a:r>
            <a:rPr lang="en-CA" sz="2400" b="1" dirty="0" smtClean="0"/>
            <a:t>PRÉPARATION</a:t>
          </a:r>
          <a:endParaRPr lang="en-CA" sz="2400" b="1" dirty="0"/>
        </a:p>
      </dgm:t>
    </dgm:pt>
    <dgm:pt modelId="{7C00F44F-0842-490C-8217-0E9DEB8E7841}" type="sibTrans" cxnId="{9A1B71FF-33CE-4EC1-815B-E28F6BB50127}">
      <dgm:prSet/>
      <dgm:spPr/>
      <dgm:t>
        <a:bodyPr/>
        <a:lstStyle/>
        <a:p>
          <a:endParaRPr lang="en-CA"/>
        </a:p>
      </dgm:t>
    </dgm:pt>
    <dgm:pt modelId="{21056C59-DD64-4363-B0B1-0C91EBCA26E6}" type="parTrans" cxnId="{9A1B71FF-33CE-4EC1-815B-E28F6BB50127}">
      <dgm:prSet/>
      <dgm:spPr/>
      <dgm:t>
        <a:bodyPr/>
        <a:lstStyle/>
        <a:p>
          <a:endParaRPr lang="en-CA"/>
        </a:p>
      </dgm:t>
    </dgm:pt>
    <dgm:pt modelId="{1CB989D2-7F86-4BEF-BB71-CEE276DDAD68}" type="pres">
      <dgm:prSet presAssocID="{A4C2B6D7-03CA-4ED8-A4D7-D8E3C883FE68}" presName="hierChild1" presStyleCnt="0">
        <dgm:presLayoutVars>
          <dgm:chPref val="1"/>
          <dgm:dir/>
          <dgm:animOne val="branch"/>
          <dgm:animLvl val="lvl"/>
          <dgm:resizeHandles/>
        </dgm:presLayoutVars>
      </dgm:prSet>
      <dgm:spPr/>
      <dgm:t>
        <a:bodyPr/>
        <a:lstStyle/>
        <a:p>
          <a:endParaRPr lang="en-CA"/>
        </a:p>
      </dgm:t>
    </dgm:pt>
    <dgm:pt modelId="{13A2DABC-5B75-4B5C-B0F2-3AC64D9D48D2}" type="pres">
      <dgm:prSet presAssocID="{4E2369B8-D54C-49A1-997C-238B5981BAE3}" presName="hierRoot1" presStyleCnt="0"/>
      <dgm:spPr/>
    </dgm:pt>
    <dgm:pt modelId="{2024497F-1D39-40A3-8466-B56B829674A4}" type="pres">
      <dgm:prSet presAssocID="{4E2369B8-D54C-49A1-997C-238B5981BAE3}" presName="composite" presStyleCnt="0"/>
      <dgm:spPr/>
    </dgm:pt>
    <dgm:pt modelId="{A887C640-5152-4962-8F1C-DCCCF85C873C}" type="pres">
      <dgm:prSet presAssocID="{4E2369B8-D54C-49A1-997C-238B5981BAE3}" presName="background" presStyleLbl="node0" presStyleIdx="0" presStyleCnt="1"/>
      <dgm:spPr/>
    </dgm:pt>
    <dgm:pt modelId="{08746855-7232-4E48-B5B6-058ACEB172F9}" type="pres">
      <dgm:prSet presAssocID="{4E2369B8-D54C-49A1-997C-238B5981BAE3}" presName="text" presStyleLbl="fgAcc0" presStyleIdx="0" presStyleCnt="1" custScaleX="581202">
        <dgm:presLayoutVars>
          <dgm:chPref val="3"/>
        </dgm:presLayoutVars>
      </dgm:prSet>
      <dgm:spPr/>
      <dgm:t>
        <a:bodyPr/>
        <a:lstStyle/>
        <a:p>
          <a:endParaRPr lang="en-CA"/>
        </a:p>
      </dgm:t>
    </dgm:pt>
    <dgm:pt modelId="{9348944A-3D88-4BF9-96E0-294D82F481C1}" type="pres">
      <dgm:prSet presAssocID="{4E2369B8-D54C-49A1-997C-238B5981BAE3}" presName="hierChild2" presStyleCnt="0"/>
      <dgm:spPr/>
    </dgm:pt>
    <dgm:pt modelId="{1B42D0FE-BBD2-4CEA-A02D-D848E8382D5B}" type="pres">
      <dgm:prSet presAssocID="{21056C59-DD64-4363-B0B1-0C91EBCA26E6}" presName="Name10" presStyleLbl="parChTrans1D2" presStyleIdx="0" presStyleCnt="2"/>
      <dgm:spPr/>
      <dgm:t>
        <a:bodyPr/>
        <a:lstStyle/>
        <a:p>
          <a:endParaRPr lang="en-CA"/>
        </a:p>
      </dgm:t>
    </dgm:pt>
    <dgm:pt modelId="{8C5E73CF-1077-4FD5-A278-D03C7B8B0FB7}" type="pres">
      <dgm:prSet presAssocID="{D4F20C04-A007-4C27-BC92-33E6226B012B}" presName="hierRoot2" presStyleCnt="0"/>
      <dgm:spPr/>
    </dgm:pt>
    <dgm:pt modelId="{DC1DB5FA-3DBC-4110-BE55-C05487CC74EC}" type="pres">
      <dgm:prSet presAssocID="{D4F20C04-A007-4C27-BC92-33E6226B012B}" presName="composite2" presStyleCnt="0"/>
      <dgm:spPr/>
    </dgm:pt>
    <dgm:pt modelId="{F10E6B91-2B4C-4444-A5E2-1406F3A3DDFC}" type="pres">
      <dgm:prSet presAssocID="{D4F20C04-A007-4C27-BC92-33E6226B012B}" presName="background2" presStyleLbl="node2" presStyleIdx="0" presStyleCnt="2"/>
      <dgm:spPr/>
    </dgm:pt>
    <dgm:pt modelId="{E74F7C27-CD4E-492F-BDB6-BC606376A793}" type="pres">
      <dgm:prSet presAssocID="{D4F20C04-A007-4C27-BC92-33E6226B012B}" presName="text2" presStyleLbl="fgAcc2" presStyleIdx="0" presStyleCnt="2" custScaleX="292704">
        <dgm:presLayoutVars>
          <dgm:chPref val="3"/>
        </dgm:presLayoutVars>
      </dgm:prSet>
      <dgm:spPr/>
      <dgm:t>
        <a:bodyPr/>
        <a:lstStyle/>
        <a:p>
          <a:endParaRPr lang="en-CA"/>
        </a:p>
      </dgm:t>
    </dgm:pt>
    <dgm:pt modelId="{F17C7EC2-5083-47D2-8623-DEB6614B343A}" type="pres">
      <dgm:prSet presAssocID="{D4F20C04-A007-4C27-BC92-33E6226B012B}" presName="hierChild3" presStyleCnt="0"/>
      <dgm:spPr/>
    </dgm:pt>
    <dgm:pt modelId="{E0F56C58-C63A-4F90-A402-B1CF42BECD20}" type="pres">
      <dgm:prSet presAssocID="{CE40BAC0-5CB4-49CA-9939-5BC57D5E9A6F}" presName="Name17" presStyleLbl="parChTrans1D3" presStyleIdx="0" presStyleCnt="2"/>
      <dgm:spPr/>
      <dgm:t>
        <a:bodyPr/>
        <a:lstStyle/>
        <a:p>
          <a:endParaRPr lang="en-CA"/>
        </a:p>
      </dgm:t>
    </dgm:pt>
    <dgm:pt modelId="{DF4F689C-CE3E-4379-B4FB-5D0033369038}" type="pres">
      <dgm:prSet presAssocID="{DFA16317-533E-4842-9C3B-8EA520506D10}" presName="hierRoot3" presStyleCnt="0"/>
      <dgm:spPr/>
    </dgm:pt>
    <dgm:pt modelId="{37693E99-B3B9-40DF-AA3D-C693A2EFDEC3}" type="pres">
      <dgm:prSet presAssocID="{DFA16317-533E-4842-9C3B-8EA520506D10}" presName="composite3" presStyleCnt="0"/>
      <dgm:spPr/>
    </dgm:pt>
    <dgm:pt modelId="{A2316A76-5234-44D8-947C-46DBA2EA771C}" type="pres">
      <dgm:prSet presAssocID="{DFA16317-533E-4842-9C3B-8EA520506D10}" presName="background3" presStyleLbl="node3" presStyleIdx="0" presStyleCnt="2"/>
      <dgm:spPr/>
    </dgm:pt>
    <dgm:pt modelId="{8310BABD-6E9D-42AA-91DD-FA026C17C9D9}" type="pres">
      <dgm:prSet presAssocID="{DFA16317-533E-4842-9C3B-8EA520506D10}" presName="text3" presStyleLbl="fgAcc3" presStyleIdx="0" presStyleCnt="2" custScaleX="350557">
        <dgm:presLayoutVars>
          <dgm:chPref val="3"/>
        </dgm:presLayoutVars>
      </dgm:prSet>
      <dgm:spPr/>
      <dgm:t>
        <a:bodyPr/>
        <a:lstStyle/>
        <a:p>
          <a:endParaRPr lang="en-CA"/>
        </a:p>
      </dgm:t>
    </dgm:pt>
    <dgm:pt modelId="{A62C2A99-2357-48C6-BA25-19E2C584F0B3}" type="pres">
      <dgm:prSet presAssocID="{DFA16317-533E-4842-9C3B-8EA520506D10}" presName="hierChild4" presStyleCnt="0"/>
      <dgm:spPr/>
    </dgm:pt>
    <dgm:pt modelId="{AEC92EF1-1EA7-4D35-A7E9-785ECDF13ADA}" type="pres">
      <dgm:prSet presAssocID="{587D7A8D-796F-4D47-8132-6BE8E293937D}" presName="Name10" presStyleLbl="parChTrans1D2" presStyleIdx="1" presStyleCnt="2"/>
      <dgm:spPr/>
      <dgm:t>
        <a:bodyPr/>
        <a:lstStyle/>
        <a:p>
          <a:endParaRPr lang="en-CA"/>
        </a:p>
      </dgm:t>
    </dgm:pt>
    <dgm:pt modelId="{C49D5532-B306-4CCF-8E91-CFD34853616C}" type="pres">
      <dgm:prSet presAssocID="{AEFE1A21-C9F8-4768-BA21-BEA02A711BEF}" presName="hierRoot2" presStyleCnt="0"/>
      <dgm:spPr/>
    </dgm:pt>
    <dgm:pt modelId="{E69B304E-0BD5-4805-A124-EB5EA464F37D}" type="pres">
      <dgm:prSet presAssocID="{AEFE1A21-C9F8-4768-BA21-BEA02A711BEF}" presName="composite2" presStyleCnt="0"/>
      <dgm:spPr/>
    </dgm:pt>
    <dgm:pt modelId="{60565B51-F2BA-4557-B91A-2971B2FCAB27}" type="pres">
      <dgm:prSet presAssocID="{AEFE1A21-C9F8-4768-BA21-BEA02A711BEF}" presName="background2" presStyleLbl="node2" presStyleIdx="1" presStyleCnt="2"/>
      <dgm:spPr/>
    </dgm:pt>
    <dgm:pt modelId="{86105252-F90A-4FBB-BC70-23B24F47B762}" type="pres">
      <dgm:prSet presAssocID="{AEFE1A21-C9F8-4768-BA21-BEA02A711BEF}" presName="text2" presStyleLbl="fgAcc2" presStyleIdx="1" presStyleCnt="2" custScaleX="255931">
        <dgm:presLayoutVars>
          <dgm:chPref val="3"/>
        </dgm:presLayoutVars>
      </dgm:prSet>
      <dgm:spPr/>
      <dgm:t>
        <a:bodyPr/>
        <a:lstStyle/>
        <a:p>
          <a:endParaRPr lang="en-CA"/>
        </a:p>
      </dgm:t>
    </dgm:pt>
    <dgm:pt modelId="{753E37BE-34F8-4DE2-B7F7-2C24EE18E096}" type="pres">
      <dgm:prSet presAssocID="{AEFE1A21-C9F8-4768-BA21-BEA02A711BEF}" presName="hierChild3" presStyleCnt="0"/>
      <dgm:spPr/>
    </dgm:pt>
    <dgm:pt modelId="{17911CE7-CD56-42D0-9C1E-2B2553ECEF00}" type="pres">
      <dgm:prSet presAssocID="{CAB8972E-7D93-4BF2-BDDB-5881BC2AAFA6}" presName="Name17" presStyleLbl="parChTrans1D3" presStyleIdx="1" presStyleCnt="2"/>
      <dgm:spPr/>
      <dgm:t>
        <a:bodyPr/>
        <a:lstStyle/>
        <a:p>
          <a:endParaRPr lang="en-CA"/>
        </a:p>
      </dgm:t>
    </dgm:pt>
    <dgm:pt modelId="{06F74A0F-6FDA-4C18-81AE-C2EC6678AB10}" type="pres">
      <dgm:prSet presAssocID="{7011A59C-1740-47B3-BF7D-D74CB2894F3A}" presName="hierRoot3" presStyleCnt="0"/>
      <dgm:spPr/>
    </dgm:pt>
    <dgm:pt modelId="{45503FF2-600D-44CD-93CC-7FDF96897865}" type="pres">
      <dgm:prSet presAssocID="{7011A59C-1740-47B3-BF7D-D74CB2894F3A}" presName="composite3" presStyleCnt="0"/>
      <dgm:spPr/>
    </dgm:pt>
    <dgm:pt modelId="{AE2B748C-56BC-4E9B-B34C-7DF6CD7D32D8}" type="pres">
      <dgm:prSet presAssocID="{7011A59C-1740-47B3-BF7D-D74CB2894F3A}" presName="background3" presStyleLbl="node3" presStyleIdx="1" presStyleCnt="2"/>
      <dgm:spPr/>
    </dgm:pt>
    <dgm:pt modelId="{22FB8A2D-0508-4B6A-9328-6629C2BAD6A5}" type="pres">
      <dgm:prSet presAssocID="{7011A59C-1740-47B3-BF7D-D74CB2894F3A}" presName="text3" presStyleLbl="fgAcc3" presStyleIdx="1" presStyleCnt="2" custScaleX="242899">
        <dgm:presLayoutVars>
          <dgm:chPref val="3"/>
        </dgm:presLayoutVars>
      </dgm:prSet>
      <dgm:spPr/>
      <dgm:t>
        <a:bodyPr/>
        <a:lstStyle/>
        <a:p>
          <a:endParaRPr lang="en-CA"/>
        </a:p>
      </dgm:t>
    </dgm:pt>
    <dgm:pt modelId="{88FB9FD0-69FD-4574-B1D6-0370EEFB70AC}" type="pres">
      <dgm:prSet presAssocID="{7011A59C-1740-47B3-BF7D-D74CB2894F3A}" presName="hierChild4" presStyleCnt="0"/>
      <dgm:spPr/>
    </dgm:pt>
  </dgm:ptLst>
  <dgm:cxnLst>
    <dgm:cxn modelId="{49967172-8286-4A4D-B19E-CB1F54CE5FB7}" type="presOf" srcId="{D4F20C04-A007-4C27-BC92-33E6226B012B}" destId="{E74F7C27-CD4E-492F-BDB6-BC606376A793}" srcOrd="0" destOrd="0" presId="urn:microsoft.com/office/officeart/2005/8/layout/hierarchy1"/>
    <dgm:cxn modelId="{7EC6A614-E89C-41B9-82C7-3815145B4FAF}" type="presOf" srcId="{DFA16317-533E-4842-9C3B-8EA520506D10}" destId="{8310BABD-6E9D-42AA-91DD-FA026C17C9D9}" srcOrd="0" destOrd="0" presId="urn:microsoft.com/office/officeart/2005/8/layout/hierarchy1"/>
    <dgm:cxn modelId="{8874ACD5-50E6-425C-B9E5-05F04E57DE17}" type="presOf" srcId="{7011A59C-1740-47B3-BF7D-D74CB2894F3A}" destId="{22FB8A2D-0508-4B6A-9328-6629C2BAD6A5}" srcOrd="0" destOrd="0" presId="urn:microsoft.com/office/officeart/2005/8/layout/hierarchy1"/>
    <dgm:cxn modelId="{964C320C-FA45-40B9-B7A9-E5F33955BEE4}" srcId="{D4F20C04-A007-4C27-BC92-33E6226B012B}" destId="{DFA16317-533E-4842-9C3B-8EA520506D10}" srcOrd="0" destOrd="0" parTransId="{CE40BAC0-5CB4-49CA-9939-5BC57D5E9A6F}" sibTransId="{D0507C56-ED8B-4470-8105-B5207D9FED99}"/>
    <dgm:cxn modelId="{9D93B599-C3E3-43FF-B50C-19E43D05E478}" type="presOf" srcId="{CE40BAC0-5CB4-49CA-9939-5BC57D5E9A6F}" destId="{E0F56C58-C63A-4F90-A402-B1CF42BECD20}" srcOrd="0" destOrd="0" presId="urn:microsoft.com/office/officeart/2005/8/layout/hierarchy1"/>
    <dgm:cxn modelId="{7C22D3CD-7BDF-4EE4-9F10-3EA408058061}" type="presOf" srcId="{21056C59-DD64-4363-B0B1-0C91EBCA26E6}" destId="{1B42D0FE-BBD2-4CEA-A02D-D848E8382D5B}" srcOrd="0" destOrd="0" presId="urn:microsoft.com/office/officeart/2005/8/layout/hierarchy1"/>
    <dgm:cxn modelId="{1BEF324A-B38D-406B-9179-9386FEBFDEC4}" srcId="{4E2369B8-D54C-49A1-997C-238B5981BAE3}" destId="{AEFE1A21-C9F8-4768-BA21-BEA02A711BEF}" srcOrd="1" destOrd="0" parTransId="{587D7A8D-796F-4D47-8132-6BE8E293937D}" sibTransId="{5386F49B-D78F-438D-AAC2-10AF5A15E976}"/>
    <dgm:cxn modelId="{D1347F2E-326D-48DC-96A6-A832D30E0363}" type="presOf" srcId="{CAB8972E-7D93-4BF2-BDDB-5881BC2AAFA6}" destId="{17911CE7-CD56-42D0-9C1E-2B2553ECEF00}" srcOrd="0" destOrd="0" presId="urn:microsoft.com/office/officeart/2005/8/layout/hierarchy1"/>
    <dgm:cxn modelId="{047270B8-C4CA-4257-945B-89B33D614F43}" srcId="{A4C2B6D7-03CA-4ED8-A4D7-D8E3C883FE68}" destId="{4E2369B8-D54C-49A1-997C-238B5981BAE3}" srcOrd="0" destOrd="0" parTransId="{7FAACC87-9EEE-459D-ADC2-11228C8925A9}" sibTransId="{A3AB880E-BE8A-4062-9048-91E98DF34BCF}"/>
    <dgm:cxn modelId="{5950E4A7-F654-4194-AE04-C7F319ABF9EB}" type="presOf" srcId="{AEFE1A21-C9F8-4768-BA21-BEA02A711BEF}" destId="{86105252-F90A-4FBB-BC70-23B24F47B762}" srcOrd="0" destOrd="0" presId="urn:microsoft.com/office/officeart/2005/8/layout/hierarchy1"/>
    <dgm:cxn modelId="{83801C0E-00CF-4AEE-8CE1-FE83545558D8}" type="presOf" srcId="{A4C2B6D7-03CA-4ED8-A4D7-D8E3C883FE68}" destId="{1CB989D2-7F86-4BEF-BB71-CEE276DDAD68}" srcOrd="0" destOrd="0" presId="urn:microsoft.com/office/officeart/2005/8/layout/hierarchy1"/>
    <dgm:cxn modelId="{93086C36-FE17-4E9F-8A3C-D0FF71B1F962}" type="presOf" srcId="{587D7A8D-796F-4D47-8132-6BE8E293937D}" destId="{AEC92EF1-1EA7-4D35-A7E9-785ECDF13ADA}" srcOrd="0" destOrd="0" presId="urn:microsoft.com/office/officeart/2005/8/layout/hierarchy1"/>
    <dgm:cxn modelId="{6D7686F3-49F5-4682-8464-8F1782CC8CCF}" type="presOf" srcId="{4E2369B8-D54C-49A1-997C-238B5981BAE3}" destId="{08746855-7232-4E48-B5B6-058ACEB172F9}" srcOrd="0" destOrd="0" presId="urn:microsoft.com/office/officeart/2005/8/layout/hierarchy1"/>
    <dgm:cxn modelId="{1AA714FB-4800-4894-990C-A35358D22E7A}" srcId="{AEFE1A21-C9F8-4768-BA21-BEA02A711BEF}" destId="{7011A59C-1740-47B3-BF7D-D74CB2894F3A}" srcOrd="0" destOrd="0" parTransId="{CAB8972E-7D93-4BF2-BDDB-5881BC2AAFA6}" sibTransId="{60425F78-40BF-421C-9971-70DB56DAC1ED}"/>
    <dgm:cxn modelId="{9A1B71FF-33CE-4EC1-815B-E28F6BB50127}" srcId="{4E2369B8-D54C-49A1-997C-238B5981BAE3}" destId="{D4F20C04-A007-4C27-BC92-33E6226B012B}" srcOrd="0" destOrd="0" parTransId="{21056C59-DD64-4363-B0B1-0C91EBCA26E6}" sibTransId="{7C00F44F-0842-490C-8217-0E9DEB8E7841}"/>
    <dgm:cxn modelId="{50F227D7-F822-4AA8-B773-D1A5D7B468D4}" type="presParOf" srcId="{1CB989D2-7F86-4BEF-BB71-CEE276DDAD68}" destId="{13A2DABC-5B75-4B5C-B0F2-3AC64D9D48D2}" srcOrd="0" destOrd="0" presId="urn:microsoft.com/office/officeart/2005/8/layout/hierarchy1"/>
    <dgm:cxn modelId="{048718E0-011E-4936-AD38-120585D78F5B}" type="presParOf" srcId="{13A2DABC-5B75-4B5C-B0F2-3AC64D9D48D2}" destId="{2024497F-1D39-40A3-8466-B56B829674A4}" srcOrd="0" destOrd="0" presId="urn:microsoft.com/office/officeart/2005/8/layout/hierarchy1"/>
    <dgm:cxn modelId="{53F4EBDF-77A8-4914-BC38-389A70BDF74F}" type="presParOf" srcId="{2024497F-1D39-40A3-8466-B56B829674A4}" destId="{A887C640-5152-4962-8F1C-DCCCF85C873C}" srcOrd="0" destOrd="0" presId="urn:microsoft.com/office/officeart/2005/8/layout/hierarchy1"/>
    <dgm:cxn modelId="{F7D49862-8B53-43E1-8D60-A18E3E8790BD}" type="presParOf" srcId="{2024497F-1D39-40A3-8466-B56B829674A4}" destId="{08746855-7232-4E48-B5B6-058ACEB172F9}" srcOrd="1" destOrd="0" presId="urn:microsoft.com/office/officeart/2005/8/layout/hierarchy1"/>
    <dgm:cxn modelId="{17A47613-7542-4368-82EE-EA30F631FBFE}" type="presParOf" srcId="{13A2DABC-5B75-4B5C-B0F2-3AC64D9D48D2}" destId="{9348944A-3D88-4BF9-96E0-294D82F481C1}" srcOrd="1" destOrd="0" presId="urn:microsoft.com/office/officeart/2005/8/layout/hierarchy1"/>
    <dgm:cxn modelId="{F01D10AD-5FBB-4336-AA77-1B36EF525BFA}" type="presParOf" srcId="{9348944A-3D88-4BF9-96E0-294D82F481C1}" destId="{1B42D0FE-BBD2-4CEA-A02D-D848E8382D5B}" srcOrd="0" destOrd="0" presId="urn:microsoft.com/office/officeart/2005/8/layout/hierarchy1"/>
    <dgm:cxn modelId="{0C140F68-046B-4518-B632-4218DF84C10E}" type="presParOf" srcId="{9348944A-3D88-4BF9-96E0-294D82F481C1}" destId="{8C5E73CF-1077-4FD5-A278-D03C7B8B0FB7}" srcOrd="1" destOrd="0" presId="urn:microsoft.com/office/officeart/2005/8/layout/hierarchy1"/>
    <dgm:cxn modelId="{E711BBC6-C237-429F-9B21-4FB8A36DDC3E}" type="presParOf" srcId="{8C5E73CF-1077-4FD5-A278-D03C7B8B0FB7}" destId="{DC1DB5FA-3DBC-4110-BE55-C05487CC74EC}" srcOrd="0" destOrd="0" presId="urn:microsoft.com/office/officeart/2005/8/layout/hierarchy1"/>
    <dgm:cxn modelId="{FCCC34F4-A764-4E88-9AE9-2B79C77B2FF9}" type="presParOf" srcId="{DC1DB5FA-3DBC-4110-BE55-C05487CC74EC}" destId="{F10E6B91-2B4C-4444-A5E2-1406F3A3DDFC}" srcOrd="0" destOrd="0" presId="urn:microsoft.com/office/officeart/2005/8/layout/hierarchy1"/>
    <dgm:cxn modelId="{44E21B1C-AF4F-405E-8976-DC57A62D16C4}" type="presParOf" srcId="{DC1DB5FA-3DBC-4110-BE55-C05487CC74EC}" destId="{E74F7C27-CD4E-492F-BDB6-BC606376A793}" srcOrd="1" destOrd="0" presId="urn:microsoft.com/office/officeart/2005/8/layout/hierarchy1"/>
    <dgm:cxn modelId="{50EE7A7C-2AED-4082-88CB-E3E37E7BAAD3}" type="presParOf" srcId="{8C5E73CF-1077-4FD5-A278-D03C7B8B0FB7}" destId="{F17C7EC2-5083-47D2-8623-DEB6614B343A}" srcOrd="1" destOrd="0" presId="urn:microsoft.com/office/officeart/2005/8/layout/hierarchy1"/>
    <dgm:cxn modelId="{945FF756-3C4D-45F2-9A88-35DDCBCBEC6A}" type="presParOf" srcId="{F17C7EC2-5083-47D2-8623-DEB6614B343A}" destId="{E0F56C58-C63A-4F90-A402-B1CF42BECD20}" srcOrd="0" destOrd="0" presId="urn:microsoft.com/office/officeart/2005/8/layout/hierarchy1"/>
    <dgm:cxn modelId="{7D79C6FA-DF84-43A4-8B75-FBA67CBC2224}" type="presParOf" srcId="{F17C7EC2-5083-47D2-8623-DEB6614B343A}" destId="{DF4F689C-CE3E-4379-B4FB-5D0033369038}" srcOrd="1" destOrd="0" presId="urn:microsoft.com/office/officeart/2005/8/layout/hierarchy1"/>
    <dgm:cxn modelId="{49478D50-31E3-4988-AEE1-55442AF93A75}" type="presParOf" srcId="{DF4F689C-CE3E-4379-B4FB-5D0033369038}" destId="{37693E99-B3B9-40DF-AA3D-C693A2EFDEC3}" srcOrd="0" destOrd="0" presId="urn:microsoft.com/office/officeart/2005/8/layout/hierarchy1"/>
    <dgm:cxn modelId="{7F29FD15-BDB0-4AA5-8CEE-9096E5867902}" type="presParOf" srcId="{37693E99-B3B9-40DF-AA3D-C693A2EFDEC3}" destId="{A2316A76-5234-44D8-947C-46DBA2EA771C}" srcOrd="0" destOrd="0" presId="urn:microsoft.com/office/officeart/2005/8/layout/hierarchy1"/>
    <dgm:cxn modelId="{740C2B18-66B7-48D4-8CA4-BD2D25087442}" type="presParOf" srcId="{37693E99-B3B9-40DF-AA3D-C693A2EFDEC3}" destId="{8310BABD-6E9D-42AA-91DD-FA026C17C9D9}" srcOrd="1" destOrd="0" presId="urn:microsoft.com/office/officeart/2005/8/layout/hierarchy1"/>
    <dgm:cxn modelId="{A9A51CDB-1383-4E91-9C89-00B17BE27C48}" type="presParOf" srcId="{DF4F689C-CE3E-4379-B4FB-5D0033369038}" destId="{A62C2A99-2357-48C6-BA25-19E2C584F0B3}" srcOrd="1" destOrd="0" presId="urn:microsoft.com/office/officeart/2005/8/layout/hierarchy1"/>
    <dgm:cxn modelId="{0579901F-C627-42C2-8043-B1979C05B75D}" type="presParOf" srcId="{9348944A-3D88-4BF9-96E0-294D82F481C1}" destId="{AEC92EF1-1EA7-4D35-A7E9-785ECDF13ADA}" srcOrd="2" destOrd="0" presId="urn:microsoft.com/office/officeart/2005/8/layout/hierarchy1"/>
    <dgm:cxn modelId="{C602EF27-009D-4923-AC63-B101E64837AD}" type="presParOf" srcId="{9348944A-3D88-4BF9-96E0-294D82F481C1}" destId="{C49D5532-B306-4CCF-8E91-CFD34853616C}" srcOrd="3" destOrd="0" presId="urn:microsoft.com/office/officeart/2005/8/layout/hierarchy1"/>
    <dgm:cxn modelId="{1E7384C5-F65A-4FBC-86B5-7EFFCF5E6226}" type="presParOf" srcId="{C49D5532-B306-4CCF-8E91-CFD34853616C}" destId="{E69B304E-0BD5-4805-A124-EB5EA464F37D}" srcOrd="0" destOrd="0" presId="urn:microsoft.com/office/officeart/2005/8/layout/hierarchy1"/>
    <dgm:cxn modelId="{4BC11EAA-0110-452A-9F46-06D8B8884329}" type="presParOf" srcId="{E69B304E-0BD5-4805-A124-EB5EA464F37D}" destId="{60565B51-F2BA-4557-B91A-2971B2FCAB27}" srcOrd="0" destOrd="0" presId="urn:microsoft.com/office/officeart/2005/8/layout/hierarchy1"/>
    <dgm:cxn modelId="{2D38AC53-905B-4921-9F06-C8B08E86BBDD}" type="presParOf" srcId="{E69B304E-0BD5-4805-A124-EB5EA464F37D}" destId="{86105252-F90A-4FBB-BC70-23B24F47B762}" srcOrd="1" destOrd="0" presId="urn:microsoft.com/office/officeart/2005/8/layout/hierarchy1"/>
    <dgm:cxn modelId="{B870BCA4-56E3-4E1C-9AB4-C1DB9A7CC285}" type="presParOf" srcId="{C49D5532-B306-4CCF-8E91-CFD34853616C}" destId="{753E37BE-34F8-4DE2-B7F7-2C24EE18E096}" srcOrd="1" destOrd="0" presId="urn:microsoft.com/office/officeart/2005/8/layout/hierarchy1"/>
    <dgm:cxn modelId="{BCB8B7F9-2605-40CA-B9AF-5DAB0C17E13D}" type="presParOf" srcId="{753E37BE-34F8-4DE2-B7F7-2C24EE18E096}" destId="{17911CE7-CD56-42D0-9C1E-2B2553ECEF00}" srcOrd="0" destOrd="0" presId="urn:microsoft.com/office/officeart/2005/8/layout/hierarchy1"/>
    <dgm:cxn modelId="{016DA3FD-5212-4002-9F78-ADC7D64CEAD8}" type="presParOf" srcId="{753E37BE-34F8-4DE2-B7F7-2C24EE18E096}" destId="{06F74A0F-6FDA-4C18-81AE-C2EC6678AB10}" srcOrd="1" destOrd="0" presId="urn:microsoft.com/office/officeart/2005/8/layout/hierarchy1"/>
    <dgm:cxn modelId="{D8C52193-D1E7-47D6-AD33-0128BF0783AD}" type="presParOf" srcId="{06F74A0F-6FDA-4C18-81AE-C2EC6678AB10}" destId="{45503FF2-600D-44CD-93CC-7FDF96897865}" srcOrd="0" destOrd="0" presId="urn:microsoft.com/office/officeart/2005/8/layout/hierarchy1"/>
    <dgm:cxn modelId="{4B7B2EA1-7A8B-4E61-82F7-7D99AEE8AF86}" type="presParOf" srcId="{45503FF2-600D-44CD-93CC-7FDF96897865}" destId="{AE2B748C-56BC-4E9B-B34C-7DF6CD7D32D8}" srcOrd="0" destOrd="0" presId="urn:microsoft.com/office/officeart/2005/8/layout/hierarchy1"/>
    <dgm:cxn modelId="{CEEABC6D-3CE5-43D0-A0A5-84805FD407AB}" type="presParOf" srcId="{45503FF2-600D-44CD-93CC-7FDF96897865}" destId="{22FB8A2D-0508-4B6A-9328-6629C2BAD6A5}" srcOrd="1" destOrd="0" presId="urn:microsoft.com/office/officeart/2005/8/layout/hierarchy1"/>
    <dgm:cxn modelId="{BE7FCAC0-4586-4F8E-95C2-980D382A2562}" type="presParOf" srcId="{06F74A0F-6FDA-4C18-81AE-C2EC6678AB10}" destId="{88FB9FD0-69FD-4574-B1D6-0370EEFB70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cs typeface="+mn-cs"/>
              </a:defRPr>
            </a:lvl1pPr>
          </a:lstStyle>
          <a:p>
            <a:pPr>
              <a:defRPr/>
            </a:pPr>
            <a:endParaRPr lang="en-US"/>
          </a:p>
        </p:txBody>
      </p:sp>
      <p:sp>
        <p:nvSpPr>
          <p:cNvPr id="4099"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cs typeface="+mn-cs"/>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cs typeface="+mn-cs"/>
              </a:defRPr>
            </a:lvl1pPr>
          </a:lstStyle>
          <a:p>
            <a:pPr>
              <a:defRPr/>
            </a:pPr>
            <a:fld id="{1E4D9359-7B2D-4AE8-ABFE-7EFCA4773700}" type="slidenum">
              <a:rPr lang="en-US"/>
              <a:pPr>
                <a:defRPr/>
              </a:pPr>
              <a:t>‹N°›</a:t>
            </a:fld>
            <a:endParaRPr lang="en-US"/>
          </a:p>
        </p:txBody>
      </p:sp>
    </p:spTree>
    <p:extLst>
      <p:ext uri="{BB962C8B-B14F-4D97-AF65-F5344CB8AC3E}">
        <p14:creationId xmlns:p14="http://schemas.microsoft.com/office/powerpoint/2010/main" val="2876662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D5CC6-E30A-426B-866A-E35EEF4AB987}" type="slidenum">
              <a:rPr lang="en-US">
                <a:solidFill>
                  <a:prstClr val="black"/>
                </a:solidFill>
              </a:rPr>
              <a:pPr/>
              <a:t>1</a:t>
            </a:fld>
            <a:endParaRPr lang="en-US">
              <a:solidFill>
                <a:prstClr val="black"/>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131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err="1" smtClean="0"/>
              <a:t>L’activité</a:t>
            </a:r>
            <a:r>
              <a:rPr lang="en-US" baseline="0" dirty="0" smtClean="0"/>
              <a:t> physique </a:t>
            </a:r>
            <a:r>
              <a:rPr lang="en-US" baseline="0" dirty="0" err="1" smtClean="0"/>
              <a:t>actuelle</a:t>
            </a:r>
            <a:r>
              <a:rPr lang="en-US" baseline="0" dirty="0" smtClean="0"/>
              <a:t> </a:t>
            </a:r>
            <a:r>
              <a:rPr lang="en-US" baseline="0" dirty="0" err="1" smtClean="0"/>
              <a:t>est</a:t>
            </a:r>
            <a:r>
              <a:rPr lang="en-US" baseline="0" dirty="0" smtClean="0"/>
              <a:t> </a:t>
            </a:r>
            <a:r>
              <a:rPr lang="en-US" baseline="0" dirty="0" err="1" smtClean="0"/>
              <a:t>complètement</a:t>
            </a:r>
            <a:r>
              <a:rPr lang="en-US" baseline="0" dirty="0" smtClean="0"/>
              <a:t> </a:t>
            </a:r>
            <a:r>
              <a:rPr lang="en-US" baseline="0" dirty="0" err="1" smtClean="0"/>
              <a:t>l’opposé</a:t>
            </a:r>
            <a:r>
              <a:rPr lang="en-US" baseline="0" dirty="0" smtClean="0"/>
              <a:t> de la </a:t>
            </a:r>
            <a:r>
              <a:rPr lang="en-US" baseline="0" dirty="0" err="1" smtClean="0"/>
              <a:t>façon</a:t>
            </a:r>
            <a:r>
              <a:rPr lang="en-US" baseline="0" dirty="0" smtClean="0"/>
              <a:t> </a:t>
            </a:r>
            <a:r>
              <a:rPr lang="en-US" baseline="0" dirty="0" err="1" smtClean="0"/>
              <a:t>dont</a:t>
            </a:r>
            <a:r>
              <a:rPr lang="en-US" baseline="0" dirty="0" smtClean="0"/>
              <a:t> </a:t>
            </a:r>
            <a:r>
              <a:rPr lang="en-US" baseline="0" dirty="0" err="1" smtClean="0"/>
              <a:t>notre</a:t>
            </a:r>
            <a:r>
              <a:rPr lang="en-US" baseline="0" dirty="0" smtClean="0"/>
              <a:t> </a:t>
            </a:r>
            <a:r>
              <a:rPr lang="en-US" baseline="0" dirty="0" err="1" smtClean="0"/>
              <a:t>physiologie</a:t>
            </a:r>
            <a:r>
              <a:rPr lang="en-US" baseline="0" dirty="0" smtClean="0"/>
              <a:t> </a:t>
            </a:r>
            <a:r>
              <a:rPr lang="en-US" baseline="0" dirty="0" err="1" smtClean="0"/>
              <a:t>est</a:t>
            </a:r>
            <a:r>
              <a:rPr lang="en-US" baseline="0" dirty="0" smtClean="0"/>
              <a:t> </a:t>
            </a:r>
            <a:r>
              <a:rPr lang="en-US" baseline="0" dirty="0" err="1" smtClean="0"/>
              <a:t>mise</a:t>
            </a:r>
            <a:r>
              <a:rPr lang="en-US" baseline="0" dirty="0" smtClean="0"/>
              <a:t> </a:t>
            </a:r>
            <a:r>
              <a:rPr lang="en-US" baseline="0" dirty="0" err="1" smtClean="0"/>
              <a:t>en</a:t>
            </a:r>
            <a:r>
              <a:rPr lang="en-US" baseline="0" dirty="0" smtClean="0"/>
              <a:t> place. </a:t>
            </a:r>
            <a:r>
              <a:rPr lang="en-US" baseline="0" dirty="0" err="1" smtClean="0"/>
              <a:t>Lorsque</a:t>
            </a:r>
            <a:r>
              <a:rPr lang="en-US" baseline="0" dirty="0" smtClean="0"/>
              <a:t> </a:t>
            </a:r>
            <a:r>
              <a:rPr lang="en-US" baseline="0" dirty="0" err="1" smtClean="0"/>
              <a:t>mesurée</a:t>
            </a:r>
            <a:r>
              <a:rPr lang="en-US" baseline="0" dirty="0" smtClean="0"/>
              <a:t> par </a:t>
            </a:r>
            <a:r>
              <a:rPr lang="en-US" baseline="0" dirty="0" err="1" smtClean="0"/>
              <a:t>accélérométrie</a:t>
            </a:r>
            <a:r>
              <a:rPr lang="en-US" baseline="0" dirty="0" smtClean="0"/>
              <a:t>, </a:t>
            </a:r>
            <a:r>
              <a:rPr lang="en-US" baseline="0" dirty="0" err="1" smtClean="0"/>
              <a:t>seulement</a:t>
            </a:r>
            <a:r>
              <a:rPr lang="en-US" baseline="0" dirty="0" smtClean="0"/>
              <a:t> 15% </a:t>
            </a:r>
            <a:r>
              <a:rPr lang="en-US" baseline="0" dirty="0" err="1" smtClean="0"/>
              <a:t>atteingnent</a:t>
            </a:r>
            <a:r>
              <a:rPr lang="en-US" baseline="0" dirty="0" smtClean="0"/>
              <a:t> les </a:t>
            </a:r>
            <a:r>
              <a:rPr lang="en-US" baseline="0" dirty="0" err="1" smtClean="0"/>
              <a:t>lignes</a:t>
            </a:r>
            <a:r>
              <a:rPr lang="en-US" baseline="0" dirty="0" smtClean="0"/>
              <a:t> directives et </a:t>
            </a:r>
            <a:r>
              <a:rPr lang="en-US" baseline="0" dirty="0" err="1" smtClean="0"/>
              <a:t>mois</a:t>
            </a:r>
            <a:r>
              <a:rPr lang="en-US" baseline="0" dirty="0" smtClean="0"/>
              <a:t> </a:t>
            </a:r>
            <a:r>
              <a:rPr lang="en-US" baseline="0" dirty="0" err="1" smtClean="0"/>
              <a:t>sur</a:t>
            </a:r>
            <a:r>
              <a:rPr lang="en-US" baseline="0" dirty="0" smtClean="0"/>
              <a:t> </a:t>
            </a:r>
            <a:r>
              <a:rPr lang="en-US" baseline="0" dirty="0" err="1" smtClean="0"/>
              <a:t>une</a:t>
            </a:r>
            <a:r>
              <a:rPr lang="en-US" baseline="0" dirty="0" smtClean="0"/>
              <a:t> base </a:t>
            </a:r>
            <a:r>
              <a:rPr lang="en-US" baseline="0" dirty="0" err="1" smtClean="0"/>
              <a:t>quotidienne</a:t>
            </a:r>
            <a:r>
              <a:rPr lang="en-US" baseline="0" dirty="0" smtClean="0"/>
              <a:t>.</a:t>
            </a:r>
          </a:p>
          <a:p>
            <a:endParaRPr lang="en-US" baseline="0" dirty="0" smtClean="0"/>
          </a:p>
          <a:p>
            <a:endParaRPr lang="en-US" baseline="0" dirty="0" smtClean="0"/>
          </a:p>
          <a:p>
            <a:r>
              <a:rPr lang="en-US" baseline="0" dirty="0" smtClean="0"/>
              <a:t>Nous </a:t>
            </a:r>
            <a:r>
              <a:rPr lang="en-US" baseline="0" dirty="0" err="1" smtClean="0"/>
              <a:t>sommes</a:t>
            </a:r>
            <a:r>
              <a:rPr lang="en-US" baseline="0" dirty="0" smtClean="0"/>
              <a:t> </a:t>
            </a:r>
            <a:r>
              <a:rPr lang="en-US" baseline="0" dirty="0" err="1" smtClean="0"/>
              <a:t>sédentaires</a:t>
            </a:r>
            <a:r>
              <a:rPr lang="en-US" baseline="0" dirty="0" smtClean="0"/>
              <a:t> la </a:t>
            </a:r>
            <a:r>
              <a:rPr lang="en-US" baseline="0" dirty="0" err="1" smtClean="0"/>
              <a:t>plupart</a:t>
            </a:r>
            <a:r>
              <a:rPr lang="en-US" baseline="0" dirty="0" smtClean="0"/>
              <a:t> de la </a:t>
            </a:r>
            <a:r>
              <a:rPr lang="en-US" baseline="0" dirty="0" err="1" smtClean="0"/>
              <a:t>journée</a:t>
            </a:r>
            <a:r>
              <a:rPr lang="en-US" baseline="0" dirty="0" smtClean="0"/>
              <a:t>, </a:t>
            </a:r>
            <a:r>
              <a:rPr lang="en-US" baseline="0" dirty="0" err="1" smtClean="0"/>
              <a:t>actifs</a:t>
            </a:r>
            <a:r>
              <a:rPr lang="en-US" baseline="0" dirty="0" smtClean="0"/>
              <a:t> pour </a:t>
            </a:r>
            <a:r>
              <a:rPr lang="en-US" baseline="0" dirty="0" err="1" smtClean="0"/>
              <a:t>moins</a:t>
            </a:r>
            <a:r>
              <a:rPr lang="en-US" baseline="0" dirty="0" smtClean="0"/>
              <a:t> de 30 minutes.</a:t>
            </a:r>
          </a:p>
          <a:p>
            <a:endParaRPr lang="en-US" baseline="0" dirty="0" smtClean="0"/>
          </a:p>
          <a:p>
            <a:endParaRPr lang="en-US" baseline="0" dirty="0" smtClean="0"/>
          </a:p>
          <a:p>
            <a:r>
              <a:rPr lang="en-US" baseline="0" dirty="0" err="1" smtClean="0"/>
              <a:t>Étonnant</a:t>
            </a:r>
            <a:r>
              <a:rPr lang="en-US" baseline="0" dirty="0" smtClean="0"/>
              <a:t> </a:t>
            </a:r>
            <a:r>
              <a:rPr lang="en-US" baseline="0" dirty="0" err="1" smtClean="0"/>
              <a:t>que</a:t>
            </a:r>
            <a:r>
              <a:rPr lang="en-US" baseline="0" dirty="0" smtClean="0"/>
              <a:t> 30 minutes </a:t>
            </a:r>
            <a:r>
              <a:rPr lang="en-US" baseline="0" dirty="0" err="1" smtClean="0"/>
              <a:t>conservent</a:t>
            </a:r>
            <a:r>
              <a:rPr lang="en-US" baseline="0" dirty="0" smtClean="0"/>
              <a:t> et </a:t>
            </a:r>
            <a:r>
              <a:rPr lang="en-US" baseline="0" dirty="0" err="1" smtClean="0"/>
              <a:t>restaurent</a:t>
            </a:r>
            <a:r>
              <a:rPr lang="en-US" baseline="0" dirty="0" smtClean="0"/>
              <a:t> </a:t>
            </a:r>
            <a:r>
              <a:rPr lang="en-US" baseline="0" dirty="0" err="1" smtClean="0"/>
              <a:t>aurant</a:t>
            </a:r>
            <a:r>
              <a:rPr lang="en-US" baseline="0" dirty="0" smtClean="0"/>
              <a:t> de </a:t>
            </a:r>
            <a:r>
              <a:rPr lang="en-US" baseline="0" dirty="0" err="1" smtClean="0"/>
              <a:t>bienfaits</a:t>
            </a:r>
            <a:r>
              <a:rPr lang="en-US" baseline="0" dirty="0" smtClean="0"/>
              <a:t> pour la santé.</a:t>
            </a:r>
            <a:endParaRPr lang="en-US" dirty="0"/>
          </a:p>
        </p:txBody>
      </p:sp>
      <p:sp>
        <p:nvSpPr>
          <p:cNvPr id="4" name="Slide Number Placeholder 3"/>
          <p:cNvSpPr>
            <a:spLocks noGrp="1"/>
          </p:cNvSpPr>
          <p:nvPr>
            <p:ph type="sldNum" sz="quarter" idx="10"/>
          </p:nvPr>
        </p:nvSpPr>
        <p:spPr/>
        <p:txBody>
          <a:bodyPr/>
          <a:lstStyle/>
          <a:p>
            <a:fld id="{BF3E7F10-E182-4510-8035-CD0F8145948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4670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14380F-7FE6-48C2-841C-A919FDDF69C7}" type="slidenum">
              <a:rPr lang="en-US" smtClean="0">
                <a:solidFill>
                  <a:prstClr val="black"/>
                </a:solidFill>
              </a:rPr>
              <a:pPr/>
              <a:t>14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4112" y="4416099"/>
            <a:ext cx="5142177" cy="4182457"/>
          </a:xfrm>
          <a:noFill/>
          <a:ln/>
        </p:spPr>
        <p:txBody>
          <a:bodyPr/>
          <a:lstStyle/>
          <a:p>
            <a:pPr eaLnBrk="1" hangingPunct="1"/>
            <a:r>
              <a:rPr lang="en-US" dirty="0" smtClean="0"/>
              <a:t>La </a:t>
            </a:r>
            <a:r>
              <a:rPr lang="en-US" dirty="0" err="1" smtClean="0"/>
              <a:t>recheche</a:t>
            </a:r>
            <a:r>
              <a:rPr lang="en-US" dirty="0" smtClean="0"/>
              <a:t> </a:t>
            </a:r>
            <a:r>
              <a:rPr lang="en-US" dirty="0" err="1" smtClean="0"/>
              <a:t>démontre</a:t>
            </a:r>
            <a:r>
              <a:rPr lang="en-US" dirty="0" smtClean="0"/>
              <a:t> </a:t>
            </a:r>
            <a:r>
              <a:rPr lang="en-US" dirty="0" err="1" smtClean="0"/>
              <a:t>qu’un</a:t>
            </a:r>
            <a:r>
              <a:rPr lang="en-US" dirty="0" smtClean="0"/>
              <a:t> </a:t>
            </a:r>
            <a:r>
              <a:rPr lang="en-US" dirty="0" err="1" smtClean="0"/>
              <a:t>taux</a:t>
            </a:r>
            <a:r>
              <a:rPr lang="en-US" dirty="0" smtClean="0"/>
              <a:t> </a:t>
            </a:r>
            <a:r>
              <a:rPr lang="en-US" dirty="0" err="1" smtClean="0"/>
              <a:t>faible</a:t>
            </a:r>
            <a:r>
              <a:rPr lang="en-US" dirty="0" smtClean="0"/>
              <a:t> de </a:t>
            </a:r>
            <a:r>
              <a:rPr lang="en-US" dirty="0" err="1" smtClean="0"/>
              <a:t>capacités</a:t>
            </a:r>
            <a:r>
              <a:rPr lang="en-US" baseline="0" dirty="0" smtClean="0"/>
              <a:t> </a:t>
            </a:r>
            <a:r>
              <a:rPr lang="en-US" baseline="0" dirty="0" err="1" smtClean="0"/>
              <a:t>cardiorespiratoires</a:t>
            </a:r>
            <a:r>
              <a:rPr lang="en-US" baseline="0" dirty="0" smtClean="0"/>
              <a:t> expose le patient à un </a:t>
            </a:r>
            <a:r>
              <a:rPr lang="en-US" baseline="0" dirty="0" err="1" smtClean="0"/>
              <a:t>risque</a:t>
            </a:r>
            <a:r>
              <a:rPr lang="en-US" baseline="0" dirty="0" smtClean="0"/>
              <a:t> plus </a:t>
            </a:r>
            <a:r>
              <a:rPr lang="en-US" baseline="0" dirty="0" err="1" smtClean="0"/>
              <a:t>élevé</a:t>
            </a:r>
            <a:r>
              <a:rPr lang="en-US" baseline="0" dirty="0" smtClean="0"/>
              <a:t> de </a:t>
            </a:r>
            <a:r>
              <a:rPr lang="en-US" baseline="0" dirty="0" err="1" smtClean="0"/>
              <a:t>mourir</a:t>
            </a:r>
            <a:r>
              <a:rPr lang="en-US" baseline="0" dirty="0" smtClean="0"/>
              <a:t> </a:t>
            </a:r>
            <a:r>
              <a:rPr lang="en-US" baseline="0" dirty="0" err="1" smtClean="0"/>
              <a:t>que</a:t>
            </a:r>
            <a:r>
              <a:rPr lang="en-US" baseline="0" dirty="0" smtClean="0"/>
              <a:t> le </a:t>
            </a:r>
            <a:r>
              <a:rPr lang="en-US" baseline="0" dirty="0" err="1" smtClean="0"/>
              <a:t>tabagisme</a:t>
            </a:r>
            <a:r>
              <a:rPr lang="en-US" baseline="0" dirty="0" smtClean="0"/>
              <a:t>, </a:t>
            </a:r>
            <a:r>
              <a:rPr lang="en-US" baseline="0" dirty="0" err="1" smtClean="0"/>
              <a:t>l’obésité</a:t>
            </a:r>
            <a:r>
              <a:rPr lang="en-US" baseline="0" dirty="0" smtClean="0"/>
              <a:t>, </a:t>
            </a:r>
            <a:r>
              <a:rPr lang="en-US" baseline="0" dirty="0" err="1" smtClean="0"/>
              <a:t>l’hypertension</a:t>
            </a:r>
            <a:r>
              <a:rPr lang="en-US" baseline="0" dirty="0" smtClean="0"/>
              <a:t> </a:t>
            </a:r>
            <a:r>
              <a:rPr lang="en-US" baseline="0" dirty="0" err="1" smtClean="0"/>
              <a:t>ou</a:t>
            </a:r>
            <a:r>
              <a:rPr lang="en-US" baseline="0" dirty="0" smtClean="0"/>
              <a:t> </a:t>
            </a:r>
            <a:r>
              <a:rPr lang="en-US" baseline="0" dirty="0" err="1" smtClean="0"/>
              <a:t>l’hypercholestérolémie</a:t>
            </a:r>
            <a:r>
              <a:rPr lang="en-US" baseline="0" dirty="0" smtClean="0"/>
              <a:t>.</a:t>
            </a:r>
            <a:endParaRPr lang="en-US" dirty="0" smtClean="0"/>
          </a:p>
          <a:p>
            <a:pPr eaLnBrk="1" hangingPunct="1"/>
            <a:endParaRPr lang="en-US" dirty="0" smtClean="0"/>
          </a:p>
          <a:p>
            <a:pPr eaLnBrk="1" hangingPunct="1"/>
            <a:r>
              <a:rPr lang="en-US" dirty="0" smtClean="0"/>
              <a:t>Steven Blair Arnold School of Public Health, University of South Carolina, Aerobic Centre Longitudinal Study  &gt; 50,000 </a:t>
            </a:r>
            <a:r>
              <a:rPr lang="en-US" dirty="0" err="1" smtClean="0"/>
              <a:t>hommes</a:t>
            </a:r>
            <a:r>
              <a:rPr lang="en-US" dirty="0" smtClean="0"/>
              <a:t> et femmes</a:t>
            </a:r>
          </a:p>
          <a:p>
            <a:pPr eaLnBrk="1" hangingPunct="1"/>
            <a:endParaRPr lang="en-US" dirty="0" smtClean="0"/>
          </a:p>
          <a:p>
            <a:pPr eaLnBrk="1" hangingPunct="1"/>
            <a:r>
              <a:rPr lang="en-US" dirty="0" smtClean="0"/>
              <a:t>Fractions </a:t>
            </a:r>
            <a:r>
              <a:rPr lang="en-US" dirty="0" err="1" smtClean="0"/>
              <a:t>attribuables</a:t>
            </a:r>
            <a:r>
              <a:rPr lang="en-US" dirty="0" smtClean="0"/>
              <a:t> – estimation</a:t>
            </a:r>
            <a:r>
              <a:rPr lang="en-US" baseline="0" dirty="0" smtClean="0"/>
              <a:t> du </a:t>
            </a:r>
            <a:r>
              <a:rPr lang="en-US" baseline="0" dirty="0" err="1" smtClean="0"/>
              <a:t>nombre</a:t>
            </a:r>
            <a:r>
              <a:rPr lang="en-US" baseline="0" dirty="0" smtClean="0"/>
              <a:t> de </a:t>
            </a:r>
            <a:r>
              <a:rPr lang="en-US" baseline="0" dirty="0" err="1" smtClean="0"/>
              <a:t>décàs</a:t>
            </a:r>
            <a:r>
              <a:rPr lang="en-US" baseline="0" dirty="0" smtClean="0"/>
              <a:t> qui </a:t>
            </a:r>
            <a:r>
              <a:rPr lang="en-US" baseline="0" dirty="0" err="1" smtClean="0"/>
              <a:t>auraient</a:t>
            </a:r>
            <a:r>
              <a:rPr lang="en-US" baseline="0" dirty="0" smtClean="0"/>
              <a:t> </a:t>
            </a:r>
            <a:r>
              <a:rPr lang="en-US" baseline="0" dirty="0" err="1" smtClean="0"/>
              <a:t>pu</a:t>
            </a:r>
            <a:r>
              <a:rPr lang="en-US" baseline="0" dirty="0" smtClean="0"/>
              <a:t> </a:t>
            </a:r>
            <a:r>
              <a:rPr lang="en-US" baseline="0" dirty="0" err="1" smtClean="0"/>
              <a:t>être</a:t>
            </a:r>
            <a:r>
              <a:rPr lang="en-US" baseline="0" dirty="0" smtClean="0"/>
              <a:t> </a:t>
            </a:r>
            <a:r>
              <a:rPr lang="en-US" baseline="0" dirty="0" err="1" smtClean="0"/>
              <a:t>évités</a:t>
            </a:r>
            <a:r>
              <a:rPr lang="en-US" baseline="0" dirty="0" smtClean="0"/>
              <a:t> </a:t>
            </a:r>
            <a:r>
              <a:rPr lang="en-US" baseline="0" dirty="0" err="1" smtClean="0"/>
              <a:t>si</a:t>
            </a:r>
            <a:r>
              <a:rPr lang="en-US" baseline="0" dirty="0" smtClean="0"/>
              <a:t> </a:t>
            </a:r>
            <a:r>
              <a:rPr lang="en-US" baseline="0" dirty="0" err="1" smtClean="0"/>
              <a:t>ce</a:t>
            </a:r>
            <a:r>
              <a:rPr lang="en-US" baseline="0" dirty="0" smtClean="0"/>
              <a:t> </a:t>
            </a:r>
            <a:r>
              <a:rPr lang="en-US" baseline="0" dirty="0" err="1" smtClean="0"/>
              <a:t>facteur</a:t>
            </a:r>
            <a:r>
              <a:rPr lang="en-US" baseline="0" dirty="0" smtClean="0"/>
              <a:t> de </a:t>
            </a:r>
            <a:r>
              <a:rPr lang="en-US" baseline="0" dirty="0" err="1" smtClean="0"/>
              <a:t>risque</a:t>
            </a:r>
            <a:r>
              <a:rPr lang="en-US" baseline="0" dirty="0" smtClean="0"/>
              <a:t> </a:t>
            </a:r>
            <a:r>
              <a:rPr lang="en-US" baseline="0" dirty="0" err="1" smtClean="0"/>
              <a:t>spécifique</a:t>
            </a:r>
            <a:r>
              <a:rPr lang="en-US" baseline="0" dirty="0" smtClean="0"/>
              <a:t> </a:t>
            </a:r>
            <a:r>
              <a:rPr lang="en-US" baseline="0" dirty="0" err="1" smtClean="0"/>
              <a:t>est</a:t>
            </a:r>
            <a:r>
              <a:rPr lang="en-US" baseline="0" dirty="0" smtClean="0"/>
              <a:t> </a:t>
            </a:r>
            <a:r>
              <a:rPr lang="en-US" baseline="0" dirty="0" err="1" smtClean="0"/>
              <a:t>effacé</a:t>
            </a:r>
            <a:r>
              <a:rPr lang="en-US" baseline="0" dirty="0" smtClean="0"/>
              <a:t>.</a:t>
            </a:r>
            <a:endParaRPr lang="en-US" dirty="0" smtClean="0"/>
          </a:p>
          <a:p>
            <a:pPr eaLnBrk="1" hangingPunct="1"/>
            <a:endParaRPr lang="en-US" dirty="0" smtClean="0"/>
          </a:p>
          <a:p>
            <a:pPr eaLnBrk="1" hangingPunct="1"/>
            <a:r>
              <a:rPr lang="en-US" dirty="0" smtClean="0"/>
              <a:t>La</a:t>
            </a:r>
            <a:r>
              <a:rPr lang="en-US" baseline="0" dirty="0" smtClean="0"/>
              <a:t> </a:t>
            </a:r>
            <a:r>
              <a:rPr lang="en-US" baseline="0" dirty="0" err="1" smtClean="0"/>
              <a:t>faible</a:t>
            </a:r>
            <a:r>
              <a:rPr lang="en-US" baseline="0" dirty="0" smtClean="0"/>
              <a:t> remise </a:t>
            </a:r>
            <a:r>
              <a:rPr lang="en-US" baseline="0" dirty="0" err="1" smtClean="0"/>
              <a:t>en</a:t>
            </a:r>
            <a:r>
              <a:rPr lang="en-US" baseline="0" dirty="0" smtClean="0"/>
              <a:t> </a:t>
            </a:r>
            <a:r>
              <a:rPr lang="en-US" baseline="0" dirty="0" err="1" smtClean="0"/>
              <a:t>forme</a:t>
            </a:r>
            <a:r>
              <a:rPr lang="en-US" baseline="0" dirty="0" smtClean="0"/>
              <a:t> </a:t>
            </a:r>
            <a:r>
              <a:rPr lang="en-US" baseline="0" dirty="0" err="1" smtClean="0"/>
              <a:t>était</a:t>
            </a:r>
            <a:r>
              <a:rPr lang="en-US" baseline="0" dirty="0" smtClean="0"/>
              <a:t> le </a:t>
            </a:r>
            <a:r>
              <a:rPr lang="en-US" baseline="0" dirty="0" err="1" smtClean="0"/>
              <a:t>meilleur</a:t>
            </a:r>
            <a:r>
              <a:rPr lang="en-US" baseline="0" dirty="0" smtClean="0"/>
              <a:t> </a:t>
            </a:r>
            <a:r>
              <a:rPr lang="en-US" baseline="0" dirty="0" err="1" smtClean="0"/>
              <a:t>prédicteur</a:t>
            </a:r>
            <a:r>
              <a:rPr lang="en-US" baseline="0" dirty="0" smtClean="0"/>
              <a:t> de </a:t>
            </a:r>
            <a:r>
              <a:rPr lang="en-US" baseline="0" dirty="0" err="1" smtClean="0"/>
              <a:t>décès</a:t>
            </a:r>
            <a:r>
              <a:rPr lang="en-US" baseline="0" dirty="0" smtClean="0"/>
              <a:t>.</a:t>
            </a:r>
            <a:endParaRPr lang="en-US" dirty="0" smtClean="0"/>
          </a:p>
        </p:txBody>
      </p:sp>
    </p:spTree>
    <p:extLst>
      <p:ext uri="{BB962C8B-B14F-4D97-AF65-F5344CB8AC3E}">
        <p14:creationId xmlns:p14="http://schemas.microsoft.com/office/powerpoint/2010/main" val="652828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Démarrage</a:t>
            </a:r>
            <a:r>
              <a:rPr lang="en-CA" baseline="0" dirty="0" smtClean="0"/>
              <a:t> du </a:t>
            </a:r>
            <a:r>
              <a:rPr lang="en-CA" baseline="0" dirty="0" err="1" smtClean="0"/>
              <a:t>processus</a:t>
            </a:r>
            <a:r>
              <a:rPr lang="en-CA" baseline="0" dirty="0" smtClean="0"/>
              <a:t> de </a:t>
            </a:r>
            <a:r>
              <a:rPr lang="en-CA" baseline="0" dirty="0" err="1" smtClean="0"/>
              <a:t>changement</a:t>
            </a:r>
            <a:r>
              <a:rPr lang="en-CA" baseline="0" dirty="0" smtClean="0"/>
              <a:t> de </a:t>
            </a:r>
            <a:r>
              <a:rPr lang="en-CA" baseline="0" dirty="0" err="1" smtClean="0"/>
              <a:t>comportement</a:t>
            </a:r>
            <a:endParaRPr lang="en-CA" baseline="0" dirty="0" smtClean="0"/>
          </a:p>
          <a:p>
            <a:endParaRPr lang="en-CA" baseline="0" dirty="0" smtClean="0"/>
          </a:p>
          <a:p>
            <a:endParaRPr lang="en-CA" baseline="0" dirty="0" smtClean="0"/>
          </a:p>
          <a:p>
            <a:r>
              <a:rPr lang="en-CA" baseline="0" dirty="0" smtClean="0"/>
              <a:t>ASK : demander</a:t>
            </a:r>
          </a:p>
          <a:p>
            <a:r>
              <a:rPr lang="en-CA" baseline="0" dirty="0" smtClean="0"/>
              <a:t>ASSESS: </a:t>
            </a:r>
            <a:r>
              <a:rPr lang="en-CA" baseline="0" dirty="0" err="1" smtClean="0"/>
              <a:t>évaluer</a:t>
            </a:r>
            <a:endParaRPr lang="en-CA" baseline="0" dirty="0" smtClean="0"/>
          </a:p>
          <a:p>
            <a:r>
              <a:rPr lang="en-CA" baseline="0" dirty="0" smtClean="0"/>
              <a:t>ADVISE: </a:t>
            </a:r>
            <a:r>
              <a:rPr lang="en-CA" baseline="0" dirty="0" err="1" smtClean="0"/>
              <a:t>aviser</a:t>
            </a:r>
            <a:endParaRPr lang="en-CA" baseline="0" dirty="0" smtClean="0"/>
          </a:p>
          <a:p>
            <a:r>
              <a:rPr lang="en-CA" baseline="0" dirty="0" smtClean="0"/>
              <a:t>AGREE: accepter</a:t>
            </a:r>
          </a:p>
          <a:p>
            <a:r>
              <a:rPr lang="en-CA" baseline="0" dirty="0" smtClean="0"/>
              <a:t>ASSIST: assister</a:t>
            </a:r>
          </a:p>
          <a:p>
            <a:r>
              <a:rPr lang="en-CA" baseline="0" dirty="0" smtClean="0"/>
              <a:t>ARRANGE: arranger</a:t>
            </a:r>
          </a:p>
        </p:txBody>
      </p:sp>
      <p:sp>
        <p:nvSpPr>
          <p:cNvPr id="4" name="Slide Number Placeholder 3"/>
          <p:cNvSpPr>
            <a:spLocks noGrp="1"/>
          </p:cNvSpPr>
          <p:nvPr>
            <p:ph type="sldNum" sz="quarter" idx="10"/>
          </p:nvPr>
        </p:nvSpPr>
        <p:spPr/>
        <p:txBody>
          <a:bodyPr/>
          <a:lstStyle/>
          <a:p>
            <a:pPr>
              <a:defRPr/>
            </a:pPr>
            <a:fld id="{1E4D9359-7B2D-4AE8-ABFE-7EFCA4773700}" type="slidenum">
              <a:rPr lang="en-US" smtClean="0"/>
              <a:pPr>
                <a:defRPr/>
              </a:pPr>
              <a:t>20</a:t>
            </a:fld>
            <a:endParaRPr lang="en-US"/>
          </a:p>
        </p:txBody>
      </p:sp>
    </p:spTree>
    <p:extLst>
      <p:ext uri="{BB962C8B-B14F-4D97-AF65-F5344CB8AC3E}">
        <p14:creationId xmlns:p14="http://schemas.microsoft.com/office/powerpoint/2010/main" val="197143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8AD400-5C34-4BDA-9FBD-31A6E33B3093}" type="slidenum">
              <a:rPr lang="en-US"/>
              <a:pPr>
                <a:defRPr/>
              </a:pPr>
              <a:t>21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6113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9CE5616-586F-41F7-BF0E-8C7129595EE0}" type="slidenum">
              <a:rPr lang="en-US" smtClean="0">
                <a:cs typeface="Arial" charset="0"/>
              </a:rPr>
              <a:pPr/>
              <a:t>22</a:t>
            </a:fld>
            <a:endParaRPr lang="en-US" smtClean="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b="1" u="sng" dirty="0" smtClean="0"/>
              <a:t>Points de conversation</a:t>
            </a:r>
            <a:r>
              <a:rPr lang="en-US" b="1" u="sng" baseline="0" dirty="0" smtClean="0"/>
              <a:t> </a:t>
            </a:r>
            <a:r>
              <a:rPr lang="en-US" b="1" u="sng" baseline="0" dirty="0" err="1" smtClean="0"/>
              <a:t>suggérés</a:t>
            </a:r>
            <a:endParaRPr lang="en-US" b="1" u="sng" dirty="0" smtClean="0"/>
          </a:p>
          <a:p>
            <a:pPr eaLnBrk="1" hangingPunct="1"/>
            <a:r>
              <a:rPr lang="en-US" dirty="0" err="1" smtClean="0"/>
              <a:t>Combien</a:t>
            </a:r>
            <a:r>
              <a:rPr lang="en-US" dirty="0" smtClean="0"/>
              <a:t> de </a:t>
            </a:r>
            <a:r>
              <a:rPr lang="en-US" dirty="0" err="1" smtClean="0"/>
              <a:t>fois</a:t>
            </a:r>
            <a:r>
              <a:rPr lang="en-US" dirty="0" smtClean="0"/>
              <a:t> par </a:t>
            </a:r>
            <a:r>
              <a:rPr lang="en-US" dirty="0" err="1" smtClean="0"/>
              <a:t>semaine</a:t>
            </a:r>
            <a:r>
              <a:rPr lang="en-US" dirty="0" smtClean="0"/>
              <a:t> </a:t>
            </a:r>
            <a:r>
              <a:rPr lang="en-US" dirty="0" err="1" smtClean="0"/>
              <a:t>vous</a:t>
            </a:r>
            <a:r>
              <a:rPr lang="en-US" dirty="0" smtClean="0"/>
              <a:t> </a:t>
            </a:r>
            <a:r>
              <a:rPr lang="en-US" dirty="0" err="1" smtClean="0"/>
              <a:t>engagez-vous</a:t>
            </a:r>
            <a:r>
              <a:rPr lang="en-US" dirty="0" smtClean="0"/>
              <a:t> </a:t>
            </a:r>
            <a:r>
              <a:rPr lang="en-US" dirty="0" err="1" smtClean="0"/>
              <a:t>dans</a:t>
            </a:r>
            <a:r>
              <a:rPr lang="en-US" dirty="0" smtClean="0"/>
              <a:t> au </a:t>
            </a:r>
            <a:r>
              <a:rPr lang="en-US" dirty="0" err="1" smtClean="0"/>
              <a:t>moins</a:t>
            </a:r>
            <a:r>
              <a:rPr lang="en-US" dirty="0" smtClean="0"/>
              <a:t> </a:t>
            </a:r>
            <a:r>
              <a:rPr lang="en-US" dirty="0" err="1" smtClean="0"/>
              <a:t>une</a:t>
            </a:r>
            <a:r>
              <a:rPr lang="en-US" dirty="0" smtClean="0"/>
              <a:t> </a:t>
            </a:r>
            <a:r>
              <a:rPr lang="en-US" dirty="0" err="1" smtClean="0"/>
              <a:t>activité</a:t>
            </a:r>
            <a:r>
              <a:rPr lang="en-US" dirty="0" smtClean="0"/>
              <a:t> physique </a:t>
            </a:r>
            <a:r>
              <a:rPr lang="en-US" dirty="0" err="1" smtClean="0"/>
              <a:t>d’intensité</a:t>
            </a:r>
            <a:r>
              <a:rPr lang="en-US" dirty="0" smtClean="0"/>
              <a:t> </a:t>
            </a:r>
            <a:r>
              <a:rPr lang="en-US" dirty="0" err="1" smtClean="0"/>
              <a:t>modérée</a:t>
            </a:r>
            <a:r>
              <a:rPr lang="en-US" dirty="0" smtClean="0"/>
              <a:t>? (</a:t>
            </a:r>
            <a:r>
              <a:rPr lang="en-US" dirty="0" err="1" smtClean="0"/>
              <a:t>activités</a:t>
            </a:r>
            <a:r>
              <a:rPr lang="en-US" baseline="0" dirty="0" smtClean="0"/>
              <a:t> qui </a:t>
            </a:r>
            <a:r>
              <a:rPr lang="en-US" baseline="0" dirty="0" err="1" smtClean="0"/>
              <a:t>augmentent</a:t>
            </a:r>
            <a:r>
              <a:rPr lang="en-US" baseline="0" dirty="0" smtClean="0"/>
              <a:t> </a:t>
            </a:r>
            <a:r>
              <a:rPr lang="en-US" baseline="0" dirty="0" err="1" smtClean="0"/>
              <a:t>votre</a:t>
            </a:r>
            <a:r>
              <a:rPr lang="en-US" baseline="0" dirty="0" smtClean="0"/>
              <a:t> </a:t>
            </a:r>
            <a:r>
              <a:rPr lang="en-US" baseline="0" dirty="0" err="1" smtClean="0"/>
              <a:t>fréquence</a:t>
            </a:r>
            <a:r>
              <a:rPr lang="en-US" baseline="0" dirty="0" smtClean="0"/>
              <a:t> </a:t>
            </a:r>
            <a:r>
              <a:rPr lang="en-US" baseline="0" dirty="0" err="1" smtClean="0"/>
              <a:t>cardiaque</a:t>
            </a:r>
            <a:r>
              <a:rPr lang="en-US" baseline="0" dirty="0" smtClean="0"/>
              <a:t> </a:t>
            </a:r>
            <a:r>
              <a:rPr lang="en-US" baseline="0" dirty="0" err="1" smtClean="0"/>
              <a:t>ou</a:t>
            </a:r>
            <a:r>
              <a:rPr lang="en-US" baseline="0" dirty="0" smtClean="0"/>
              <a:t> qui </a:t>
            </a:r>
            <a:r>
              <a:rPr lang="en-US" baseline="0" dirty="0" err="1" smtClean="0"/>
              <a:t>vous</a:t>
            </a:r>
            <a:r>
              <a:rPr lang="en-US" baseline="0" dirty="0" smtClean="0"/>
              <a:t> font </a:t>
            </a:r>
            <a:r>
              <a:rPr lang="en-US" baseline="0" dirty="0" err="1" smtClean="0"/>
              <a:t>respirer</a:t>
            </a:r>
            <a:r>
              <a:rPr lang="en-US" baseline="0" dirty="0" smtClean="0"/>
              <a:t> plus fort </a:t>
            </a:r>
            <a:r>
              <a:rPr lang="en-US" baseline="0" dirty="0" err="1" smtClean="0"/>
              <a:t>que</a:t>
            </a:r>
            <a:r>
              <a:rPr lang="en-US" baseline="0" dirty="0" smtClean="0"/>
              <a:t> la </a:t>
            </a:r>
            <a:r>
              <a:rPr lang="en-US" baseline="0" dirty="0" err="1" smtClean="0"/>
              <a:t>normale</a:t>
            </a:r>
            <a:r>
              <a:rPr lang="en-US" baseline="0" dirty="0" smtClean="0"/>
              <a:t>?) </a:t>
            </a:r>
            <a:r>
              <a:rPr lang="en-US" baseline="0" dirty="0" err="1" smtClean="0"/>
              <a:t>Combien</a:t>
            </a:r>
            <a:r>
              <a:rPr lang="en-US" baseline="0" dirty="0" smtClean="0"/>
              <a:t> de temps </a:t>
            </a:r>
            <a:r>
              <a:rPr lang="en-US" baseline="0" dirty="0" err="1" smtClean="0"/>
              <a:t>dure</a:t>
            </a:r>
            <a:r>
              <a:rPr lang="en-US" baseline="0" dirty="0" smtClean="0"/>
              <a:t> </a:t>
            </a:r>
            <a:r>
              <a:rPr lang="en-US" baseline="0" dirty="0" err="1" smtClean="0"/>
              <a:t>une</a:t>
            </a:r>
            <a:r>
              <a:rPr lang="en-US" baseline="0" dirty="0" smtClean="0"/>
              <a:t> session </a:t>
            </a:r>
            <a:r>
              <a:rPr lang="en-US" baseline="0" dirty="0" err="1" smtClean="0"/>
              <a:t>d’exercice</a:t>
            </a:r>
            <a:r>
              <a:rPr lang="en-US" baseline="0" dirty="0" smtClean="0"/>
              <a:t>/</a:t>
            </a:r>
            <a:r>
              <a:rPr lang="en-US" baseline="0" dirty="0" err="1" smtClean="0"/>
              <a:t>activité</a:t>
            </a:r>
            <a:r>
              <a:rPr lang="en-US" baseline="0" dirty="0" smtClean="0"/>
              <a:t> physique </a:t>
            </a:r>
            <a:r>
              <a:rPr lang="en-US" baseline="0" dirty="0" err="1" smtClean="0"/>
              <a:t>typique</a:t>
            </a:r>
            <a:r>
              <a:rPr lang="en-US" baseline="0" dirty="0" smtClean="0"/>
              <a:t>? </a:t>
            </a:r>
            <a:r>
              <a:rPr lang="en-US" baseline="0" dirty="0" err="1" smtClean="0"/>
              <a:t>Quel</a:t>
            </a:r>
            <a:r>
              <a:rPr lang="en-US" baseline="0" dirty="0" smtClean="0"/>
              <a:t> type </a:t>
            </a:r>
            <a:r>
              <a:rPr lang="en-US" baseline="0" dirty="0" err="1" smtClean="0"/>
              <a:t>d’activité</a:t>
            </a:r>
            <a:r>
              <a:rPr lang="en-US" baseline="0" dirty="0" smtClean="0"/>
              <a:t> </a:t>
            </a:r>
            <a:r>
              <a:rPr lang="en-US" baseline="0" dirty="0" err="1" smtClean="0"/>
              <a:t>vous</a:t>
            </a:r>
            <a:r>
              <a:rPr lang="en-US" baseline="0" dirty="0" smtClean="0"/>
              <a:t> </a:t>
            </a:r>
            <a:r>
              <a:rPr lang="en-US" baseline="0" dirty="0" err="1" smtClean="0"/>
              <a:t>engageriez</a:t>
            </a:r>
            <a:r>
              <a:rPr lang="en-US" baseline="0" dirty="0" smtClean="0"/>
              <a:t> </a:t>
            </a:r>
            <a:r>
              <a:rPr lang="en-US" baseline="0" dirty="0" err="1" smtClean="0"/>
              <a:t>vous</a:t>
            </a:r>
            <a:r>
              <a:rPr lang="en-US" baseline="0" dirty="0" smtClean="0"/>
              <a:t> </a:t>
            </a:r>
            <a:r>
              <a:rPr lang="en-US" baseline="0" dirty="0" err="1" smtClean="0"/>
              <a:t>dans</a:t>
            </a:r>
            <a:r>
              <a:rPr lang="en-US" baseline="0" dirty="0" smtClean="0"/>
              <a:t> </a:t>
            </a:r>
            <a:r>
              <a:rPr lang="en-US" baseline="0" dirty="0" err="1" smtClean="0"/>
              <a:t>une</a:t>
            </a:r>
            <a:r>
              <a:rPr lang="en-US" baseline="0" dirty="0" smtClean="0"/>
              <a:t> </a:t>
            </a:r>
            <a:r>
              <a:rPr lang="en-US" baseline="0" dirty="0" err="1" smtClean="0"/>
              <a:t>semaien</a:t>
            </a:r>
            <a:r>
              <a:rPr lang="en-US" baseline="0" dirty="0" smtClean="0"/>
              <a:t> </a:t>
            </a:r>
            <a:r>
              <a:rPr lang="en-US" baseline="0" dirty="0" err="1" smtClean="0"/>
              <a:t>typique</a:t>
            </a:r>
            <a:r>
              <a:rPr lang="en-US" baseline="0" dirty="0" smtClean="0"/>
              <a:t>?</a:t>
            </a:r>
            <a:endParaRPr lang="en-US" dirty="0" smtClean="0"/>
          </a:p>
        </p:txBody>
      </p:sp>
    </p:spTree>
    <p:extLst>
      <p:ext uri="{BB962C8B-B14F-4D97-AF65-F5344CB8AC3E}">
        <p14:creationId xmlns:p14="http://schemas.microsoft.com/office/powerpoint/2010/main" val="1495487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r>
              <a:rPr lang="fr-CA" dirty="0" smtClean="0"/>
              <a:t>Suggérez</a:t>
            </a:r>
            <a:r>
              <a:rPr lang="fr-CA" baseline="0" dirty="0" smtClean="0"/>
              <a:t> d’arrêter de prendre la TA : La sédentarité est un plus grand facteur de risque de l’hypertension légère à modérée.</a:t>
            </a:r>
            <a:endParaRPr lang="en-US" dirty="0" smtClean="0"/>
          </a:p>
          <a:p>
            <a:r>
              <a:rPr lang="fr-CA" dirty="0" smtClean="0"/>
              <a:t>2 numéros</a:t>
            </a:r>
            <a:r>
              <a:rPr lang="fr-CA" baseline="0" dirty="0" smtClean="0"/>
              <a:t> multipliés ensembles qui vont sur le tableau.</a:t>
            </a:r>
          </a:p>
          <a:p>
            <a:r>
              <a:rPr lang="fr-CA" baseline="0" dirty="0" smtClean="0"/>
              <a:t>Si le fait de demander aux patients à propos du niveau d’activité physique change réellement leur comportement à certains égards, ceci devrait au moins est un sujet discutable.</a:t>
            </a:r>
          </a:p>
          <a:p>
            <a:r>
              <a:rPr lang="fr-CA" baseline="0" dirty="0" smtClean="0"/>
              <a:t>Utile pour le relier à la maladie et les informer comment ceci se rapporte à leur condition.</a:t>
            </a:r>
            <a:endParaRPr lang="en-US" dirty="0"/>
          </a:p>
        </p:txBody>
      </p:sp>
      <p:sp>
        <p:nvSpPr>
          <p:cNvPr id="4" name="Slide Number Placeholder 3"/>
          <p:cNvSpPr>
            <a:spLocks noGrp="1"/>
          </p:cNvSpPr>
          <p:nvPr>
            <p:ph type="sldNum" sz="quarter" idx="10"/>
          </p:nvPr>
        </p:nvSpPr>
        <p:spPr/>
        <p:txBody>
          <a:bodyPr/>
          <a:lstStyle/>
          <a:p>
            <a:fld id="{3FCDCA56-5D54-49A9-AF98-0C88FDB3594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918439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08E608-523A-4A08-BF57-727D74B28DDF}" type="slidenum">
              <a:rPr lang="en-US"/>
              <a:pPr>
                <a:defRPr/>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4862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156FE73-D919-4914-A879-37B0B08EA634}" type="slidenum">
              <a:rPr lang="en-US" smtClean="0">
                <a:cs typeface="Arial" charset="0"/>
              </a:rPr>
              <a:pPr/>
              <a:t>27</a:t>
            </a:fld>
            <a:endParaRPr lang="en-US" smtClean="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b="1" u="sng" dirty="0" smtClean="0"/>
              <a:t>Points de conversation</a:t>
            </a:r>
            <a:r>
              <a:rPr lang="en-US" b="1" u="sng" baseline="0" dirty="0" smtClean="0"/>
              <a:t> </a:t>
            </a:r>
            <a:r>
              <a:rPr lang="en-US" b="1" u="sng" baseline="0" dirty="0" err="1" smtClean="0"/>
              <a:t>suggérés</a:t>
            </a:r>
            <a:endParaRPr lang="en-US" b="1" u="sng" dirty="0" smtClean="0"/>
          </a:p>
          <a:p>
            <a:pPr eaLnBrk="1" hangingPunct="1"/>
            <a:r>
              <a:rPr lang="en-US" dirty="0" smtClean="0"/>
              <a:t>1. </a:t>
            </a:r>
            <a:r>
              <a:rPr lang="en-US" dirty="0" err="1" smtClean="0"/>
              <a:t>Évaluer</a:t>
            </a:r>
            <a:r>
              <a:rPr lang="en-US" dirty="0" smtClean="0"/>
              <a:t> </a:t>
            </a:r>
            <a:r>
              <a:rPr lang="en-US" dirty="0" err="1" smtClean="0"/>
              <a:t>l’état</a:t>
            </a:r>
            <a:r>
              <a:rPr lang="en-US" dirty="0" smtClean="0"/>
              <a:t> de la </a:t>
            </a:r>
            <a:r>
              <a:rPr lang="en-US" dirty="0" err="1" smtClean="0"/>
              <a:t>préparation</a:t>
            </a:r>
            <a:r>
              <a:rPr lang="en-US" baseline="0" dirty="0" smtClean="0"/>
              <a:t> du </a:t>
            </a:r>
            <a:r>
              <a:rPr lang="en-US" baseline="0" dirty="0" err="1" smtClean="0"/>
              <a:t>comportement</a:t>
            </a:r>
            <a:r>
              <a:rPr lang="en-US" baseline="0" dirty="0" smtClean="0"/>
              <a:t> du patient à faire de </a:t>
            </a:r>
            <a:r>
              <a:rPr lang="en-US" baseline="0" dirty="0" err="1" smtClean="0"/>
              <a:t>l’exercice</a:t>
            </a:r>
            <a:r>
              <a:rPr lang="en-US" baseline="0" dirty="0" smtClean="0"/>
              <a:t> et comment </a:t>
            </a:r>
            <a:r>
              <a:rPr lang="en-US" baseline="0" dirty="0" err="1" smtClean="0"/>
              <a:t>cette</a:t>
            </a:r>
            <a:r>
              <a:rPr lang="en-US" baseline="0" dirty="0" smtClean="0"/>
              <a:t> </a:t>
            </a:r>
            <a:r>
              <a:rPr lang="en-US" baseline="0" dirty="0" err="1" smtClean="0"/>
              <a:t>évaluation</a:t>
            </a:r>
            <a:r>
              <a:rPr lang="en-US" baseline="0" dirty="0" smtClean="0"/>
              <a:t> </a:t>
            </a:r>
            <a:r>
              <a:rPr lang="en-US" baseline="0" dirty="0" err="1" smtClean="0"/>
              <a:t>devrait</a:t>
            </a:r>
            <a:r>
              <a:rPr lang="en-US" baseline="0" dirty="0" smtClean="0"/>
              <a:t> </a:t>
            </a:r>
            <a:r>
              <a:rPr lang="en-US" baseline="0" dirty="0" err="1" smtClean="0"/>
              <a:t>déterminer</a:t>
            </a:r>
            <a:r>
              <a:rPr lang="en-US" baseline="0" dirty="0" smtClean="0"/>
              <a:t> les </a:t>
            </a:r>
            <a:r>
              <a:rPr lang="en-US" baseline="0" dirty="0" err="1" smtClean="0"/>
              <a:t>conseils</a:t>
            </a:r>
            <a:r>
              <a:rPr lang="en-US" baseline="0" dirty="0" smtClean="0"/>
              <a:t> du counselling du </a:t>
            </a:r>
            <a:r>
              <a:rPr lang="en-US" baseline="0" dirty="0" err="1" smtClean="0"/>
              <a:t>médecin</a:t>
            </a:r>
            <a:r>
              <a:rPr lang="en-US" baseline="0" dirty="0" smtClean="0"/>
              <a:t>.</a:t>
            </a:r>
            <a:r>
              <a:rPr lang="en-US" dirty="0" smtClean="0"/>
              <a:t>. </a:t>
            </a:r>
          </a:p>
          <a:p>
            <a:pPr eaLnBrk="1" hangingPunct="1"/>
            <a:r>
              <a:rPr lang="en-US" dirty="0" smtClean="0"/>
              <a:t>2. Le </a:t>
            </a:r>
            <a:r>
              <a:rPr lang="en-US" dirty="0" err="1" smtClean="0"/>
              <a:t>stade</a:t>
            </a:r>
            <a:r>
              <a:rPr lang="en-US" dirty="0" smtClean="0"/>
              <a:t> du </a:t>
            </a:r>
            <a:r>
              <a:rPr lang="en-US" dirty="0" err="1" smtClean="0"/>
              <a:t>changement</a:t>
            </a:r>
            <a:r>
              <a:rPr lang="en-US" baseline="0" dirty="0" smtClean="0"/>
              <a:t> de </a:t>
            </a:r>
            <a:r>
              <a:rPr lang="en-US" baseline="0" dirty="0" err="1" smtClean="0"/>
              <a:t>modèle</a:t>
            </a:r>
            <a:r>
              <a:rPr lang="en-US" baseline="0" dirty="0" smtClean="0"/>
              <a:t> </a:t>
            </a:r>
            <a:r>
              <a:rPr lang="en-US" baseline="0" dirty="0" err="1" smtClean="0"/>
              <a:t>utilisé</a:t>
            </a:r>
            <a:r>
              <a:rPr lang="en-US" baseline="0" dirty="0" smtClean="0"/>
              <a:t> </a:t>
            </a:r>
            <a:r>
              <a:rPr lang="en-US" baseline="0" dirty="0" err="1" smtClean="0"/>
              <a:t>dans</a:t>
            </a:r>
            <a:r>
              <a:rPr lang="en-US" baseline="0" dirty="0" smtClean="0"/>
              <a:t> </a:t>
            </a:r>
            <a:r>
              <a:rPr lang="en-US" baseline="0" dirty="0" err="1" smtClean="0"/>
              <a:t>L’exercice</a:t>
            </a:r>
            <a:r>
              <a:rPr lang="en-US" baseline="0" dirty="0" smtClean="0"/>
              <a:t>: un </a:t>
            </a:r>
            <a:r>
              <a:rPr lang="en-US" baseline="0" dirty="0" err="1" smtClean="0"/>
              <a:t>médicament</a:t>
            </a:r>
            <a:r>
              <a:rPr lang="en-US" baseline="0" dirty="0" smtClean="0"/>
              <a:t> Canada </a:t>
            </a:r>
            <a:r>
              <a:rPr lang="en-US" baseline="0" dirty="0" err="1" smtClean="0"/>
              <a:t>est</a:t>
            </a:r>
            <a:r>
              <a:rPr lang="en-US" baseline="0" dirty="0" smtClean="0"/>
              <a:t> </a:t>
            </a:r>
            <a:r>
              <a:rPr lang="en-US" baseline="0" dirty="0" err="1" smtClean="0"/>
              <a:t>basé</a:t>
            </a:r>
            <a:r>
              <a:rPr lang="en-US" baseline="0" dirty="0" smtClean="0"/>
              <a:t> </a:t>
            </a:r>
            <a:r>
              <a:rPr lang="en-US" baseline="0" dirty="0" err="1" smtClean="0"/>
              <a:t>sur</a:t>
            </a:r>
            <a:r>
              <a:rPr lang="en-US" baseline="0" dirty="0" smtClean="0"/>
              <a:t> le </a:t>
            </a:r>
            <a:r>
              <a:rPr lang="en-US" baseline="0" dirty="0" err="1" smtClean="0"/>
              <a:t>modèle</a:t>
            </a:r>
            <a:r>
              <a:rPr lang="en-US" baseline="0" dirty="0" smtClean="0"/>
              <a:t> </a:t>
            </a:r>
            <a:r>
              <a:rPr lang="en-US" baseline="0" dirty="0" err="1" smtClean="0"/>
              <a:t>transthéorique</a:t>
            </a:r>
            <a:r>
              <a:rPr lang="en-US" baseline="0" dirty="0" smtClean="0"/>
              <a:t> du </a:t>
            </a:r>
            <a:r>
              <a:rPr lang="en-US" baseline="0" dirty="0" err="1" smtClean="0"/>
              <a:t>changement</a:t>
            </a:r>
            <a:r>
              <a:rPr lang="en-US" baseline="0" dirty="0" smtClean="0"/>
              <a:t> </a:t>
            </a:r>
            <a:r>
              <a:rPr lang="en-US" baseline="0" dirty="0" err="1" smtClean="0"/>
              <a:t>utilisé</a:t>
            </a:r>
            <a:r>
              <a:rPr lang="en-US" baseline="0" dirty="0" smtClean="0"/>
              <a:t> </a:t>
            </a:r>
            <a:r>
              <a:rPr lang="en-US" baseline="0" dirty="0" err="1" smtClean="0"/>
              <a:t>en</a:t>
            </a:r>
            <a:r>
              <a:rPr lang="en-US" baseline="0" dirty="0" smtClean="0"/>
              <a:t> </a:t>
            </a:r>
            <a:r>
              <a:rPr lang="en-US" baseline="0" dirty="0" err="1" smtClean="0"/>
              <a:t>psychologie</a:t>
            </a:r>
            <a:r>
              <a:rPr lang="en-US" baseline="0" dirty="0" smtClean="0"/>
              <a:t> de la santé. </a:t>
            </a:r>
            <a:r>
              <a:rPr lang="en-US" baseline="0" dirty="0" err="1" smtClean="0"/>
              <a:t>L’exercice</a:t>
            </a:r>
            <a:r>
              <a:rPr lang="en-US" baseline="0" dirty="0" smtClean="0"/>
              <a:t> : un </a:t>
            </a:r>
            <a:r>
              <a:rPr lang="en-US" baseline="0" dirty="0" err="1" smtClean="0"/>
              <a:t>médicament</a:t>
            </a:r>
            <a:r>
              <a:rPr lang="en-US" baseline="0" dirty="0" smtClean="0"/>
              <a:t> Canada a </a:t>
            </a:r>
            <a:r>
              <a:rPr lang="en-US" baseline="0" dirty="0" err="1" smtClean="0"/>
              <a:t>simplifié</a:t>
            </a:r>
            <a:r>
              <a:rPr lang="en-US" baseline="0" dirty="0" smtClean="0"/>
              <a:t> </a:t>
            </a:r>
            <a:r>
              <a:rPr lang="en-US" baseline="0" dirty="0" err="1" smtClean="0"/>
              <a:t>ce</a:t>
            </a:r>
            <a:r>
              <a:rPr lang="en-US" baseline="0" dirty="0" smtClean="0"/>
              <a:t> </a:t>
            </a:r>
            <a:r>
              <a:rPr lang="en-US" baseline="0" dirty="0" err="1" smtClean="0"/>
              <a:t>modèle</a:t>
            </a:r>
            <a:r>
              <a:rPr lang="en-US" baseline="0" dirty="0" smtClean="0"/>
              <a:t> pour le Guide </a:t>
            </a:r>
            <a:r>
              <a:rPr lang="en-US" baseline="0" dirty="0" err="1" smtClean="0"/>
              <a:t>d’action</a:t>
            </a:r>
            <a:r>
              <a:rPr lang="en-US" baseline="0" dirty="0" smtClean="0"/>
              <a:t> du </a:t>
            </a:r>
            <a:r>
              <a:rPr lang="en-US" baseline="0" dirty="0" err="1" smtClean="0"/>
              <a:t>médecin</a:t>
            </a:r>
            <a:r>
              <a:rPr lang="en-US" baseline="0" dirty="0" smtClean="0"/>
              <a:t> </a:t>
            </a:r>
            <a:r>
              <a:rPr lang="en-US" baseline="0" dirty="0" err="1" smtClean="0"/>
              <a:t>afin</a:t>
            </a:r>
            <a:r>
              <a:rPr lang="en-US" baseline="0" dirty="0" smtClean="0"/>
              <a:t> de </a:t>
            </a:r>
            <a:r>
              <a:rPr lang="en-US" baseline="0" dirty="0" err="1" smtClean="0"/>
              <a:t>rendre</a:t>
            </a:r>
            <a:r>
              <a:rPr lang="en-US" baseline="0" dirty="0" smtClean="0"/>
              <a:t> </a:t>
            </a:r>
            <a:r>
              <a:rPr lang="en-US" baseline="0" dirty="0" err="1" smtClean="0"/>
              <a:t>aussi</a:t>
            </a:r>
            <a:r>
              <a:rPr lang="en-US" baseline="0" dirty="0" smtClean="0"/>
              <a:t> facile </a:t>
            </a:r>
            <a:r>
              <a:rPr lang="en-US" baseline="0" dirty="0" err="1" smtClean="0"/>
              <a:t>que</a:t>
            </a:r>
            <a:r>
              <a:rPr lang="en-US" baseline="0" dirty="0" smtClean="0"/>
              <a:t> possible pour les </a:t>
            </a:r>
            <a:r>
              <a:rPr lang="en-US" baseline="0" dirty="0" err="1" smtClean="0"/>
              <a:t>médecins</a:t>
            </a:r>
            <a:r>
              <a:rPr lang="en-US" baseline="0" dirty="0" smtClean="0"/>
              <a:t> de </a:t>
            </a:r>
            <a:r>
              <a:rPr lang="en-US" baseline="0" dirty="0" err="1" smtClean="0"/>
              <a:t>fournir</a:t>
            </a:r>
            <a:r>
              <a:rPr lang="en-US" baseline="0" dirty="0" smtClean="0"/>
              <a:t> </a:t>
            </a:r>
            <a:r>
              <a:rPr lang="en-US" baseline="0" dirty="0" err="1" smtClean="0"/>
              <a:t>rapidement</a:t>
            </a:r>
            <a:r>
              <a:rPr lang="en-US" baseline="0" dirty="0" smtClean="0"/>
              <a:t> le counselling </a:t>
            </a:r>
            <a:r>
              <a:rPr lang="en-US" baseline="0" dirty="0" err="1" smtClean="0"/>
              <a:t>d’exercice</a:t>
            </a:r>
            <a:r>
              <a:rPr lang="en-US" baseline="0" dirty="0" smtClean="0"/>
              <a:t> </a:t>
            </a:r>
            <a:r>
              <a:rPr lang="en-US" baseline="0" dirty="0" err="1" smtClean="0"/>
              <a:t>approprié</a:t>
            </a:r>
            <a:r>
              <a:rPr lang="en-US" baseline="0" dirty="0" smtClean="0"/>
              <a:t>.</a:t>
            </a:r>
            <a:endParaRPr lang="en-US" dirty="0" smtClean="0"/>
          </a:p>
          <a:p>
            <a:pPr eaLnBrk="1" hangingPunct="1"/>
            <a:r>
              <a:rPr lang="en-US" dirty="0" smtClean="0"/>
              <a:t>3. </a:t>
            </a:r>
            <a:r>
              <a:rPr lang="en-US" dirty="0" err="1" smtClean="0"/>
              <a:t>Précontemplation</a:t>
            </a:r>
            <a:r>
              <a:rPr lang="en-US" dirty="0" smtClean="0"/>
              <a:t> – </a:t>
            </a:r>
            <a:r>
              <a:rPr lang="en-US" dirty="0" err="1" smtClean="0"/>
              <a:t>éduquer</a:t>
            </a:r>
            <a:r>
              <a:rPr lang="en-US" dirty="0" smtClean="0"/>
              <a:t> le patient.</a:t>
            </a:r>
          </a:p>
        </p:txBody>
      </p:sp>
    </p:spTree>
    <p:extLst>
      <p:ext uri="{BB962C8B-B14F-4D97-AF65-F5344CB8AC3E}">
        <p14:creationId xmlns:p14="http://schemas.microsoft.com/office/powerpoint/2010/main" val="3171766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4D9359-7B2D-4AE8-ABFE-7EFCA4773700}" type="slidenum">
              <a:rPr lang="en-US" smtClean="0"/>
              <a:pPr>
                <a:defRPr/>
              </a:pPr>
              <a:t>28</a:t>
            </a:fld>
            <a:endParaRPr lang="en-US"/>
          </a:p>
        </p:txBody>
      </p:sp>
    </p:spTree>
    <p:extLst>
      <p:ext uri="{BB962C8B-B14F-4D97-AF65-F5344CB8AC3E}">
        <p14:creationId xmlns:p14="http://schemas.microsoft.com/office/powerpoint/2010/main" val="92759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B12DCA0-C6FC-4540-B895-FEA1031E10A8}" type="slidenum">
              <a:rPr lang="en-US" smtClean="0">
                <a:cs typeface="Arial" charset="0"/>
              </a:rPr>
              <a:pPr/>
              <a:t>32</a:t>
            </a:fld>
            <a:endParaRPr lang="en-US" smtClean="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b="1" u="sng" dirty="0" smtClean="0"/>
              <a:t>Points de conversation </a:t>
            </a:r>
            <a:r>
              <a:rPr lang="en-US" b="1" u="sng" dirty="0" err="1" smtClean="0"/>
              <a:t>suggérés</a:t>
            </a:r>
            <a:endParaRPr lang="en-US" b="1" u="sng" dirty="0" smtClean="0"/>
          </a:p>
          <a:p>
            <a:pPr eaLnBrk="1" hangingPunct="1"/>
            <a:r>
              <a:rPr lang="en-US" dirty="0" smtClean="0"/>
              <a:t>1. </a:t>
            </a:r>
            <a:r>
              <a:rPr lang="en-US" dirty="0" err="1" smtClean="0"/>
              <a:t>Cette</a:t>
            </a:r>
            <a:r>
              <a:rPr lang="en-US" dirty="0" smtClean="0"/>
              <a:t> </a:t>
            </a:r>
            <a:r>
              <a:rPr lang="en-US" dirty="0" err="1" smtClean="0"/>
              <a:t>diapositive</a:t>
            </a:r>
            <a:r>
              <a:rPr lang="en-US" dirty="0" smtClean="0"/>
              <a:t> </a:t>
            </a:r>
            <a:r>
              <a:rPr lang="en-US" dirty="0" err="1" smtClean="0"/>
              <a:t>élargit</a:t>
            </a:r>
            <a:r>
              <a:rPr lang="en-US" dirty="0" smtClean="0"/>
              <a:t> encore plus </a:t>
            </a:r>
            <a:r>
              <a:rPr lang="en-US" dirty="0" err="1" smtClean="0"/>
              <a:t>l’étape</a:t>
            </a:r>
            <a:r>
              <a:rPr lang="en-US" dirty="0" smtClean="0"/>
              <a:t> n°3 de la </a:t>
            </a:r>
            <a:r>
              <a:rPr lang="en-US" dirty="0" err="1" smtClean="0"/>
              <a:t>diapositive</a:t>
            </a:r>
            <a:r>
              <a:rPr lang="en-US" dirty="0" smtClean="0"/>
              <a:t> </a:t>
            </a:r>
            <a:r>
              <a:rPr lang="en-US" dirty="0" err="1" smtClean="0"/>
              <a:t>précédente</a:t>
            </a:r>
            <a:r>
              <a:rPr lang="en-US" dirty="0" smtClean="0"/>
              <a:t>. Elle</a:t>
            </a:r>
            <a:r>
              <a:rPr lang="en-US" baseline="0" dirty="0" smtClean="0"/>
              <a:t> </a:t>
            </a:r>
            <a:r>
              <a:rPr lang="en-US" baseline="0" dirty="0" err="1" smtClean="0"/>
              <a:t>explique</a:t>
            </a:r>
            <a:r>
              <a:rPr lang="en-US" baseline="0" dirty="0" smtClean="0"/>
              <a:t> au </a:t>
            </a:r>
            <a:r>
              <a:rPr lang="en-US" baseline="0" dirty="0" err="1" smtClean="0"/>
              <a:t>médecin</a:t>
            </a:r>
            <a:r>
              <a:rPr lang="en-US" baseline="0" dirty="0" smtClean="0"/>
              <a:t> comment </a:t>
            </a:r>
            <a:r>
              <a:rPr lang="en-US" baseline="0" dirty="0" err="1" smtClean="0"/>
              <a:t>évaluer</a:t>
            </a:r>
            <a:r>
              <a:rPr lang="en-US" baseline="0" dirty="0" smtClean="0"/>
              <a:t> </a:t>
            </a:r>
            <a:r>
              <a:rPr lang="en-US" baseline="0" dirty="0" err="1" smtClean="0"/>
              <a:t>l’état</a:t>
            </a:r>
            <a:r>
              <a:rPr lang="en-US" baseline="0" dirty="0" smtClean="0"/>
              <a:t> de </a:t>
            </a:r>
            <a:r>
              <a:rPr lang="en-US" baseline="0" dirty="0" err="1" smtClean="0"/>
              <a:t>préparation</a:t>
            </a:r>
            <a:r>
              <a:rPr lang="en-US" baseline="0" dirty="0" smtClean="0"/>
              <a:t> du </a:t>
            </a:r>
            <a:r>
              <a:rPr lang="en-US" baseline="0" dirty="0" err="1" smtClean="0"/>
              <a:t>comportement</a:t>
            </a:r>
            <a:r>
              <a:rPr lang="en-US" baseline="0" dirty="0" smtClean="0"/>
              <a:t> du patient à </a:t>
            </a:r>
            <a:r>
              <a:rPr lang="en-US" baseline="0" dirty="0" err="1" smtClean="0"/>
              <a:t>l’exercice</a:t>
            </a:r>
            <a:r>
              <a:rPr lang="en-US" baseline="0" dirty="0" smtClean="0"/>
              <a:t> et comment </a:t>
            </a:r>
            <a:r>
              <a:rPr lang="en-US" baseline="0" dirty="0" err="1" smtClean="0"/>
              <a:t>cette</a:t>
            </a:r>
            <a:r>
              <a:rPr lang="en-US" baseline="0" dirty="0" smtClean="0"/>
              <a:t> </a:t>
            </a:r>
            <a:r>
              <a:rPr lang="en-US" baseline="0" dirty="0" err="1" smtClean="0"/>
              <a:t>évaluation</a:t>
            </a:r>
            <a:r>
              <a:rPr lang="en-US" baseline="0" dirty="0" smtClean="0"/>
              <a:t> </a:t>
            </a:r>
            <a:r>
              <a:rPr lang="en-US" baseline="0" dirty="0" err="1" smtClean="0"/>
              <a:t>devrait</a:t>
            </a:r>
            <a:r>
              <a:rPr lang="en-US" baseline="0" dirty="0" smtClean="0"/>
              <a:t> </a:t>
            </a:r>
            <a:r>
              <a:rPr lang="en-US" baseline="0" dirty="0" err="1" smtClean="0"/>
              <a:t>déterminer</a:t>
            </a:r>
            <a:r>
              <a:rPr lang="en-US" baseline="0" dirty="0" smtClean="0"/>
              <a:t> le plan </a:t>
            </a:r>
            <a:r>
              <a:rPr lang="en-US" baseline="0" dirty="0" err="1" smtClean="0"/>
              <a:t>d’action</a:t>
            </a:r>
            <a:r>
              <a:rPr lang="en-US" baseline="0" dirty="0" smtClean="0"/>
              <a:t> du counselling du </a:t>
            </a:r>
            <a:r>
              <a:rPr lang="en-US" baseline="0" dirty="0" err="1" smtClean="0"/>
              <a:t>médecin</a:t>
            </a:r>
            <a:r>
              <a:rPr lang="en-US" baseline="0" dirty="0" smtClean="0"/>
              <a:t> </a:t>
            </a:r>
            <a:r>
              <a:rPr lang="en-US" baseline="0" dirty="0" err="1" smtClean="0"/>
              <a:t>sur</a:t>
            </a:r>
            <a:r>
              <a:rPr lang="en-US" baseline="0" dirty="0" smtClean="0"/>
              <a:t> </a:t>
            </a:r>
            <a:r>
              <a:rPr lang="en-US" baseline="0" dirty="0" err="1" smtClean="0"/>
              <a:t>l’exercice</a:t>
            </a:r>
            <a:r>
              <a:rPr lang="en-US" baseline="0" dirty="0" smtClean="0"/>
              <a:t>.</a:t>
            </a:r>
            <a:endParaRPr lang="en-US" dirty="0" smtClean="0"/>
          </a:p>
          <a:p>
            <a:pPr eaLnBrk="1" hangingPunct="1"/>
            <a:r>
              <a:rPr lang="en-US" dirty="0" smtClean="0"/>
              <a:t>2. Le </a:t>
            </a:r>
            <a:r>
              <a:rPr lang="en-US" dirty="0" err="1" smtClean="0"/>
              <a:t>stade</a:t>
            </a:r>
            <a:r>
              <a:rPr lang="en-US" dirty="0" smtClean="0"/>
              <a:t> de </a:t>
            </a:r>
            <a:r>
              <a:rPr lang="en-US" dirty="0" err="1" smtClean="0"/>
              <a:t>changement</a:t>
            </a:r>
            <a:r>
              <a:rPr lang="en-US" dirty="0" smtClean="0"/>
              <a:t> de </a:t>
            </a:r>
            <a:r>
              <a:rPr lang="en-US" dirty="0" err="1" smtClean="0"/>
              <a:t>modèle</a:t>
            </a:r>
            <a:r>
              <a:rPr lang="en-US" dirty="0" smtClean="0"/>
              <a:t> </a:t>
            </a:r>
            <a:r>
              <a:rPr lang="en-US" dirty="0" err="1" smtClean="0"/>
              <a:t>utilisé</a:t>
            </a:r>
            <a:r>
              <a:rPr lang="en-US" dirty="0" smtClean="0"/>
              <a:t> par</a:t>
            </a:r>
            <a:r>
              <a:rPr lang="en-US" baseline="0" dirty="0" smtClean="0"/>
              <a:t> </a:t>
            </a:r>
            <a:r>
              <a:rPr lang="en-US" baseline="0" dirty="0" err="1" smtClean="0"/>
              <a:t>L’exercice</a:t>
            </a:r>
            <a:r>
              <a:rPr lang="en-US" baseline="0" dirty="0" smtClean="0"/>
              <a:t> : un </a:t>
            </a:r>
            <a:r>
              <a:rPr lang="en-US" baseline="0" dirty="0" err="1" smtClean="0"/>
              <a:t>médicament</a:t>
            </a:r>
            <a:r>
              <a:rPr lang="en-US" baseline="0" dirty="0" smtClean="0"/>
              <a:t> Canada </a:t>
            </a:r>
            <a:r>
              <a:rPr lang="en-US" baseline="0" dirty="0" err="1" smtClean="0"/>
              <a:t>est</a:t>
            </a:r>
            <a:r>
              <a:rPr lang="en-US" baseline="0" dirty="0" smtClean="0"/>
              <a:t> </a:t>
            </a:r>
            <a:r>
              <a:rPr lang="en-US" baseline="0" dirty="0" err="1" smtClean="0"/>
              <a:t>basé</a:t>
            </a:r>
            <a:r>
              <a:rPr lang="en-US" baseline="0" dirty="0" smtClean="0"/>
              <a:t> </a:t>
            </a:r>
            <a:r>
              <a:rPr lang="en-US" baseline="0" dirty="0" err="1" smtClean="0"/>
              <a:t>sur</a:t>
            </a:r>
            <a:r>
              <a:rPr lang="en-US" baseline="0" dirty="0" smtClean="0"/>
              <a:t> le </a:t>
            </a:r>
            <a:r>
              <a:rPr lang="en-US" baseline="0" dirty="0" err="1" smtClean="0"/>
              <a:t>modèle</a:t>
            </a:r>
            <a:r>
              <a:rPr lang="en-US" baseline="0" dirty="0" smtClean="0"/>
              <a:t> </a:t>
            </a:r>
            <a:r>
              <a:rPr lang="en-US" baseline="0" dirty="0" err="1" smtClean="0"/>
              <a:t>transthéorique</a:t>
            </a:r>
            <a:r>
              <a:rPr lang="en-US" baseline="0" dirty="0" smtClean="0"/>
              <a:t> du </a:t>
            </a:r>
            <a:r>
              <a:rPr lang="en-US" baseline="0" dirty="0" err="1" smtClean="0"/>
              <a:t>changement</a:t>
            </a:r>
            <a:r>
              <a:rPr lang="en-US" baseline="0" dirty="0" smtClean="0"/>
              <a:t> </a:t>
            </a:r>
            <a:r>
              <a:rPr lang="en-US" baseline="0" dirty="0" err="1" smtClean="0"/>
              <a:t>utilisé</a:t>
            </a:r>
            <a:r>
              <a:rPr lang="en-US" baseline="0" dirty="0" smtClean="0"/>
              <a:t> </a:t>
            </a:r>
            <a:r>
              <a:rPr lang="en-US" baseline="0" dirty="0" err="1" smtClean="0"/>
              <a:t>en</a:t>
            </a:r>
            <a:r>
              <a:rPr lang="en-US" baseline="0" dirty="0" smtClean="0"/>
              <a:t> </a:t>
            </a:r>
            <a:r>
              <a:rPr lang="en-US" baseline="0" dirty="0" err="1" smtClean="0"/>
              <a:t>psychologie</a:t>
            </a:r>
            <a:r>
              <a:rPr lang="en-US" baseline="0" dirty="0" smtClean="0"/>
              <a:t> de la santé. </a:t>
            </a:r>
            <a:r>
              <a:rPr lang="en-US" baseline="0" dirty="0" err="1" smtClean="0"/>
              <a:t>L’exercice</a:t>
            </a:r>
            <a:r>
              <a:rPr lang="en-US" baseline="0" dirty="0" smtClean="0"/>
              <a:t>: un </a:t>
            </a:r>
            <a:r>
              <a:rPr lang="en-US" baseline="0" dirty="0" err="1" smtClean="0"/>
              <a:t>médicament</a:t>
            </a:r>
            <a:r>
              <a:rPr lang="en-US" baseline="0" dirty="0" smtClean="0"/>
              <a:t> Canada a </a:t>
            </a:r>
            <a:r>
              <a:rPr lang="en-US" baseline="0" dirty="0" err="1" smtClean="0"/>
              <a:t>simplifié</a:t>
            </a:r>
            <a:r>
              <a:rPr lang="en-US" baseline="0" dirty="0" smtClean="0"/>
              <a:t> </a:t>
            </a:r>
            <a:r>
              <a:rPr lang="en-US" baseline="0" dirty="0" err="1" smtClean="0"/>
              <a:t>ce</a:t>
            </a:r>
            <a:r>
              <a:rPr lang="en-US" baseline="0" dirty="0" smtClean="0"/>
              <a:t> </a:t>
            </a:r>
            <a:r>
              <a:rPr lang="en-US" baseline="0" dirty="0" err="1" smtClean="0"/>
              <a:t>modèle</a:t>
            </a:r>
            <a:r>
              <a:rPr lang="en-US" baseline="0" dirty="0" smtClean="0"/>
              <a:t> de guide </a:t>
            </a:r>
            <a:r>
              <a:rPr lang="en-US" baseline="0" dirty="0" err="1" smtClean="0"/>
              <a:t>d’action</a:t>
            </a:r>
            <a:r>
              <a:rPr lang="en-US" baseline="0" dirty="0" smtClean="0"/>
              <a:t> des </a:t>
            </a:r>
            <a:r>
              <a:rPr lang="en-US" baseline="0" dirty="0" err="1" smtClean="0"/>
              <a:t>médecins</a:t>
            </a:r>
            <a:r>
              <a:rPr lang="en-US" baseline="0" dirty="0" smtClean="0"/>
              <a:t> </a:t>
            </a:r>
            <a:r>
              <a:rPr lang="en-US" baseline="0" dirty="0" err="1" smtClean="0"/>
              <a:t>afin</a:t>
            </a:r>
            <a:r>
              <a:rPr lang="en-US" baseline="0" dirty="0" smtClean="0"/>
              <a:t> de </a:t>
            </a:r>
            <a:r>
              <a:rPr lang="en-US" baseline="0" dirty="0" err="1" smtClean="0"/>
              <a:t>rendre</a:t>
            </a:r>
            <a:r>
              <a:rPr lang="en-US" baseline="0" dirty="0" smtClean="0"/>
              <a:t> </a:t>
            </a:r>
            <a:r>
              <a:rPr lang="en-US" baseline="0" dirty="0" err="1" smtClean="0"/>
              <a:t>aussi</a:t>
            </a:r>
            <a:r>
              <a:rPr lang="en-US" baseline="0" dirty="0" smtClean="0"/>
              <a:t> facile </a:t>
            </a:r>
            <a:r>
              <a:rPr lang="en-US" baseline="0" dirty="0" err="1" smtClean="0"/>
              <a:t>que</a:t>
            </a:r>
            <a:r>
              <a:rPr lang="en-US" baseline="0" dirty="0" smtClean="0"/>
              <a:t> possible pour les </a:t>
            </a:r>
            <a:r>
              <a:rPr lang="en-US" baseline="0" dirty="0" err="1" smtClean="0"/>
              <a:t>médecins</a:t>
            </a:r>
            <a:r>
              <a:rPr lang="en-US" baseline="0" dirty="0" smtClean="0"/>
              <a:t> de </a:t>
            </a:r>
            <a:r>
              <a:rPr lang="en-US" baseline="0" dirty="0" err="1" smtClean="0"/>
              <a:t>fournir</a:t>
            </a:r>
            <a:r>
              <a:rPr lang="en-US" baseline="0" dirty="0" smtClean="0"/>
              <a:t> </a:t>
            </a:r>
            <a:r>
              <a:rPr lang="en-US" baseline="0" dirty="0" err="1" smtClean="0"/>
              <a:t>rapidement</a:t>
            </a:r>
            <a:r>
              <a:rPr lang="en-US" baseline="0" dirty="0" smtClean="0"/>
              <a:t> le </a:t>
            </a:r>
            <a:r>
              <a:rPr lang="en-US" baseline="0" dirty="0" err="1" smtClean="0"/>
              <a:t>conseil</a:t>
            </a:r>
            <a:r>
              <a:rPr lang="en-US" baseline="0" dirty="0" smtClean="0"/>
              <a:t> </a:t>
            </a:r>
            <a:r>
              <a:rPr lang="en-US" baseline="0" dirty="0" err="1" smtClean="0"/>
              <a:t>d’exercice</a:t>
            </a:r>
            <a:r>
              <a:rPr lang="en-US" baseline="0" dirty="0" smtClean="0"/>
              <a:t> </a:t>
            </a:r>
            <a:r>
              <a:rPr lang="en-US" baseline="0" dirty="0" err="1" smtClean="0"/>
              <a:t>approprié</a:t>
            </a:r>
            <a:r>
              <a:rPr lang="en-US" baseline="0" dirty="0" smtClean="0"/>
              <a:t>.</a:t>
            </a:r>
            <a:endParaRPr lang="en-US" dirty="0" smtClean="0"/>
          </a:p>
        </p:txBody>
      </p:sp>
    </p:spTree>
    <p:extLst>
      <p:ext uri="{BB962C8B-B14F-4D97-AF65-F5344CB8AC3E}">
        <p14:creationId xmlns:p14="http://schemas.microsoft.com/office/powerpoint/2010/main" val="106618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43C27B3-CB45-46C3-8EB6-2F1BE74CF992}" type="slidenum">
              <a:rPr lang="en-US" smtClean="0">
                <a:cs typeface="Arial" charset="0"/>
              </a:rPr>
              <a:pPr/>
              <a:t>2</a:t>
            </a:fld>
            <a:endParaRPr lang="en-US" smtClean="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0" u="none" dirty="0" err="1" smtClean="0"/>
              <a:t>Quel</a:t>
            </a:r>
            <a:r>
              <a:rPr lang="en-US" b="0" u="none" dirty="0" smtClean="0"/>
              <a:t> concept </a:t>
            </a:r>
            <a:r>
              <a:rPr lang="en-US" b="0" u="none" dirty="0" err="1" smtClean="0"/>
              <a:t>intriguant</a:t>
            </a:r>
            <a:r>
              <a:rPr lang="en-US" b="0" u="none" dirty="0" smtClean="0"/>
              <a:t> ! Certes, </a:t>
            </a:r>
            <a:r>
              <a:rPr lang="en-US" b="0" u="none" dirty="0" err="1" smtClean="0"/>
              <a:t>s’il</a:t>
            </a:r>
            <a:r>
              <a:rPr lang="en-US" b="0" u="none" dirty="0" smtClean="0"/>
              <a:t> y</a:t>
            </a:r>
            <a:r>
              <a:rPr lang="en-US" b="0" u="none" baseline="0" dirty="0" smtClean="0"/>
              <a:t> </a:t>
            </a:r>
            <a:r>
              <a:rPr lang="en-US" b="0" u="none" baseline="0" dirty="0" err="1" smtClean="0"/>
              <a:t>avait</a:t>
            </a:r>
            <a:r>
              <a:rPr lang="en-US" b="0" u="none" baseline="0" dirty="0" smtClean="0"/>
              <a:t> </a:t>
            </a:r>
            <a:r>
              <a:rPr lang="en-US" b="0" u="none" baseline="0" dirty="0" err="1" smtClean="0"/>
              <a:t>une</a:t>
            </a:r>
            <a:r>
              <a:rPr lang="en-US" b="0" u="none" baseline="0" dirty="0" smtClean="0"/>
              <a:t> </a:t>
            </a:r>
            <a:r>
              <a:rPr lang="en-US" b="0" u="none" baseline="0" dirty="0" err="1" smtClean="0"/>
              <a:t>telle</a:t>
            </a:r>
            <a:r>
              <a:rPr lang="en-US" b="0" u="none" baseline="0" dirty="0" smtClean="0"/>
              <a:t> </a:t>
            </a:r>
            <a:r>
              <a:rPr lang="en-US" b="0" u="none" baseline="0" dirty="0" err="1" smtClean="0"/>
              <a:t>pilule</a:t>
            </a:r>
            <a:r>
              <a:rPr lang="en-US" b="0" u="none" baseline="0" dirty="0" smtClean="0"/>
              <a:t> </a:t>
            </a:r>
            <a:r>
              <a:rPr lang="en-US" b="0" u="none" baseline="0" dirty="0" err="1" smtClean="0"/>
              <a:t>ou</a:t>
            </a:r>
            <a:r>
              <a:rPr lang="en-US" b="0" u="none" baseline="0" dirty="0" smtClean="0"/>
              <a:t> intervention nous la </a:t>
            </a:r>
            <a:r>
              <a:rPr lang="en-US" b="0" u="none" baseline="0" dirty="0" err="1" smtClean="0"/>
              <a:t>recommanderions</a:t>
            </a:r>
            <a:r>
              <a:rPr lang="en-US" b="0" u="none" baseline="0" dirty="0" smtClean="0"/>
              <a:t> aux patients.</a:t>
            </a:r>
            <a:endParaRPr lang="en-US" b="0" u="none" dirty="0" smtClean="0"/>
          </a:p>
        </p:txBody>
      </p:sp>
    </p:spTree>
    <p:extLst>
      <p:ext uri="{BB962C8B-B14F-4D97-AF65-F5344CB8AC3E}">
        <p14:creationId xmlns:p14="http://schemas.microsoft.com/office/powerpoint/2010/main" val="3832035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err="1" smtClean="0"/>
              <a:t>Une</a:t>
            </a:r>
            <a:r>
              <a:rPr lang="en-CA" noProof="0" dirty="0" smtClean="0"/>
              <a:t> </a:t>
            </a:r>
            <a:r>
              <a:rPr lang="en-CA" noProof="0" dirty="0" err="1" smtClean="0"/>
              <a:t>patiente</a:t>
            </a:r>
            <a:r>
              <a:rPr lang="en-CA" baseline="0" noProof="0" dirty="0" smtClean="0"/>
              <a:t> </a:t>
            </a:r>
            <a:r>
              <a:rPr lang="en-CA" baseline="0" noProof="0" dirty="0" err="1" smtClean="0"/>
              <a:t>en</a:t>
            </a:r>
            <a:r>
              <a:rPr lang="en-CA" baseline="0" noProof="0" dirty="0" smtClean="0"/>
              <a:t> santé, non-</a:t>
            </a:r>
            <a:r>
              <a:rPr lang="en-CA" baseline="0" noProof="0" dirty="0" err="1" smtClean="0"/>
              <a:t>sédentaire</a:t>
            </a:r>
            <a:r>
              <a:rPr lang="en-CA" baseline="0" noProof="0" dirty="0" smtClean="0"/>
              <a:t>, non </a:t>
            </a:r>
            <a:r>
              <a:rPr lang="en-CA" baseline="0" noProof="0" dirty="0" err="1" smtClean="0"/>
              <a:t>obèse</a:t>
            </a:r>
            <a:r>
              <a:rPr lang="en-CA" baseline="0" noProof="0" dirty="0" smtClean="0"/>
              <a:t> qui </a:t>
            </a:r>
            <a:r>
              <a:rPr lang="en-CA" baseline="0" noProof="0" dirty="0" err="1" smtClean="0"/>
              <a:t>est</a:t>
            </a:r>
            <a:r>
              <a:rPr lang="en-CA" baseline="0" noProof="0" dirty="0" smtClean="0"/>
              <a:t> </a:t>
            </a:r>
            <a:r>
              <a:rPr lang="en-CA" baseline="0" noProof="0" dirty="0" err="1" smtClean="0"/>
              <a:t>en</a:t>
            </a:r>
            <a:r>
              <a:rPr lang="en-CA" baseline="0" noProof="0" dirty="0" smtClean="0"/>
              <a:t> </a:t>
            </a:r>
            <a:r>
              <a:rPr lang="en-CA" baseline="0" noProof="0" dirty="0" err="1" smtClean="0"/>
              <a:t>dessous</a:t>
            </a:r>
            <a:r>
              <a:rPr lang="en-CA" baseline="0" noProof="0" dirty="0" smtClean="0"/>
              <a:t> des DIRECTIVES RECOMMANDÉES. </a:t>
            </a:r>
          </a:p>
          <a:p>
            <a:endParaRPr lang="en-CA" baseline="0" noProof="0" dirty="0" smtClean="0"/>
          </a:p>
          <a:p>
            <a:pPr marL="165237" indent="-165237">
              <a:buFontTx/>
              <a:buChar char="-"/>
            </a:pPr>
            <a:r>
              <a:rPr lang="en-CA" baseline="0" noProof="0" dirty="0" err="1" smtClean="0"/>
              <a:t>Une</a:t>
            </a:r>
            <a:r>
              <a:rPr lang="en-CA" baseline="0" noProof="0" dirty="0" smtClean="0"/>
              <a:t> prescription </a:t>
            </a:r>
            <a:r>
              <a:rPr lang="en-CA" baseline="0" noProof="0" dirty="0" err="1" smtClean="0"/>
              <a:t>pourrait</a:t>
            </a:r>
            <a:r>
              <a:rPr lang="en-CA" baseline="0" noProof="0" dirty="0" smtClean="0"/>
              <a:t> </a:t>
            </a:r>
            <a:r>
              <a:rPr lang="en-CA" baseline="0" noProof="0" dirty="0" err="1" smtClean="0"/>
              <a:t>être</a:t>
            </a:r>
            <a:r>
              <a:rPr lang="en-CA" baseline="0" noProof="0" dirty="0" smtClean="0"/>
              <a:t> </a:t>
            </a:r>
            <a:r>
              <a:rPr lang="en-CA" baseline="0" noProof="0" dirty="0" err="1" smtClean="0"/>
              <a:t>n’importe</a:t>
            </a:r>
            <a:r>
              <a:rPr lang="en-CA" baseline="0" noProof="0" dirty="0" smtClean="0"/>
              <a:t> quoi </a:t>
            </a:r>
            <a:r>
              <a:rPr lang="en-CA" baseline="0" noProof="0" dirty="0" err="1" smtClean="0"/>
              <a:t>vers</a:t>
            </a:r>
            <a:r>
              <a:rPr lang="en-CA" baseline="0" noProof="0" dirty="0" smtClean="0"/>
              <a:t> les DIRECTIVES RECOMMANDÉES.</a:t>
            </a:r>
          </a:p>
          <a:p>
            <a:pPr marL="165237" indent="-165237">
              <a:buFontTx/>
              <a:buChar char="-"/>
            </a:pPr>
            <a:r>
              <a:rPr lang="en-CA" baseline="0" noProof="0" dirty="0" err="1" smtClean="0"/>
              <a:t>Atteindre</a:t>
            </a:r>
            <a:r>
              <a:rPr lang="en-CA" baseline="0" noProof="0" dirty="0" smtClean="0"/>
              <a:t> les DIRECTIVES RECOMMANDÉES </a:t>
            </a:r>
            <a:r>
              <a:rPr lang="en-CA" baseline="0" noProof="0" dirty="0" err="1" smtClean="0"/>
              <a:t>est</a:t>
            </a:r>
            <a:r>
              <a:rPr lang="en-CA" baseline="0" noProof="0" dirty="0" smtClean="0"/>
              <a:t> un </a:t>
            </a:r>
            <a:r>
              <a:rPr lang="en-CA" baseline="0" noProof="0" dirty="0" err="1" smtClean="0"/>
              <a:t>objectif</a:t>
            </a:r>
            <a:r>
              <a:rPr lang="en-CA" baseline="0" noProof="0" dirty="0" smtClean="0"/>
              <a:t> possible pour </a:t>
            </a:r>
            <a:r>
              <a:rPr lang="en-CA" baseline="0" noProof="0" dirty="0" err="1" smtClean="0"/>
              <a:t>une</a:t>
            </a:r>
            <a:r>
              <a:rPr lang="en-CA" baseline="0" noProof="0" dirty="0" smtClean="0"/>
              <a:t> </a:t>
            </a:r>
            <a:r>
              <a:rPr lang="en-CA" baseline="0" noProof="0" dirty="0" err="1" smtClean="0"/>
              <a:t>telle</a:t>
            </a:r>
            <a:r>
              <a:rPr lang="en-CA" baseline="0" noProof="0" dirty="0" smtClean="0"/>
              <a:t> </a:t>
            </a:r>
            <a:r>
              <a:rPr lang="en-CA" baseline="0" noProof="0" dirty="0" err="1" smtClean="0"/>
              <a:t>patiente</a:t>
            </a:r>
            <a:r>
              <a:rPr lang="en-CA" baseline="0" noProof="0" dirty="0" smtClean="0"/>
              <a:t>; y </a:t>
            </a:r>
            <a:r>
              <a:rPr lang="en-CA" baseline="0" noProof="0" dirty="0" err="1" smtClean="0"/>
              <a:t>compris</a:t>
            </a:r>
            <a:r>
              <a:rPr lang="en-CA" baseline="0" noProof="0" dirty="0" smtClean="0"/>
              <a:t> des </a:t>
            </a:r>
            <a:r>
              <a:rPr lang="en-CA" baseline="0" noProof="0" dirty="0" err="1" smtClean="0"/>
              <a:t>exercices</a:t>
            </a:r>
            <a:r>
              <a:rPr lang="en-CA" baseline="0" noProof="0" dirty="0" smtClean="0"/>
              <a:t> de résistance.</a:t>
            </a:r>
          </a:p>
          <a:p>
            <a:pPr marL="165237" indent="-165237">
              <a:buFontTx/>
              <a:buChar char="-"/>
            </a:pPr>
            <a:r>
              <a:rPr lang="en-CA" baseline="0" noProof="0" dirty="0" err="1" smtClean="0"/>
              <a:t>Mettre</a:t>
            </a:r>
            <a:r>
              <a:rPr lang="en-CA" baseline="0" noProof="0" dirty="0" smtClean="0"/>
              <a:t> </a:t>
            </a:r>
            <a:r>
              <a:rPr lang="en-CA" baseline="0" noProof="0" dirty="0" err="1" smtClean="0"/>
              <a:t>l’accent</a:t>
            </a:r>
            <a:r>
              <a:rPr lang="en-CA" baseline="0" noProof="0" dirty="0" smtClean="0"/>
              <a:t> </a:t>
            </a:r>
            <a:r>
              <a:rPr lang="en-CA" baseline="0" noProof="0" dirty="0" err="1" smtClean="0"/>
              <a:t>sur</a:t>
            </a:r>
            <a:r>
              <a:rPr lang="en-CA" baseline="0" noProof="0" dirty="0" smtClean="0"/>
              <a:t> </a:t>
            </a:r>
            <a:r>
              <a:rPr lang="en-CA" baseline="0" noProof="0" dirty="0" err="1" smtClean="0"/>
              <a:t>l’introduction</a:t>
            </a:r>
            <a:r>
              <a:rPr lang="en-CA" baseline="0" noProof="0" dirty="0" smtClean="0"/>
              <a:t> </a:t>
            </a:r>
            <a:r>
              <a:rPr lang="en-CA" baseline="0" noProof="0" dirty="0" err="1" smtClean="0"/>
              <a:t>d’activités</a:t>
            </a:r>
            <a:r>
              <a:rPr lang="en-CA" baseline="0" noProof="0" dirty="0" smtClean="0"/>
              <a:t> à INTENSITÉ MOYENNE </a:t>
            </a:r>
            <a:r>
              <a:rPr lang="en-CA" baseline="0" noProof="0" dirty="0" err="1" smtClean="0"/>
              <a:t>serait</a:t>
            </a:r>
            <a:r>
              <a:rPr lang="en-CA" baseline="0" noProof="0" dirty="0" smtClean="0"/>
              <a:t> </a:t>
            </a:r>
            <a:r>
              <a:rPr lang="en-CA" baseline="0" noProof="0" dirty="0" err="1" smtClean="0"/>
              <a:t>apprioprié</a:t>
            </a:r>
            <a:r>
              <a:rPr lang="en-CA" baseline="0" noProof="0" dirty="0" smtClean="0"/>
              <a:t>.</a:t>
            </a:r>
          </a:p>
          <a:p>
            <a:pPr marL="165237" indent="-165237">
              <a:buFontTx/>
              <a:buChar char="-"/>
            </a:pPr>
            <a:r>
              <a:rPr lang="en-CA" baseline="0" noProof="0" dirty="0" err="1" smtClean="0"/>
              <a:t>Une</a:t>
            </a:r>
            <a:r>
              <a:rPr lang="en-CA" baseline="0" noProof="0" dirty="0" smtClean="0"/>
              <a:t> </a:t>
            </a:r>
            <a:r>
              <a:rPr lang="en-CA" baseline="0" noProof="0" dirty="0" err="1" smtClean="0"/>
              <a:t>référence</a:t>
            </a:r>
            <a:r>
              <a:rPr lang="en-CA" baseline="0" noProof="0" dirty="0" smtClean="0"/>
              <a:t> </a:t>
            </a:r>
            <a:r>
              <a:rPr lang="en-CA" baseline="0" noProof="0" dirty="0" err="1" smtClean="0"/>
              <a:t>est</a:t>
            </a:r>
            <a:r>
              <a:rPr lang="en-CA" baseline="0" noProof="0" dirty="0" smtClean="0"/>
              <a:t> </a:t>
            </a:r>
            <a:r>
              <a:rPr lang="en-CA" baseline="0" noProof="0" dirty="0" err="1" smtClean="0"/>
              <a:t>également</a:t>
            </a:r>
            <a:r>
              <a:rPr lang="en-CA" baseline="0" noProof="0" dirty="0" smtClean="0"/>
              <a:t> </a:t>
            </a:r>
            <a:r>
              <a:rPr lang="en-CA" baseline="0" noProof="0" dirty="0" err="1" smtClean="0"/>
              <a:t>une</a:t>
            </a:r>
            <a:r>
              <a:rPr lang="en-CA" baseline="0" noProof="0" dirty="0" smtClean="0"/>
              <a:t> </a:t>
            </a:r>
            <a:r>
              <a:rPr lang="en-CA" baseline="0" noProof="0" dirty="0" err="1" smtClean="0"/>
              <a:t>excellente</a:t>
            </a:r>
            <a:r>
              <a:rPr lang="en-CA" baseline="0" noProof="0" dirty="0" smtClean="0"/>
              <a:t> option: </a:t>
            </a:r>
            <a:r>
              <a:rPr lang="en-CA" baseline="0" noProof="0" dirty="0" err="1" smtClean="0"/>
              <a:t>professionnels</a:t>
            </a:r>
            <a:r>
              <a:rPr lang="en-CA" baseline="0" noProof="0" dirty="0" smtClean="0"/>
              <a:t> </a:t>
            </a:r>
            <a:r>
              <a:rPr lang="en-CA" baseline="0" noProof="0" dirty="0" err="1" smtClean="0"/>
              <a:t>qualifiés</a:t>
            </a:r>
            <a:r>
              <a:rPr lang="en-CA" baseline="0" noProof="0" dirty="0" smtClean="0"/>
              <a:t> </a:t>
            </a:r>
            <a:r>
              <a:rPr lang="en-CA" baseline="0" noProof="0" dirty="0" err="1" smtClean="0"/>
              <a:t>d’exercise</a:t>
            </a:r>
            <a:r>
              <a:rPr lang="en-CA" baseline="0" noProof="0" dirty="0" smtClean="0"/>
              <a:t> </a:t>
            </a:r>
            <a:r>
              <a:rPr lang="en-CA" baseline="0" noProof="0" dirty="0" err="1" smtClean="0"/>
              <a:t>peuvent</a:t>
            </a:r>
            <a:r>
              <a:rPr lang="en-CA" baseline="0" noProof="0" dirty="0" smtClean="0"/>
              <a:t> </a:t>
            </a:r>
            <a:r>
              <a:rPr lang="en-CA" baseline="0" noProof="0" dirty="0" err="1" smtClean="0"/>
              <a:t>fournir</a:t>
            </a:r>
            <a:r>
              <a:rPr lang="en-CA" baseline="0" noProof="0" dirty="0" smtClean="0"/>
              <a:t> non </a:t>
            </a:r>
            <a:r>
              <a:rPr lang="en-CA" baseline="0" noProof="0" dirty="0" err="1" smtClean="0"/>
              <a:t>seulement</a:t>
            </a:r>
            <a:r>
              <a:rPr lang="en-CA" baseline="0" noProof="0" dirty="0" smtClean="0"/>
              <a:t> des </a:t>
            </a:r>
            <a:r>
              <a:rPr lang="en-CA" baseline="0" noProof="0" dirty="0" err="1" smtClean="0"/>
              <a:t>conseils</a:t>
            </a:r>
            <a:r>
              <a:rPr lang="en-CA" baseline="0" noProof="0" dirty="0" smtClean="0"/>
              <a:t> </a:t>
            </a:r>
            <a:r>
              <a:rPr lang="en-CA" baseline="0" noProof="0" dirty="0" err="1" smtClean="0"/>
              <a:t>sur</a:t>
            </a:r>
            <a:r>
              <a:rPr lang="en-CA" baseline="0" noProof="0" dirty="0" smtClean="0"/>
              <a:t> les </a:t>
            </a:r>
            <a:r>
              <a:rPr lang="en-CA" baseline="0" noProof="0" dirty="0" err="1" smtClean="0"/>
              <a:t>exercice</a:t>
            </a:r>
            <a:r>
              <a:rPr lang="en-CA" baseline="0" noProof="0" dirty="0" smtClean="0"/>
              <a:t> </a:t>
            </a:r>
            <a:r>
              <a:rPr lang="en-CA" baseline="0" noProof="0" dirty="0" err="1" smtClean="0"/>
              <a:t>mais</a:t>
            </a:r>
            <a:r>
              <a:rPr lang="en-CA" baseline="0" noProof="0" dirty="0" smtClean="0"/>
              <a:t> </a:t>
            </a:r>
            <a:r>
              <a:rPr lang="en-CA" baseline="0" noProof="0" dirty="0" err="1" smtClean="0"/>
              <a:t>sont</a:t>
            </a:r>
            <a:r>
              <a:rPr lang="en-CA" baseline="0" noProof="0" dirty="0" smtClean="0"/>
              <a:t> </a:t>
            </a:r>
            <a:r>
              <a:rPr lang="en-CA" baseline="0" noProof="0" dirty="0" err="1" smtClean="0"/>
              <a:t>aussi</a:t>
            </a:r>
            <a:r>
              <a:rPr lang="en-CA" baseline="0" noProof="0" dirty="0" smtClean="0"/>
              <a:t> </a:t>
            </a:r>
            <a:r>
              <a:rPr lang="en-CA" baseline="0" noProof="0" dirty="0" err="1" smtClean="0"/>
              <a:t>qualifiés</a:t>
            </a:r>
            <a:r>
              <a:rPr lang="en-CA" baseline="0" noProof="0" dirty="0" smtClean="0"/>
              <a:t> pour optimiser la motivation.</a:t>
            </a:r>
            <a:endParaRPr lang="en-CA" noProof="0" dirty="0"/>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587065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err="1" smtClean="0"/>
              <a:t>Une</a:t>
            </a:r>
            <a:r>
              <a:rPr lang="en-CA" noProof="0" dirty="0" smtClean="0"/>
              <a:t> </a:t>
            </a:r>
            <a:r>
              <a:rPr lang="en-CA" noProof="0" dirty="0" err="1" smtClean="0"/>
              <a:t>patiente</a:t>
            </a:r>
            <a:r>
              <a:rPr lang="en-CA" baseline="0" noProof="0" dirty="0" smtClean="0"/>
              <a:t> </a:t>
            </a:r>
            <a:r>
              <a:rPr lang="en-CA" baseline="0" noProof="0" dirty="0" err="1" smtClean="0"/>
              <a:t>en</a:t>
            </a:r>
            <a:r>
              <a:rPr lang="en-CA" baseline="0" noProof="0" dirty="0" smtClean="0"/>
              <a:t> santé, non-</a:t>
            </a:r>
            <a:r>
              <a:rPr lang="en-CA" baseline="0" noProof="0" dirty="0" err="1" smtClean="0"/>
              <a:t>sédentaire</a:t>
            </a:r>
            <a:r>
              <a:rPr lang="en-CA" baseline="0" noProof="0" dirty="0" smtClean="0"/>
              <a:t>, non </a:t>
            </a:r>
            <a:r>
              <a:rPr lang="en-CA" baseline="0" noProof="0" dirty="0" err="1" smtClean="0"/>
              <a:t>obèse</a:t>
            </a:r>
            <a:r>
              <a:rPr lang="en-CA" baseline="0" noProof="0" dirty="0" smtClean="0"/>
              <a:t> qui </a:t>
            </a:r>
            <a:r>
              <a:rPr lang="en-CA" baseline="0" noProof="0" dirty="0" err="1" smtClean="0"/>
              <a:t>est</a:t>
            </a:r>
            <a:r>
              <a:rPr lang="en-CA" baseline="0" noProof="0" dirty="0" smtClean="0"/>
              <a:t> </a:t>
            </a:r>
            <a:r>
              <a:rPr lang="en-CA" baseline="0" noProof="0" dirty="0" err="1" smtClean="0"/>
              <a:t>en</a:t>
            </a:r>
            <a:r>
              <a:rPr lang="en-CA" baseline="0" noProof="0" dirty="0" smtClean="0"/>
              <a:t> </a:t>
            </a:r>
            <a:r>
              <a:rPr lang="en-CA" baseline="0" noProof="0" dirty="0" err="1" smtClean="0"/>
              <a:t>dessous</a:t>
            </a:r>
            <a:r>
              <a:rPr lang="en-CA" baseline="0" noProof="0" dirty="0" smtClean="0"/>
              <a:t> des DIRECTIVES RECOMMANDÉES. </a:t>
            </a:r>
          </a:p>
          <a:p>
            <a:endParaRPr lang="en-CA" baseline="0" noProof="0" dirty="0" smtClean="0"/>
          </a:p>
          <a:p>
            <a:pPr marL="165237" indent="-165237">
              <a:buFontTx/>
              <a:buChar char="-"/>
            </a:pPr>
            <a:r>
              <a:rPr lang="en-CA" baseline="0" noProof="0" dirty="0" err="1" smtClean="0"/>
              <a:t>Une</a:t>
            </a:r>
            <a:r>
              <a:rPr lang="en-CA" baseline="0" noProof="0" dirty="0" smtClean="0"/>
              <a:t> prescription </a:t>
            </a:r>
            <a:r>
              <a:rPr lang="en-CA" baseline="0" noProof="0" dirty="0" err="1" smtClean="0"/>
              <a:t>pourrait</a:t>
            </a:r>
            <a:r>
              <a:rPr lang="en-CA" baseline="0" noProof="0" dirty="0" smtClean="0"/>
              <a:t> </a:t>
            </a:r>
            <a:r>
              <a:rPr lang="en-CA" baseline="0" noProof="0" dirty="0" err="1" smtClean="0"/>
              <a:t>être</a:t>
            </a:r>
            <a:r>
              <a:rPr lang="en-CA" baseline="0" noProof="0" dirty="0" smtClean="0"/>
              <a:t> </a:t>
            </a:r>
            <a:r>
              <a:rPr lang="en-CA" baseline="0" noProof="0" dirty="0" err="1" smtClean="0"/>
              <a:t>n’important</a:t>
            </a:r>
            <a:r>
              <a:rPr lang="en-CA" baseline="0" noProof="0" dirty="0" smtClean="0"/>
              <a:t> quoi </a:t>
            </a:r>
            <a:r>
              <a:rPr lang="en-CA" baseline="0" noProof="0" dirty="0" err="1" smtClean="0"/>
              <a:t>vers</a:t>
            </a:r>
            <a:r>
              <a:rPr lang="en-CA" baseline="0" noProof="0" dirty="0" smtClean="0"/>
              <a:t> les DIRECTIVES RECOMMANDÉES.</a:t>
            </a:r>
          </a:p>
          <a:p>
            <a:pPr marL="165237" indent="-165237">
              <a:buFontTx/>
              <a:buChar char="-"/>
            </a:pPr>
            <a:r>
              <a:rPr lang="en-CA" baseline="0" noProof="0" dirty="0" err="1" smtClean="0"/>
              <a:t>Atteindre</a:t>
            </a:r>
            <a:r>
              <a:rPr lang="en-CA" baseline="0" noProof="0" dirty="0" smtClean="0"/>
              <a:t> les DIRECTIVES RECOMMANDÉES </a:t>
            </a:r>
            <a:r>
              <a:rPr lang="en-CA" baseline="0" noProof="0" dirty="0" err="1" smtClean="0"/>
              <a:t>est</a:t>
            </a:r>
            <a:r>
              <a:rPr lang="en-CA" baseline="0" noProof="0" dirty="0" smtClean="0"/>
              <a:t> un </a:t>
            </a:r>
            <a:r>
              <a:rPr lang="en-CA" baseline="0" noProof="0" dirty="0" err="1" smtClean="0"/>
              <a:t>objectif</a:t>
            </a:r>
            <a:r>
              <a:rPr lang="en-CA" baseline="0" noProof="0" dirty="0" smtClean="0"/>
              <a:t> possible pour </a:t>
            </a:r>
            <a:r>
              <a:rPr lang="en-CA" baseline="0" noProof="0" dirty="0" err="1" smtClean="0"/>
              <a:t>une</a:t>
            </a:r>
            <a:r>
              <a:rPr lang="en-CA" baseline="0" noProof="0" dirty="0" smtClean="0"/>
              <a:t> </a:t>
            </a:r>
            <a:r>
              <a:rPr lang="en-CA" baseline="0" noProof="0" dirty="0" err="1" smtClean="0"/>
              <a:t>telle</a:t>
            </a:r>
            <a:r>
              <a:rPr lang="en-CA" baseline="0" noProof="0" dirty="0" smtClean="0"/>
              <a:t> </a:t>
            </a:r>
            <a:r>
              <a:rPr lang="en-CA" baseline="0" noProof="0" dirty="0" err="1" smtClean="0"/>
              <a:t>patiente</a:t>
            </a:r>
            <a:r>
              <a:rPr lang="en-CA" baseline="0" noProof="0" dirty="0" smtClean="0"/>
              <a:t>; y </a:t>
            </a:r>
            <a:r>
              <a:rPr lang="en-CA" baseline="0" noProof="0" dirty="0" err="1" smtClean="0"/>
              <a:t>compris</a:t>
            </a:r>
            <a:r>
              <a:rPr lang="en-CA" baseline="0" noProof="0" dirty="0" smtClean="0"/>
              <a:t> des </a:t>
            </a:r>
            <a:r>
              <a:rPr lang="en-CA" baseline="0" noProof="0" dirty="0" err="1" smtClean="0"/>
              <a:t>exercices</a:t>
            </a:r>
            <a:r>
              <a:rPr lang="en-CA" baseline="0" noProof="0" dirty="0" smtClean="0"/>
              <a:t> de résistance.</a:t>
            </a:r>
          </a:p>
          <a:p>
            <a:pPr marL="165237" indent="-165237">
              <a:buFontTx/>
              <a:buChar char="-"/>
            </a:pPr>
            <a:r>
              <a:rPr lang="en-CA" baseline="0" noProof="0" dirty="0" err="1" smtClean="0"/>
              <a:t>Mettre</a:t>
            </a:r>
            <a:r>
              <a:rPr lang="en-CA" baseline="0" noProof="0" dirty="0" smtClean="0"/>
              <a:t> </a:t>
            </a:r>
            <a:r>
              <a:rPr lang="en-CA" baseline="0" noProof="0" dirty="0" err="1" smtClean="0"/>
              <a:t>l’accent</a:t>
            </a:r>
            <a:r>
              <a:rPr lang="en-CA" baseline="0" noProof="0" dirty="0" smtClean="0"/>
              <a:t> </a:t>
            </a:r>
            <a:r>
              <a:rPr lang="en-CA" baseline="0" noProof="0" dirty="0" err="1" smtClean="0"/>
              <a:t>sur</a:t>
            </a:r>
            <a:r>
              <a:rPr lang="en-CA" baseline="0" noProof="0" dirty="0" smtClean="0"/>
              <a:t> </a:t>
            </a:r>
            <a:r>
              <a:rPr lang="en-CA" baseline="0" noProof="0" dirty="0" err="1" smtClean="0"/>
              <a:t>l’introduction</a:t>
            </a:r>
            <a:r>
              <a:rPr lang="en-CA" baseline="0" noProof="0" dirty="0" smtClean="0"/>
              <a:t> </a:t>
            </a:r>
            <a:r>
              <a:rPr lang="en-CA" baseline="0" noProof="0" dirty="0" err="1" smtClean="0"/>
              <a:t>d’activités</a:t>
            </a:r>
            <a:r>
              <a:rPr lang="en-CA" baseline="0" noProof="0" dirty="0" smtClean="0"/>
              <a:t> à INTENSITÉ MOYENNE </a:t>
            </a:r>
            <a:r>
              <a:rPr lang="en-CA" baseline="0" noProof="0" dirty="0" err="1" smtClean="0"/>
              <a:t>serait</a:t>
            </a:r>
            <a:r>
              <a:rPr lang="en-CA" baseline="0" noProof="0" dirty="0" smtClean="0"/>
              <a:t> </a:t>
            </a:r>
            <a:r>
              <a:rPr lang="en-CA" baseline="0" noProof="0" dirty="0" err="1" smtClean="0"/>
              <a:t>apprioprié</a:t>
            </a:r>
            <a:r>
              <a:rPr lang="en-CA" baseline="0" noProof="0" dirty="0" smtClean="0"/>
              <a:t>.</a:t>
            </a:r>
          </a:p>
          <a:p>
            <a:pPr marL="165237" indent="-165237">
              <a:buFontTx/>
              <a:buChar char="-"/>
            </a:pPr>
            <a:r>
              <a:rPr lang="en-CA" baseline="0" noProof="0" dirty="0" err="1" smtClean="0"/>
              <a:t>Une</a:t>
            </a:r>
            <a:r>
              <a:rPr lang="en-CA" baseline="0" noProof="0" dirty="0" smtClean="0"/>
              <a:t> </a:t>
            </a:r>
            <a:r>
              <a:rPr lang="en-CA" baseline="0" noProof="0" dirty="0" err="1" smtClean="0"/>
              <a:t>référence</a:t>
            </a:r>
            <a:r>
              <a:rPr lang="en-CA" baseline="0" noProof="0" dirty="0" smtClean="0"/>
              <a:t> </a:t>
            </a:r>
            <a:r>
              <a:rPr lang="en-CA" baseline="0" noProof="0" dirty="0" err="1" smtClean="0"/>
              <a:t>est</a:t>
            </a:r>
            <a:r>
              <a:rPr lang="en-CA" baseline="0" noProof="0" dirty="0" smtClean="0"/>
              <a:t> </a:t>
            </a:r>
            <a:r>
              <a:rPr lang="en-CA" baseline="0" noProof="0" dirty="0" err="1" smtClean="0"/>
              <a:t>également</a:t>
            </a:r>
            <a:r>
              <a:rPr lang="en-CA" baseline="0" noProof="0" dirty="0" smtClean="0"/>
              <a:t> </a:t>
            </a:r>
            <a:r>
              <a:rPr lang="en-CA" baseline="0" noProof="0" dirty="0" err="1" smtClean="0"/>
              <a:t>une</a:t>
            </a:r>
            <a:r>
              <a:rPr lang="en-CA" baseline="0" noProof="0" dirty="0" smtClean="0"/>
              <a:t> </a:t>
            </a:r>
            <a:r>
              <a:rPr lang="en-CA" baseline="0" noProof="0" dirty="0" err="1" smtClean="0"/>
              <a:t>excellente</a:t>
            </a:r>
            <a:r>
              <a:rPr lang="en-CA" baseline="0" noProof="0" dirty="0" smtClean="0"/>
              <a:t> option: </a:t>
            </a:r>
            <a:r>
              <a:rPr lang="en-CA" baseline="0" noProof="0" dirty="0" err="1" smtClean="0"/>
              <a:t>professionnels</a:t>
            </a:r>
            <a:r>
              <a:rPr lang="en-CA" baseline="0" noProof="0" dirty="0" smtClean="0"/>
              <a:t> </a:t>
            </a:r>
            <a:r>
              <a:rPr lang="en-CA" baseline="0" noProof="0" dirty="0" err="1" smtClean="0"/>
              <a:t>qualifiés</a:t>
            </a:r>
            <a:r>
              <a:rPr lang="en-CA" baseline="0" noProof="0" dirty="0" smtClean="0"/>
              <a:t> </a:t>
            </a:r>
            <a:r>
              <a:rPr lang="en-CA" baseline="0" noProof="0" dirty="0" err="1" smtClean="0"/>
              <a:t>d’exercise</a:t>
            </a:r>
            <a:r>
              <a:rPr lang="en-CA" baseline="0" noProof="0" dirty="0" smtClean="0"/>
              <a:t> </a:t>
            </a:r>
            <a:r>
              <a:rPr lang="en-CA" baseline="0" noProof="0" dirty="0" err="1" smtClean="0"/>
              <a:t>peuvent</a:t>
            </a:r>
            <a:r>
              <a:rPr lang="en-CA" baseline="0" noProof="0" dirty="0" smtClean="0"/>
              <a:t> </a:t>
            </a:r>
            <a:r>
              <a:rPr lang="en-CA" baseline="0" noProof="0" dirty="0" err="1" smtClean="0"/>
              <a:t>fournir</a:t>
            </a:r>
            <a:r>
              <a:rPr lang="en-CA" baseline="0" noProof="0" dirty="0" smtClean="0"/>
              <a:t> non </a:t>
            </a:r>
            <a:r>
              <a:rPr lang="en-CA" baseline="0" noProof="0" dirty="0" err="1" smtClean="0"/>
              <a:t>seulement</a:t>
            </a:r>
            <a:r>
              <a:rPr lang="en-CA" baseline="0" noProof="0" dirty="0" smtClean="0"/>
              <a:t> des </a:t>
            </a:r>
            <a:r>
              <a:rPr lang="en-CA" baseline="0" noProof="0" dirty="0" err="1" smtClean="0"/>
              <a:t>conseils</a:t>
            </a:r>
            <a:r>
              <a:rPr lang="en-CA" baseline="0" noProof="0" dirty="0" smtClean="0"/>
              <a:t> </a:t>
            </a:r>
            <a:r>
              <a:rPr lang="en-CA" baseline="0" noProof="0" dirty="0" err="1" smtClean="0"/>
              <a:t>sur</a:t>
            </a:r>
            <a:r>
              <a:rPr lang="en-CA" baseline="0" noProof="0" dirty="0" smtClean="0"/>
              <a:t> les </a:t>
            </a:r>
            <a:r>
              <a:rPr lang="en-CA" baseline="0" noProof="0" dirty="0" err="1" smtClean="0"/>
              <a:t>exercice</a:t>
            </a:r>
            <a:r>
              <a:rPr lang="en-CA" baseline="0" noProof="0" dirty="0" smtClean="0"/>
              <a:t> </a:t>
            </a:r>
            <a:r>
              <a:rPr lang="en-CA" baseline="0" noProof="0" dirty="0" err="1" smtClean="0"/>
              <a:t>mais</a:t>
            </a:r>
            <a:r>
              <a:rPr lang="en-CA" baseline="0" noProof="0" dirty="0" smtClean="0"/>
              <a:t> </a:t>
            </a:r>
            <a:r>
              <a:rPr lang="en-CA" baseline="0" noProof="0" dirty="0" err="1" smtClean="0"/>
              <a:t>sont</a:t>
            </a:r>
            <a:r>
              <a:rPr lang="en-CA" baseline="0" noProof="0" dirty="0" smtClean="0"/>
              <a:t> </a:t>
            </a:r>
            <a:r>
              <a:rPr lang="en-CA" baseline="0" noProof="0" dirty="0" err="1" smtClean="0"/>
              <a:t>aussi</a:t>
            </a:r>
            <a:r>
              <a:rPr lang="en-CA" baseline="0" noProof="0" dirty="0" smtClean="0"/>
              <a:t> </a:t>
            </a:r>
            <a:r>
              <a:rPr lang="en-CA" baseline="0" noProof="0" dirty="0" err="1" smtClean="0"/>
              <a:t>qualifiés</a:t>
            </a:r>
            <a:r>
              <a:rPr lang="en-CA" baseline="0" noProof="0" dirty="0" smtClean="0"/>
              <a:t> pour optimiser la motivation.</a:t>
            </a:r>
            <a:endParaRPr lang="en-CA" noProof="0" dirty="0" smtClean="0"/>
          </a:p>
          <a:p>
            <a:endParaRPr lang="fr-CA" dirty="0"/>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253268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smtClean="0"/>
              <a:t>Un patient </a:t>
            </a:r>
            <a:r>
              <a:rPr lang="en-CA" noProof="0" dirty="0" err="1" smtClean="0"/>
              <a:t>sédentaire</a:t>
            </a:r>
            <a:r>
              <a:rPr lang="en-CA" noProof="0" dirty="0" smtClean="0"/>
              <a:t> avec</a:t>
            </a:r>
            <a:r>
              <a:rPr lang="en-CA" baseline="0" noProof="0" dirty="0" smtClean="0"/>
              <a:t> syndrome </a:t>
            </a:r>
            <a:r>
              <a:rPr lang="en-CA" baseline="0" noProof="0" dirty="0" err="1" smtClean="0"/>
              <a:t>métabolique</a:t>
            </a:r>
            <a:r>
              <a:rPr lang="en-CA" baseline="0" noProof="0" dirty="0" smtClean="0"/>
              <a:t>.</a:t>
            </a:r>
            <a:endParaRPr lang="en-CA" noProof="0" dirty="0" smtClean="0"/>
          </a:p>
          <a:p>
            <a:endParaRPr lang="en-CA" noProof="0" dirty="0" smtClean="0"/>
          </a:p>
          <a:p>
            <a:pPr marL="165237" indent="-165237">
              <a:buFontTx/>
              <a:buChar char="-"/>
            </a:pPr>
            <a:r>
              <a:rPr lang="en-CA" noProof="0" dirty="0" smtClean="0"/>
              <a:t>De </a:t>
            </a:r>
            <a:r>
              <a:rPr lang="en-CA" noProof="0" dirty="0" err="1" smtClean="0"/>
              <a:t>toute</a:t>
            </a:r>
            <a:r>
              <a:rPr lang="en-CA" noProof="0" dirty="0" smtClean="0"/>
              <a:t> </a:t>
            </a:r>
            <a:r>
              <a:rPr lang="en-CA" noProof="0" dirty="0" err="1" smtClean="0"/>
              <a:t>évidence</a:t>
            </a:r>
            <a:r>
              <a:rPr lang="en-CA" noProof="0" dirty="0" smtClean="0"/>
              <a:t>, le</a:t>
            </a:r>
            <a:r>
              <a:rPr lang="en-CA" baseline="0" noProof="0" dirty="0" smtClean="0"/>
              <a:t> </a:t>
            </a:r>
            <a:r>
              <a:rPr lang="en-CA" baseline="0" noProof="0" dirty="0" err="1" smtClean="0"/>
              <a:t>niveau</a:t>
            </a:r>
            <a:r>
              <a:rPr lang="en-CA" baseline="0" noProof="0" dirty="0" smtClean="0"/>
              <a:t> </a:t>
            </a:r>
            <a:r>
              <a:rPr lang="en-CA" baseline="0" noProof="0" dirty="0" err="1" smtClean="0"/>
              <a:t>d’exercice</a:t>
            </a:r>
            <a:r>
              <a:rPr lang="en-CA" baseline="0" noProof="0" dirty="0" smtClean="0"/>
              <a:t> des DIRECTIVES RECOMMANDÉES </a:t>
            </a:r>
            <a:r>
              <a:rPr lang="en-CA" baseline="0" noProof="0" dirty="0" err="1" smtClean="0"/>
              <a:t>seraient</a:t>
            </a:r>
            <a:r>
              <a:rPr lang="en-CA" baseline="0" noProof="0" dirty="0" smtClean="0"/>
              <a:t> </a:t>
            </a:r>
            <a:r>
              <a:rPr lang="en-CA" baseline="0" noProof="0" dirty="0" err="1" smtClean="0"/>
              <a:t>prématurées</a:t>
            </a:r>
            <a:r>
              <a:rPr lang="en-CA" baseline="0" noProof="0" dirty="0" smtClean="0"/>
              <a:t> pour </a:t>
            </a:r>
            <a:r>
              <a:rPr lang="en-CA" baseline="0" noProof="0" dirty="0" err="1" smtClean="0"/>
              <a:t>ce</a:t>
            </a:r>
            <a:r>
              <a:rPr lang="en-CA" baseline="0" noProof="0" dirty="0" smtClean="0"/>
              <a:t> patient.</a:t>
            </a:r>
          </a:p>
          <a:p>
            <a:pPr marL="165237" indent="-165237">
              <a:buFontTx/>
              <a:buChar char="-"/>
            </a:pPr>
            <a:r>
              <a:rPr lang="en-CA" baseline="0" noProof="0" dirty="0" err="1" smtClean="0"/>
              <a:t>En</a:t>
            </a:r>
            <a:r>
              <a:rPr lang="en-CA" baseline="0" noProof="0" dirty="0" smtClean="0"/>
              <a:t> </a:t>
            </a:r>
            <a:r>
              <a:rPr lang="en-CA" baseline="0" noProof="0" dirty="0" err="1" smtClean="0"/>
              <a:t>utilisant</a:t>
            </a:r>
            <a:r>
              <a:rPr lang="en-CA" baseline="0" noProof="0" dirty="0" smtClean="0"/>
              <a:t> des </a:t>
            </a:r>
            <a:r>
              <a:rPr lang="en-CA" baseline="0" noProof="0" dirty="0" err="1" smtClean="0"/>
              <a:t>conseils</a:t>
            </a:r>
            <a:r>
              <a:rPr lang="en-CA" baseline="0" noProof="0" dirty="0" smtClean="0"/>
              <a:t> </a:t>
            </a:r>
            <a:r>
              <a:rPr lang="en-CA" baseline="0" noProof="0" dirty="0" err="1" smtClean="0"/>
              <a:t>sur</a:t>
            </a:r>
            <a:r>
              <a:rPr lang="en-CA" baseline="0" noProof="0" dirty="0" smtClean="0"/>
              <a:t> le syndrome </a:t>
            </a:r>
            <a:r>
              <a:rPr lang="en-CA" baseline="0" noProof="0" dirty="0" err="1" smtClean="0"/>
              <a:t>métabolique</a:t>
            </a:r>
            <a:r>
              <a:rPr lang="en-CA" baseline="0" noProof="0" dirty="0" smtClean="0"/>
              <a:t> et les </a:t>
            </a:r>
            <a:r>
              <a:rPr lang="en-CA" baseline="0" noProof="0" dirty="0" err="1" smtClean="0"/>
              <a:t>potentiels</a:t>
            </a:r>
            <a:r>
              <a:rPr lang="en-CA" baseline="0" noProof="0" dirty="0" smtClean="0"/>
              <a:t> </a:t>
            </a:r>
            <a:r>
              <a:rPr lang="en-CA" baseline="0" noProof="0" dirty="0" err="1" smtClean="0"/>
              <a:t>connexes</a:t>
            </a:r>
            <a:r>
              <a:rPr lang="en-CA" baseline="0" noProof="0" dirty="0" smtClean="0"/>
              <a:t> de </a:t>
            </a:r>
            <a:r>
              <a:rPr lang="en-CA" baseline="0" noProof="0" dirty="0" err="1" smtClean="0"/>
              <a:t>changements</a:t>
            </a:r>
            <a:r>
              <a:rPr lang="en-CA" baseline="0" noProof="0" dirty="0" smtClean="0"/>
              <a:t> de modes de vie </a:t>
            </a:r>
            <a:r>
              <a:rPr lang="en-CA" baseline="0" noProof="0" dirty="0" err="1" smtClean="0"/>
              <a:t>sains</a:t>
            </a:r>
            <a:r>
              <a:rPr lang="en-CA" baseline="0" noProof="0" dirty="0" smtClean="0"/>
              <a:t> </a:t>
            </a:r>
            <a:r>
              <a:rPr lang="en-CA" baseline="0" noProof="0" dirty="0" err="1" smtClean="0"/>
              <a:t>afin</a:t>
            </a:r>
            <a:r>
              <a:rPr lang="en-CA" baseline="0" noProof="0" dirty="0" smtClean="0"/>
              <a:t> </a:t>
            </a:r>
            <a:r>
              <a:rPr lang="en-CA" baseline="0" noProof="0" dirty="0" err="1" smtClean="0"/>
              <a:t>d’éviter</a:t>
            </a:r>
            <a:r>
              <a:rPr lang="en-CA" baseline="0" noProof="0" dirty="0" smtClean="0"/>
              <a:t> les </a:t>
            </a:r>
            <a:r>
              <a:rPr lang="en-CA" baseline="0" noProof="0" dirty="0" err="1" smtClean="0"/>
              <a:t>conséquences</a:t>
            </a:r>
            <a:r>
              <a:rPr lang="en-CA" baseline="0" noProof="0" dirty="0" smtClean="0"/>
              <a:t> </a:t>
            </a:r>
            <a:r>
              <a:rPr lang="en-CA" baseline="0" noProof="0" dirty="0" err="1" smtClean="0"/>
              <a:t>possibles</a:t>
            </a:r>
            <a:r>
              <a:rPr lang="en-CA" baseline="0" noProof="0" dirty="0" smtClean="0"/>
              <a:t> </a:t>
            </a:r>
            <a:r>
              <a:rPr lang="en-CA" baseline="0" noProof="0" dirty="0" err="1" smtClean="0"/>
              <a:t>liées</a:t>
            </a:r>
            <a:r>
              <a:rPr lang="en-CA" baseline="0" noProof="0" dirty="0" smtClean="0"/>
              <a:t> au syndrome </a:t>
            </a:r>
            <a:r>
              <a:rPr lang="en-CA" baseline="0" noProof="0" dirty="0" err="1" smtClean="0"/>
              <a:t>métabolique</a:t>
            </a:r>
            <a:r>
              <a:rPr lang="en-CA" baseline="0" noProof="0" dirty="0" smtClean="0"/>
              <a:t> </a:t>
            </a:r>
            <a:r>
              <a:rPr lang="en-CA" baseline="0" noProof="0" dirty="0" err="1" smtClean="0"/>
              <a:t>ainsi</a:t>
            </a:r>
            <a:r>
              <a:rPr lang="en-CA" baseline="0" noProof="0" dirty="0" smtClean="0"/>
              <a:t> </a:t>
            </a:r>
            <a:r>
              <a:rPr lang="en-CA" baseline="0" noProof="0" dirty="0" err="1" smtClean="0"/>
              <a:t>que</a:t>
            </a:r>
            <a:r>
              <a:rPr lang="en-CA" baseline="0" noProof="0" dirty="0" smtClean="0"/>
              <a:t> la prescription </a:t>
            </a:r>
            <a:r>
              <a:rPr lang="en-CA" baseline="0" noProof="0" dirty="0" err="1" smtClean="0"/>
              <a:t>d’exercices</a:t>
            </a:r>
            <a:r>
              <a:rPr lang="en-CA" baseline="0" noProof="0" dirty="0" smtClean="0"/>
              <a:t> </a:t>
            </a:r>
            <a:r>
              <a:rPr lang="en-CA" baseline="0" noProof="0" dirty="0" err="1" smtClean="0"/>
              <a:t>devraient</a:t>
            </a:r>
            <a:r>
              <a:rPr lang="en-CA" baseline="0" noProof="0" dirty="0" smtClean="0"/>
              <a:t> </a:t>
            </a:r>
            <a:r>
              <a:rPr lang="en-CA" baseline="0" noProof="0" dirty="0" err="1" smtClean="0"/>
              <a:t>mettre</a:t>
            </a:r>
            <a:r>
              <a:rPr lang="en-CA" baseline="0" noProof="0" dirty="0" smtClean="0"/>
              <a:t> </a:t>
            </a:r>
            <a:r>
              <a:rPr lang="en-CA" baseline="0" noProof="0" dirty="0" err="1" smtClean="0"/>
              <a:t>l’accdent</a:t>
            </a:r>
            <a:r>
              <a:rPr lang="en-CA" baseline="0" noProof="0" dirty="0" smtClean="0"/>
              <a:t> </a:t>
            </a:r>
            <a:r>
              <a:rPr lang="en-CA" baseline="0" noProof="0" dirty="0" err="1" smtClean="0"/>
              <a:t>sur</a:t>
            </a:r>
            <a:r>
              <a:rPr lang="en-CA" baseline="0" noProof="0" dirty="0" smtClean="0"/>
              <a:t> les </a:t>
            </a:r>
            <a:r>
              <a:rPr lang="en-CA" baseline="0" noProof="0" dirty="0" err="1" smtClean="0"/>
              <a:t>comportements</a:t>
            </a:r>
            <a:r>
              <a:rPr lang="en-CA" baseline="0" noProof="0" dirty="0" smtClean="0"/>
              <a:t> </a:t>
            </a:r>
            <a:r>
              <a:rPr lang="en-CA" baseline="0" noProof="0" dirty="0" err="1" smtClean="0"/>
              <a:t>sédentaires</a:t>
            </a:r>
            <a:r>
              <a:rPr lang="en-CA" baseline="0" noProof="0" dirty="0" smtClean="0"/>
              <a:t> (et </a:t>
            </a:r>
            <a:r>
              <a:rPr lang="en-CA" baseline="0" noProof="0" dirty="0" err="1" smtClean="0"/>
              <a:t>ceci</a:t>
            </a:r>
            <a:r>
              <a:rPr lang="en-CA" baseline="0" noProof="0" dirty="0" smtClean="0"/>
              <a:t> </a:t>
            </a:r>
            <a:r>
              <a:rPr lang="en-CA" baseline="0" noProof="0" dirty="0" err="1" smtClean="0"/>
              <a:t>pourrait</a:t>
            </a:r>
            <a:r>
              <a:rPr lang="en-CA" baseline="0" noProof="0" dirty="0" smtClean="0"/>
              <a:t> </a:t>
            </a:r>
            <a:r>
              <a:rPr lang="en-CA" baseline="0" noProof="0" dirty="0" err="1" smtClean="0"/>
              <a:t>être</a:t>
            </a:r>
            <a:r>
              <a:rPr lang="en-CA" baseline="0" noProof="0" dirty="0" smtClean="0"/>
              <a:t> </a:t>
            </a:r>
            <a:r>
              <a:rPr lang="en-CA" baseline="0" noProof="0" dirty="0" err="1" smtClean="0"/>
              <a:t>suffisant</a:t>
            </a:r>
            <a:r>
              <a:rPr lang="en-CA" baseline="0" noProof="0" dirty="0" smtClean="0"/>
              <a:t> </a:t>
            </a:r>
            <a:r>
              <a:rPr lang="en-CA" baseline="0" noProof="0" dirty="0" err="1" smtClean="0"/>
              <a:t>initialement</a:t>
            </a:r>
            <a:r>
              <a:rPr lang="en-CA" baseline="0" noProof="0" dirty="0" smtClean="0"/>
              <a:t>).</a:t>
            </a:r>
          </a:p>
          <a:p>
            <a:pPr marL="165237" indent="-165237">
              <a:buFontTx/>
              <a:buChar char="-"/>
            </a:pPr>
            <a:r>
              <a:rPr lang="en-CA" baseline="0" noProof="0" dirty="0" err="1" smtClean="0"/>
              <a:t>Instaurer</a:t>
            </a:r>
            <a:r>
              <a:rPr lang="en-CA" baseline="0" noProof="0" dirty="0" smtClean="0"/>
              <a:t> un </a:t>
            </a:r>
            <a:r>
              <a:rPr lang="en-CA" baseline="0" noProof="0" dirty="0" err="1" smtClean="0"/>
              <a:t>niveau</a:t>
            </a:r>
            <a:r>
              <a:rPr lang="en-CA" baseline="0" noProof="0" dirty="0" smtClean="0"/>
              <a:t> </a:t>
            </a:r>
            <a:r>
              <a:rPr lang="en-CA" baseline="0" noProof="0" dirty="0" err="1" smtClean="0"/>
              <a:t>intermédiaire</a:t>
            </a:r>
            <a:r>
              <a:rPr lang="en-CA" baseline="0" noProof="0" dirty="0" smtClean="0"/>
              <a:t> </a:t>
            </a:r>
            <a:r>
              <a:rPr lang="en-CA" baseline="0" noProof="0" dirty="0" err="1" smtClean="0"/>
              <a:t>d’exercise</a:t>
            </a:r>
            <a:r>
              <a:rPr lang="en-CA" baseline="0" noProof="0" dirty="0" smtClean="0"/>
              <a:t> </a:t>
            </a:r>
            <a:r>
              <a:rPr lang="en-CA" baseline="0" noProof="0" dirty="0" err="1" smtClean="0"/>
              <a:t>en</a:t>
            </a:r>
            <a:r>
              <a:rPr lang="en-CA" baseline="0" noProof="0" dirty="0" smtClean="0"/>
              <a:t> </a:t>
            </a:r>
            <a:r>
              <a:rPr lang="en-CA" baseline="0" noProof="0" dirty="0" err="1" smtClean="0"/>
              <a:t>dessous</a:t>
            </a:r>
            <a:r>
              <a:rPr lang="en-CA" baseline="0" noProof="0" dirty="0" smtClean="0"/>
              <a:t> des DIRECTIVES RECOMMANDÉES </a:t>
            </a:r>
            <a:r>
              <a:rPr lang="en-CA" baseline="0" noProof="0" dirty="0" err="1" smtClean="0"/>
              <a:t>serait</a:t>
            </a:r>
            <a:r>
              <a:rPr lang="en-CA" baseline="0" noProof="0" dirty="0" smtClean="0"/>
              <a:t> un bon début.</a:t>
            </a:r>
          </a:p>
          <a:p>
            <a:pPr marL="165237" indent="-165237">
              <a:buFontTx/>
              <a:buChar char="-"/>
            </a:pPr>
            <a:r>
              <a:rPr lang="en-CA" baseline="0" noProof="0" dirty="0" err="1" smtClean="0"/>
              <a:t>Une</a:t>
            </a:r>
            <a:r>
              <a:rPr lang="en-CA" baseline="0" noProof="0" dirty="0" smtClean="0"/>
              <a:t> </a:t>
            </a:r>
            <a:r>
              <a:rPr lang="en-CA" baseline="0" noProof="0" dirty="0" err="1" smtClean="0"/>
              <a:t>référence</a:t>
            </a:r>
            <a:r>
              <a:rPr lang="en-CA" baseline="0" noProof="0" dirty="0" smtClean="0"/>
              <a:t> </a:t>
            </a:r>
            <a:r>
              <a:rPr lang="en-CA" baseline="0" noProof="0" dirty="0" err="1" smtClean="0"/>
              <a:t>est</a:t>
            </a:r>
            <a:r>
              <a:rPr lang="en-CA" baseline="0" noProof="0" dirty="0" smtClean="0"/>
              <a:t> </a:t>
            </a:r>
            <a:r>
              <a:rPr lang="en-CA" baseline="0" noProof="0" dirty="0" err="1" smtClean="0"/>
              <a:t>également</a:t>
            </a:r>
            <a:r>
              <a:rPr lang="en-CA" baseline="0" noProof="0" dirty="0" smtClean="0"/>
              <a:t> </a:t>
            </a:r>
            <a:r>
              <a:rPr lang="en-CA" baseline="0" noProof="0" dirty="0" err="1" smtClean="0"/>
              <a:t>une</a:t>
            </a:r>
            <a:r>
              <a:rPr lang="en-CA" baseline="0" noProof="0" dirty="0" smtClean="0"/>
              <a:t> </a:t>
            </a:r>
            <a:r>
              <a:rPr lang="en-CA" baseline="0" noProof="0" dirty="0" err="1" smtClean="0"/>
              <a:t>excellente</a:t>
            </a:r>
            <a:r>
              <a:rPr lang="en-CA" baseline="0" noProof="0" dirty="0" smtClean="0"/>
              <a:t> option: </a:t>
            </a:r>
            <a:r>
              <a:rPr lang="en-CA" baseline="0" noProof="0" dirty="0" err="1" smtClean="0"/>
              <a:t>professionnels</a:t>
            </a:r>
            <a:r>
              <a:rPr lang="en-CA" baseline="0" noProof="0" dirty="0" smtClean="0"/>
              <a:t> </a:t>
            </a:r>
            <a:r>
              <a:rPr lang="en-CA" baseline="0" noProof="0" dirty="0" err="1" smtClean="0"/>
              <a:t>qualifiés</a:t>
            </a:r>
            <a:r>
              <a:rPr lang="en-CA" baseline="0" noProof="0" dirty="0" smtClean="0"/>
              <a:t> </a:t>
            </a:r>
            <a:r>
              <a:rPr lang="en-CA" baseline="0" noProof="0" dirty="0" err="1" smtClean="0"/>
              <a:t>d’exercise</a:t>
            </a:r>
            <a:r>
              <a:rPr lang="en-CA" baseline="0" noProof="0" dirty="0" smtClean="0"/>
              <a:t> </a:t>
            </a:r>
            <a:r>
              <a:rPr lang="en-CA" baseline="0" noProof="0" dirty="0" err="1" smtClean="0"/>
              <a:t>peuvent</a:t>
            </a:r>
            <a:r>
              <a:rPr lang="en-CA" baseline="0" noProof="0" dirty="0" smtClean="0"/>
              <a:t> </a:t>
            </a:r>
            <a:r>
              <a:rPr lang="en-CA" baseline="0" noProof="0" dirty="0" err="1" smtClean="0"/>
              <a:t>fournir</a:t>
            </a:r>
            <a:r>
              <a:rPr lang="en-CA" baseline="0" noProof="0" dirty="0" smtClean="0"/>
              <a:t> non </a:t>
            </a:r>
            <a:r>
              <a:rPr lang="en-CA" baseline="0" noProof="0" dirty="0" err="1" smtClean="0"/>
              <a:t>seulement</a:t>
            </a:r>
            <a:r>
              <a:rPr lang="en-CA" baseline="0" noProof="0" dirty="0" smtClean="0"/>
              <a:t> des </a:t>
            </a:r>
            <a:r>
              <a:rPr lang="en-CA" baseline="0" noProof="0" dirty="0" err="1" smtClean="0"/>
              <a:t>conseils</a:t>
            </a:r>
            <a:r>
              <a:rPr lang="en-CA" baseline="0" noProof="0" dirty="0" smtClean="0"/>
              <a:t> </a:t>
            </a:r>
            <a:r>
              <a:rPr lang="en-CA" baseline="0" noProof="0" dirty="0" err="1" smtClean="0"/>
              <a:t>sur</a:t>
            </a:r>
            <a:r>
              <a:rPr lang="en-CA" baseline="0" noProof="0" dirty="0" smtClean="0"/>
              <a:t> les </a:t>
            </a:r>
            <a:r>
              <a:rPr lang="en-CA" baseline="0" noProof="0" dirty="0" err="1" smtClean="0"/>
              <a:t>exercice</a:t>
            </a:r>
            <a:r>
              <a:rPr lang="en-CA" baseline="0" noProof="0" dirty="0" smtClean="0"/>
              <a:t> </a:t>
            </a:r>
            <a:r>
              <a:rPr lang="en-CA" baseline="0" noProof="0" dirty="0" err="1" smtClean="0"/>
              <a:t>mais</a:t>
            </a:r>
            <a:r>
              <a:rPr lang="en-CA" baseline="0" noProof="0" dirty="0" smtClean="0"/>
              <a:t> </a:t>
            </a:r>
            <a:r>
              <a:rPr lang="en-CA" baseline="0" noProof="0" dirty="0" err="1" smtClean="0"/>
              <a:t>sont</a:t>
            </a:r>
            <a:r>
              <a:rPr lang="en-CA" baseline="0" noProof="0" dirty="0" smtClean="0"/>
              <a:t> </a:t>
            </a:r>
            <a:r>
              <a:rPr lang="en-CA" baseline="0" noProof="0" dirty="0" err="1" smtClean="0"/>
              <a:t>aussi</a:t>
            </a:r>
            <a:r>
              <a:rPr lang="en-CA" baseline="0" noProof="0" dirty="0" smtClean="0"/>
              <a:t> </a:t>
            </a:r>
            <a:r>
              <a:rPr lang="en-CA" baseline="0" noProof="0" dirty="0" err="1" smtClean="0"/>
              <a:t>qualifiés</a:t>
            </a:r>
            <a:r>
              <a:rPr lang="en-CA" baseline="0" noProof="0" dirty="0" smtClean="0"/>
              <a:t> pour optimiser la motivation.</a:t>
            </a:r>
            <a:endParaRPr lang="en-CA" noProof="0" dirty="0" smtClean="0"/>
          </a:p>
          <a:p>
            <a:endParaRPr lang="fr-CA" dirty="0"/>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769542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smtClean="0"/>
              <a:t>Un patient </a:t>
            </a:r>
            <a:r>
              <a:rPr lang="en-CA" noProof="0" dirty="0" err="1" smtClean="0"/>
              <a:t>sédentaire</a:t>
            </a:r>
            <a:r>
              <a:rPr lang="en-CA" noProof="0" dirty="0" smtClean="0"/>
              <a:t> avec</a:t>
            </a:r>
            <a:r>
              <a:rPr lang="en-CA" baseline="0" noProof="0" dirty="0" smtClean="0"/>
              <a:t> syndrome </a:t>
            </a:r>
            <a:r>
              <a:rPr lang="en-CA" baseline="0" noProof="0" dirty="0" err="1" smtClean="0"/>
              <a:t>métabolique</a:t>
            </a:r>
            <a:r>
              <a:rPr lang="en-CA" baseline="0" noProof="0" dirty="0" smtClean="0"/>
              <a:t>.</a:t>
            </a:r>
            <a:endParaRPr lang="en-CA" noProof="0" dirty="0" smtClean="0"/>
          </a:p>
          <a:p>
            <a:endParaRPr lang="en-CA" noProof="0" dirty="0" smtClean="0"/>
          </a:p>
          <a:p>
            <a:pPr marL="165237" indent="-165237">
              <a:buFontTx/>
              <a:buChar char="-"/>
            </a:pPr>
            <a:r>
              <a:rPr lang="en-CA" noProof="0" dirty="0" smtClean="0"/>
              <a:t>De </a:t>
            </a:r>
            <a:r>
              <a:rPr lang="en-CA" noProof="0" dirty="0" err="1" smtClean="0"/>
              <a:t>toute</a:t>
            </a:r>
            <a:r>
              <a:rPr lang="en-CA" noProof="0" dirty="0" smtClean="0"/>
              <a:t> </a:t>
            </a:r>
            <a:r>
              <a:rPr lang="en-CA" noProof="0" dirty="0" err="1" smtClean="0"/>
              <a:t>évidence</a:t>
            </a:r>
            <a:r>
              <a:rPr lang="en-CA" noProof="0" dirty="0" smtClean="0"/>
              <a:t>, le</a:t>
            </a:r>
            <a:r>
              <a:rPr lang="en-CA" baseline="0" noProof="0" dirty="0" smtClean="0"/>
              <a:t> </a:t>
            </a:r>
            <a:r>
              <a:rPr lang="en-CA" baseline="0" noProof="0" dirty="0" err="1" smtClean="0"/>
              <a:t>niveau</a:t>
            </a:r>
            <a:r>
              <a:rPr lang="en-CA" baseline="0" noProof="0" dirty="0" smtClean="0"/>
              <a:t> </a:t>
            </a:r>
            <a:r>
              <a:rPr lang="en-CA" baseline="0" noProof="0" dirty="0" err="1" smtClean="0"/>
              <a:t>d’exercice</a:t>
            </a:r>
            <a:r>
              <a:rPr lang="en-CA" baseline="0" noProof="0" dirty="0" smtClean="0"/>
              <a:t> des DIRECTIVES RECOMMANDÉES </a:t>
            </a:r>
            <a:r>
              <a:rPr lang="en-CA" baseline="0" noProof="0" dirty="0" err="1" smtClean="0"/>
              <a:t>seraient</a:t>
            </a:r>
            <a:r>
              <a:rPr lang="en-CA" baseline="0" noProof="0" dirty="0" smtClean="0"/>
              <a:t> </a:t>
            </a:r>
            <a:r>
              <a:rPr lang="en-CA" baseline="0" noProof="0" dirty="0" err="1" smtClean="0"/>
              <a:t>prématurées</a:t>
            </a:r>
            <a:r>
              <a:rPr lang="en-CA" baseline="0" noProof="0" dirty="0" smtClean="0"/>
              <a:t> pour </a:t>
            </a:r>
            <a:r>
              <a:rPr lang="en-CA" baseline="0" noProof="0" dirty="0" err="1" smtClean="0"/>
              <a:t>ce</a:t>
            </a:r>
            <a:r>
              <a:rPr lang="en-CA" baseline="0" noProof="0" dirty="0" smtClean="0"/>
              <a:t> patient.</a:t>
            </a:r>
          </a:p>
          <a:p>
            <a:pPr marL="165237" indent="-165237">
              <a:buFontTx/>
              <a:buChar char="-"/>
            </a:pPr>
            <a:r>
              <a:rPr lang="en-CA" baseline="0" noProof="0" dirty="0" err="1" smtClean="0"/>
              <a:t>En</a:t>
            </a:r>
            <a:r>
              <a:rPr lang="en-CA" baseline="0" noProof="0" dirty="0" smtClean="0"/>
              <a:t> </a:t>
            </a:r>
            <a:r>
              <a:rPr lang="en-CA" baseline="0" noProof="0" dirty="0" err="1" smtClean="0"/>
              <a:t>utilisant</a:t>
            </a:r>
            <a:r>
              <a:rPr lang="en-CA" baseline="0" noProof="0" dirty="0" smtClean="0"/>
              <a:t> des </a:t>
            </a:r>
            <a:r>
              <a:rPr lang="en-CA" baseline="0" noProof="0" dirty="0" err="1" smtClean="0"/>
              <a:t>conseils</a:t>
            </a:r>
            <a:r>
              <a:rPr lang="en-CA" baseline="0" noProof="0" dirty="0" smtClean="0"/>
              <a:t> </a:t>
            </a:r>
            <a:r>
              <a:rPr lang="en-CA" baseline="0" noProof="0" dirty="0" err="1" smtClean="0"/>
              <a:t>sur</a:t>
            </a:r>
            <a:r>
              <a:rPr lang="en-CA" baseline="0" noProof="0" dirty="0" smtClean="0"/>
              <a:t> le syndrome </a:t>
            </a:r>
            <a:r>
              <a:rPr lang="en-CA" baseline="0" noProof="0" dirty="0" err="1" smtClean="0"/>
              <a:t>métabolique</a:t>
            </a:r>
            <a:r>
              <a:rPr lang="en-CA" baseline="0" noProof="0" dirty="0" smtClean="0"/>
              <a:t> et les </a:t>
            </a:r>
            <a:r>
              <a:rPr lang="en-CA" baseline="0" noProof="0" dirty="0" err="1" smtClean="0"/>
              <a:t>potentiels</a:t>
            </a:r>
            <a:r>
              <a:rPr lang="en-CA" baseline="0" noProof="0" dirty="0" smtClean="0"/>
              <a:t> </a:t>
            </a:r>
            <a:r>
              <a:rPr lang="en-CA" baseline="0" noProof="0" dirty="0" err="1" smtClean="0"/>
              <a:t>connexes</a:t>
            </a:r>
            <a:r>
              <a:rPr lang="en-CA" baseline="0" noProof="0" dirty="0" smtClean="0"/>
              <a:t> de </a:t>
            </a:r>
            <a:r>
              <a:rPr lang="en-CA" baseline="0" noProof="0" dirty="0" err="1" smtClean="0"/>
              <a:t>changements</a:t>
            </a:r>
            <a:r>
              <a:rPr lang="en-CA" baseline="0" noProof="0" dirty="0" smtClean="0"/>
              <a:t> de modes de vie </a:t>
            </a:r>
            <a:r>
              <a:rPr lang="en-CA" baseline="0" noProof="0" dirty="0" err="1" smtClean="0"/>
              <a:t>sains</a:t>
            </a:r>
            <a:r>
              <a:rPr lang="en-CA" baseline="0" noProof="0" dirty="0" smtClean="0"/>
              <a:t> </a:t>
            </a:r>
            <a:r>
              <a:rPr lang="en-CA" baseline="0" noProof="0" dirty="0" err="1" smtClean="0"/>
              <a:t>afin</a:t>
            </a:r>
            <a:r>
              <a:rPr lang="en-CA" baseline="0" noProof="0" dirty="0" smtClean="0"/>
              <a:t> </a:t>
            </a:r>
            <a:r>
              <a:rPr lang="en-CA" baseline="0" noProof="0" dirty="0" err="1" smtClean="0"/>
              <a:t>d’éviter</a:t>
            </a:r>
            <a:r>
              <a:rPr lang="en-CA" baseline="0" noProof="0" dirty="0" smtClean="0"/>
              <a:t> les </a:t>
            </a:r>
            <a:r>
              <a:rPr lang="en-CA" baseline="0" noProof="0" dirty="0" err="1" smtClean="0"/>
              <a:t>conséquences</a:t>
            </a:r>
            <a:r>
              <a:rPr lang="en-CA" baseline="0" noProof="0" dirty="0" smtClean="0"/>
              <a:t> </a:t>
            </a:r>
            <a:r>
              <a:rPr lang="en-CA" baseline="0" noProof="0" dirty="0" err="1" smtClean="0"/>
              <a:t>possibles</a:t>
            </a:r>
            <a:r>
              <a:rPr lang="en-CA" baseline="0" noProof="0" dirty="0" smtClean="0"/>
              <a:t> </a:t>
            </a:r>
            <a:r>
              <a:rPr lang="en-CA" baseline="0" noProof="0" dirty="0" err="1" smtClean="0"/>
              <a:t>liées</a:t>
            </a:r>
            <a:r>
              <a:rPr lang="en-CA" baseline="0" noProof="0" dirty="0" smtClean="0"/>
              <a:t> au syndrome </a:t>
            </a:r>
            <a:r>
              <a:rPr lang="en-CA" baseline="0" noProof="0" dirty="0" err="1" smtClean="0"/>
              <a:t>métabolique</a:t>
            </a:r>
            <a:r>
              <a:rPr lang="en-CA" baseline="0" noProof="0" dirty="0" smtClean="0"/>
              <a:t> </a:t>
            </a:r>
            <a:r>
              <a:rPr lang="en-CA" baseline="0" noProof="0" dirty="0" err="1" smtClean="0"/>
              <a:t>ainsi</a:t>
            </a:r>
            <a:r>
              <a:rPr lang="en-CA" baseline="0" noProof="0" dirty="0" smtClean="0"/>
              <a:t> </a:t>
            </a:r>
            <a:r>
              <a:rPr lang="en-CA" baseline="0" noProof="0" dirty="0" err="1" smtClean="0"/>
              <a:t>que</a:t>
            </a:r>
            <a:r>
              <a:rPr lang="en-CA" baseline="0" noProof="0" dirty="0" smtClean="0"/>
              <a:t> la prescription </a:t>
            </a:r>
            <a:r>
              <a:rPr lang="en-CA" baseline="0" noProof="0" dirty="0" err="1" smtClean="0"/>
              <a:t>d’exercices</a:t>
            </a:r>
            <a:r>
              <a:rPr lang="en-CA" baseline="0" noProof="0" dirty="0" smtClean="0"/>
              <a:t> </a:t>
            </a:r>
            <a:r>
              <a:rPr lang="en-CA" baseline="0" noProof="0" dirty="0" err="1" smtClean="0"/>
              <a:t>devraient</a:t>
            </a:r>
            <a:r>
              <a:rPr lang="en-CA" baseline="0" noProof="0" dirty="0" smtClean="0"/>
              <a:t> </a:t>
            </a:r>
            <a:r>
              <a:rPr lang="en-CA" baseline="0" noProof="0" dirty="0" err="1" smtClean="0"/>
              <a:t>mettre</a:t>
            </a:r>
            <a:r>
              <a:rPr lang="en-CA" baseline="0" noProof="0" dirty="0" smtClean="0"/>
              <a:t> </a:t>
            </a:r>
            <a:r>
              <a:rPr lang="en-CA" baseline="0" noProof="0" dirty="0" err="1" smtClean="0"/>
              <a:t>l’accdent</a:t>
            </a:r>
            <a:r>
              <a:rPr lang="en-CA" baseline="0" noProof="0" dirty="0" smtClean="0"/>
              <a:t> </a:t>
            </a:r>
            <a:r>
              <a:rPr lang="en-CA" baseline="0" noProof="0" dirty="0" err="1" smtClean="0"/>
              <a:t>sur</a:t>
            </a:r>
            <a:r>
              <a:rPr lang="en-CA" baseline="0" noProof="0" dirty="0" smtClean="0"/>
              <a:t> les </a:t>
            </a:r>
            <a:r>
              <a:rPr lang="en-CA" baseline="0" noProof="0" dirty="0" err="1" smtClean="0"/>
              <a:t>comportements</a:t>
            </a:r>
            <a:r>
              <a:rPr lang="en-CA" baseline="0" noProof="0" dirty="0" smtClean="0"/>
              <a:t> </a:t>
            </a:r>
            <a:r>
              <a:rPr lang="en-CA" baseline="0" noProof="0" dirty="0" err="1" smtClean="0"/>
              <a:t>sédentaires</a:t>
            </a:r>
            <a:r>
              <a:rPr lang="en-CA" baseline="0" noProof="0" dirty="0" smtClean="0"/>
              <a:t> (et </a:t>
            </a:r>
            <a:r>
              <a:rPr lang="en-CA" baseline="0" noProof="0" dirty="0" err="1" smtClean="0"/>
              <a:t>ceci</a:t>
            </a:r>
            <a:r>
              <a:rPr lang="en-CA" baseline="0" noProof="0" dirty="0" smtClean="0"/>
              <a:t> </a:t>
            </a:r>
            <a:r>
              <a:rPr lang="en-CA" baseline="0" noProof="0" dirty="0" err="1" smtClean="0"/>
              <a:t>pourrait</a:t>
            </a:r>
            <a:r>
              <a:rPr lang="en-CA" baseline="0" noProof="0" dirty="0" smtClean="0"/>
              <a:t> </a:t>
            </a:r>
            <a:r>
              <a:rPr lang="en-CA" baseline="0" noProof="0" dirty="0" err="1" smtClean="0"/>
              <a:t>être</a:t>
            </a:r>
            <a:r>
              <a:rPr lang="en-CA" baseline="0" noProof="0" dirty="0" smtClean="0"/>
              <a:t> </a:t>
            </a:r>
            <a:r>
              <a:rPr lang="en-CA" baseline="0" noProof="0" dirty="0" err="1" smtClean="0"/>
              <a:t>suffisant</a:t>
            </a:r>
            <a:r>
              <a:rPr lang="en-CA" baseline="0" noProof="0" dirty="0" smtClean="0"/>
              <a:t> </a:t>
            </a:r>
            <a:r>
              <a:rPr lang="en-CA" baseline="0" noProof="0" dirty="0" err="1" smtClean="0"/>
              <a:t>initialement</a:t>
            </a:r>
            <a:r>
              <a:rPr lang="en-CA" baseline="0" noProof="0" dirty="0" smtClean="0"/>
              <a:t>).</a:t>
            </a:r>
          </a:p>
          <a:p>
            <a:pPr marL="165237" indent="-165237">
              <a:buFontTx/>
              <a:buChar char="-"/>
            </a:pPr>
            <a:r>
              <a:rPr lang="en-CA" baseline="0" noProof="0" dirty="0" err="1" smtClean="0"/>
              <a:t>Instaurer</a:t>
            </a:r>
            <a:r>
              <a:rPr lang="en-CA" baseline="0" noProof="0" dirty="0" smtClean="0"/>
              <a:t> un </a:t>
            </a:r>
            <a:r>
              <a:rPr lang="en-CA" baseline="0" noProof="0" dirty="0" err="1" smtClean="0"/>
              <a:t>niveau</a:t>
            </a:r>
            <a:r>
              <a:rPr lang="en-CA" baseline="0" noProof="0" dirty="0" smtClean="0"/>
              <a:t> </a:t>
            </a:r>
            <a:r>
              <a:rPr lang="en-CA" baseline="0" noProof="0" dirty="0" err="1" smtClean="0"/>
              <a:t>intermédiaire</a:t>
            </a:r>
            <a:r>
              <a:rPr lang="en-CA" baseline="0" noProof="0" dirty="0" smtClean="0"/>
              <a:t> </a:t>
            </a:r>
            <a:r>
              <a:rPr lang="en-CA" baseline="0" noProof="0" dirty="0" err="1" smtClean="0"/>
              <a:t>d’exercise</a:t>
            </a:r>
            <a:r>
              <a:rPr lang="en-CA" baseline="0" noProof="0" dirty="0" smtClean="0"/>
              <a:t> </a:t>
            </a:r>
            <a:r>
              <a:rPr lang="en-CA" baseline="0" noProof="0" dirty="0" err="1" smtClean="0"/>
              <a:t>en</a:t>
            </a:r>
            <a:r>
              <a:rPr lang="en-CA" baseline="0" noProof="0" dirty="0" smtClean="0"/>
              <a:t> </a:t>
            </a:r>
            <a:r>
              <a:rPr lang="en-CA" baseline="0" noProof="0" dirty="0" err="1" smtClean="0"/>
              <a:t>dessous</a:t>
            </a:r>
            <a:r>
              <a:rPr lang="en-CA" baseline="0" noProof="0" dirty="0" smtClean="0"/>
              <a:t> des DIRECTIVES RECOMMANDÉES </a:t>
            </a:r>
            <a:r>
              <a:rPr lang="en-CA" baseline="0" noProof="0" dirty="0" err="1" smtClean="0"/>
              <a:t>serait</a:t>
            </a:r>
            <a:r>
              <a:rPr lang="en-CA" baseline="0" noProof="0" dirty="0" smtClean="0"/>
              <a:t> un bon début.</a:t>
            </a:r>
          </a:p>
          <a:p>
            <a:pPr marL="165237" indent="-165237">
              <a:buFontTx/>
              <a:buChar char="-"/>
            </a:pPr>
            <a:r>
              <a:rPr lang="en-CA" baseline="0" noProof="0" dirty="0" err="1" smtClean="0"/>
              <a:t>Une</a:t>
            </a:r>
            <a:r>
              <a:rPr lang="en-CA" baseline="0" noProof="0" dirty="0" smtClean="0"/>
              <a:t> </a:t>
            </a:r>
            <a:r>
              <a:rPr lang="en-CA" baseline="0" noProof="0" dirty="0" err="1" smtClean="0"/>
              <a:t>référence</a:t>
            </a:r>
            <a:r>
              <a:rPr lang="en-CA" baseline="0" noProof="0" dirty="0" smtClean="0"/>
              <a:t> </a:t>
            </a:r>
            <a:r>
              <a:rPr lang="en-CA" baseline="0" noProof="0" dirty="0" err="1" smtClean="0"/>
              <a:t>est</a:t>
            </a:r>
            <a:r>
              <a:rPr lang="en-CA" baseline="0" noProof="0" dirty="0" smtClean="0"/>
              <a:t> </a:t>
            </a:r>
            <a:r>
              <a:rPr lang="en-CA" baseline="0" noProof="0" dirty="0" err="1" smtClean="0"/>
              <a:t>également</a:t>
            </a:r>
            <a:r>
              <a:rPr lang="en-CA" baseline="0" noProof="0" dirty="0" smtClean="0"/>
              <a:t> </a:t>
            </a:r>
            <a:r>
              <a:rPr lang="en-CA" baseline="0" noProof="0" dirty="0" err="1" smtClean="0"/>
              <a:t>une</a:t>
            </a:r>
            <a:r>
              <a:rPr lang="en-CA" baseline="0" noProof="0" dirty="0" smtClean="0"/>
              <a:t> </a:t>
            </a:r>
            <a:r>
              <a:rPr lang="en-CA" baseline="0" noProof="0" dirty="0" err="1" smtClean="0"/>
              <a:t>excellente</a:t>
            </a:r>
            <a:r>
              <a:rPr lang="en-CA" baseline="0" noProof="0" dirty="0" smtClean="0"/>
              <a:t> option: </a:t>
            </a:r>
            <a:r>
              <a:rPr lang="en-CA" baseline="0" noProof="0" dirty="0" err="1" smtClean="0"/>
              <a:t>professionnels</a:t>
            </a:r>
            <a:r>
              <a:rPr lang="en-CA" baseline="0" noProof="0" dirty="0" smtClean="0"/>
              <a:t> </a:t>
            </a:r>
            <a:r>
              <a:rPr lang="en-CA" baseline="0" noProof="0" dirty="0" err="1" smtClean="0"/>
              <a:t>qualifiés</a:t>
            </a:r>
            <a:r>
              <a:rPr lang="en-CA" baseline="0" noProof="0" dirty="0" smtClean="0"/>
              <a:t> </a:t>
            </a:r>
            <a:r>
              <a:rPr lang="en-CA" baseline="0" noProof="0" dirty="0" err="1" smtClean="0"/>
              <a:t>d’exercise</a:t>
            </a:r>
            <a:r>
              <a:rPr lang="en-CA" baseline="0" noProof="0" dirty="0" smtClean="0"/>
              <a:t> </a:t>
            </a:r>
            <a:r>
              <a:rPr lang="en-CA" baseline="0" noProof="0" dirty="0" err="1" smtClean="0"/>
              <a:t>peuvent</a:t>
            </a:r>
            <a:r>
              <a:rPr lang="en-CA" baseline="0" noProof="0" dirty="0" smtClean="0"/>
              <a:t> </a:t>
            </a:r>
            <a:r>
              <a:rPr lang="en-CA" baseline="0" noProof="0" dirty="0" err="1" smtClean="0"/>
              <a:t>fournir</a:t>
            </a:r>
            <a:r>
              <a:rPr lang="en-CA" baseline="0" noProof="0" dirty="0" smtClean="0"/>
              <a:t> non </a:t>
            </a:r>
            <a:r>
              <a:rPr lang="en-CA" baseline="0" noProof="0" dirty="0" err="1" smtClean="0"/>
              <a:t>seulement</a:t>
            </a:r>
            <a:r>
              <a:rPr lang="en-CA" baseline="0" noProof="0" dirty="0" smtClean="0"/>
              <a:t> des </a:t>
            </a:r>
            <a:r>
              <a:rPr lang="en-CA" baseline="0" noProof="0" dirty="0" err="1" smtClean="0"/>
              <a:t>conseils</a:t>
            </a:r>
            <a:r>
              <a:rPr lang="en-CA" baseline="0" noProof="0" dirty="0" smtClean="0"/>
              <a:t> </a:t>
            </a:r>
            <a:r>
              <a:rPr lang="en-CA" baseline="0" noProof="0" dirty="0" err="1" smtClean="0"/>
              <a:t>sur</a:t>
            </a:r>
            <a:r>
              <a:rPr lang="en-CA" baseline="0" noProof="0" dirty="0" smtClean="0"/>
              <a:t> les </a:t>
            </a:r>
            <a:r>
              <a:rPr lang="en-CA" baseline="0" noProof="0" dirty="0" err="1" smtClean="0"/>
              <a:t>exercice</a:t>
            </a:r>
            <a:r>
              <a:rPr lang="en-CA" baseline="0" noProof="0" dirty="0" smtClean="0"/>
              <a:t> </a:t>
            </a:r>
            <a:r>
              <a:rPr lang="en-CA" baseline="0" noProof="0" dirty="0" err="1" smtClean="0"/>
              <a:t>mais</a:t>
            </a:r>
            <a:r>
              <a:rPr lang="en-CA" baseline="0" noProof="0" dirty="0" smtClean="0"/>
              <a:t> </a:t>
            </a:r>
            <a:r>
              <a:rPr lang="en-CA" baseline="0" noProof="0" dirty="0" err="1" smtClean="0"/>
              <a:t>sont</a:t>
            </a:r>
            <a:r>
              <a:rPr lang="en-CA" baseline="0" noProof="0" dirty="0" smtClean="0"/>
              <a:t> </a:t>
            </a:r>
            <a:r>
              <a:rPr lang="en-CA" baseline="0" noProof="0" dirty="0" err="1" smtClean="0"/>
              <a:t>aussi</a:t>
            </a:r>
            <a:r>
              <a:rPr lang="en-CA" baseline="0" noProof="0" dirty="0" smtClean="0"/>
              <a:t> </a:t>
            </a:r>
            <a:r>
              <a:rPr lang="en-CA" baseline="0" noProof="0" dirty="0" err="1" smtClean="0"/>
              <a:t>qualifiés</a:t>
            </a:r>
            <a:r>
              <a:rPr lang="en-CA" baseline="0" noProof="0" dirty="0" smtClean="0"/>
              <a:t> pour optimiser la motivation.</a:t>
            </a:r>
            <a:endParaRPr lang="en-CA" noProof="0" dirty="0" smtClean="0"/>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51936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Une</a:t>
            </a:r>
            <a:r>
              <a:rPr lang="en-CA" baseline="0" dirty="0" smtClean="0"/>
              <a:t> </a:t>
            </a:r>
            <a:r>
              <a:rPr lang="en-CA" baseline="0" dirty="0" err="1" smtClean="0"/>
              <a:t>patiente</a:t>
            </a:r>
            <a:r>
              <a:rPr lang="en-CA" baseline="0" dirty="0" smtClean="0"/>
              <a:t> </a:t>
            </a:r>
            <a:r>
              <a:rPr lang="en-CA" baseline="0" dirty="0" err="1" smtClean="0"/>
              <a:t>en</a:t>
            </a:r>
            <a:r>
              <a:rPr lang="en-CA" baseline="0" dirty="0" smtClean="0"/>
              <a:t> bonne santé qui </a:t>
            </a:r>
            <a:r>
              <a:rPr lang="en-CA" baseline="0" dirty="0" err="1" smtClean="0"/>
              <a:t>dépasse</a:t>
            </a:r>
            <a:r>
              <a:rPr lang="en-CA" baseline="0" dirty="0" smtClean="0"/>
              <a:t> </a:t>
            </a:r>
            <a:r>
              <a:rPr lang="en-CA" baseline="0" dirty="0" err="1" smtClean="0"/>
              <a:t>probablement</a:t>
            </a:r>
            <a:r>
              <a:rPr lang="en-CA" baseline="0" dirty="0" smtClean="0"/>
              <a:t> les DIRECTIVES RECOMMANDÉES de base et a </a:t>
            </a:r>
            <a:r>
              <a:rPr lang="en-CA" baseline="0" dirty="0" err="1" smtClean="0"/>
              <a:t>certainement</a:t>
            </a:r>
            <a:r>
              <a:rPr lang="en-CA" baseline="0" dirty="0" smtClean="0"/>
              <a:t> un </a:t>
            </a:r>
            <a:r>
              <a:rPr lang="en-CA" baseline="0" dirty="0" err="1" smtClean="0"/>
              <a:t>objectif</a:t>
            </a:r>
            <a:r>
              <a:rPr lang="en-CA" baseline="0" dirty="0" smtClean="0"/>
              <a:t> qui le </a:t>
            </a:r>
            <a:r>
              <a:rPr lang="en-CA" baseline="0" dirty="0" err="1" smtClean="0"/>
              <a:t>fera</a:t>
            </a:r>
            <a:r>
              <a:rPr lang="en-CA" baseline="0" dirty="0" smtClean="0"/>
              <a:t>.</a:t>
            </a:r>
            <a:endParaRPr lang="en-CA" baseline="0" noProof="0" dirty="0" smtClean="0"/>
          </a:p>
          <a:p>
            <a:endParaRPr lang="en-CA" baseline="0" noProof="0" dirty="0" smtClean="0"/>
          </a:p>
          <a:p>
            <a:pPr marL="165237" indent="-165237">
              <a:buFontTx/>
              <a:buChar char="-"/>
            </a:pPr>
            <a:r>
              <a:rPr lang="en-CA" baseline="0" noProof="0" dirty="0" err="1" smtClean="0"/>
              <a:t>L’outil</a:t>
            </a:r>
            <a:r>
              <a:rPr lang="en-CA" baseline="0" noProof="0" dirty="0" smtClean="0"/>
              <a:t> </a:t>
            </a:r>
            <a:r>
              <a:rPr lang="en-CA" baseline="0" noProof="0" dirty="0" err="1" smtClean="0"/>
              <a:t>d’exercice</a:t>
            </a:r>
            <a:r>
              <a:rPr lang="en-CA" baseline="0" noProof="0" dirty="0" smtClean="0"/>
              <a:t> de prescription </a:t>
            </a:r>
            <a:r>
              <a:rPr lang="en-CA" baseline="0" noProof="0" dirty="0" err="1" smtClean="0"/>
              <a:t>n’a</a:t>
            </a:r>
            <a:r>
              <a:rPr lang="en-CA" baseline="0" noProof="0" dirty="0" smtClean="0"/>
              <a:t> pas </a:t>
            </a:r>
            <a:r>
              <a:rPr lang="en-CA" baseline="0" noProof="0" dirty="0" err="1" smtClean="0"/>
              <a:t>été</a:t>
            </a:r>
            <a:r>
              <a:rPr lang="en-CA" baseline="0" noProof="0" dirty="0" smtClean="0"/>
              <a:t> </a:t>
            </a:r>
            <a:r>
              <a:rPr lang="en-CA" baseline="0" noProof="0" dirty="0" err="1" smtClean="0"/>
              <a:t>conçu</a:t>
            </a:r>
            <a:r>
              <a:rPr lang="en-CA" baseline="0" noProof="0" dirty="0" smtClean="0"/>
              <a:t> pour </a:t>
            </a:r>
            <a:r>
              <a:rPr lang="en-CA" baseline="0" noProof="0" dirty="0" err="1" smtClean="0"/>
              <a:t>soutenir</a:t>
            </a:r>
            <a:r>
              <a:rPr lang="en-CA" baseline="0" noProof="0" dirty="0" smtClean="0"/>
              <a:t> les </a:t>
            </a:r>
            <a:r>
              <a:rPr lang="en-CA" baseline="0" noProof="0" dirty="0" err="1" smtClean="0"/>
              <a:t>conseils</a:t>
            </a:r>
            <a:r>
              <a:rPr lang="en-CA" baseline="0" noProof="0" dirty="0" smtClean="0"/>
              <a:t> </a:t>
            </a:r>
            <a:r>
              <a:rPr lang="en-CA" baseline="0" noProof="0" dirty="0" err="1" smtClean="0"/>
              <a:t>avancés</a:t>
            </a:r>
            <a:r>
              <a:rPr lang="en-CA" baseline="0" noProof="0" dirty="0" smtClean="0"/>
              <a:t> </a:t>
            </a:r>
            <a:r>
              <a:rPr lang="en-CA" baseline="0" noProof="0" dirty="0" err="1" smtClean="0"/>
              <a:t>en</a:t>
            </a:r>
            <a:r>
              <a:rPr lang="en-CA" baseline="0" noProof="0" dirty="0" smtClean="0"/>
              <a:t> </a:t>
            </a:r>
            <a:r>
              <a:rPr lang="en-CA" baseline="0" noProof="0" dirty="0" err="1" smtClean="0"/>
              <a:t>matière</a:t>
            </a:r>
            <a:r>
              <a:rPr lang="en-CA" baseline="0" noProof="0" dirty="0" smtClean="0"/>
              <a:t> </a:t>
            </a:r>
            <a:r>
              <a:rPr lang="en-CA" baseline="0" noProof="0" dirty="0" err="1" smtClean="0"/>
              <a:t>d’exercice</a:t>
            </a:r>
            <a:r>
              <a:rPr lang="en-CA" baseline="0" noProof="0" dirty="0" smtClean="0"/>
              <a:t>.</a:t>
            </a:r>
          </a:p>
          <a:p>
            <a:pPr marL="165237" indent="-165237">
              <a:buFontTx/>
              <a:buChar char="-"/>
            </a:pPr>
            <a:r>
              <a:rPr lang="en-CA" baseline="0" noProof="0" dirty="0" err="1" smtClean="0"/>
              <a:t>Dans</a:t>
            </a:r>
            <a:r>
              <a:rPr lang="en-CA" baseline="0" noProof="0" dirty="0" smtClean="0"/>
              <a:t> </a:t>
            </a:r>
            <a:r>
              <a:rPr lang="en-CA" baseline="0" noProof="0" dirty="0" err="1" smtClean="0"/>
              <a:t>une</a:t>
            </a:r>
            <a:r>
              <a:rPr lang="en-CA" baseline="0" noProof="0" dirty="0" smtClean="0"/>
              <a:t> </a:t>
            </a:r>
            <a:r>
              <a:rPr lang="en-CA" baseline="0" noProof="0" dirty="0" err="1" smtClean="0"/>
              <a:t>telle</a:t>
            </a:r>
            <a:r>
              <a:rPr lang="en-CA" baseline="0" noProof="0" dirty="0" smtClean="0"/>
              <a:t> situation, </a:t>
            </a:r>
            <a:r>
              <a:rPr lang="en-CA" baseline="0" noProof="0" dirty="0" err="1" smtClean="0"/>
              <a:t>si</a:t>
            </a:r>
            <a:r>
              <a:rPr lang="en-CA" baseline="0" noProof="0" dirty="0" smtClean="0"/>
              <a:t> </a:t>
            </a:r>
            <a:r>
              <a:rPr lang="en-CA" baseline="0" noProof="0" dirty="0" err="1" smtClean="0"/>
              <a:t>vous</a:t>
            </a:r>
            <a:r>
              <a:rPr lang="en-CA" baseline="0" noProof="0" dirty="0" smtClean="0"/>
              <a:t> </a:t>
            </a:r>
            <a:r>
              <a:rPr lang="en-CA" baseline="0" noProof="0" dirty="0" err="1" smtClean="0"/>
              <a:t>n’êtes</a:t>
            </a:r>
            <a:r>
              <a:rPr lang="en-CA" baseline="0" noProof="0" dirty="0" smtClean="0"/>
              <a:t> pas </a:t>
            </a:r>
            <a:r>
              <a:rPr lang="en-CA" baseline="0" noProof="0" dirty="0" err="1" smtClean="0"/>
              <a:t>qualifié</a:t>
            </a:r>
            <a:r>
              <a:rPr lang="en-CA" baseline="0" noProof="0" dirty="0" smtClean="0"/>
              <a:t> pour </a:t>
            </a:r>
            <a:r>
              <a:rPr lang="en-CA" baseline="0" noProof="0" dirty="0" err="1" smtClean="0"/>
              <a:t>fournir</a:t>
            </a:r>
            <a:r>
              <a:rPr lang="en-CA" baseline="0" noProof="0" dirty="0" smtClean="0"/>
              <a:t> des </a:t>
            </a:r>
            <a:r>
              <a:rPr lang="en-CA" baseline="0" noProof="0" dirty="0" err="1" smtClean="0"/>
              <a:t>conseils</a:t>
            </a:r>
            <a:r>
              <a:rPr lang="en-CA" baseline="0" noProof="0" dirty="0" smtClean="0"/>
              <a:t> </a:t>
            </a:r>
            <a:r>
              <a:rPr lang="en-CA" baseline="0" noProof="0" dirty="0" err="1" smtClean="0"/>
              <a:t>en</a:t>
            </a:r>
            <a:r>
              <a:rPr lang="en-CA" baseline="0" noProof="0" dirty="0" smtClean="0"/>
              <a:t> </a:t>
            </a:r>
            <a:r>
              <a:rPr lang="en-CA" baseline="0" noProof="0" dirty="0" err="1" smtClean="0"/>
              <a:t>avance</a:t>
            </a:r>
            <a:r>
              <a:rPr lang="en-CA" baseline="0" noProof="0" dirty="0" smtClean="0"/>
              <a:t> (ex: </a:t>
            </a:r>
            <a:r>
              <a:rPr lang="en-CA" baseline="0" noProof="0" dirty="0" err="1" smtClean="0"/>
              <a:t>préparation</a:t>
            </a:r>
            <a:r>
              <a:rPr lang="en-CA" baseline="0" noProof="0" dirty="0" smtClean="0"/>
              <a:t> d’un demi-marathon), </a:t>
            </a:r>
            <a:r>
              <a:rPr lang="en-CA" baseline="0" noProof="0" dirty="0" err="1" smtClean="0"/>
              <a:t>l’outil</a:t>
            </a:r>
            <a:r>
              <a:rPr lang="en-CA" baseline="0" noProof="0" dirty="0" smtClean="0"/>
              <a:t> </a:t>
            </a:r>
            <a:r>
              <a:rPr lang="en-CA" baseline="0" noProof="0" dirty="0" err="1" smtClean="0"/>
              <a:t>pourrait</a:t>
            </a:r>
            <a:r>
              <a:rPr lang="en-CA" baseline="0" noProof="0" dirty="0" smtClean="0"/>
              <a:t> </a:t>
            </a:r>
            <a:r>
              <a:rPr lang="en-CA" baseline="0" noProof="0" dirty="0" err="1" smtClean="0"/>
              <a:t>quand</a:t>
            </a:r>
            <a:r>
              <a:rPr lang="en-CA" baseline="0" noProof="0" dirty="0" smtClean="0"/>
              <a:t> </a:t>
            </a:r>
            <a:r>
              <a:rPr lang="en-CA" baseline="0" noProof="0" dirty="0" err="1" smtClean="0"/>
              <a:t>même</a:t>
            </a:r>
            <a:r>
              <a:rPr lang="en-CA" baseline="0" noProof="0" dirty="0" smtClean="0"/>
              <a:t> </a:t>
            </a:r>
            <a:r>
              <a:rPr lang="en-CA" baseline="0" noProof="0" dirty="0" err="1" smtClean="0"/>
              <a:t>être</a:t>
            </a:r>
            <a:r>
              <a:rPr lang="en-CA" baseline="0" noProof="0" dirty="0" smtClean="0"/>
              <a:t> </a:t>
            </a:r>
            <a:r>
              <a:rPr lang="en-CA" baseline="0" noProof="0" dirty="0" err="1" smtClean="0"/>
              <a:t>utilisé</a:t>
            </a:r>
            <a:r>
              <a:rPr lang="en-CA" baseline="0" noProof="0" dirty="0" smtClean="0"/>
              <a:t> pour </a:t>
            </a:r>
            <a:r>
              <a:rPr lang="en-CA" baseline="0" noProof="0" dirty="0" err="1" smtClean="0"/>
              <a:t>une</a:t>
            </a:r>
            <a:r>
              <a:rPr lang="en-CA" baseline="0" noProof="0" dirty="0" smtClean="0"/>
              <a:t> </a:t>
            </a:r>
            <a:r>
              <a:rPr lang="en-CA" baseline="0" noProof="0" dirty="0" err="1" smtClean="0"/>
              <a:t>référence</a:t>
            </a:r>
            <a:r>
              <a:rPr lang="en-CA" baseline="0" noProof="0" dirty="0" smtClean="0"/>
              <a:t>.</a:t>
            </a:r>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990728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Une</a:t>
            </a:r>
            <a:r>
              <a:rPr lang="en-CA" baseline="0" dirty="0" smtClean="0"/>
              <a:t> </a:t>
            </a:r>
            <a:r>
              <a:rPr lang="en-CA" baseline="0" dirty="0" err="1" smtClean="0"/>
              <a:t>patiente</a:t>
            </a:r>
            <a:r>
              <a:rPr lang="en-CA" baseline="0" dirty="0" smtClean="0"/>
              <a:t> </a:t>
            </a:r>
            <a:r>
              <a:rPr lang="en-CA" baseline="0" dirty="0" err="1" smtClean="0"/>
              <a:t>en</a:t>
            </a:r>
            <a:r>
              <a:rPr lang="en-CA" baseline="0" dirty="0" smtClean="0"/>
              <a:t> bonne santé qui </a:t>
            </a:r>
            <a:r>
              <a:rPr lang="en-CA" baseline="0" dirty="0" err="1" smtClean="0"/>
              <a:t>dépasse</a:t>
            </a:r>
            <a:r>
              <a:rPr lang="en-CA" baseline="0" dirty="0" smtClean="0"/>
              <a:t> </a:t>
            </a:r>
            <a:r>
              <a:rPr lang="en-CA" baseline="0" dirty="0" err="1" smtClean="0"/>
              <a:t>probablement</a:t>
            </a:r>
            <a:r>
              <a:rPr lang="en-CA" baseline="0" dirty="0" smtClean="0"/>
              <a:t> les DIRECTIVES RECOMMANDÉES de base et a </a:t>
            </a:r>
            <a:r>
              <a:rPr lang="en-CA" baseline="0" dirty="0" err="1" smtClean="0"/>
              <a:t>certainement</a:t>
            </a:r>
            <a:r>
              <a:rPr lang="en-CA" baseline="0" dirty="0" smtClean="0"/>
              <a:t> un </a:t>
            </a:r>
            <a:r>
              <a:rPr lang="en-CA" baseline="0" dirty="0" err="1" smtClean="0"/>
              <a:t>objectif</a:t>
            </a:r>
            <a:r>
              <a:rPr lang="en-CA" baseline="0" dirty="0" smtClean="0"/>
              <a:t> qui le </a:t>
            </a:r>
            <a:r>
              <a:rPr lang="en-CA" baseline="0" dirty="0" err="1" smtClean="0"/>
              <a:t>fera</a:t>
            </a:r>
            <a:r>
              <a:rPr lang="en-CA" baseline="0" dirty="0" smtClean="0"/>
              <a:t>.</a:t>
            </a:r>
            <a:endParaRPr lang="en-CA" baseline="0" noProof="0" dirty="0" smtClean="0"/>
          </a:p>
          <a:p>
            <a:endParaRPr lang="en-CA" baseline="0" noProof="0" dirty="0" smtClean="0"/>
          </a:p>
          <a:p>
            <a:pPr marL="165237" indent="-165237">
              <a:buFontTx/>
              <a:buChar char="-"/>
            </a:pPr>
            <a:r>
              <a:rPr lang="en-CA" baseline="0" noProof="0" dirty="0" err="1" smtClean="0"/>
              <a:t>L’outil</a:t>
            </a:r>
            <a:r>
              <a:rPr lang="en-CA" baseline="0" noProof="0" dirty="0" smtClean="0"/>
              <a:t> </a:t>
            </a:r>
            <a:r>
              <a:rPr lang="en-CA" baseline="0" noProof="0" dirty="0" err="1" smtClean="0"/>
              <a:t>d’exercice</a:t>
            </a:r>
            <a:r>
              <a:rPr lang="en-CA" baseline="0" noProof="0" dirty="0" smtClean="0"/>
              <a:t> de prescription </a:t>
            </a:r>
            <a:r>
              <a:rPr lang="en-CA" baseline="0" noProof="0" dirty="0" err="1" smtClean="0"/>
              <a:t>n’a</a:t>
            </a:r>
            <a:r>
              <a:rPr lang="en-CA" baseline="0" noProof="0" dirty="0" smtClean="0"/>
              <a:t> pas </a:t>
            </a:r>
            <a:r>
              <a:rPr lang="en-CA" baseline="0" noProof="0" dirty="0" err="1" smtClean="0"/>
              <a:t>été</a:t>
            </a:r>
            <a:r>
              <a:rPr lang="en-CA" baseline="0" noProof="0" dirty="0" smtClean="0"/>
              <a:t> </a:t>
            </a:r>
            <a:r>
              <a:rPr lang="en-CA" baseline="0" noProof="0" dirty="0" err="1" smtClean="0"/>
              <a:t>conçu</a:t>
            </a:r>
            <a:r>
              <a:rPr lang="en-CA" baseline="0" noProof="0" dirty="0" smtClean="0"/>
              <a:t> pour </a:t>
            </a:r>
            <a:r>
              <a:rPr lang="en-CA" baseline="0" noProof="0" dirty="0" err="1" smtClean="0"/>
              <a:t>soutenir</a:t>
            </a:r>
            <a:r>
              <a:rPr lang="en-CA" baseline="0" noProof="0" dirty="0" smtClean="0"/>
              <a:t> les </a:t>
            </a:r>
            <a:r>
              <a:rPr lang="en-CA" baseline="0" noProof="0" dirty="0" err="1" smtClean="0"/>
              <a:t>conseils</a:t>
            </a:r>
            <a:r>
              <a:rPr lang="en-CA" baseline="0" noProof="0" dirty="0" smtClean="0"/>
              <a:t> </a:t>
            </a:r>
            <a:r>
              <a:rPr lang="en-CA" baseline="0" noProof="0" dirty="0" err="1" smtClean="0"/>
              <a:t>avancés</a:t>
            </a:r>
            <a:r>
              <a:rPr lang="en-CA" baseline="0" noProof="0" dirty="0" smtClean="0"/>
              <a:t> </a:t>
            </a:r>
            <a:r>
              <a:rPr lang="en-CA" baseline="0" noProof="0" dirty="0" err="1" smtClean="0"/>
              <a:t>en</a:t>
            </a:r>
            <a:r>
              <a:rPr lang="en-CA" baseline="0" noProof="0" dirty="0" smtClean="0"/>
              <a:t> </a:t>
            </a:r>
            <a:r>
              <a:rPr lang="en-CA" baseline="0" noProof="0" dirty="0" err="1" smtClean="0"/>
              <a:t>matière</a:t>
            </a:r>
            <a:r>
              <a:rPr lang="en-CA" baseline="0" noProof="0" dirty="0" smtClean="0"/>
              <a:t> </a:t>
            </a:r>
            <a:r>
              <a:rPr lang="en-CA" baseline="0" noProof="0" dirty="0" err="1" smtClean="0"/>
              <a:t>d’exercice</a:t>
            </a:r>
            <a:r>
              <a:rPr lang="en-CA" baseline="0" noProof="0" dirty="0" smtClean="0"/>
              <a:t>.</a:t>
            </a:r>
          </a:p>
          <a:p>
            <a:pPr marL="165237" indent="-165237">
              <a:buFontTx/>
              <a:buChar char="-"/>
            </a:pPr>
            <a:r>
              <a:rPr lang="en-CA" baseline="0" noProof="0" dirty="0" err="1" smtClean="0"/>
              <a:t>Dans</a:t>
            </a:r>
            <a:r>
              <a:rPr lang="en-CA" baseline="0" noProof="0" dirty="0" smtClean="0"/>
              <a:t> </a:t>
            </a:r>
            <a:r>
              <a:rPr lang="en-CA" baseline="0" noProof="0" dirty="0" err="1" smtClean="0"/>
              <a:t>une</a:t>
            </a:r>
            <a:r>
              <a:rPr lang="en-CA" baseline="0" noProof="0" dirty="0" smtClean="0"/>
              <a:t> </a:t>
            </a:r>
            <a:r>
              <a:rPr lang="en-CA" baseline="0" noProof="0" dirty="0" err="1" smtClean="0"/>
              <a:t>telle</a:t>
            </a:r>
            <a:r>
              <a:rPr lang="en-CA" baseline="0" noProof="0" dirty="0" smtClean="0"/>
              <a:t> situation, </a:t>
            </a:r>
            <a:r>
              <a:rPr lang="en-CA" baseline="0" noProof="0" dirty="0" err="1" smtClean="0"/>
              <a:t>si</a:t>
            </a:r>
            <a:r>
              <a:rPr lang="en-CA" baseline="0" noProof="0" dirty="0" smtClean="0"/>
              <a:t> </a:t>
            </a:r>
            <a:r>
              <a:rPr lang="en-CA" baseline="0" noProof="0" dirty="0" err="1" smtClean="0"/>
              <a:t>vous</a:t>
            </a:r>
            <a:r>
              <a:rPr lang="en-CA" baseline="0" noProof="0" dirty="0" smtClean="0"/>
              <a:t> </a:t>
            </a:r>
            <a:r>
              <a:rPr lang="en-CA" baseline="0" noProof="0" dirty="0" err="1" smtClean="0"/>
              <a:t>n’êtes</a:t>
            </a:r>
            <a:r>
              <a:rPr lang="en-CA" baseline="0" noProof="0" dirty="0" smtClean="0"/>
              <a:t> pas </a:t>
            </a:r>
            <a:r>
              <a:rPr lang="en-CA" baseline="0" noProof="0" dirty="0" err="1" smtClean="0"/>
              <a:t>qualifié</a:t>
            </a:r>
            <a:r>
              <a:rPr lang="en-CA" baseline="0" noProof="0" dirty="0" smtClean="0"/>
              <a:t> pour </a:t>
            </a:r>
            <a:r>
              <a:rPr lang="en-CA" baseline="0" noProof="0" dirty="0" err="1" smtClean="0"/>
              <a:t>fournir</a:t>
            </a:r>
            <a:r>
              <a:rPr lang="en-CA" baseline="0" noProof="0" dirty="0" smtClean="0"/>
              <a:t> des </a:t>
            </a:r>
            <a:r>
              <a:rPr lang="en-CA" baseline="0" noProof="0" dirty="0" err="1" smtClean="0"/>
              <a:t>conseils</a:t>
            </a:r>
            <a:r>
              <a:rPr lang="en-CA" baseline="0" noProof="0" dirty="0" smtClean="0"/>
              <a:t> </a:t>
            </a:r>
            <a:r>
              <a:rPr lang="en-CA" baseline="0" noProof="0" dirty="0" err="1" smtClean="0"/>
              <a:t>en</a:t>
            </a:r>
            <a:r>
              <a:rPr lang="en-CA" baseline="0" noProof="0" dirty="0" smtClean="0"/>
              <a:t> </a:t>
            </a:r>
            <a:r>
              <a:rPr lang="en-CA" baseline="0" noProof="0" dirty="0" err="1" smtClean="0"/>
              <a:t>avance</a:t>
            </a:r>
            <a:r>
              <a:rPr lang="en-CA" baseline="0" noProof="0" dirty="0" smtClean="0"/>
              <a:t> (ex: </a:t>
            </a:r>
            <a:r>
              <a:rPr lang="en-CA" baseline="0" noProof="0" dirty="0" err="1" smtClean="0"/>
              <a:t>préparation</a:t>
            </a:r>
            <a:r>
              <a:rPr lang="en-CA" baseline="0" noProof="0" dirty="0" smtClean="0"/>
              <a:t> d’un demi-marathon), </a:t>
            </a:r>
            <a:r>
              <a:rPr lang="en-CA" baseline="0" noProof="0" dirty="0" err="1" smtClean="0"/>
              <a:t>l’outil</a:t>
            </a:r>
            <a:r>
              <a:rPr lang="en-CA" baseline="0" noProof="0" dirty="0" smtClean="0"/>
              <a:t> </a:t>
            </a:r>
            <a:r>
              <a:rPr lang="en-CA" baseline="0" noProof="0" dirty="0" err="1" smtClean="0"/>
              <a:t>pourrait</a:t>
            </a:r>
            <a:r>
              <a:rPr lang="en-CA" baseline="0" noProof="0" dirty="0" smtClean="0"/>
              <a:t> </a:t>
            </a:r>
            <a:r>
              <a:rPr lang="en-CA" baseline="0" noProof="0" dirty="0" err="1" smtClean="0"/>
              <a:t>quand</a:t>
            </a:r>
            <a:r>
              <a:rPr lang="en-CA" baseline="0" noProof="0" dirty="0" smtClean="0"/>
              <a:t> </a:t>
            </a:r>
            <a:r>
              <a:rPr lang="en-CA" baseline="0" noProof="0" dirty="0" err="1" smtClean="0"/>
              <a:t>même</a:t>
            </a:r>
            <a:r>
              <a:rPr lang="en-CA" baseline="0" noProof="0" dirty="0" smtClean="0"/>
              <a:t> </a:t>
            </a:r>
            <a:r>
              <a:rPr lang="en-CA" baseline="0" noProof="0" dirty="0" err="1" smtClean="0"/>
              <a:t>être</a:t>
            </a:r>
            <a:r>
              <a:rPr lang="en-CA" baseline="0" noProof="0" dirty="0" smtClean="0"/>
              <a:t> </a:t>
            </a:r>
            <a:r>
              <a:rPr lang="en-CA" baseline="0" noProof="0" dirty="0" err="1" smtClean="0"/>
              <a:t>utilisé</a:t>
            </a:r>
            <a:r>
              <a:rPr lang="en-CA" baseline="0" noProof="0" dirty="0" smtClean="0"/>
              <a:t> pour </a:t>
            </a:r>
            <a:r>
              <a:rPr lang="en-CA" baseline="0" noProof="0" dirty="0" err="1" smtClean="0"/>
              <a:t>une</a:t>
            </a:r>
            <a:r>
              <a:rPr lang="en-CA" baseline="0" noProof="0" dirty="0" smtClean="0"/>
              <a:t> </a:t>
            </a:r>
            <a:r>
              <a:rPr lang="en-CA" baseline="0" noProof="0" dirty="0" err="1" smtClean="0"/>
              <a:t>référence</a:t>
            </a:r>
            <a:r>
              <a:rPr lang="en-CA" baseline="0" noProof="0" dirty="0" smtClean="0"/>
              <a:t>.</a:t>
            </a:r>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026935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315093D-11A2-485B-9492-7A822E91479A}" type="slidenum">
              <a:rPr lang="en-US" smtClean="0">
                <a:solidFill>
                  <a:prstClr val="black"/>
                </a:solidFill>
              </a:rPr>
              <a:pPr/>
              <a:t>40</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b="1" u="sng" dirty="0" smtClean="0"/>
              <a:t>Points de conversation </a:t>
            </a:r>
            <a:r>
              <a:rPr lang="en-US" b="1" u="sng" dirty="0" err="1" smtClean="0"/>
              <a:t>suggérés</a:t>
            </a:r>
            <a:endParaRPr lang="en-US" b="1" u="sng" dirty="0" smtClean="0"/>
          </a:p>
          <a:p>
            <a:pPr eaLnBrk="1" hangingPunct="1"/>
            <a:r>
              <a:rPr lang="en-US" dirty="0" smtClean="0"/>
              <a:t>Si le </a:t>
            </a:r>
            <a:r>
              <a:rPr lang="en-US" dirty="0" err="1" smtClean="0"/>
              <a:t>médecin</a:t>
            </a:r>
            <a:r>
              <a:rPr lang="en-US" baseline="0" dirty="0" smtClean="0"/>
              <a:t> </a:t>
            </a:r>
            <a:r>
              <a:rPr lang="en-US" baseline="0" dirty="0" err="1" smtClean="0"/>
              <a:t>détermine</a:t>
            </a:r>
            <a:r>
              <a:rPr lang="en-US" baseline="0" dirty="0" smtClean="0"/>
              <a:t> </a:t>
            </a:r>
            <a:r>
              <a:rPr lang="en-US" baseline="0" dirty="0" err="1" smtClean="0"/>
              <a:t>que</a:t>
            </a:r>
            <a:r>
              <a:rPr lang="en-US" baseline="0" dirty="0" smtClean="0"/>
              <a:t> le patient </a:t>
            </a:r>
            <a:r>
              <a:rPr lang="en-US" baseline="0" dirty="0" err="1" smtClean="0"/>
              <a:t>est</a:t>
            </a:r>
            <a:r>
              <a:rPr lang="en-US" baseline="0" dirty="0" smtClean="0"/>
              <a:t> </a:t>
            </a:r>
            <a:r>
              <a:rPr lang="en-US" baseline="0" dirty="0" err="1" smtClean="0"/>
              <a:t>autorisé</a:t>
            </a:r>
            <a:r>
              <a:rPr lang="en-US" baseline="0" dirty="0" smtClean="0"/>
              <a:t> à </a:t>
            </a:r>
            <a:r>
              <a:rPr lang="en-US" baseline="0" dirty="0" err="1" smtClean="0"/>
              <a:t>exercer</a:t>
            </a:r>
            <a:r>
              <a:rPr lang="en-US" baseline="0" dirty="0" smtClean="0"/>
              <a:t> </a:t>
            </a:r>
            <a:r>
              <a:rPr lang="en-US" baseline="0" dirty="0" err="1" smtClean="0"/>
              <a:t>en</a:t>
            </a:r>
            <a:r>
              <a:rPr lang="en-US" baseline="0" dirty="0" smtClean="0"/>
              <a:t> </a:t>
            </a:r>
            <a:r>
              <a:rPr lang="en-US" baseline="0" dirty="0" err="1" smtClean="0"/>
              <a:t>toute</a:t>
            </a:r>
            <a:r>
              <a:rPr lang="en-US" baseline="0" dirty="0" smtClean="0"/>
              <a:t> </a:t>
            </a:r>
            <a:r>
              <a:rPr lang="en-US" baseline="0" dirty="0" err="1" smtClean="0"/>
              <a:t>indépendance</a:t>
            </a:r>
            <a:r>
              <a:rPr lang="en-US" baseline="0" dirty="0" smtClean="0"/>
              <a:t> (à savoir, le patient </a:t>
            </a:r>
            <a:r>
              <a:rPr lang="en-US" baseline="0" dirty="0" err="1" smtClean="0"/>
              <a:t>peut</a:t>
            </a:r>
            <a:r>
              <a:rPr lang="en-US" baseline="0" dirty="0" smtClean="0"/>
              <a:t> </a:t>
            </a:r>
            <a:r>
              <a:rPr lang="en-US" baseline="0" dirty="0" err="1" smtClean="0"/>
              <a:t>s’exercer</a:t>
            </a:r>
            <a:r>
              <a:rPr lang="en-US" baseline="0" dirty="0" smtClean="0"/>
              <a:t> de </a:t>
            </a:r>
            <a:r>
              <a:rPr lang="en-US" baseline="0" dirty="0" err="1" smtClean="0"/>
              <a:t>façon</a:t>
            </a:r>
            <a:r>
              <a:rPr lang="en-US" baseline="0" dirty="0" smtClean="0"/>
              <a:t> </a:t>
            </a:r>
            <a:r>
              <a:rPr lang="en-US" baseline="0" dirty="0" err="1" smtClean="0"/>
              <a:t>sécuritaire</a:t>
            </a:r>
            <a:r>
              <a:rPr lang="en-US" baseline="0" dirty="0" smtClean="0"/>
              <a:t> sans </a:t>
            </a:r>
            <a:r>
              <a:rPr lang="en-US" baseline="0" dirty="0" err="1" smtClean="0"/>
              <a:t>avoir</a:t>
            </a:r>
            <a:r>
              <a:rPr lang="en-US" baseline="0" dirty="0" smtClean="0"/>
              <a:t> à </a:t>
            </a:r>
            <a:r>
              <a:rPr lang="en-US" baseline="0" dirty="0" err="1" smtClean="0"/>
              <a:t>être</a:t>
            </a:r>
            <a:r>
              <a:rPr lang="en-US" baseline="0" dirty="0" smtClean="0"/>
              <a:t> </a:t>
            </a:r>
            <a:r>
              <a:rPr lang="en-US" baseline="0" dirty="0" err="1" smtClean="0"/>
              <a:t>surveillé</a:t>
            </a:r>
            <a:r>
              <a:rPr lang="en-US" baseline="0" dirty="0" smtClean="0"/>
              <a:t> par un </a:t>
            </a:r>
            <a:r>
              <a:rPr lang="en-US" baseline="0" dirty="0" err="1" smtClean="0"/>
              <a:t>professionnel</a:t>
            </a:r>
            <a:r>
              <a:rPr lang="en-US" baseline="0" dirty="0" smtClean="0"/>
              <a:t> </a:t>
            </a:r>
            <a:r>
              <a:rPr lang="en-US" baseline="0" dirty="0" err="1" smtClean="0"/>
              <a:t>compétent</a:t>
            </a:r>
            <a:r>
              <a:rPr lang="en-US" baseline="0" dirty="0" smtClean="0"/>
              <a:t>), et le </a:t>
            </a:r>
            <a:r>
              <a:rPr lang="en-US" baseline="0" dirty="0" err="1" smtClean="0"/>
              <a:t>médecin</a:t>
            </a:r>
            <a:r>
              <a:rPr lang="en-US" baseline="0" dirty="0" smtClean="0"/>
              <a:t> </a:t>
            </a:r>
            <a:r>
              <a:rPr lang="en-US" baseline="0" dirty="0" err="1" smtClean="0"/>
              <a:t>préfère</a:t>
            </a:r>
            <a:r>
              <a:rPr lang="en-US" baseline="0" dirty="0" smtClean="0"/>
              <a:t> </a:t>
            </a:r>
            <a:r>
              <a:rPr lang="en-US" baseline="0" dirty="0" err="1" smtClean="0"/>
              <a:t>référer</a:t>
            </a:r>
            <a:r>
              <a:rPr lang="en-US" baseline="0" dirty="0" smtClean="0"/>
              <a:t> </a:t>
            </a:r>
            <a:r>
              <a:rPr lang="en-US" baseline="0" dirty="0" err="1" smtClean="0"/>
              <a:t>lepatient</a:t>
            </a:r>
            <a:r>
              <a:rPr lang="en-US" baseline="0" dirty="0" smtClean="0"/>
              <a:t> à </a:t>
            </a:r>
            <a:r>
              <a:rPr lang="en-US" baseline="0" dirty="0" err="1" smtClean="0"/>
              <a:t>quelqu’un</a:t>
            </a:r>
            <a:r>
              <a:rPr lang="en-US" baseline="0" dirty="0" smtClean="0"/>
              <a:t> </a:t>
            </a:r>
            <a:r>
              <a:rPr lang="en-US" baseline="0" dirty="0" err="1" smtClean="0"/>
              <a:t>d’autre</a:t>
            </a:r>
            <a:r>
              <a:rPr lang="en-US" baseline="0" dirty="0" smtClean="0"/>
              <a:t> pour le counselling </a:t>
            </a:r>
            <a:r>
              <a:rPr lang="en-US" baseline="0" dirty="0" err="1" smtClean="0"/>
              <a:t>d’exercice</a:t>
            </a:r>
            <a:r>
              <a:rPr lang="en-US" baseline="0" dirty="0" smtClean="0"/>
              <a:t> </a:t>
            </a:r>
            <a:r>
              <a:rPr lang="en-US" baseline="0" dirty="0" err="1" smtClean="0"/>
              <a:t>plutôt</a:t>
            </a:r>
            <a:r>
              <a:rPr lang="en-US" baseline="0" dirty="0" smtClean="0"/>
              <a:t> </a:t>
            </a:r>
            <a:r>
              <a:rPr lang="en-US" baseline="0" dirty="0" err="1" smtClean="0"/>
              <a:t>que</a:t>
            </a:r>
            <a:r>
              <a:rPr lang="en-US" baseline="0" dirty="0" smtClean="0"/>
              <a:t> </a:t>
            </a:r>
            <a:r>
              <a:rPr lang="en-US" baseline="0" dirty="0" err="1" smtClean="0"/>
              <a:t>d’écrire</a:t>
            </a:r>
            <a:r>
              <a:rPr lang="en-US" baseline="0" dirty="0" smtClean="0"/>
              <a:t> </a:t>
            </a:r>
            <a:r>
              <a:rPr lang="en-US" baseline="0" dirty="0" err="1" smtClean="0"/>
              <a:t>une</a:t>
            </a:r>
            <a:r>
              <a:rPr lang="en-US" baseline="0" dirty="0" smtClean="0"/>
              <a:t> prescription </a:t>
            </a:r>
            <a:r>
              <a:rPr lang="en-US" baseline="0" dirty="0" err="1" smtClean="0"/>
              <a:t>eux-mêmes</a:t>
            </a:r>
            <a:r>
              <a:rPr lang="en-US" baseline="0" dirty="0" smtClean="0"/>
              <a:t>, </a:t>
            </a:r>
            <a:r>
              <a:rPr lang="en-US" baseline="0" dirty="0" err="1" smtClean="0"/>
              <a:t>L’exercice</a:t>
            </a:r>
            <a:r>
              <a:rPr lang="en-US" baseline="0" dirty="0" smtClean="0"/>
              <a:t>: un </a:t>
            </a:r>
            <a:r>
              <a:rPr lang="en-US" baseline="0" dirty="0" err="1" smtClean="0"/>
              <a:t>médicament</a:t>
            </a:r>
            <a:r>
              <a:rPr lang="en-US" baseline="0" dirty="0" smtClean="0"/>
              <a:t> Canada encourage les </a:t>
            </a:r>
            <a:r>
              <a:rPr lang="en-US" baseline="0" dirty="0" err="1" smtClean="0"/>
              <a:t>médecins</a:t>
            </a:r>
            <a:r>
              <a:rPr lang="en-US" baseline="0" dirty="0" smtClean="0"/>
              <a:t> à </a:t>
            </a:r>
            <a:r>
              <a:rPr lang="en-US" baseline="0" dirty="0" err="1" smtClean="0"/>
              <a:t>référer</a:t>
            </a:r>
            <a:r>
              <a:rPr lang="en-US" baseline="0" dirty="0" smtClean="0"/>
              <a:t> </a:t>
            </a:r>
            <a:r>
              <a:rPr lang="en-US" baseline="0" dirty="0" err="1" smtClean="0"/>
              <a:t>leurs</a:t>
            </a:r>
            <a:r>
              <a:rPr lang="en-US" baseline="0" dirty="0" smtClean="0"/>
              <a:t> patients à un </a:t>
            </a:r>
            <a:r>
              <a:rPr lang="en-US" baseline="0" dirty="0" err="1" smtClean="0"/>
              <a:t>professionnel</a:t>
            </a:r>
            <a:r>
              <a:rPr lang="en-US" baseline="0" dirty="0" smtClean="0"/>
              <a:t> </a:t>
            </a:r>
            <a:r>
              <a:rPr lang="en-US" baseline="0" dirty="0" err="1" smtClean="0"/>
              <a:t>certifié</a:t>
            </a:r>
            <a:r>
              <a:rPr lang="en-US" baseline="0" dirty="0" smtClean="0"/>
              <a:t> de </a:t>
            </a:r>
            <a:r>
              <a:rPr lang="en-US" baseline="0" dirty="0" err="1" smtClean="0"/>
              <a:t>forme</a:t>
            </a:r>
            <a:r>
              <a:rPr lang="en-US" baseline="0" dirty="0" smtClean="0"/>
              <a:t> physique. </a:t>
            </a:r>
            <a:r>
              <a:rPr lang="en-US" baseline="0" dirty="0" err="1" smtClean="0"/>
              <a:t>Actuellement</a:t>
            </a:r>
            <a:r>
              <a:rPr lang="en-US" baseline="0" dirty="0" smtClean="0"/>
              <a:t>, nous </a:t>
            </a:r>
            <a:r>
              <a:rPr lang="en-US" baseline="0" dirty="0" err="1" smtClean="0"/>
              <a:t>recommandons</a:t>
            </a:r>
            <a:r>
              <a:rPr lang="en-US" baseline="0" dirty="0" smtClean="0"/>
              <a:t> </a:t>
            </a:r>
            <a:r>
              <a:rPr lang="en-US" baseline="0" dirty="0" err="1" smtClean="0"/>
              <a:t>que</a:t>
            </a:r>
            <a:r>
              <a:rPr lang="en-US" baseline="0" dirty="0" smtClean="0"/>
              <a:t> les </a:t>
            </a:r>
            <a:r>
              <a:rPr lang="en-US" baseline="0" dirty="0" err="1" smtClean="0"/>
              <a:t>médecins</a:t>
            </a:r>
            <a:r>
              <a:rPr lang="en-US" baseline="0" dirty="0" smtClean="0"/>
              <a:t> et les </a:t>
            </a:r>
            <a:r>
              <a:rPr lang="en-US" baseline="0" dirty="0" err="1" smtClean="0"/>
              <a:t>membres</a:t>
            </a:r>
            <a:r>
              <a:rPr lang="en-US" baseline="0" dirty="0" smtClean="0"/>
              <a:t> du public </a:t>
            </a:r>
            <a:r>
              <a:rPr lang="en-US" baseline="0" dirty="0" err="1" smtClean="0"/>
              <a:t>utilisent</a:t>
            </a:r>
            <a:r>
              <a:rPr lang="en-US" baseline="0" dirty="0" smtClean="0"/>
              <a:t> </a:t>
            </a:r>
            <a:r>
              <a:rPr lang="en-US" baseline="0" dirty="0" err="1" smtClean="0"/>
              <a:t>essaient</a:t>
            </a:r>
            <a:r>
              <a:rPr lang="en-US" baseline="0" dirty="0" smtClean="0"/>
              <a:t> </a:t>
            </a:r>
            <a:r>
              <a:rPr lang="en-US" baseline="0" dirty="0" err="1" smtClean="0"/>
              <a:t>d’utiliser</a:t>
            </a:r>
            <a:r>
              <a:rPr lang="en-US" baseline="0" dirty="0" smtClean="0"/>
              <a:t> des </a:t>
            </a:r>
            <a:r>
              <a:rPr lang="en-US" baseline="0" dirty="0" err="1" smtClean="0"/>
              <a:t>professionnels</a:t>
            </a:r>
            <a:r>
              <a:rPr lang="en-US" baseline="0" dirty="0" smtClean="0"/>
              <a:t> du </a:t>
            </a:r>
            <a:r>
              <a:rPr lang="en-US" baseline="0" dirty="0" err="1" smtClean="0"/>
              <a:t>conditionnement</a:t>
            </a:r>
            <a:r>
              <a:rPr lang="en-US" baseline="0" dirty="0" smtClean="0"/>
              <a:t> physique </a:t>
            </a:r>
            <a:r>
              <a:rPr lang="en-US" baseline="0" dirty="0" err="1" smtClean="0"/>
              <a:t>certifié</a:t>
            </a:r>
            <a:r>
              <a:rPr lang="en-US" baseline="0" dirty="0" smtClean="0"/>
              <a:t> pas ACSM </a:t>
            </a:r>
            <a:r>
              <a:rPr lang="en-US" baseline="0" dirty="0" err="1" smtClean="0"/>
              <a:t>ou</a:t>
            </a:r>
            <a:r>
              <a:rPr lang="en-US" baseline="0" dirty="0" smtClean="0"/>
              <a:t> de passer par </a:t>
            </a:r>
            <a:r>
              <a:rPr lang="en-US" baseline="0" dirty="0" err="1" smtClean="0"/>
              <a:t>l’Association</a:t>
            </a:r>
            <a:r>
              <a:rPr lang="en-US" baseline="0" dirty="0" smtClean="0"/>
              <a:t> </a:t>
            </a:r>
            <a:r>
              <a:rPr lang="en-US" baseline="0" dirty="0" err="1" smtClean="0"/>
              <a:t>accréditée</a:t>
            </a:r>
            <a:r>
              <a:rPr lang="en-US" baseline="0" dirty="0" smtClean="0"/>
              <a:t> NCCA </a:t>
            </a:r>
            <a:r>
              <a:rPr lang="en-US" baseline="0" dirty="0" err="1" smtClean="0"/>
              <a:t>comme</a:t>
            </a:r>
            <a:r>
              <a:rPr lang="en-US" baseline="0" dirty="0" smtClean="0"/>
              <a:t> le National Strength and conditioning Association, the American Council on Exercise, the National Academy of Sports Medicine </a:t>
            </a:r>
            <a:r>
              <a:rPr lang="en-US" baseline="0" dirty="0" err="1" smtClean="0"/>
              <a:t>ou</a:t>
            </a:r>
            <a:r>
              <a:rPr lang="en-US" baseline="0" dirty="0" smtClean="0"/>
              <a:t> le Cooper Institute. </a:t>
            </a:r>
            <a:r>
              <a:rPr lang="en-US" baseline="0" dirty="0" err="1" smtClean="0"/>
              <a:t>Dans</a:t>
            </a:r>
            <a:r>
              <a:rPr lang="en-US" baseline="0" dirty="0" smtClean="0"/>
              <a:t> </a:t>
            </a:r>
            <a:r>
              <a:rPr lang="en-US" baseline="0" dirty="0" err="1" smtClean="0"/>
              <a:t>l’avenir</a:t>
            </a:r>
            <a:r>
              <a:rPr lang="en-US" baseline="0" dirty="0" smtClean="0"/>
              <a:t>, </a:t>
            </a:r>
            <a:r>
              <a:rPr lang="en-US" baseline="0" dirty="0" err="1" smtClean="0"/>
              <a:t>L’exerice</a:t>
            </a:r>
            <a:r>
              <a:rPr lang="en-US" baseline="0" dirty="0" smtClean="0"/>
              <a:t>: un </a:t>
            </a:r>
            <a:r>
              <a:rPr lang="en-US" baseline="0" dirty="0" err="1" smtClean="0"/>
              <a:t>médicament</a:t>
            </a:r>
            <a:r>
              <a:rPr lang="en-US" baseline="0" dirty="0" smtClean="0"/>
              <a:t> Canada </a:t>
            </a:r>
            <a:r>
              <a:rPr lang="en-US" baseline="0" dirty="0" err="1" smtClean="0"/>
              <a:t>prévoit</a:t>
            </a:r>
            <a:r>
              <a:rPr lang="en-US" baseline="0" dirty="0" smtClean="0"/>
              <a:t> </a:t>
            </a:r>
            <a:r>
              <a:rPr lang="en-US" baseline="0" dirty="0" err="1" smtClean="0"/>
              <a:t>l’élaboration</a:t>
            </a:r>
            <a:r>
              <a:rPr lang="en-US" baseline="0" dirty="0" smtClean="0"/>
              <a:t> </a:t>
            </a:r>
            <a:r>
              <a:rPr lang="en-US" baseline="0" dirty="0" err="1" smtClean="0"/>
              <a:t>d’une</a:t>
            </a:r>
            <a:r>
              <a:rPr lang="en-US" baseline="0" dirty="0" smtClean="0"/>
              <a:t> base de </a:t>
            </a:r>
            <a:r>
              <a:rPr lang="en-US" baseline="0" dirty="0" err="1" smtClean="0"/>
              <a:t>donnée</a:t>
            </a:r>
            <a:r>
              <a:rPr lang="en-US" baseline="0" dirty="0" smtClean="0"/>
              <a:t> “</a:t>
            </a:r>
            <a:r>
              <a:rPr lang="en-US" baseline="0" dirty="0" err="1" smtClean="0"/>
              <a:t>guichet</a:t>
            </a:r>
            <a:r>
              <a:rPr lang="en-US" baseline="0" dirty="0" smtClean="0"/>
              <a:t> unique”  pour les </a:t>
            </a:r>
            <a:r>
              <a:rPr lang="en-US" baseline="0" dirty="0" err="1" smtClean="0"/>
              <a:t>références</a:t>
            </a:r>
            <a:r>
              <a:rPr lang="en-US" baseline="0" dirty="0" smtClean="0"/>
              <a:t> </a:t>
            </a:r>
            <a:r>
              <a:rPr lang="en-US" baseline="0" dirty="0" err="1" smtClean="0"/>
              <a:t>dans</a:t>
            </a:r>
            <a:r>
              <a:rPr lang="en-US" baseline="0" dirty="0" smtClean="0"/>
              <a:t> </a:t>
            </a:r>
            <a:r>
              <a:rPr lang="en-US" baseline="0" dirty="0" err="1" smtClean="0"/>
              <a:t>laquelle</a:t>
            </a:r>
            <a:r>
              <a:rPr lang="en-US" baseline="0" dirty="0" smtClean="0"/>
              <a:t> les </a:t>
            </a:r>
            <a:r>
              <a:rPr lang="en-US" baseline="0" dirty="0" err="1" smtClean="0"/>
              <a:t>professionnels</a:t>
            </a:r>
            <a:r>
              <a:rPr lang="en-US" baseline="0" dirty="0" smtClean="0"/>
              <a:t> </a:t>
            </a:r>
            <a:r>
              <a:rPr lang="en-US" baseline="0" dirty="0" err="1" smtClean="0"/>
              <a:t>dûment</a:t>
            </a:r>
            <a:r>
              <a:rPr lang="en-US" baseline="0" dirty="0" smtClean="0"/>
              <a:t> </a:t>
            </a:r>
            <a:r>
              <a:rPr lang="en-US" baseline="0" dirty="0" err="1" smtClean="0"/>
              <a:t>accrédités</a:t>
            </a:r>
            <a:r>
              <a:rPr lang="en-US" baseline="0" dirty="0" smtClean="0"/>
              <a:t> </a:t>
            </a:r>
            <a:r>
              <a:rPr lang="en-US" baseline="0" dirty="0" err="1" smtClean="0"/>
              <a:t>pourront</a:t>
            </a:r>
            <a:r>
              <a:rPr lang="en-US" baseline="0" dirty="0" smtClean="0"/>
              <a:t> </a:t>
            </a:r>
            <a:r>
              <a:rPr lang="en-US" baseline="0" dirty="0" err="1" smtClean="0"/>
              <a:t>choisir</a:t>
            </a:r>
            <a:r>
              <a:rPr lang="en-US" baseline="0" dirty="0" smtClean="0"/>
              <a:t> de faire </a:t>
            </a:r>
            <a:r>
              <a:rPr lang="en-US" baseline="0" dirty="0" err="1" smtClean="0"/>
              <a:t>parti</a:t>
            </a:r>
            <a:r>
              <a:rPr lang="en-US" baseline="0" dirty="0" smtClean="0"/>
              <a:t> du </a:t>
            </a:r>
            <a:r>
              <a:rPr lang="en-US" baseline="0" dirty="0" err="1" smtClean="0"/>
              <a:t>réseau</a:t>
            </a:r>
            <a:r>
              <a:rPr lang="en-US" baseline="0" dirty="0" smtClean="0"/>
              <a:t> </a:t>
            </a:r>
            <a:r>
              <a:rPr lang="en-US" baseline="0" dirty="0" err="1" smtClean="0"/>
              <a:t>L’exercice</a:t>
            </a:r>
            <a:r>
              <a:rPr lang="en-US" baseline="0" dirty="0" smtClean="0"/>
              <a:t> : un </a:t>
            </a:r>
            <a:r>
              <a:rPr lang="en-US" baseline="0" dirty="0" err="1" smtClean="0"/>
              <a:t>médicament</a:t>
            </a:r>
            <a:r>
              <a:rPr lang="en-US" baseline="0" dirty="0" smtClean="0"/>
              <a:t> Canada.</a:t>
            </a:r>
            <a:endParaRPr lang="en-US" dirty="0" smtClean="0"/>
          </a:p>
        </p:txBody>
      </p:sp>
    </p:spTree>
    <p:extLst>
      <p:ext uri="{BB962C8B-B14F-4D97-AF65-F5344CB8AC3E}">
        <p14:creationId xmlns:p14="http://schemas.microsoft.com/office/powerpoint/2010/main" val="2792540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Une</a:t>
            </a:r>
            <a:r>
              <a:rPr lang="en-US" dirty="0" smtClean="0"/>
              <a:t> nouvelle initiative</a:t>
            </a:r>
            <a:r>
              <a:rPr lang="en-US" baseline="0" dirty="0" smtClean="0"/>
              <a:t> </a:t>
            </a:r>
            <a:r>
              <a:rPr lang="en-US" baseline="0" dirty="0" err="1" smtClean="0"/>
              <a:t>importante</a:t>
            </a:r>
            <a:r>
              <a:rPr lang="en-US" baseline="0" dirty="0" smtClean="0"/>
              <a:t> qui met </a:t>
            </a:r>
            <a:r>
              <a:rPr lang="en-US" baseline="0" dirty="0" err="1" smtClean="0"/>
              <a:t>en</a:t>
            </a:r>
            <a:r>
              <a:rPr lang="en-US" baseline="0" dirty="0" smtClean="0"/>
              <a:t> </a:t>
            </a:r>
            <a:r>
              <a:rPr lang="en-US" baseline="0" dirty="0" err="1" smtClean="0"/>
              <a:t>valeur</a:t>
            </a:r>
            <a:r>
              <a:rPr lang="en-US" baseline="0" dirty="0" smtClean="0"/>
              <a:t> la </a:t>
            </a:r>
            <a:r>
              <a:rPr lang="en-US" baseline="0" dirty="0" err="1" smtClean="0"/>
              <a:t>portée</a:t>
            </a:r>
            <a:r>
              <a:rPr lang="en-US" baseline="0" dirty="0" smtClean="0"/>
              <a:t> </a:t>
            </a:r>
            <a:r>
              <a:rPr lang="en-US" baseline="0" dirty="0" err="1" smtClean="0"/>
              <a:t>d’Exercice</a:t>
            </a:r>
            <a:r>
              <a:rPr lang="en-US" baseline="0" dirty="0" smtClean="0"/>
              <a:t>: un </a:t>
            </a:r>
            <a:r>
              <a:rPr lang="en-US" baseline="0" dirty="0" err="1" smtClean="0"/>
              <a:t>médicament</a:t>
            </a:r>
            <a:r>
              <a:rPr lang="en-US" baseline="0" dirty="0" smtClean="0"/>
              <a:t> Canada.</a:t>
            </a:r>
          </a:p>
          <a:p>
            <a:endParaRPr lang="en-US" baseline="0" dirty="0" smtClean="0"/>
          </a:p>
          <a:p>
            <a:r>
              <a:rPr lang="en-US" b="1" dirty="0" err="1" smtClean="0"/>
              <a:t>Comme</a:t>
            </a:r>
            <a:r>
              <a:rPr lang="en-US" b="1" dirty="0" smtClean="0"/>
              <a:t> </a:t>
            </a:r>
            <a:r>
              <a:rPr lang="en-US" b="1" dirty="0" err="1" smtClean="0"/>
              <a:t>puis</a:t>
            </a:r>
            <a:r>
              <a:rPr lang="en-US" b="1" dirty="0" smtClean="0"/>
              <a:t>-je savoir</a:t>
            </a:r>
            <a:r>
              <a:rPr lang="en-US" b="1" baseline="0" dirty="0" smtClean="0"/>
              <a:t> </a:t>
            </a:r>
            <a:r>
              <a:rPr lang="en-US" b="1" baseline="0" dirty="0" err="1" smtClean="0"/>
              <a:t>quel</a:t>
            </a:r>
            <a:r>
              <a:rPr lang="en-US" b="1" baseline="0" dirty="0" smtClean="0"/>
              <a:t> </a:t>
            </a:r>
            <a:r>
              <a:rPr lang="en-US" b="1" baseline="0" dirty="0" err="1" smtClean="0"/>
              <a:t>niveau</a:t>
            </a:r>
            <a:r>
              <a:rPr lang="en-US" b="1" baseline="0" dirty="0" smtClean="0"/>
              <a:t> de </a:t>
            </a:r>
            <a:r>
              <a:rPr lang="en-US" b="1" baseline="0" dirty="0" err="1" smtClean="0"/>
              <a:t>professionnel</a:t>
            </a:r>
            <a:r>
              <a:rPr lang="en-US" b="1" baseline="0" dirty="0" smtClean="0"/>
              <a:t> </a:t>
            </a:r>
            <a:r>
              <a:rPr lang="en-US" b="1" baseline="0" dirty="0" err="1" smtClean="0"/>
              <a:t>d’EIMC</a:t>
            </a:r>
            <a:r>
              <a:rPr lang="en-US" b="1" baseline="0" dirty="0" smtClean="0"/>
              <a:t> </a:t>
            </a:r>
            <a:r>
              <a:rPr lang="en-US" b="1" baseline="0" dirty="0" err="1" smtClean="0"/>
              <a:t>référer</a:t>
            </a:r>
            <a:r>
              <a:rPr lang="en-US" b="1" baseline="0" dirty="0" smtClean="0"/>
              <a:t> mon patient?</a:t>
            </a:r>
            <a:endParaRPr lang="en-US" dirty="0" smtClean="0"/>
          </a:p>
          <a:p>
            <a:r>
              <a:rPr lang="en-US" b="1" dirty="0" err="1" smtClean="0"/>
              <a:t>Catégories</a:t>
            </a:r>
            <a:r>
              <a:rPr lang="en-US" b="1" dirty="0" smtClean="0"/>
              <a:t> de patients EIMC</a:t>
            </a:r>
          </a:p>
          <a:p>
            <a:r>
              <a:rPr lang="en-US" dirty="0" smtClean="0">
                <a:effectLst/>
              </a:rPr>
              <a:t>     </a:t>
            </a:r>
            <a:r>
              <a:rPr lang="en-US" dirty="0" smtClean="0"/>
              <a:t>A.</a:t>
            </a:r>
            <a:r>
              <a:rPr lang="en-US" dirty="0" smtClean="0">
                <a:effectLst/>
              </a:rPr>
              <a:t>         </a:t>
            </a:r>
            <a:r>
              <a:rPr lang="en-US" dirty="0" smtClean="0"/>
              <a:t>Les </a:t>
            </a:r>
            <a:r>
              <a:rPr lang="en-US" dirty="0" err="1" smtClean="0"/>
              <a:t>individus</a:t>
            </a:r>
            <a:r>
              <a:rPr lang="en-US" baseline="0" dirty="0" smtClean="0"/>
              <a:t> </a:t>
            </a:r>
            <a:r>
              <a:rPr lang="en-US" baseline="0" dirty="0" err="1" smtClean="0"/>
              <a:t>apparemment</a:t>
            </a:r>
            <a:r>
              <a:rPr lang="en-US" baseline="0" dirty="0" smtClean="0"/>
              <a:t> </a:t>
            </a:r>
            <a:r>
              <a:rPr lang="en-US" baseline="0" dirty="0" err="1" smtClean="0"/>
              <a:t>en</a:t>
            </a:r>
            <a:r>
              <a:rPr lang="en-US" baseline="0" dirty="0" smtClean="0"/>
              <a:t> santé, sans </a:t>
            </a:r>
            <a:r>
              <a:rPr lang="en-US" baseline="0" dirty="0" err="1" smtClean="0"/>
              <a:t>contraintes</a:t>
            </a:r>
            <a:r>
              <a:rPr lang="en-US" baseline="0" dirty="0" smtClean="0"/>
              <a:t> pour la participation </a:t>
            </a:r>
            <a:r>
              <a:rPr lang="en-US" baseline="0" dirty="0" err="1" smtClean="0"/>
              <a:t>régulière</a:t>
            </a:r>
            <a:r>
              <a:rPr lang="en-US" baseline="0" dirty="0" smtClean="0"/>
              <a:t> à </a:t>
            </a:r>
            <a:r>
              <a:rPr lang="en-US" baseline="0" dirty="0" err="1" smtClean="0"/>
              <a:t>l’activité</a:t>
            </a:r>
            <a:r>
              <a:rPr lang="en-US" baseline="0" dirty="0" smtClean="0"/>
              <a:t> physique et à </a:t>
            </a:r>
            <a:r>
              <a:rPr lang="en-US" baseline="0" dirty="0" err="1" smtClean="0"/>
              <a:t>l’exercice</a:t>
            </a:r>
            <a:r>
              <a:rPr lang="en-US" baseline="0" dirty="0" smtClean="0"/>
              <a:t>.</a:t>
            </a:r>
            <a:endParaRPr lang="en-US" dirty="0" smtClean="0"/>
          </a:p>
          <a:p>
            <a:r>
              <a:rPr lang="en-US" dirty="0" smtClean="0">
                <a:effectLst/>
              </a:rPr>
              <a:t>     </a:t>
            </a:r>
            <a:r>
              <a:rPr lang="en-US" dirty="0" smtClean="0"/>
              <a:t>B.</a:t>
            </a:r>
            <a:r>
              <a:rPr lang="en-US" dirty="0" smtClean="0">
                <a:effectLst/>
              </a:rPr>
              <a:t>         </a:t>
            </a:r>
            <a:r>
              <a:rPr lang="en-US" dirty="0" smtClean="0"/>
              <a:t>Patients </a:t>
            </a:r>
            <a:r>
              <a:rPr lang="en-US" dirty="0" err="1" smtClean="0"/>
              <a:t>asymptomtiques</a:t>
            </a:r>
            <a:r>
              <a:rPr lang="en-US" baseline="0" dirty="0" smtClean="0"/>
              <a:t> avec </a:t>
            </a:r>
            <a:r>
              <a:rPr lang="en-US" baseline="0" dirty="0" err="1" smtClean="0"/>
              <a:t>une</a:t>
            </a:r>
            <a:r>
              <a:rPr lang="en-US" baseline="0" dirty="0" smtClean="0"/>
              <a:t> </a:t>
            </a:r>
            <a:r>
              <a:rPr lang="en-US" baseline="0" dirty="0" err="1" smtClean="0"/>
              <a:t>seule</a:t>
            </a:r>
            <a:r>
              <a:rPr lang="en-US" baseline="0" dirty="0" smtClean="0"/>
              <a:t> </a:t>
            </a:r>
            <a:r>
              <a:rPr lang="en-US" baseline="0" dirty="0" err="1" smtClean="0"/>
              <a:t>maladie</a:t>
            </a:r>
            <a:r>
              <a:rPr lang="en-US" baseline="0" dirty="0" smtClean="0"/>
              <a:t> / </a:t>
            </a:r>
            <a:r>
              <a:rPr lang="en-US" baseline="0" dirty="0" err="1" smtClean="0"/>
              <a:t>maladie</a:t>
            </a:r>
            <a:r>
              <a:rPr lang="en-US" baseline="0" dirty="0" smtClean="0"/>
              <a:t> </a:t>
            </a:r>
            <a:r>
              <a:rPr lang="en-US" baseline="0" dirty="0" err="1" smtClean="0"/>
              <a:t>chronique</a:t>
            </a:r>
            <a:r>
              <a:rPr lang="en-US" baseline="0" dirty="0" smtClean="0"/>
              <a:t> </a:t>
            </a:r>
            <a:r>
              <a:rPr lang="en-US" baseline="0" dirty="0" err="1" smtClean="0"/>
              <a:t>contrôlée</a:t>
            </a:r>
            <a:r>
              <a:rPr lang="en-US" baseline="0" dirty="0" smtClean="0"/>
              <a:t> avec des </a:t>
            </a:r>
            <a:r>
              <a:rPr lang="en-US" baseline="0" dirty="0" err="1" smtClean="0"/>
              <a:t>thérapies</a:t>
            </a:r>
            <a:r>
              <a:rPr lang="en-US" baseline="0" dirty="0" smtClean="0"/>
              <a:t> </a:t>
            </a:r>
            <a:r>
              <a:rPr lang="en-US" baseline="0" dirty="0" err="1" smtClean="0"/>
              <a:t>prescrites</a:t>
            </a:r>
            <a:r>
              <a:rPr lang="en-US" baseline="0" dirty="0" smtClean="0"/>
              <a:t>, et.</a:t>
            </a:r>
            <a:endParaRPr lang="en-US" dirty="0" smtClean="0"/>
          </a:p>
          <a:p>
            <a:r>
              <a:rPr lang="en-US" dirty="0" smtClean="0">
                <a:effectLst/>
              </a:rPr>
              <a:t>     </a:t>
            </a:r>
            <a:r>
              <a:rPr lang="en-US" dirty="0" smtClean="0"/>
              <a:t>C.</a:t>
            </a:r>
            <a:r>
              <a:rPr lang="en-US" dirty="0" smtClean="0">
                <a:effectLst/>
              </a:rPr>
              <a:t>         </a:t>
            </a:r>
            <a:r>
              <a:rPr lang="en-US" dirty="0" smtClean="0"/>
              <a:t>Les patients qui </a:t>
            </a:r>
            <a:r>
              <a:rPr lang="en-US" dirty="0" err="1" smtClean="0"/>
              <a:t>ont</a:t>
            </a:r>
            <a:r>
              <a:rPr lang="en-US" dirty="0" smtClean="0"/>
              <a:t> un </a:t>
            </a:r>
            <a:r>
              <a:rPr lang="en-US" dirty="0" err="1" smtClean="0"/>
              <a:t>risque</a:t>
            </a:r>
            <a:r>
              <a:rPr lang="en-US" dirty="0" smtClean="0"/>
              <a:t> plus </a:t>
            </a:r>
            <a:r>
              <a:rPr lang="en-US" dirty="0" err="1" smtClean="0"/>
              <a:t>élevé</a:t>
            </a:r>
            <a:r>
              <a:rPr lang="en-US" dirty="0" smtClean="0"/>
              <a:t> </a:t>
            </a:r>
            <a:r>
              <a:rPr lang="en-US" dirty="0" err="1" smtClean="0"/>
              <a:t>que</a:t>
            </a:r>
            <a:r>
              <a:rPr lang="en-US" dirty="0" smtClean="0"/>
              <a:t> </a:t>
            </a:r>
            <a:r>
              <a:rPr lang="en-US" dirty="0" err="1" smtClean="0"/>
              <a:t>ceux</a:t>
            </a:r>
            <a:r>
              <a:rPr lang="en-US" dirty="0" smtClean="0"/>
              <a:t> des </a:t>
            </a:r>
            <a:r>
              <a:rPr lang="en-US" dirty="0" err="1" smtClean="0"/>
              <a:t>catégories</a:t>
            </a:r>
            <a:r>
              <a:rPr lang="en-US" dirty="0" smtClean="0"/>
              <a:t> A et B ci-</a:t>
            </a:r>
            <a:r>
              <a:rPr lang="en-US" dirty="0" err="1" smtClean="0"/>
              <a:t>dessus</a:t>
            </a:r>
            <a:r>
              <a:rPr lang="en-US" dirty="0" smtClean="0"/>
              <a:t>, y </a:t>
            </a:r>
            <a:r>
              <a:rPr lang="en-US" dirty="0" err="1" smtClean="0"/>
              <a:t>compris</a:t>
            </a:r>
            <a:r>
              <a:rPr lang="en-US" dirty="0" smtClean="0"/>
              <a:t> </a:t>
            </a:r>
            <a:r>
              <a:rPr lang="en-US" dirty="0" err="1" smtClean="0"/>
              <a:t>ceux</a:t>
            </a:r>
            <a:r>
              <a:rPr lang="en-US" dirty="0" smtClean="0"/>
              <a:t> qui </a:t>
            </a:r>
            <a:r>
              <a:rPr lang="en-US" dirty="0" err="1" smtClean="0"/>
              <a:t>ont</a:t>
            </a:r>
            <a:r>
              <a:rPr lang="en-US" dirty="0" smtClean="0"/>
              <a:t> plus </a:t>
            </a:r>
            <a:r>
              <a:rPr lang="en-US" dirty="0" err="1" smtClean="0"/>
              <a:t>d’une</a:t>
            </a:r>
            <a:r>
              <a:rPr lang="en-US" dirty="0" smtClean="0"/>
              <a:t> </a:t>
            </a:r>
            <a:r>
              <a:rPr lang="en-US" dirty="0" err="1" smtClean="0"/>
              <a:t>maladie</a:t>
            </a:r>
            <a:r>
              <a:rPr lang="en-US" dirty="0" smtClean="0"/>
              <a:t> </a:t>
            </a:r>
            <a:r>
              <a:rPr lang="en-US" dirty="0" err="1" smtClean="0"/>
              <a:t>chronique</a:t>
            </a:r>
            <a:r>
              <a:rPr lang="en-US" dirty="0" smtClean="0"/>
              <a:t> </a:t>
            </a:r>
            <a:r>
              <a:rPr lang="en-US" dirty="0" err="1" smtClean="0"/>
              <a:t>ou</a:t>
            </a:r>
            <a:r>
              <a:rPr lang="en-US" dirty="0" smtClean="0"/>
              <a:t> qui </a:t>
            </a:r>
            <a:r>
              <a:rPr lang="en-US" dirty="0" err="1" smtClean="0"/>
              <a:t>peuvent</a:t>
            </a:r>
            <a:r>
              <a:rPr lang="en-US" dirty="0" smtClean="0"/>
              <a:t> </a:t>
            </a:r>
            <a:r>
              <a:rPr lang="en-US" dirty="0" err="1" smtClean="0"/>
              <a:t>nécessiter</a:t>
            </a:r>
            <a:r>
              <a:rPr lang="en-US" dirty="0" smtClean="0"/>
              <a:t> </a:t>
            </a:r>
            <a:r>
              <a:rPr lang="en-US" dirty="0" err="1" smtClean="0"/>
              <a:t>une</a:t>
            </a:r>
            <a:r>
              <a:rPr lang="en-US" dirty="0" smtClean="0"/>
              <a:t> surveillance </a:t>
            </a:r>
            <a:r>
              <a:rPr lang="en-US" baseline="0" dirty="0" smtClean="0"/>
              <a:t>     </a:t>
            </a:r>
            <a:r>
              <a:rPr lang="en-US" dirty="0" err="1" smtClean="0"/>
              <a:t>clinique</a:t>
            </a:r>
            <a:r>
              <a:rPr lang="en-US" dirty="0" smtClean="0"/>
              <a:t> au </a:t>
            </a:r>
            <a:r>
              <a:rPr lang="en-US" dirty="0" err="1" smtClean="0"/>
              <a:t>cours</a:t>
            </a:r>
            <a:r>
              <a:rPr lang="en-US" dirty="0" smtClean="0"/>
              <a:t> de </a:t>
            </a:r>
            <a:r>
              <a:rPr lang="en-US" dirty="0" err="1" smtClean="0"/>
              <a:t>l’exercice</a:t>
            </a:r>
            <a:r>
              <a:rPr lang="en-US" dirty="0" smtClean="0"/>
              <a:t>..</a:t>
            </a:r>
          </a:p>
          <a:p>
            <a:endParaRPr lang="en-US" dirty="0" smtClean="0"/>
          </a:p>
          <a:p>
            <a:r>
              <a:rPr lang="en-US" b="1" i="1" dirty="0" err="1" smtClean="0"/>
              <a:t>Professionnels</a:t>
            </a:r>
            <a:r>
              <a:rPr lang="en-US" b="1" i="1" dirty="0" smtClean="0"/>
              <a:t> </a:t>
            </a:r>
            <a:r>
              <a:rPr lang="en-US" b="1" i="1" dirty="0" err="1" smtClean="0"/>
              <a:t>reconnus</a:t>
            </a:r>
            <a:r>
              <a:rPr lang="en-US" b="1" i="1" baseline="0" dirty="0" smtClean="0"/>
              <a:t> </a:t>
            </a:r>
            <a:r>
              <a:rPr lang="en-US" b="1" i="1" dirty="0" smtClean="0"/>
              <a:t>EIMC  </a:t>
            </a:r>
            <a:r>
              <a:rPr lang="en-US" b="1" i="1" dirty="0" err="1" smtClean="0"/>
              <a:t>niveau</a:t>
            </a:r>
            <a:r>
              <a:rPr lang="en-US" b="1" i="1" dirty="0" smtClean="0"/>
              <a:t> l  </a:t>
            </a:r>
            <a:r>
              <a:rPr lang="en-US" b="1" dirty="0" err="1" smtClean="0"/>
              <a:t>peuvent</a:t>
            </a:r>
            <a:r>
              <a:rPr lang="en-US" b="1" dirty="0" smtClean="0"/>
              <a:t>,</a:t>
            </a:r>
            <a:r>
              <a:rPr lang="en-US" b="1" baseline="0" dirty="0" smtClean="0"/>
              <a:t> </a:t>
            </a:r>
            <a:r>
              <a:rPr lang="en-US" b="1" baseline="0" dirty="0" err="1" smtClean="0"/>
              <a:t>en</a:t>
            </a:r>
            <a:r>
              <a:rPr lang="en-US" b="1" baseline="0" dirty="0" smtClean="0"/>
              <a:t> </a:t>
            </a:r>
            <a:r>
              <a:rPr lang="en-US" b="1" baseline="0" dirty="0" err="1" smtClean="0"/>
              <a:t>toute</a:t>
            </a:r>
            <a:r>
              <a:rPr lang="en-US" b="1" baseline="0" dirty="0" smtClean="0"/>
              <a:t> </a:t>
            </a:r>
            <a:r>
              <a:rPr lang="en-US" b="1" baseline="0" dirty="0" err="1" smtClean="0"/>
              <a:t>sécurité</a:t>
            </a:r>
            <a:r>
              <a:rPr lang="en-US" b="1" baseline="0" dirty="0" smtClean="0"/>
              <a:t> et </a:t>
            </a:r>
            <a:r>
              <a:rPr lang="en-US" b="1" baseline="0" dirty="0" err="1" smtClean="0"/>
              <a:t>efficacement</a:t>
            </a:r>
            <a:r>
              <a:rPr lang="en-US" b="1" baseline="0" dirty="0" smtClean="0"/>
              <a:t>, </a:t>
            </a:r>
            <a:r>
              <a:rPr lang="en-US" b="1" baseline="0" dirty="0" err="1" smtClean="0"/>
              <a:t>prescrire</a:t>
            </a:r>
            <a:r>
              <a:rPr lang="en-US" b="1" baseline="0" dirty="0" smtClean="0"/>
              <a:t> de </a:t>
            </a:r>
            <a:r>
              <a:rPr lang="en-US" b="1" baseline="0" dirty="0" err="1" smtClean="0"/>
              <a:t>l’activité</a:t>
            </a:r>
            <a:r>
              <a:rPr lang="en-US" b="1" baseline="0" dirty="0" smtClean="0"/>
              <a:t> physique pour les patients </a:t>
            </a:r>
            <a:r>
              <a:rPr lang="en-US" b="1" baseline="0" dirty="0" err="1" smtClean="0"/>
              <a:t>dans</a:t>
            </a:r>
            <a:r>
              <a:rPr lang="en-US" b="1" baseline="0" dirty="0" smtClean="0"/>
              <a:t> les </a:t>
            </a:r>
            <a:r>
              <a:rPr lang="en-US" b="1" baseline="0" dirty="0" err="1" smtClean="0"/>
              <a:t>catégories</a:t>
            </a:r>
            <a:r>
              <a:rPr lang="en-US" b="1" baseline="0" dirty="0" smtClean="0"/>
              <a:t> A et B. Les </a:t>
            </a:r>
            <a:r>
              <a:rPr lang="en-US" b="1" baseline="0" dirty="0" err="1" smtClean="0"/>
              <a:t>bienfaits</a:t>
            </a:r>
            <a:r>
              <a:rPr lang="en-US" b="1" baseline="0" dirty="0" smtClean="0"/>
              <a:t> de </a:t>
            </a:r>
            <a:r>
              <a:rPr lang="en-US" b="1" baseline="0" dirty="0" err="1" smtClean="0"/>
              <a:t>l’activité</a:t>
            </a:r>
            <a:r>
              <a:rPr lang="en-US" b="1" baseline="0" dirty="0" smtClean="0"/>
              <a:t> physique </a:t>
            </a:r>
            <a:r>
              <a:rPr lang="en-US" b="1" baseline="0" dirty="0" err="1" smtClean="0"/>
              <a:t>l’emportent</a:t>
            </a:r>
            <a:r>
              <a:rPr lang="en-US" b="1" baseline="0" dirty="0" smtClean="0"/>
              <a:t> </a:t>
            </a:r>
            <a:r>
              <a:rPr lang="en-US" b="1" baseline="0" dirty="0" err="1" smtClean="0"/>
              <a:t>sur</a:t>
            </a:r>
            <a:r>
              <a:rPr lang="en-US" b="1" baseline="0" dirty="0" smtClean="0"/>
              <a:t> les </a:t>
            </a:r>
            <a:r>
              <a:rPr lang="en-US" b="1" baseline="0" dirty="0" err="1" smtClean="0"/>
              <a:t>risques</a:t>
            </a:r>
            <a:r>
              <a:rPr lang="en-US" b="1" baseline="0" dirty="0" smtClean="0"/>
              <a:t>.</a:t>
            </a:r>
            <a:endParaRPr lang="en-US" b="1" dirty="0" smtClean="0"/>
          </a:p>
          <a:p>
            <a:endParaRPr lang="en-US" b="1" dirty="0" smtClean="0"/>
          </a:p>
          <a:p>
            <a:r>
              <a:rPr lang="en-US" b="1" i="1" dirty="0" err="1" smtClean="0"/>
              <a:t>Professionnels</a:t>
            </a:r>
            <a:r>
              <a:rPr lang="en-US" b="1" i="1" baseline="0" dirty="0" smtClean="0"/>
              <a:t> </a:t>
            </a:r>
            <a:r>
              <a:rPr lang="en-US" b="1" i="1" baseline="0" dirty="0" err="1" smtClean="0"/>
              <a:t>reconnus</a:t>
            </a:r>
            <a:r>
              <a:rPr lang="en-US" b="1" i="1" baseline="0" dirty="0" smtClean="0"/>
              <a:t> EIMC </a:t>
            </a:r>
            <a:r>
              <a:rPr lang="en-US" b="1" i="1" baseline="0" dirty="0" err="1" smtClean="0"/>
              <a:t>niveau</a:t>
            </a:r>
            <a:r>
              <a:rPr lang="en-US" b="1" i="1" baseline="0" dirty="0" smtClean="0"/>
              <a:t> 2</a:t>
            </a:r>
            <a:r>
              <a:rPr lang="en-US" b="1" i="1" dirty="0"/>
              <a:t> </a:t>
            </a:r>
            <a:r>
              <a:rPr lang="en-US" b="1" dirty="0" smtClean="0"/>
              <a:t> on des</a:t>
            </a:r>
            <a:r>
              <a:rPr lang="en-US" b="1" baseline="0" dirty="0" smtClean="0"/>
              <a:t> </a:t>
            </a:r>
            <a:r>
              <a:rPr lang="en-US" b="1" baseline="0" dirty="0" err="1" smtClean="0"/>
              <a:t>connaissances</a:t>
            </a:r>
            <a:r>
              <a:rPr lang="en-US" b="1" baseline="0" dirty="0" smtClean="0"/>
              <a:t> </a:t>
            </a:r>
            <a:r>
              <a:rPr lang="en-US" b="1" baseline="0" dirty="0" err="1" smtClean="0"/>
              <a:t>avancées</a:t>
            </a:r>
            <a:r>
              <a:rPr lang="en-US" b="1" baseline="0" dirty="0" smtClean="0"/>
              <a:t> et </a:t>
            </a:r>
            <a:r>
              <a:rPr lang="en-US" b="1" baseline="0" dirty="0" err="1" smtClean="0"/>
              <a:t>une</a:t>
            </a:r>
            <a:r>
              <a:rPr lang="en-US" b="1" baseline="0" dirty="0" smtClean="0"/>
              <a:t> expertise </a:t>
            </a:r>
            <a:r>
              <a:rPr lang="en-US" b="1" baseline="0" dirty="0" err="1" smtClean="0"/>
              <a:t>en</a:t>
            </a:r>
            <a:r>
              <a:rPr lang="en-US" b="1" baseline="0" dirty="0" smtClean="0"/>
              <a:t> </a:t>
            </a:r>
            <a:r>
              <a:rPr lang="en-US" b="1" baseline="0" dirty="0" err="1" smtClean="0"/>
              <a:t>matière</a:t>
            </a:r>
            <a:r>
              <a:rPr lang="en-US" b="1" baseline="0" dirty="0" smtClean="0"/>
              <a:t> de </a:t>
            </a:r>
            <a:r>
              <a:rPr lang="en-US" b="1" baseline="0" dirty="0" err="1" smtClean="0"/>
              <a:t>gestion</a:t>
            </a:r>
            <a:r>
              <a:rPr lang="en-US" b="1" baseline="0" dirty="0" smtClean="0"/>
              <a:t> de </a:t>
            </a:r>
            <a:r>
              <a:rPr lang="en-US" b="1" baseline="0" dirty="0" err="1" smtClean="0"/>
              <a:t>l’exercice</a:t>
            </a:r>
            <a:r>
              <a:rPr lang="en-US" b="1" baseline="0" dirty="0" smtClean="0"/>
              <a:t> pour </a:t>
            </a:r>
            <a:r>
              <a:rPr lang="en-US" b="1" baseline="0" dirty="0" err="1" smtClean="0"/>
              <a:t>ceux</a:t>
            </a:r>
            <a:r>
              <a:rPr lang="en-US" b="1" baseline="0" dirty="0" smtClean="0"/>
              <a:t> avec </a:t>
            </a:r>
            <a:r>
              <a:rPr lang="en-US" b="1" baseline="0" dirty="0" err="1" smtClean="0"/>
              <a:t>une</a:t>
            </a:r>
            <a:r>
              <a:rPr lang="en-US" b="1" baseline="0" dirty="0" smtClean="0"/>
              <a:t> </a:t>
            </a:r>
            <a:r>
              <a:rPr lang="en-US" b="1" baseline="0" dirty="0" err="1" smtClean="0"/>
              <a:t>maladie</a:t>
            </a:r>
            <a:r>
              <a:rPr lang="en-US" b="1" baseline="0" dirty="0" smtClean="0"/>
              <a:t> </a:t>
            </a:r>
            <a:r>
              <a:rPr lang="en-US" b="1" baseline="0" dirty="0" err="1" smtClean="0"/>
              <a:t>chronique</a:t>
            </a:r>
            <a:r>
              <a:rPr lang="en-US" b="1" baseline="0" dirty="0" smtClean="0"/>
              <a:t>.  Les </a:t>
            </a:r>
            <a:r>
              <a:rPr lang="en-US" b="1" baseline="0" dirty="0" err="1" smtClean="0"/>
              <a:t>professionnels</a:t>
            </a:r>
            <a:r>
              <a:rPr lang="en-US" b="1" baseline="0" dirty="0" smtClean="0"/>
              <a:t> </a:t>
            </a:r>
            <a:r>
              <a:rPr lang="en-US" b="1" baseline="0" dirty="0" err="1" smtClean="0"/>
              <a:t>reconnus</a:t>
            </a:r>
            <a:r>
              <a:rPr lang="en-US" b="1" baseline="0" dirty="0" smtClean="0"/>
              <a:t> EIMC </a:t>
            </a:r>
            <a:r>
              <a:rPr lang="en-US" b="1" baseline="0" dirty="0" err="1" smtClean="0"/>
              <a:t>niveau</a:t>
            </a:r>
            <a:r>
              <a:rPr lang="en-US" b="1" baseline="0" dirty="0" smtClean="0"/>
              <a:t> II </a:t>
            </a:r>
            <a:r>
              <a:rPr lang="en-US" b="1" baseline="0" dirty="0" err="1" smtClean="0"/>
              <a:t>peuvent</a:t>
            </a:r>
            <a:r>
              <a:rPr lang="en-US" b="1" baseline="0" dirty="0" smtClean="0"/>
              <a:t> </a:t>
            </a:r>
            <a:r>
              <a:rPr lang="en-US" b="1" baseline="0" dirty="0" err="1" smtClean="0"/>
              <a:t>travailler</a:t>
            </a:r>
            <a:r>
              <a:rPr lang="en-US" b="1" baseline="0" dirty="0" smtClean="0"/>
              <a:t> avec des patients </a:t>
            </a:r>
            <a:r>
              <a:rPr lang="en-US" b="1" baseline="0" dirty="0" err="1" smtClean="0"/>
              <a:t>en</a:t>
            </a:r>
            <a:r>
              <a:rPr lang="en-US" b="1" baseline="0" dirty="0" smtClean="0"/>
              <a:t> </a:t>
            </a:r>
            <a:r>
              <a:rPr lang="en-US" b="1" baseline="0" dirty="0" err="1" smtClean="0"/>
              <a:t>toute</a:t>
            </a:r>
            <a:r>
              <a:rPr lang="en-US" b="1" baseline="0" dirty="0" smtClean="0"/>
              <a:t> </a:t>
            </a:r>
            <a:r>
              <a:rPr lang="en-US" b="1" baseline="0" dirty="0" err="1" smtClean="0"/>
              <a:t>sécurité</a:t>
            </a:r>
            <a:r>
              <a:rPr lang="en-US" b="1" baseline="0" dirty="0" smtClean="0"/>
              <a:t> </a:t>
            </a:r>
            <a:r>
              <a:rPr lang="en-US" b="1" baseline="0" dirty="0" err="1" smtClean="0"/>
              <a:t>dans</a:t>
            </a:r>
            <a:r>
              <a:rPr lang="en-US" b="1" baseline="0" dirty="0" smtClean="0"/>
              <a:t> les </a:t>
            </a:r>
            <a:r>
              <a:rPr lang="en-US" b="1" baseline="0" dirty="0" err="1" smtClean="0"/>
              <a:t>catégories</a:t>
            </a:r>
            <a:r>
              <a:rPr lang="en-US" b="1" baseline="0" dirty="0" smtClean="0"/>
              <a:t> A, B et C.</a:t>
            </a:r>
            <a:endParaRPr lang="en-US" b="1" dirty="0" smtClean="0"/>
          </a:p>
          <a:p>
            <a:endParaRPr lang="en-US" b="1" dirty="0" smtClean="0"/>
          </a:p>
          <a:p>
            <a:r>
              <a:rPr lang="en-US" dirty="0" err="1" smtClean="0"/>
              <a:t>Ceux</a:t>
            </a:r>
            <a:r>
              <a:rPr lang="en-US" dirty="0" smtClean="0"/>
              <a:t> de&lt;15ans</a:t>
            </a:r>
            <a:r>
              <a:rPr lang="en-US" baseline="0" dirty="0" smtClean="0"/>
              <a:t> </a:t>
            </a:r>
            <a:r>
              <a:rPr lang="en-US" baseline="0" dirty="0" err="1" smtClean="0"/>
              <a:t>ou</a:t>
            </a:r>
            <a:r>
              <a:rPr lang="en-US" dirty="0" smtClean="0"/>
              <a:t> &gt;69 </a:t>
            </a:r>
            <a:r>
              <a:rPr lang="en-US" dirty="0" err="1" smtClean="0"/>
              <a:t>ans</a:t>
            </a:r>
            <a:r>
              <a:rPr lang="en-US" dirty="0" smtClean="0"/>
              <a:t> </a:t>
            </a:r>
            <a:r>
              <a:rPr lang="en-US" dirty="0" err="1" smtClean="0"/>
              <a:t>ont</a:t>
            </a:r>
            <a:r>
              <a:rPr lang="en-US" dirty="0" smtClean="0"/>
              <a:t> </a:t>
            </a:r>
            <a:r>
              <a:rPr lang="en-US" dirty="0" err="1" smtClean="0"/>
              <a:t>besoin</a:t>
            </a:r>
            <a:r>
              <a:rPr lang="en-US" dirty="0" smtClean="0"/>
              <a:t> </a:t>
            </a:r>
            <a:r>
              <a:rPr lang="en-US" dirty="0" err="1" smtClean="0"/>
              <a:t>d’une</a:t>
            </a:r>
            <a:r>
              <a:rPr lang="en-US" dirty="0" smtClean="0"/>
              <a:t> </a:t>
            </a:r>
            <a:r>
              <a:rPr lang="en-US" dirty="0" err="1" smtClean="0"/>
              <a:t>décharge</a:t>
            </a:r>
            <a:r>
              <a:rPr lang="en-US" dirty="0" smtClean="0"/>
              <a:t> du </a:t>
            </a:r>
            <a:r>
              <a:rPr lang="en-US" dirty="0" err="1" smtClean="0"/>
              <a:t>médecin</a:t>
            </a:r>
            <a:r>
              <a:rPr lang="en-US" dirty="0" smtClean="0"/>
              <a:t> </a:t>
            </a:r>
            <a:r>
              <a:rPr lang="en-US" dirty="0" err="1" smtClean="0"/>
              <a:t>sur</a:t>
            </a:r>
            <a:r>
              <a:rPr lang="en-US" dirty="0" smtClean="0"/>
              <a:t> </a:t>
            </a:r>
            <a:r>
              <a:rPr lang="en-US" dirty="0" err="1" smtClean="0"/>
              <a:t>une</a:t>
            </a:r>
            <a:r>
              <a:rPr lang="en-US" dirty="0" smtClean="0"/>
              <a:t> base </a:t>
            </a:r>
            <a:r>
              <a:rPr lang="en-US" dirty="0" err="1" smtClean="0"/>
              <a:t>annuelle</a:t>
            </a:r>
            <a:r>
              <a:rPr lang="en-US" dirty="0" smtClean="0"/>
              <a:t> </a:t>
            </a:r>
            <a:r>
              <a:rPr lang="en-US" dirty="0" err="1" smtClean="0"/>
              <a:t>afin</a:t>
            </a:r>
            <a:r>
              <a:rPr lang="en-US" dirty="0" smtClean="0"/>
              <a:t> de </a:t>
            </a:r>
            <a:r>
              <a:rPr lang="en-US" dirty="0" err="1" smtClean="0"/>
              <a:t>fournir</a:t>
            </a:r>
            <a:r>
              <a:rPr lang="en-US" dirty="0" smtClean="0"/>
              <a:t> des </a:t>
            </a:r>
            <a:r>
              <a:rPr lang="en-US" dirty="0" err="1" smtClean="0"/>
              <a:t>évalutions</a:t>
            </a:r>
            <a:r>
              <a:rPr lang="en-US" dirty="0" smtClean="0"/>
              <a:t> de </a:t>
            </a:r>
            <a:r>
              <a:rPr lang="en-US" dirty="0" err="1" smtClean="0"/>
              <a:t>mise</a:t>
            </a:r>
            <a:r>
              <a:rPr lang="en-US" dirty="0" smtClean="0"/>
              <a:t> </a:t>
            </a:r>
            <a:r>
              <a:rPr lang="en-US" dirty="0" err="1" smtClean="0"/>
              <a:t>en</a:t>
            </a:r>
            <a:r>
              <a:rPr lang="en-US" baseline="0" dirty="0" smtClean="0"/>
              <a:t> </a:t>
            </a:r>
            <a:r>
              <a:rPr lang="en-US" baseline="0" dirty="0" err="1" smtClean="0"/>
              <a:t>forme</a:t>
            </a:r>
            <a:r>
              <a:rPr lang="en-US" baseline="0" dirty="0" smtClean="0"/>
              <a:t>, la conception, la </a:t>
            </a:r>
            <a:r>
              <a:rPr lang="en-US" baseline="0" dirty="0" err="1" smtClean="0"/>
              <a:t>mise</a:t>
            </a:r>
            <a:r>
              <a:rPr lang="en-US" baseline="0" dirty="0" smtClean="0"/>
              <a:t> </a:t>
            </a:r>
            <a:r>
              <a:rPr lang="en-US" baseline="0" dirty="0" err="1" smtClean="0"/>
              <a:t>en</a:t>
            </a:r>
            <a:r>
              <a:rPr lang="en-US" baseline="0" dirty="0" smtClean="0"/>
              <a:t> oeuvre et le </a:t>
            </a:r>
            <a:r>
              <a:rPr lang="en-US" baseline="0" dirty="0" err="1" smtClean="0"/>
              <a:t>suivi</a:t>
            </a:r>
            <a:r>
              <a:rPr lang="en-US" baseline="0" dirty="0" smtClean="0"/>
              <a:t> des </a:t>
            </a:r>
            <a:r>
              <a:rPr lang="en-US" baseline="0" dirty="0" err="1" smtClean="0"/>
              <a:t>programmes</a:t>
            </a:r>
            <a:r>
              <a:rPr lang="en-US" baseline="0" dirty="0" smtClean="0"/>
              <a:t> </a:t>
            </a:r>
            <a:r>
              <a:rPr lang="en-US" baseline="0" dirty="0" err="1" smtClean="0"/>
              <a:t>d’exercices</a:t>
            </a:r>
            <a:r>
              <a:rPr lang="en-US" baseline="0" dirty="0" smtClean="0"/>
              <a:t> </a:t>
            </a:r>
            <a:r>
              <a:rPr lang="en-US" baseline="0" dirty="0" err="1" smtClean="0"/>
              <a:t>adapté</a:t>
            </a:r>
            <a:r>
              <a:rPr lang="en-US" baseline="0" dirty="0" smtClean="0"/>
              <a:t> aux patient</a:t>
            </a:r>
          </a:p>
          <a:p>
            <a:endParaRPr lang="en-US" dirty="0" smtClean="0"/>
          </a:p>
          <a:p>
            <a:endParaRPr lang="en-US" dirty="0" smtClean="0"/>
          </a:p>
          <a:p>
            <a:r>
              <a:rPr lang="en-US" dirty="0" smtClean="0"/>
              <a:t>Remarque: Les modifications </a:t>
            </a:r>
            <a:r>
              <a:rPr lang="en-US" dirty="0" err="1" smtClean="0"/>
              <a:t>prévues</a:t>
            </a:r>
            <a:r>
              <a:rPr lang="en-US" dirty="0" smtClean="0"/>
              <a:t> à la </a:t>
            </a:r>
            <a:r>
              <a:rPr lang="en-US" dirty="0" err="1" smtClean="0"/>
              <a:t>portée</a:t>
            </a:r>
            <a:r>
              <a:rPr lang="en-US" dirty="0" smtClean="0"/>
              <a:t> de EPC-SCPE de la </a:t>
            </a:r>
            <a:r>
              <a:rPr lang="en-US" dirty="0" err="1" smtClean="0"/>
              <a:t>pratique</a:t>
            </a:r>
            <a:r>
              <a:rPr lang="en-US" dirty="0" smtClean="0"/>
              <a:t> </a:t>
            </a:r>
            <a:r>
              <a:rPr lang="en-US" dirty="0" err="1" smtClean="0"/>
              <a:t>vont</a:t>
            </a:r>
            <a:r>
              <a:rPr lang="en-US" baseline="0" dirty="0" smtClean="0"/>
              <a:t> modifier les </a:t>
            </a:r>
            <a:r>
              <a:rPr lang="en-US" baseline="0" dirty="0" err="1" smtClean="0"/>
              <a:t>exigences</a:t>
            </a:r>
            <a:r>
              <a:rPr lang="en-US" baseline="0" dirty="0" smtClean="0"/>
              <a:t> </a:t>
            </a:r>
            <a:r>
              <a:rPr lang="en-US" baseline="0" dirty="0" err="1" smtClean="0"/>
              <a:t>actuelles</a:t>
            </a:r>
            <a:r>
              <a:rPr lang="en-US" baseline="0" dirty="0" smtClean="0"/>
              <a:t> pour la </a:t>
            </a:r>
            <a:r>
              <a:rPr lang="en-US" baseline="0" dirty="0" err="1" smtClean="0"/>
              <a:t>complétion</a:t>
            </a:r>
            <a:r>
              <a:rPr lang="en-US" baseline="0" dirty="0" smtClean="0"/>
              <a:t> </a:t>
            </a:r>
            <a:r>
              <a:rPr lang="en-US" baseline="0" dirty="0" err="1" smtClean="0"/>
              <a:t>annuelle</a:t>
            </a:r>
            <a:r>
              <a:rPr lang="en-US" baseline="0" dirty="0" smtClean="0"/>
              <a:t> du </a:t>
            </a:r>
            <a:r>
              <a:rPr lang="en-US" baseline="0" dirty="0" err="1" smtClean="0"/>
              <a:t>formulaire</a:t>
            </a:r>
            <a:r>
              <a:rPr lang="en-US" baseline="0" dirty="0" smtClean="0"/>
              <a:t> de </a:t>
            </a:r>
            <a:r>
              <a:rPr lang="en-US" baseline="0" dirty="0" err="1" smtClean="0"/>
              <a:t>dégagement</a:t>
            </a:r>
            <a:r>
              <a:rPr lang="en-US" baseline="0" dirty="0" smtClean="0"/>
              <a:t> du </a:t>
            </a:r>
            <a:r>
              <a:rPr lang="en-US" baseline="0" dirty="0" err="1" smtClean="0"/>
              <a:t>médecin</a:t>
            </a:r>
            <a:r>
              <a:rPr lang="en-US" baseline="0" dirty="0" smtClean="0"/>
              <a:t> à la </a:t>
            </a:r>
            <a:r>
              <a:rPr lang="en-US" baseline="0" dirty="0" err="1" smtClean="0"/>
              <a:t>préparation</a:t>
            </a:r>
            <a:r>
              <a:rPr lang="en-US" baseline="0" dirty="0" smtClean="0"/>
              <a:t> à </a:t>
            </a:r>
            <a:r>
              <a:rPr lang="en-US" baseline="0" dirty="0" err="1" smtClean="0"/>
              <a:t>l’activité</a:t>
            </a:r>
            <a:r>
              <a:rPr lang="en-US" baseline="0" dirty="0" smtClean="0"/>
              <a:t> physique.</a:t>
            </a:r>
            <a:endParaRPr lang="en-US" dirty="0" smtClean="0"/>
          </a:p>
          <a:p>
            <a:r>
              <a:rPr lang="en-US" dirty="0" smtClean="0"/>
              <a:t> ACSM-HFS,=  ACSM Health Fitness Specialist</a:t>
            </a:r>
            <a:br>
              <a:rPr lang="en-US" dirty="0" smtClean="0"/>
            </a:br>
            <a:r>
              <a:rPr lang="en-US" dirty="0" smtClean="0"/>
              <a:t>ACE Advanced Heath Fitness Specialist ACE = American Council on Exercise Health Fitness Specialist</a:t>
            </a:r>
            <a:br>
              <a:rPr lang="en-US" dirty="0" smtClean="0"/>
            </a:br>
            <a:r>
              <a:rPr lang="en-US" dirty="0" smtClean="0"/>
              <a:t>ACSM-CES, = ACSM Clinical Exercise Specialist</a:t>
            </a:r>
            <a:br>
              <a:rPr lang="en-US" dirty="0" smtClean="0"/>
            </a:br>
            <a:r>
              <a:rPr lang="en-US" dirty="0" smtClean="0"/>
              <a:t>ACSM-RCEP, = ACSM Registered Clinical Exercise Physiologist</a:t>
            </a:r>
            <a:endParaRPr lang="en-CA" dirty="0" smtClean="0"/>
          </a:p>
          <a:p>
            <a:r>
              <a:rPr lang="en-US" dirty="0" smtClean="0"/>
              <a:t> </a:t>
            </a:r>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786814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4D9359-7B2D-4AE8-ABFE-7EFCA4773700}" type="slidenum">
              <a:rPr lang="en-US" smtClean="0"/>
              <a:pPr>
                <a:defRPr/>
              </a:pPr>
              <a:t>43</a:t>
            </a:fld>
            <a:endParaRPr lang="en-US"/>
          </a:p>
        </p:txBody>
      </p:sp>
    </p:spTree>
    <p:extLst>
      <p:ext uri="{BB962C8B-B14F-4D97-AF65-F5344CB8AC3E}">
        <p14:creationId xmlns:p14="http://schemas.microsoft.com/office/powerpoint/2010/main" val="3206184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65D3B9-2200-4C7B-B9ED-78967D27CBFE}" type="slidenum">
              <a:rPr lang="en-US"/>
              <a:pPr>
                <a:defRPr/>
              </a:pPr>
              <a:t>44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6256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atin typeface="Calibri" charset="0"/>
              </a:rPr>
              <a:t>This slide must be visually presented to the audience AND verbalized by the speaker.</a:t>
            </a:r>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E87530-1DCA-3E40-8E4A-9506E95F18A3}" type="slidenum">
              <a:rPr lang="en-CA" sz="1200">
                <a:latin typeface="Calibri" charset="0"/>
              </a:rPr>
              <a:pPr eaLnBrk="1" hangingPunct="1"/>
              <a:t>3</a:t>
            </a:fld>
            <a:endParaRPr lang="en-CA" sz="1200">
              <a:latin typeface="Calibri" charset="0"/>
            </a:endParaRPr>
          </a:p>
        </p:txBody>
      </p:sp>
    </p:spTree>
    <p:extLst>
      <p:ext uri="{BB962C8B-B14F-4D97-AF65-F5344CB8AC3E}">
        <p14:creationId xmlns:p14="http://schemas.microsoft.com/office/powerpoint/2010/main" val="1754963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Abilities</a:t>
            </a:r>
            <a:r>
              <a:rPr lang="fr-CA" dirty="0" smtClean="0"/>
              <a:t> + </a:t>
            </a:r>
            <a:r>
              <a:rPr lang="fr-CA" dirty="0" err="1" smtClean="0"/>
              <a:t>Strategies</a:t>
            </a:r>
            <a:r>
              <a:rPr lang="fr-CA" dirty="0" smtClean="0"/>
              <a:t> = </a:t>
            </a:r>
            <a:r>
              <a:rPr lang="fr-CA" dirty="0" err="1" smtClean="0"/>
              <a:t>Results</a:t>
            </a:r>
            <a:r>
              <a:rPr lang="fr-CA" smtClean="0"/>
              <a:t>. </a:t>
            </a:r>
            <a:endParaRPr lang="fr-CA"/>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pPr>
                <a:defRPr/>
              </a:pPr>
              <a:t>45</a:t>
            </a:fld>
            <a:endParaRPr lang="en-US"/>
          </a:p>
        </p:txBody>
      </p:sp>
    </p:spTree>
    <p:extLst>
      <p:ext uri="{BB962C8B-B14F-4D97-AF65-F5344CB8AC3E}">
        <p14:creationId xmlns:p14="http://schemas.microsoft.com/office/powerpoint/2010/main" val="4055739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1DB7CE7-DCE8-413C-9BE6-F98548EA89D7}" type="slidenum">
              <a:rPr lang="en-US" smtClean="0">
                <a:cs typeface="Arial" charset="0"/>
              </a:rPr>
              <a:pPr/>
              <a:t>46</a:t>
            </a:fld>
            <a:endParaRPr lang="en-US" smtClean="0">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b="1" u="sng" dirty="0" smtClean="0"/>
          </a:p>
        </p:txBody>
      </p:sp>
    </p:spTree>
    <p:extLst>
      <p:ext uri="{BB962C8B-B14F-4D97-AF65-F5344CB8AC3E}">
        <p14:creationId xmlns:p14="http://schemas.microsoft.com/office/powerpoint/2010/main" val="3045114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7AE5B74-C950-4F11-AA08-5F00A76F03D6}" type="slidenum">
              <a:rPr lang="en-US" smtClean="0">
                <a:solidFill>
                  <a:prstClr val="black"/>
                </a:solidFill>
              </a:rPr>
              <a:pPr/>
              <a:t>49</a:t>
            </a:fld>
            <a:endParaRPr lang="en-US" smtClean="0">
              <a:solidFill>
                <a:prstClr val="black"/>
              </a:solidFill>
            </a:endParaRPr>
          </a:p>
        </p:txBody>
      </p:sp>
      <p:sp>
        <p:nvSpPr>
          <p:cNvPr id="54275" name="Text Box 1"/>
          <p:cNvSpPr txBox="1">
            <a:spLocks noChangeArrowheads="1"/>
          </p:cNvSpPr>
          <p:nvPr/>
        </p:nvSpPr>
        <p:spPr bwMode="auto">
          <a:xfrm>
            <a:off x="3970734" y="8830659"/>
            <a:ext cx="3038145" cy="464205"/>
          </a:xfrm>
          <a:prstGeom prst="rect">
            <a:avLst/>
          </a:prstGeom>
          <a:noFill/>
          <a:ln w="9525">
            <a:noFill/>
            <a:miter lim="800000"/>
            <a:headEnd/>
            <a:tailEnd/>
          </a:ln>
        </p:spPr>
        <p:txBody>
          <a:bodyPr lIns="93344" tIns="46499" rIns="93344" bIns="46499" anchor="b"/>
          <a:lstStyle/>
          <a:p>
            <a:pPr algn="r" eaLnBrk="1" hangingPunct="1">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fld id="{1A7C9ADF-FE17-4FEE-9226-1E514AE30BD6}" type="slidenum">
              <a:rPr lang="en-US" sz="1300">
                <a:solidFill>
                  <a:srgbClr val="000000"/>
                </a:solidFill>
              </a:rPr>
              <a:pPr algn="r" eaLnBrk="1" hangingPunct="1">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t>49</a:t>
            </a:fld>
            <a:endParaRPr lang="en-US" sz="1300">
              <a:solidFill>
                <a:srgbClr val="000000"/>
              </a:solidFill>
            </a:endParaRPr>
          </a:p>
        </p:txBody>
      </p:sp>
      <p:sp>
        <p:nvSpPr>
          <p:cNvPr id="54276" name="Text Box 2"/>
          <p:cNvSpPr>
            <a:spLocks noGrp="1" noRot="1" noChangeAspect="1" noChangeArrowheads="1" noTextEdit="1"/>
          </p:cNvSpPr>
          <p:nvPr>
            <p:ph type="sldImg"/>
          </p:nvPr>
        </p:nvSpPr>
        <p:spPr>
          <a:solidFill>
            <a:srgbClr val="FFFFFF"/>
          </a:solidFill>
          <a:ln>
            <a:noFill/>
          </a:ln>
        </p:spPr>
      </p:sp>
      <p:sp>
        <p:nvSpPr>
          <p:cNvPr id="54277" name="Text Box 3"/>
          <p:cNvSpPr>
            <a:spLocks noGrp="1" noChangeArrowheads="1"/>
          </p:cNvSpPr>
          <p:nvPr>
            <p:ph type="body" idx="1"/>
          </p:nvPr>
        </p:nvSpPr>
        <p:spPr>
          <a:noFill/>
          <a:ln/>
        </p:spPr>
        <p:txBody>
          <a:bodyPr/>
          <a:lstStyle/>
          <a:p>
            <a:pPr eaLnBrk="1" hangingPunct="1">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b="1" u="sng" smtClean="0">
              <a:ea typeface="ＭＳ Ｐゴシック" pitchFamily="34" charset="-128"/>
            </a:endParaRPr>
          </a:p>
        </p:txBody>
      </p:sp>
    </p:spTree>
    <p:extLst>
      <p:ext uri="{BB962C8B-B14F-4D97-AF65-F5344CB8AC3E}">
        <p14:creationId xmlns:p14="http://schemas.microsoft.com/office/powerpoint/2010/main" val="3194802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7AE5B74-C950-4F11-AA08-5F00A76F03D6}" type="slidenum">
              <a:rPr lang="en-US" smtClean="0">
                <a:solidFill>
                  <a:prstClr val="black"/>
                </a:solidFill>
              </a:rPr>
              <a:pPr/>
              <a:t>50</a:t>
            </a:fld>
            <a:endParaRPr lang="en-US" smtClean="0">
              <a:solidFill>
                <a:prstClr val="black"/>
              </a:solidFill>
            </a:endParaRPr>
          </a:p>
        </p:txBody>
      </p:sp>
      <p:sp>
        <p:nvSpPr>
          <p:cNvPr id="54275" name="Text Box 1"/>
          <p:cNvSpPr txBox="1">
            <a:spLocks noChangeArrowheads="1"/>
          </p:cNvSpPr>
          <p:nvPr/>
        </p:nvSpPr>
        <p:spPr bwMode="auto">
          <a:xfrm>
            <a:off x="3970734" y="8830659"/>
            <a:ext cx="3038145" cy="464205"/>
          </a:xfrm>
          <a:prstGeom prst="rect">
            <a:avLst/>
          </a:prstGeom>
          <a:noFill/>
          <a:ln w="9525">
            <a:noFill/>
            <a:miter lim="800000"/>
            <a:headEnd/>
            <a:tailEnd/>
          </a:ln>
        </p:spPr>
        <p:txBody>
          <a:bodyPr lIns="93344" tIns="46499" rIns="93344" bIns="46499" anchor="b"/>
          <a:lstStyle/>
          <a:p>
            <a:pPr algn="r" eaLnBrk="1" hangingPunct="1">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fld id="{1A7C9ADF-FE17-4FEE-9226-1E514AE30BD6}" type="slidenum">
              <a:rPr lang="en-US" sz="1300">
                <a:solidFill>
                  <a:srgbClr val="000000"/>
                </a:solidFill>
              </a:rPr>
              <a:pPr algn="r" eaLnBrk="1" hangingPunct="1">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t>50</a:t>
            </a:fld>
            <a:endParaRPr lang="en-US" sz="1300">
              <a:solidFill>
                <a:srgbClr val="000000"/>
              </a:solidFill>
            </a:endParaRPr>
          </a:p>
        </p:txBody>
      </p:sp>
      <p:sp>
        <p:nvSpPr>
          <p:cNvPr id="54276" name="Text Box 2"/>
          <p:cNvSpPr>
            <a:spLocks noGrp="1" noRot="1" noChangeAspect="1" noChangeArrowheads="1" noTextEdit="1"/>
          </p:cNvSpPr>
          <p:nvPr>
            <p:ph type="sldImg"/>
          </p:nvPr>
        </p:nvSpPr>
        <p:spPr>
          <a:solidFill>
            <a:srgbClr val="FFFFFF"/>
          </a:solidFill>
          <a:ln>
            <a:noFill/>
          </a:ln>
        </p:spPr>
      </p:sp>
      <p:sp>
        <p:nvSpPr>
          <p:cNvPr id="54277" name="Text Box 3"/>
          <p:cNvSpPr>
            <a:spLocks noGrp="1" noChangeArrowheads="1"/>
          </p:cNvSpPr>
          <p:nvPr>
            <p:ph type="body" idx="1"/>
          </p:nvPr>
        </p:nvSpPr>
        <p:spPr>
          <a:noFill/>
          <a:ln/>
        </p:spPr>
        <p:txBody>
          <a:bodyPr/>
          <a:lstStyle/>
          <a:p>
            <a:pPr eaLnBrk="1" hangingPunct="1">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b="1" u="sng" smtClean="0">
              <a:ea typeface="ＭＳ Ｐゴシック" pitchFamily="34" charset="-128"/>
            </a:endParaRPr>
          </a:p>
        </p:txBody>
      </p:sp>
    </p:spTree>
    <p:extLst>
      <p:ext uri="{BB962C8B-B14F-4D97-AF65-F5344CB8AC3E}">
        <p14:creationId xmlns:p14="http://schemas.microsoft.com/office/powerpoint/2010/main" val="3432287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Une</a:t>
            </a:r>
            <a:r>
              <a:rPr lang="en-US" dirty="0" smtClean="0"/>
              <a:t> nouvelle initiative</a:t>
            </a:r>
            <a:r>
              <a:rPr lang="en-US" baseline="0" dirty="0" smtClean="0"/>
              <a:t> </a:t>
            </a:r>
            <a:r>
              <a:rPr lang="en-US" baseline="0" dirty="0" err="1" smtClean="0"/>
              <a:t>importante</a:t>
            </a:r>
            <a:r>
              <a:rPr lang="en-US" baseline="0" dirty="0" smtClean="0"/>
              <a:t> qui met </a:t>
            </a:r>
            <a:r>
              <a:rPr lang="en-US" baseline="0" dirty="0" err="1" smtClean="0"/>
              <a:t>en</a:t>
            </a:r>
            <a:r>
              <a:rPr lang="en-US" baseline="0" dirty="0" smtClean="0"/>
              <a:t> </a:t>
            </a:r>
            <a:r>
              <a:rPr lang="en-US" baseline="0" dirty="0" err="1" smtClean="0"/>
              <a:t>valeur</a:t>
            </a:r>
            <a:r>
              <a:rPr lang="en-US" baseline="0" dirty="0" smtClean="0"/>
              <a:t> la </a:t>
            </a:r>
            <a:r>
              <a:rPr lang="en-US" baseline="0" dirty="0" err="1" smtClean="0"/>
              <a:t>portée</a:t>
            </a:r>
            <a:r>
              <a:rPr lang="en-US" baseline="0" dirty="0" smtClean="0"/>
              <a:t> </a:t>
            </a:r>
            <a:r>
              <a:rPr lang="en-US" baseline="0" dirty="0" err="1" smtClean="0"/>
              <a:t>d’Exercice</a:t>
            </a:r>
            <a:r>
              <a:rPr lang="en-US" baseline="0" dirty="0" smtClean="0"/>
              <a:t>: un </a:t>
            </a:r>
            <a:r>
              <a:rPr lang="en-US" baseline="0" dirty="0" err="1" smtClean="0"/>
              <a:t>médicament</a:t>
            </a:r>
            <a:r>
              <a:rPr lang="en-US" baseline="0" dirty="0" smtClean="0"/>
              <a:t> Canada.</a:t>
            </a:r>
          </a:p>
          <a:p>
            <a:endParaRPr lang="en-US" baseline="0" dirty="0" smtClean="0"/>
          </a:p>
          <a:p>
            <a:r>
              <a:rPr lang="en-US" b="1" dirty="0" err="1" smtClean="0"/>
              <a:t>Comme</a:t>
            </a:r>
            <a:r>
              <a:rPr lang="en-US" b="1" dirty="0" smtClean="0"/>
              <a:t> </a:t>
            </a:r>
            <a:r>
              <a:rPr lang="en-US" b="1" dirty="0" err="1" smtClean="0"/>
              <a:t>puis</a:t>
            </a:r>
            <a:r>
              <a:rPr lang="en-US" b="1" dirty="0" smtClean="0"/>
              <a:t>-je savoir</a:t>
            </a:r>
            <a:r>
              <a:rPr lang="en-US" b="1" baseline="0" dirty="0" smtClean="0"/>
              <a:t> </a:t>
            </a:r>
            <a:r>
              <a:rPr lang="en-US" b="1" baseline="0" dirty="0" err="1" smtClean="0"/>
              <a:t>quel</a:t>
            </a:r>
            <a:r>
              <a:rPr lang="en-US" b="1" baseline="0" dirty="0" smtClean="0"/>
              <a:t> </a:t>
            </a:r>
            <a:r>
              <a:rPr lang="en-US" b="1" baseline="0" dirty="0" err="1" smtClean="0"/>
              <a:t>niveau</a:t>
            </a:r>
            <a:r>
              <a:rPr lang="en-US" b="1" baseline="0" dirty="0" smtClean="0"/>
              <a:t> de </a:t>
            </a:r>
            <a:r>
              <a:rPr lang="en-US" b="1" baseline="0" dirty="0" err="1" smtClean="0"/>
              <a:t>professionnel</a:t>
            </a:r>
            <a:r>
              <a:rPr lang="en-US" b="1" baseline="0" dirty="0" smtClean="0"/>
              <a:t> </a:t>
            </a:r>
            <a:r>
              <a:rPr lang="en-US" b="1" baseline="0" dirty="0" err="1" smtClean="0"/>
              <a:t>d’EIMC</a:t>
            </a:r>
            <a:r>
              <a:rPr lang="en-US" b="1" baseline="0" dirty="0" smtClean="0"/>
              <a:t> </a:t>
            </a:r>
            <a:r>
              <a:rPr lang="en-US" b="1" baseline="0" dirty="0" err="1" smtClean="0"/>
              <a:t>référer</a:t>
            </a:r>
            <a:r>
              <a:rPr lang="en-US" b="1" baseline="0" dirty="0" smtClean="0"/>
              <a:t> mon patient?</a:t>
            </a:r>
            <a:endParaRPr lang="en-US" dirty="0" smtClean="0"/>
          </a:p>
          <a:p>
            <a:r>
              <a:rPr lang="en-US" b="1" dirty="0" err="1" smtClean="0"/>
              <a:t>Catégories</a:t>
            </a:r>
            <a:r>
              <a:rPr lang="en-US" b="1" dirty="0" smtClean="0"/>
              <a:t> de patients EIMC</a:t>
            </a:r>
          </a:p>
          <a:p>
            <a:r>
              <a:rPr lang="en-US" dirty="0" smtClean="0">
                <a:effectLst/>
              </a:rPr>
              <a:t>     </a:t>
            </a:r>
            <a:r>
              <a:rPr lang="en-US" dirty="0" smtClean="0"/>
              <a:t>A.</a:t>
            </a:r>
            <a:r>
              <a:rPr lang="en-US" dirty="0" smtClean="0">
                <a:effectLst/>
              </a:rPr>
              <a:t>         </a:t>
            </a:r>
            <a:r>
              <a:rPr lang="en-US" dirty="0" smtClean="0"/>
              <a:t>Les </a:t>
            </a:r>
            <a:r>
              <a:rPr lang="en-US" dirty="0" err="1" smtClean="0"/>
              <a:t>individus</a:t>
            </a:r>
            <a:r>
              <a:rPr lang="en-US" baseline="0" dirty="0" smtClean="0"/>
              <a:t> </a:t>
            </a:r>
            <a:r>
              <a:rPr lang="en-US" baseline="0" dirty="0" err="1" smtClean="0"/>
              <a:t>apparemment</a:t>
            </a:r>
            <a:r>
              <a:rPr lang="en-US" baseline="0" dirty="0" smtClean="0"/>
              <a:t> </a:t>
            </a:r>
            <a:r>
              <a:rPr lang="en-US" baseline="0" dirty="0" err="1" smtClean="0"/>
              <a:t>en</a:t>
            </a:r>
            <a:r>
              <a:rPr lang="en-US" baseline="0" dirty="0" smtClean="0"/>
              <a:t> santé, sans </a:t>
            </a:r>
            <a:r>
              <a:rPr lang="en-US" baseline="0" dirty="0" err="1" smtClean="0"/>
              <a:t>contraintes</a:t>
            </a:r>
            <a:r>
              <a:rPr lang="en-US" baseline="0" dirty="0" smtClean="0"/>
              <a:t> pour la participation </a:t>
            </a:r>
            <a:r>
              <a:rPr lang="en-US" baseline="0" dirty="0" err="1" smtClean="0"/>
              <a:t>régulière</a:t>
            </a:r>
            <a:r>
              <a:rPr lang="en-US" baseline="0" dirty="0" smtClean="0"/>
              <a:t> à </a:t>
            </a:r>
            <a:r>
              <a:rPr lang="en-US" baseline="0" dirty="0" err="1" smtClean="0"/>
              <a:t>l’activité</a:t>
            </a:r>
            <a:r>
              <a:rPr lang="en-US" baseline="0" dirty="0" smtClean="0"/>
              <a:t> physique et à </a:t>
            </a:r>
            <a:r>
              <a:rPr lang="en-US" baseline="0" dirty="0" err="1" smtClean="0"/>
              <a:t>l’exercice</a:t>
            </a:r>
            <a:r>
              <a:rPr lang="en-US" baseline="0" dirty="0" smtClean="0"/>
              <a:t>.</a:t>
            </a:r>
            <a:endParaRPr lang="en-US" dirty="0" smtClean="0"/>
          </a:p>
          <a:p>
            <a:r>
              <a:rPr lang="en-US" dirty="0" smtClean="0">
                <a:effectLst/>
              </a:rPr>
              <a:t>     </a:t>
            </a:r>
            <a:r>
              <a:rPr lang="en-US" dirty="0" smtClean="0"/>
              <a:t>B.</a:t>
            </a:r>
            <a:r>
              <a:rPr lang="en-US" dirty="0" smtClean="0">
                <a:effectLst/>
              </a:rPr>
              <a:t>         </a:t>
            </a:r>
            <a:r>
              <a:rPr lang="en-US" dirty="0" smtClean="0"/>
              <a:t>Patients </a:t>
            </a:r>
            <a:r>
              <a:rPr lang="en-US" dirty="0" err="1" smtClean="0"/>
              <a:t>asymptomtiques</a:t>
            </a:r>
            <a:r>
              <a:rPr lang="en-US" baseline="0" dirty="0" smtClean="0"/>
              <a:t> avec </a:t>
            </a:r>
            <a:r>
              <a:rPr lang="en-US" baseline="0" dirty="0" err="1" smtClean="0"/>
              <a:t>une</a:t>
            </a:r>
            <a:r>
              <a:rPr lang="en-US" baseline="0" dirty="0" smtClean="0"/>
              <a:t> </a:t>
            </a:r>
            <a:r>
              <a:rPr lang="en-US" baseline="0" dirty="0" err="1" smtClean="0"/>
              <a:t>seule</a:t>
            </a:r>
            <a:r>
              <a:rPr lang="en-US" baseline="0" dirty="0" smtClean="0"/>
              <a:t> </a:t>
            </a:r>
            <a:r>
              <a:rPr lang="en-US" baseline="0" dirty="0" err="1" smtClean="0"/>
              <a:t>maladie</a:t>
            </a:r>
            <a:r>
              <a:rPr lang="en-US" baseline="0" dirty="0" smtClean="0"/>
              <a:t> / </a:t>
            </a:r>
            <a:r>
              <a:rPr lang="en-US" baseline="0" dirty="0" err="1" smtClean="0"/>
              <a:t>maladie</a:t>
            </a:r>
            <a:r>
              <a:rPr lang="en-US" baseline="0" dirty="0" smtClean="0"/>
              <a:t> </a:t>
            </a:r>
            <a:r>
              <a:rPr lang="en-US" baseline="0" dirty="0" err="1" smtClean="0"/>
              <a:t>chronique</a:t>
            </a:r>
            <a:r>
              <a:rPr lang="en-US" baseline="0" dirty="0" smtClean="0"/>
              <a:t> </a:t>
            </a:r>
            <a:r>
              <a:rPr lang="en-US" baseline="0" dirty="0" err="1" smtClean="0"/>
              <a:t>contrôlée</a:t>
            </a:r>
            <a:r>
              <a:rPr lang="en-US" baseline="0" dirty="0" smtClean="0"/>
              <a:t> avec des </a:t>
            </a:r>
            <a:r>
              <a:rPr lang="en-US" baseline="0" dirty="0" err="1" smtClean="0"/>
              <a:t>thérapies</a:t>
            </a:r>
            <a:r>
              <a:rPr lang="en-US" baseline="0" dirty="0" smtClean="0"/>
              <a:t> </a:t>
            </a:r>
            <a:r>
              <a:rPr lang="en-US" baseline="0" dirty="0" err="1" smtClean="0"/>
              <a:t>prescrites</a:t>
            </a:r>
            <a:r>
              <a:rPr lang="en-US" baseline="0" dirty="0" smtClean="0"/>
              <a:t>, et.</a:t>
            </a:r>
            <a:endParaRPr lang="en-US" dirty="0" smtClean="0"/>
          </a:p>
          <a:p>
            <a:r>
              <a:rPr lang="en-US" dirty="0" smtClean="0">
                <a:effectLst/>
              </a:rPr>
              <a:t>     </a:t>
            </a:r>
            <a:r>
              <a:rPr lang="en-US" dirty="0" smtClean="0"/>
              <a:t>C.</a:t>
            </a:r>
            <a:r>
              <a:rPr lang="en-US" dirty="0" smtClean="0">
                <a:effectLst/>
              </a:rPr>
              <a:t>         </a:t>
            </a:r>
            <a:r>
              <a:rPr lang="en-US" dirty="0" smtClean="0"/>
              <a:t>Les patients qui </a:t>
            </a:r>
            <a:r>
              <a:rPr lang="en-US" dirty="0" err="1" smtClean="0"/>
              <a:t>ont</a:t>
            </a:r>
            <a:r>
              <a:rPr lang="en-US" dirty="0" smtClean="0"/>
              <a:t> un </a:t>
            </a:r>
            <a:r>
              <a:rPr lang="en-US" dirty="0" err="1" smtClean="0"/>
              <a:t>risque</a:t>
            </a:r>
            <a:r>
              <a:rPr lang="en-US" dirty="0" smtClean="0"/>
              <a:t> plus </a:t>
            </a:r>
            <a:r>
              <a:rPr lang="en-US" dirty="0" err="1" smtClean="0"/>
              <a:t>élevé</a:t>
            </a:r>
            <a:r>
              <a:rPr lang="en-US" dirty="0" smtClean="0"/>
              <a:t> </a:t>
            </a:r>
            <a:r>
              <a:rPr lang="en-US" dirty="0" err="1" smtClean="0"/>
              <a:t>que</a:t>
            </a:r>
            <a:r>
              <a:rPr lang="en-US" dirty="0" smtClean="0"/>
              <a:t> </a:t>
            </a:r>
            <a:r>
              <a:rPr lang="en-US" dirty="0" err="1" smtClean="0"/>
              <a:t>ceux</a:t>
            </a:r>
            <a:r>
              <a:rPr lang="en-US" dirty="0" smtClean="0"/>
              <a:t> des </a:t>
            </a:r>
            <a:r>
              <a:rPr lang="en-US" dirty="0" err="1" smtClean="0"/>
              <a:t>catégories</a:t>
            </a:r>
            <a:r>
              <a:rPr lang="en-US" dirty="0" smtClean="0"/>
              <a:t> A et B ci-</a:t>
            </a:r>
            <a:r>
              <a:rPr lang="en-US" dirty="0" err="1" smtClean="0"/>
              <a:t>dessus</a:t>
            </a:r>
            <a:r>
              <a:rPr lang="en-US" dirty="0" smtClean="0"/>
              <a:t>, y </a:t>
            </a:r>
            <a:r>
              <a:rPr lang="en-US" dirty="0" err="1" smtClean="0"/>
              <a:t>compris</a:t>
            </a:r>
            <a:r>
              <a:rPr lang="en-US" dirty="0" smtClean="0"/>
              <a:t> </a:t>
            </a:r>
            <a:r>
              <a:rPr lang="en-US" dirty="0" err="1" smtClean="0"/>
              <a:t>ceux</a:t>
            </a:r>
            <a:r>
              <a:rPr lang="en-US" dirty="0" smtClean="0"/>
              <a:t> qui </a:t>
            </a:r>
            <a:r>
              <a:rPr lang="en-US" dirty="0" err="1" smtClean="0"/>
              <a:t>ont</a:t>
            </a:r>
            <a:r>
              <a:rPr lang="en-US" dirty="0" smtClean="0"/>
              <a:t> plus </a:t>
            </a:r>
            <a:r>
              <a:rPr lang="en-US" dirty="0" err="1" smtClean="0"/>
              <a:t>d’une</a:t>
            </a:r>
            <a:r>
              <a:rPr lang="en-US" dirty="0" smtClean="0"/>
              <a:t> </a:t>
            </a:r>
            <a:r>
              <a:rPr lang="en-US" dirty="0" err="1" smtClean="0"/>
              <a:t>maladie</a:t>
            </a:r>
            <a:r>
              <a:rPr lang="en-US" dirty="0" smtClean="0"/>
              <a:t> </a:t>
            </a:r>
            <a:r>
              <a:rPr lang="en-US" dirty="0" err="1" smtClean="0"/>
              <a:t>chronique</a:t>
            </a:r>
            <a:r>
              <a:rPr lang="en-US" dirty="0" smtClean="0"/>
              <a:t> </a:t>
            </a:r>
            <a:r>
              <a:rPr lang="en-US" dirty="0" err="1" smtClean="0"/>
              <a:t>ou</a:t>
            </a:r>
            <a:r>
              <a:rPr lang="en-US" dirty="0" smtClean="0"/>
              <a:t> qui </a:t>
            </a:r>
            <a:r>
              <a:rPr lang="en-US" dirty="0" err="1" smtClean="0"/>
              <a:t>peuvent</a:t>
            </a:r>
            <a:r>
              <a:rPr lang="en-US" dirty="0" smtClean="0"/>
              <a:t> </a:t>
            </a:r>
            <a:r>
              <a:rPr lang="en-US" dirty="0" err="1" smtClean="0"/>
              <a:t>nécessiter</a:t>
            </a:r>
            <a:r>
              <a:rPr lang="en-US" dirty="0" smtClean="0"/>
              <a:t> </a:t>
            </a:r>
            <a:r>
              <a:rPr lang="en-US" dirty="0" err="1" smtClean="0"/>
              <a:t>une</a:t>
            </a:r>
            <a:r>
              <a:rPr lang="en-US" dirty="0" smtClean="0"/>
              <a:t> surveillance </a:t>
            </a:r>
            <a:r>
              <a:rPr lang="en-US" baseline="0" dirty="0" smtClean="0"/>
              <a:t>     </a:t>
            </a:r>
            <a:r>
              <a:rPr lang="en-US" dirty="0" err="1" smtClean="0"/>
              <a:t>clinique</a:t>
            </a:r>
            <a:r>
              <a:rPr lang="en-US" dirty="0" smtClean="0"/>
              <a:t> au </a:t>
            </a:r>
            <a:r>
              <a:rPr lang="en-US" dirty="0" err="1" smtClean="0"/>
              <a:t>cours</a:t>
            </a:r>
            <a:r>
              <a:rPr lang="en-US" dirty="0" smtClean="0"/>
              <a:t> de </a:t>
            </a:r>
            <a:r>
              <a:rPr lang="en-US" dirty="0" err="1" smtClean="0"/>
              <a:t>l’exercice</a:t>
            </a:r>
            <a:r>
              <a:rPr lang="en-US" dirty="0" smtClean="0"/>
              <a:t>..</a:t>
            </a:r>
          </a:p>
          <a:p>
            <a:endParaRPr lang="en-US" dirty="0" smtClean="0"/>
          </a:p>
          <a:p>
            <a:r>
              <a:rPr lang="en-US" b="1" i="1" dirty="0" err="1" smtClean="0"/>
              <a:t>Professionnels</a:t>
            </a:r>
            <a:r>
              <a:rPr lang="en-US" b="1" i="1" dirty="0" smtClean="0"/>
              <a:t> </a:t>
            </a:r>
            <a:r>
              <a:rPr lang="en-US" b="1" i="1" dirty="0" err="1" smtClean="0"/>
              <a:t>reconnus</a:t>
            </a:r>
            <a:r>
              <a:rPr lang="en-US" b="1" i="1" baseline="0" dirty="0" smtClean="0"/>
              <a:t> </a:t>
            </a:r>
            <a:r>
              <a:rPr lang="en-US" b="1" i="1" dirty="0" smtClean="0"/>
              <a:t>EIMC  </a:t>
            </a:r>
            <a:r>
              <a:rPr lang="en-US" b="1" i="1" dirty="0" err="1" smtClean="0"/>
              <a:t>niveau</a:t>
            </a:r>
            <a:r>
              <a:rPr lang="en-US" b="1" i="1" dirty="0" smtClean="0"/>
              <a:t> l  </a:t>
            </a:r>
            <a:r>
              <a:rPr lang="en-US" b="1" dirty="0" err="1" smtClean="0"/>
              <a:t>peuvent</a:t>
            </a:r>
            <a:r>
              <a:rPr lang="en-US" b="1" dirty="0" smtClean="0"/>
              <a:t>,</a:t>
            </a:r>
            <a:r>
              <a:rPr lang="en-US" b="1" baseline="0" dirty="0" smtClean="0"/>
              <a:t> </a:t>
            </a:r>
            <a:r>
              <a:rPr lang="en-US" b="1" baseline="0" dirty="0" err="1" smtClean="0"/>
              <a:t>en</a:t>
            </a:r>
            <a:r>
              <a:rPr lang="en-US" b="1" baseline="0" dirty="0" smtClean="0"/>
              <a:t> </a:t>
            </a:r>
            <a:r>
              <a:rPr lang="en-US" b="1" baseline="0" dirty="0" err="1" smtClean="0"/>
              <a:t>toute</a:t>
            </a:r>
            <a:r>
              <a:rPr lang="en-US" b="1" baseline="0" dirty="0" smtClean="0"/>
              <a:t> </a:t>
            </a:r>
            <a:r>
              <a:rPr lang="en-US" b="1" baseline="0" dirty="0" err="1" smtClean="0"/>
              <a:t>sécurité</a:t>
            </a:r>
            <a:r>
              <a:rPr lang="en-US" b="1" baseline="0" dirty="0" smtClean="0"/>
              <a:t> et </a:t>
            </a:r>
            <a:r>
              <a:rPr lang="en-US" b="1" baseline="0" dirty="0" err="1" smtClean="0"/>
              <a:t>efficacement</a:t>
            </a:r>
            <a:r>
              <a:rPr lang="en-US" b="1" baseline="0" dirty="0" smtClean="0"/>
              <a:t>, </a:t>
            </a:r>
            <a:r>
              <a:rPr lang="en-US" b="1" baseline="0" dirty="0" err="1" smtClean="0"/>
              <a:t>prescrire</a:t>
            </a:r>
            <a:r>
              <a:rPr lang="en-US" b="1" baseline="0" dirty="0" smtClean="0"/>
              <a:t> de </a:t>
            </a:r>
            <a:r>
              <a:rPr lang="en-US" b="1" baseline="0" dirty="0" err="1" smtClean="0"/>
              <a:t>l’activité</a:t>
            </a:r>
            <a:r>
              <a:rPr lang="en-US" b="1" baseline="0" dirty="0" smtClean="0"/>
              <a:t> physique pour les patients </a:t>
            </a:r>
            <a:r>
              <a:rPr lang="en-US" b="1" baseline="0" dirty="0" err="1" smtClean="0"/>
              <a:t>dans</a:t>
            </a:r>
            <a:r>
              <a:rPr lang="en-US" b="1" baseline="0" dirty="0" smtClean="0"/>
              <a:t> les </a:t>
            </a:r>
            <a:r>
              <a:rPr lang="en-US" b="1" baseline="0" dirty="0" err="1" smtClean="0"/>
              <a:t>catégories</a:t>
            </a:r>
            <a:r>
              <a:rPr lang="en-US" b="1" baseline="0" dirty="0" smtClean="0"/>
              <a:t> A et B. Les </a:t>
            </a:r>
            <a:r>
              <a:rPr lang="en-US" b="1" baseline="0" dirty="0" err="1" smtClean="0"/>
              <a:t>bienfaits</a:t>
            </a:r>
            <a:r>
              <a:rPr lang="en-US" b="1" baseline="0" dirty="0" smtClean="0"/>
              <a:t> de </a:t>
            </a:r>
            <a:r>
              <a:rPr lang="en-US" b="1" baseline="0" dirty="0" err="1" smtClean="0"/>
              <a:t>l’activité</a:t>
            </a:r>
            <a:r>
              <a:rPr lang="en-US" b="1" baseline="0" dirty="0" smtClean="0"/>
              <a:t> physique </a:t>
            </a:r>
            <a:r>
              <a:rPr lang="en-US" b="1" baseline="0" dirty="0" err="1" smtClean="0"/>
              <a:t>l’emportent</a:t>
            </a:r>
            <a:r>
              <a:rPr lang="en-US" b="1" baseline="0" dirty="0" smtClean="0"/>
              <a:t> </a:t>
            </a:r>
            <a:r>
              <a:rPr lang="en-US" b="1" baseline="0" dirty="0" err="1" smtClean="0"/>
              <a:t>sur</a:t>
            </a:r>
            <a:r>
              <a:rPr lang="en-US" b="1" baseline="0" dirty="0" smtClean="0"/>
              <a:t> les </a:t>
            </a:r>
            <a:r>
              <a:rPr lang="en-US" b="1" baseline="0" dirty="0" err="1" smtClean="0"/>
              <a:t>risques</a:t>
            </a:r>
            <a:r>
              <a:rPr lang="en-US" b="1" baseline="0" dirty="0" smtClean="0"/>
              <a:t>.</a:t>
            </a:r>
            <a:endParaRPr lang="en-US" b="1" dirty="0" smtClean="0"/>
          </a:p>
          <a:p>
            <a:endParaRPr lang="en-US" b="1" dirty="0" smtClean="0"/>
          </a:p>
          <a:p>
            <a:r>
              <a:rPr lang="en-US" b="1" i="1" dirty="0" err="1" smtClean="0"/>
              <a:t>Professionnels</a:t>
            </a:r>
            <a:r>
              <a:rPr lang="en-US" b="1" i="1" baseline="0" dirty="0" smtClean="0"/>
              <a:t> </a:t>
            </a:r>
            <a:r>
              <a:rPr lang="en-US" b="1" i="1" baseline="0" dirty="0" err="1" smtClean="0"/>
              <a:t>reconnus</a:t>
            </a:r>
            <a:r>
              <a:rPr lang="en-US" b="1" i="1" baseline="0" dirty="0" smtClean="0"/>
              <a:t> EIMC </a:t>
            </a:r>
            <a:r>
              <a:rPr lang="en-US" b="1" i="1" baseline="0" dirty="0" err="1" smtClean="0"/>
              <a:t>niveau</a:t>
            </a:r>
            <a:r>
              <a:rPr lang="en-US" b="1" i="1" baseline="0" dirty="0" smtClean="0"/>
              <a:t> 2</a:t>
            </a:r>
            <a:r>
              <a:rPr lang="en-US" b="1" i="1" dirty="0" smtClean="0"/>
              <a:t> </a:t>
            </a:r>
            <a:r>
              <a:rPr lang="en-US" b="1" dirty="0" smtClean="0"/>
              <a:t> on des</a:t>
            </a:r>
            <a:r>
              <a:rPr lang="en-US" b="1" baseline="0" dirty="0" smtClean="0"/>
              <a:t> </a:t>
            </a:r>
            <a:r>
              <a:rPr lang="en-US" b="1" baseline="0" dirty="0" err="1" smtClean="0"/>
              <a:t>connaissances</a:t>
            </a:r>
            <a:r>
              <a:rPr lang="en-US" b="1" baseline="0" dirty="0" smtClean="0"/>
              <a:t> </a:t>
            </a:r>
            <a:r>
              <a:rPr lang="en-US" b="1" baseline="0" dirty="0" err="1" smtClean="0"/>
              <a:t>avancées</a:t>
            </a:r>
            <a:r>
              <a:rPr lang="en-US" b="1" baseline="0" dirty="0" smtClean="0"/>
              <a:t> et </a:t>
            </a:r>
            <a:r>
              <a:rPr lang="en-US" b="1" baseline="0" dirty="0" err="1" smtClean="0"/>
              <a:t>une</a:t>
            </a:r>
            <a:r>
              <a:rPr lang="en-US" b="1" baseline="0" dirty="0" smtClean="0"/>
              <a:t> expertise </a:t>
            </a:r>
            <a:r>
              <a:rPr lang="en-US" b="1" baseline="0" dirty="0" err="1" smtClean="0"/>
              <a:t>en</a:t>
            </a:r>
            <a:r>
              <a:rPr lang="en-US" b="1" baseline="0" dirty="0" smtClean="0"/>
              <a:t> </a:t>
            </a:r>
            <a:r>
              <a:rPr lang="en-US" b="1" baseline="0" dirty="0" err="1" smtClean="0"/>
              <a:t>matière</a:t>
            </a:r>
            <a:r>
              <a:rPr lang="en-US" b="1" baseline="0" dirty="0" smtClean="0"/>
              <a:t> de </a:t>
            </a:r>
            <a:r>
              <a:rPr lang="en-US" b="1" baseline="0" dirty="0" err="1" smtClean="0"/>
              <a:t>gestion</a:t>
            </a:r>
            <a:r>
              <a:rPr lang="en-US" b="1" baseline="0" dirty="0" smtClean="0"/>
              <a:t> de </a:t>
            </a:r>
            <a:r>
              <a:rPr lang="en-US" b="1" baseline="0" dirty="0" err="1" smtClean="0"/>
              <a:t>l’exercice</a:t>
            </a:r>
            <a:r>
              <a:rPr lang="en-US" b="1" baseline="0" dirty="0" smtClean="0"/>
              <a:t> pour </a:t>
            </a:r>
            <a:r>
              <a:rPr lang="en-US" b="1" baseline="0" dirty="0" err="1" smtClean="0"/>
              <a:t>ceux</a:t>
            </a:r>
            <a:r>
              <a:rPr lang="en-US" b="1" baseline="0" dirty="0" smtClean="0"/>
              <a:t> avec </a:t>
            </a:r>
            <a:r>
              <a:rPr lang="en-US" b="1" baseline="0" dirty="0" err="1" smtClean="0"/>
              <a:t>une</a:t>
            </a:r>
            <a:r>
              <a:rPr lang="en-US" b="1" baseline="0" dirty="0" smtClean="0"/>
              <a:t> </a:t>
            </a:r>
            <a:r>
              <a:rPr lang="en-US" b="1" baseline="0" dirty="0" err="1" smtClean="0"/>
              <a:t>maladie</a:t>
            </a:r>
            <a:r>
              <a:rPr lang="en-US" b="1" baseline="0" dirty="0" smtClean="0"/>
              <a:t> </a:t>
            </a:r>
            <a:r>
              <a:rPr lang="en-US" b="1" baseline="0" dirty="0" err="1" smtClean="0"/>
              <a:t>chronique</a:t>
            </a:r>
            <a:r>
              <a:rPr lang="en-US" b="1" baseline="0" dirty="0" smtClean="0"/>
              <a:t>.  Les </a:t>
            </a:r>
            <a:r>
              <a:rPr lang="en-US" b="1" baseline="0" dirty="0" err="1" smtClean="0"/>
              <a:t>professionnels</a:t>
            </a:r>
            <a:r>
              <a:rPr lang="en-US" b="1" baseline="0" dirty="0" smtClean="0"/>
              <a:t> </a:t>
            </a:r>
            <a:r>
              <a:rPr lang="en-US" b="1" baseline="0" dirty="0" err="1" smtClean="0"/>
              <a:t>reconnus</a:t>
            </a:r>
            <a:r>
              <a:rPr lang="en-US" b="1" baseline="0" dirty="0" smtClean="0"/>
              <a:t> EIMC </a:t>
            </a:r>
            <a:r>
              <a:rPr lang="en-US" b="1" baseline="0" dirty="0" err="1" smtClean="0"/>
              <a:t>niveau</a:t>
            </a:r>
            <a:r>
              <a:rPr lang="en-US" b="1" baseline="0" dirty="0" smtClean="0"/>
              <a:t> II </a:t>
            </a:r>
            <a:r>
              <a:rPr lang="en-US" b="1" baseline="0" dirty="0" err="1" smtClean="0"/>
              <a:t>peuvent</a:t>
            </a:r>
            <a:r>
              <a:rPr lang="en-US" b="1" baseline="0" dirty="0" smtClean="0"/>
              <a:t> </a:t>
            </a:r>
            <a:r>
              <a:rPr lang="en-US" b="1" baseline="0" dirty="0" err="1" smtClean="0"/>
              <a:t>travailler</a:t>
            </a:r>
            <a:r>
              <a:rPr lang="en-US" b="1" baseline="0" dirty="0" smtClean="0"/>
              <a:t> avec des patients </a:t>
            </a:r>
            <a:r>
              <a:rPr lang="en-US" b="1" baseline="0" dirty="0" err="1" smtClean="0"/>
              <a:t>en</a:t>
            </a:r>
            <a:r>
              <a:rPr lang="en-US" b="1" baseline="0" dirty="0" smtClean="0"/>
              <a:t> </a:t>
            </a:r>
            <a:r>
              <a:rPr lang="en-US" b="1" baseline="0" dirty="0" err="1" smtClean="0"/>
              <a:t>toute</a:t>
            </a:r>
            <a:r>
              <a:rPr lang="en-US" b="1" baseline="0" dirty="0" smtClean="0"/>
              <a:t> </a:t>
            </a:r>
            <a:r>
              <a:rPr lang="en-US" b="1" baseline="0" dirty="0" err="1" smtClean="0"/>
              <a:t>sécurité</a:t>
            </a:r>
            <a:r>
              <a:rPr lang="en-US" b="1" baseline="0" dirty="0" smtClean="0"/>
              <a:t> </a:t>
            </a:r>
            <a:r>
              <a:rPr lang="en-US" b="1" baseline="0" dirty="0" err="1" smtClean="0"/>
              <a:t>dans</a:t>
            </a:r>
            <a:r>
              <a:rPr lang="en-US" b="1" baseline="0" dirty="0" smtClean="0"/>
              <a:t> les </a:t>
            </a:r>
            <a:r>
              <a:rPr lang="en-US" b="1" baseline="0" dirty="0" err="1" smtClean="0"/>
              <a:t>catégories</a:t>
            </a:r>
            <a:r>
              <a:rPr lang="en-US" b="1" baseline="0" dirty="0" smtClean="0"/>
              <a:t> A, B et C.</a:t>
            </a:r>
            <a:endParaRPr lang="en-US" b="1" dirty="0" smtClean="0"/>
          </a:p>
          <a:p>
            <a:endParaRPr lang="en-US" b="1" dirty="0" smtClean="0"/>
          </a:p>
          <a:p>
            <a:r>
              <a:rPr lang="en-US" dirty="0" err="1" smtClean="0"/>
              <a:t>Ceux</a:t>
            </a:r>
            <a:r>
              <a:rPr lang="en-US" dirty="0" smtClean="0"/>
              <a:t> de&lt;15ans</a:t>
            </a:r>
            <a:r>
              <a:rPr lang="en-US" baseline="0" dirty="0" smtClean="0"/>
              <a:t> </a:t>
            </a:r>
            <a:r>
              <a:rPr lang="en-US" baseline="0" dirty="0" err="1" smtClean="0"/>
              <a:t>ou</a:t>
            </a:r>
            <a:r>
              <a:rPr lang="en-US" dirty="0" smtClean="0"/>
              <a:t> &gt;69 </a:t>
            </a:r>
            <a:r>
              <a:rPr lang="en-US" dirty="0" err="1" smtClean="0"/>
              <a:t>ans</a:t>
            </a:r>
            <a:r>
              <a:rPr lang="en-US" dirty="0" smtClean="0"/>
              <a:t> </a:t>
            </a:r>
            <a:r>
              <a:rPr lang="en-US" dirty="0" err="1" smtClean="0"/>
              <a:t>ont</a:t>
            </a:r>
            <a:r>
              <a:rPr lang="en-US" dirty="0" smtClean="0"/>
              <a:t> </a:t>
            </a:r>
            <a:r>
              <a:rPr lang="en-US" dirty="0" err="1" smtClean="0"/>
              <a:t>besoin</a:t>
            </a:r>
            <a:r>
              <a:rPr lang="en-US" dirty="0" smtClean="0"/>
              <a:t> </a:t>
            </a:r>
            <a:r>
              <a:rPr lang="en-US" dirty="0" err="1" smtClean="0"/>
              <a:t>d’une</a:t>
            </a:r>
            <a:r>
              <a:rPr lang="en-US" dirty="0" smtClean="0"/>
              <a:t> </a:t>
            </a:r>
            <a:r>
              <a:rPr lang="en-US" dirty="0" err="1" smtClean="0"/>
              <a:t>décharge</a:t>
            </a:r>
            <a:r>
              <a:rPr lang="en-US" dirty="0" smtClean="0"/>
              <a:t> du </a:t>
            </a:r>
            <a:r>
              <a:rPr lang="en-US" dirty="0" err="1" smtClean="0"/>
              <a:t>médecin</a:t>
            </a:r>
            <a:r>
              <a:rPr lang="en-US" dirty="0" smtClean="0"/>
              <a:t> </a:t>
            </a:r>
            <a:r>
              <a:rPr lang="en-US" dirty="0" err="1" smtClean="0"/>
              <a:t>sur</a:t>
            </a:r>
            <a:r>
              <a:rPr lang="en-US" dirty="0" smtClean="0"/>
              <a:t> </a:t>
            </a:r>
            <a:r>
              <a:rPr lang="en-US" dirty="0" err="1" smtClean="0"/>
              <a:t>une</a:t>
            </a:r>
            <a:r>
              <a:rPr lang="en-US" dirty="0" smtClean="0"/>
              <a:t> base </a:t>
            </a:r>
            <a:r>
              <a:rPr lang="en-US" dirty="0" err="1" smtClean="0"/>
              <a:t>annuelle</a:t>
            </a:r>
            <a:r>
              <a:rPr lang="en-US" dirty="0" smtClean="0"/>
              <a:t> </a:t>
            </a:r>
            <a:r>
              <a:rPr lang="en-US" dirty="0" err="1" smtClean="0"/>
              <a:t>afin</a:t>
            </a:r>
            <a:r>
              <a:rPr lang="en-US" dirty="0" smtClean="0"/>
              <a:t> de </a:t>
            </a:r>
            <a:r>
              <a:rPr lang="en-US" dirty="0" err="1" smtClean="0"/>
              <a:t>fournir</a:t>
            </a:r>
            <a:r>
              <a:rPr lang="en-US" dirty="0" smtClean="0"/>
              <a:t> des </a:t>
            </a:r>
            <a:r>
              <a:rPr lang="en-US" dirty="0" err="1" smtClean="0"/>
              <a:t>évalutions</a:t>
            </a:r>
            <a:r>
              <a:rPr lang="en-US" dirty="0" smtClean="0"/>
              <a:t> de </a:t>
            </a:r>
            <a:r>
              <a:rPr lang="en-US" dirty="0" err="1" smtClean="0"/>
              <a:t>mise</a:t>
            </a:r>
            <a:r>
              <a:rPr lang="en-US" dirty="0" smtClean="0"/>
              <a:t> </a:t>
            </a:r>
            <a:r>
              <a:rPr lang="en-US" dirty="0" err="1" smtClean="0"/>
              <a:t>en</a:t>
            </a:r>
            <a:r>
              <a:rPr lang="en-US" baseline="0" dirty="0" smtClean="0"/>
              <a:t> </a:t>
            </a:r>
            <a:r>
              <a:rPr lang="en-US" baseline="0" dirty="0" err="1" smtClean="0"/>
              <a:t>forme</a:t>
            </a:r>
            <a:r>
              <a:rPr lang="en-US" baseline="0" dirty="0" smtClean="0"/>
              <a:t>, la conception, la </a:t>
            </a:r>
            <a:r>
              <a:rPr lang="en-US" baseline="0" dirty="0" err="1" smtClean="0"/>
              <a:t>mise</a:t>
            </a:r>
            <a:r>
              <a:rPr lang="en-US" baseline="0" dirty="0" smtClean="0"/>
              <a:t> </a:t>
            </a:r>
            <a:r>
              <a:rPr lang="en-US" baseline="0" dirty="0" err="1" smtClean="0"/>
              <a:t>en</a:t>
            </a:r>
            <a:r>
              <a:rPr lang="en-US" baseline="0" dirty="0" smtClean="0"/>
              <a:t> oeuvre et le </a:t>
            </a:r>
            <a:r>
              <a:rPr lang="en-US" baseline="0" dirty="0" err="1" smtClean="0"/>
              <a:t>suivi</a:t>
            </a:r>
            <a:r>
              <a:rPr lang="en-US" baseline="0" dirty="0" smtClean="0"/>
              <a:t> des </a:t>
            </a:r>
            <a:r>
              <a:rPr lang="en-US" baseline="0" dirty="0" err="1" smtClean="0"/>
              <a:t>programmes</a:t>
            </a:r>
            <a:r>
              <a:rPr lang="en-US" baseline="0" dirty="0" smtClean="0"/>
              <a:t> </a:t>
            </a:r>
            <a:r>
              <a:rPr lang="en-US" baseline="0" dirty="0" err="1" smtClean="0"/>
              <a:t>d’exercices</a:t>
            </a:r>
            <a:r>
              <a:rPr lang="en-US" baseline="0" dirty="0" smtClean="0"/>
              <a:t> </a:t>
            </a:r>
            <a:r>
              <a:rPr lang="en-US" baseline="0" dirty="0" err="1" smtClean="0"/>
              <a:t>adapté</a:t>
            </a:r>
            <a:r>
              <a:rPr lang="en-US" baseline="0" dirty="0" smtClean="0"/>
              <a:t> aux patient</a:t>
            </a:r>
          </a:p>
          <a:p>
            <a:endParaRPr lang="en-US" dirty="0" smtClean="0"/>
          </a:p>
          <a:p>
            <a:endParaRPr lang="en-US" dirty="0" smtClean="0"/>
          </a:p>
          <a:p>
            <a:r>
              <a:rPr lang="en-US" dirty="0" smtClean="0"/>
              <a:t>Remarque: Les modifications </a:t>
            </a:r>
            <a:r>
              <a:rPr lang="en-US" dirty="0" err="1" smtClean="0"/>
              <a:t>prévues</a:t>
            </a:r>
            <a:r>
              <a:rPr lang="en-US" dirty="0" smtClean="0"/>
              <a:t> à la </a:t>
            </a:r>
            <a:r>
              <a:rPr lang="en-US" dirty="0" err="1" smtClean="0"/>
              <a:t>portée</a:t>
            </a:r>
            <a:r>
              <a:rPr lang="en-US" dirty="0" smtClean="0"/>
              <a:t> de EPC-SCPE de la </a:t>
            </a:r>
            <a:r>
              <a:rPr lang="en-US" dirty="0" err="1" smtClean="0"/>
              <a:t>pratique</a:t>
            </a:r>
            <a:r>
              <a:rPr lang="en-US" dirty="0" smtClean="0"/>
              <a:t> </a:t>
            </a:r>
            <a:r>
              <a:rPr lang="en-US" dirty="0" err="1" smtClean="0"/>
              <a:t>vont</a:t>
            </a:r>
            <a:r>
              <a:rPr lang="en-US" baseline="0" dirty="0" smtClean="0"/>
              <a:t> modifier les </a:t>
            </a:r>
            <a:r>
              <a:rPr lang="en-US" baseline="0" dirty="0" err="1" smtClean="0"/>
              <a:t>exigences</a:t>
            </a:r>
            <a:r>
              <a:rPr lang="en-US" baseline="0" dirty="0" smtClean="0"/>
              <a:t> </a:t>
            </a:r>
            <a:r>
              <a:rPr lang="en-US" baseline="0" dirty="0" err="1" smtClean="0"/>
              <a:t>actuelles</a:t>
            </a:r>
            <a:r>
              <a:rPr lang="en-US" baseline="0" dirty="0" smtClean="0"/>
              <a:t> pour la </a:t>
            </a:r>
            <a:r>
              <a:rPr lang="en-US" baseline="0" dirty="0" err="1" smtClean="0"/>
              <a:t>complétion</a:t>
            </a:r>
            <a:r>
              <a:rPr lang="en-US" baseline="0" dirty="0" smtClean="0"/>
              <a:t> </a:t>
            </a:r>
            <a:r>
              <a:rPr lang="en-US" baseline="0" dirty="0" err="1" smtClean="0"/>
              <a:t>annuelle</a:t>
            </a:r>
            <a:r>
              <a:rPr lang="en-US" baseline="0" dirty="0" smtClean="0"/>
              <a:t> du </a:t>
            </a:r>
            <a:r>
              <a:rPr lang="en-US" baseline="0" dirty="0" err="1" smtClean="0"/>
              <a:t>formulaire</a:t>
            </a:r>
            <a:r>
              <a:rPr lang="en-US" baseline="0" dirty="0" smtClean="0"/>
              <a:t> de </a:t>
            </a:r>
            <a:r>
              <a:rPr lang="en-US" baseline="0" dirty="0" err="1" smtClean="0"/>
              <a:t>dégagement</a:t>
            </a:r>
            <a:r>
              <a:rPr lang="en-US" baseline="0" dirty="0" smtClean="0"/>
              <a:t> du </a:t>
            </a:r>
            <a:r>
              <a:rPr lang="en-US" baseline="0" dirty="0" err="1" smtClean="0"/>
              <a:t>médecin</a:t>
            </a:r>
            <a:r>
              <a:rPr lang="en-US" baseline="0" dirty="0" smtClean="0"/>
              <a:t> à la </a:t>
            </a:r>
            <a:r>
              <a:rPr lang="en-US" baseline="0" dirty="0" err="1" smtClean="0"/>
              <a:t>préparation</a:t>
            </a:r>
            <a:r>
              <a:rPr lang="en-US" baseline="0" dirty="0" smtClean="0"/>
              <a:t> à </a:t>
            </a:r>
            <a:r>
              <a:rPr lang="en-US" baseline="0" dirty="0" err="1" smtClean="0"/>
              <a:t>l’activité</a:t>
            </a:r>
            <a:r>
              <a:rPr lang="en-US" baseline="0" dirty="0" smtClean="0"/>
              <a:t> physique.</a:t>
            </a:r>
            <a:endParaRPr lang="en-US" dirty="0" smtClean="0"/>
          </a:p>
          <a:p>
            <a:r>
              <a:rPr lang="en-US" dirty="0" smtClean="0"/>
              <a:t> ACSM-HFS,=  ACSM Health Fitness Specialist</a:t>
            </a:r>
            <a:br>
              <a:rPr lang="en-US" dirty="0" smtClean="0"/>
            </a:br>
            <a:r>
              <a:rPr lang="en-US" dirty="0" smtClean="0"/>
              <a:t>ACE Advanced Heath Fitness Specialist ACE = American Council on Exercise Health Fitness Specialist</a:t>
            </a:r>
            <a:br>
              <a:rPr lang="en-US" dirty="0" smtClean="0"/>
            </a:br>
            <a:r>
              <a:rPr lang="en-US" dirty="0" smtClean="0"/>
              <a:t>ACSM-CES, = ACSM Clinical Exercise Specialist</a:t>
            </a:r>
            <a:br>
              <a:rPr lang="en-US" dirty="0" smtClean="0"/>
            </a:br>
            <a:r>
              <a:rPr lang="en-US" dirty="0" smtClean="0"/>
              <a:t>ACSM-RCEP, = ACSM Registered Clinical Exercise Physiologist</a:t>
            </a:r>
            <a:endParaRPr lang="en-CA" dirty="0" smtClean="0"/>
          </a:p>
          <a:p>
            <a:endParaRPr lang="en-CA" dirty="0" smtClean="0"/>
          </a:p>
        </p:txBody>
      </p:sp>
      <p:sp>
        <p:nvSpPr>
          <p:cNvPr id="4" name="Slide Number Placeholder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178681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atin typeface="Calibri" charset="0"/>
              </a:rPr>
              <a:t>This slide must be visually presented to the audience AND verbalized by the speaker.</a:t>
            </a:r>
          </a:p>
          <a:p>
            <a:pPr eaLnBrk="1" hangingPunct="1">
              <a:spcBef>
                <a:spcPct val="0"/>
              </a:spcBef>
            </a:pPr>
            <a:endParaRPr lang="en-CA">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35D03B-9E90-D24B-A52B-4E9FE5C11617}" type="slidenum">
              <a:rPr lang="en-CA" sz="1200">
                <a:latin typeface="Calibri" charset="0"/>
              </a:rPr>
              <a:pPr eaLnBrk="1" hangingPunct="1"/>
              <a:t>4</a:t>
            </a:fld>
            <a:endParaRPr lang="en-CA" sz="1200">
              <a:latin typeface="Calibri" charset="0"/>
            </a:endParaRPr>
          </a:p>
        </p:txBody>
      </p:sp>
    </p:spTree>
    <p:extLst>
      <p:ext uri="{BB962C8B-B14F-4D97-AF65-F5344CB8AC3E}">
        <p14:creationId xmlns:p14="http://schemas.microsoft.com/office/powerpoint/2010/main" val="318285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184CF40-DB26-4891-9FDF-D3B135FA7555}" type="slidenum">
              <a:rPr lang="en-US" smtClean="0">
                <a:cs typeface="Arial" charset="0"/>
              </a:rPr>
              <a:pPr/>
              <a:t>5</a:t>
            </a:fld>
            <a:endParaRPr lang="en-US" smtClean="0">
              <a:cs typeface="Arial" charset="0"/>
            </a:endParaRPr>
          </a:p>
        </p:txBody>
      </p:sp>
      <p:sp>
        <p:nvSpPr>
          <p:cNvPr id="57347" name="Text Box 1"/>
          <p:cNvSpPr>
            <a:spLocks noGrp="1" noRot="1" noChangeAspect="1" noChangeArrowheads="1" noTextEdit="1"/>
          </p:cNvSpPr>
          <p:nvPr>
            <p:ph type="sldImg"/>
          </p:nvPr>
        </p:nvSpPr>
        <p:spPr>
          <a:solidFill>
            <a:srgbClr val="FFFFFF"/>
          </a:solidFill>
          <a:ln>
            <a:noFill/>
          </a:ln>
        </p:spPr>
      </p:sp>
      <p:sp>
        <p:nvSpPr>
          <p:cNvPr id="57348" name="Text Box 2"/>
          <p:cNvSpPr>
            <a:spLocks noGrp="1" noChangeArrowheads="1"/>
          </p:cNvSpPr>
          <p:nvPr>
            <p:ph type="body" idx="1"/>
          </p:nvPr>
        </p:nvSpPr>
        <p:spPr>
          <a:noFill/>
          <a:ln/>
        </p:spPr>
        <p:txBody>
          <a:bodyPr wrap="none" anchor="ctr"/>
          <a:lstStyle/>
          <a:p>
            <a:pPr lvl="1" eaLnBrk="1" hangingPunct="1">
              <a:spcBef>
                <a:spcPts val="675"/>
              </a:spcBef>
              <a:tabLst>
                <a:tab pos="990034" algn="l"/>
                <a:tab pos="1871424" algn="l"/>
                <a:tab pos="2752815" algn="l"/>
                <a:tab pos="3634205" algn="l"/>
                <a:tab pos="4515595" algn="l"/>
                <a:tab pos="5396985" algn="l"/>
                <a:tab pos="6278375" algn="l"/>
                <a:tab pos="7159765" algn="l"/>
                <a:tab pos="8041156" algn="l"/>
                <a:tab pos="8922546" algn="l"/>
                <a:tab pos="9803936" algn="l"/>
              </a:tabLst>
            </a:pPr>
            <a:r>
              <a:rPr lang="en-US" dirty="0" smtClean="0">
                <a:latin typeface="Times New Roman" pitchFamily="18" charset="0"/>
                <a:ea typeface="ＭＳ Ｐゴシック" pitchFamily="34" charset="-128"/>
              </a:rPr>
              <a:t>CSEP partnered with ACSM to bring EIM to Canada in 2012. </a:t>
            </a:r>
            <a:r>
              <a:rPr lang="en-CA" sz="2700" dirty="0">
                <a:solidFill>
                  <a:srgbClr val="000000"/>
                </a:solidFill>
              </a:rPr>
              <a:t>Organizations: CCEP, CCFP, CASEM, Canadian Physiotherapy Association, Canadian Society for Psychomotor Learning in Sport and Exercise Psychology , Clinical Exercise Professional Representative</a:t>
            </a:r>
          </a:p>
          <a:p>
            <a:pPr>
              <a:tabLst>
                <a:tab pos="990034" algn="l"/>
                <a:tab pos="1871424" algn="l"/>
                <a:tab pos="2752815" algn="l"/>
                <a:tab pos="3634205" algn="l"/>
                <a:tab pos="4515595" algn="l"/>
                <a:tab pos="5396985" algn="l"/>
                <a:tab pos="6278375" algn="l"/>
                <a:tab pos="7159765" algn="l"/>
                <a:tab pos="8041156" algn="l"/>
                <a:tab pos="8922546" algn="l"/>
                <a:tab pos="9803936" algn="l"/>
              </a:tabLst>
            </a:pPr>
            <a:r>
              <a:rPr lang="en-US" dirty="0" smtClean="0">
                <a:latin typeface="Times New Roman" pitchFamily="18" charset="0"/>
                <a:ea typeface="ＭＳ Ｐゴシック" pitchFamily="34" charset="-128"/>
              </a:rPr>
              <a:t> </a:t>
            </a:r>
          </a:p>
        </p:txBody>
      </p:sp>
    </p:spTree>
    <p:extLst>
      <p:ext uri="{BB962C8B-B14F-4D97-AF65-F5344CB8AC3E}">
        <p14:creationId xmlns:p14="http://schemas.microsoft.com/office/powerpoint/2010/main" val="210608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4D9359-7B2D-4AE8-ABFE-7EFCA4773700}" type="slidenum">
              <a:rPr lang="en-US" smtClean="0"/>
              <a:pPr>
                <a:defRPr/>
              </a:pPr>
              <a:t>6</a:t>
            </a:fld>
            <a:endParaRPr lang="en-US"/>
          </a:p>
        </p:txBody>
      </p:sp>
    </p:spTree>
    <p:extLst>
      <p:ext uri="{BB962C8B-B14F-4D97-AF65-F5344CB8AC3E}">
        <p14:creationId xmlns:p14="http://schemas.microsoft.com/office/powerpoint/2010/main" val="187524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C5FF403-B286-4B46-9894-E4792D12F22B}" type="slidenum">
              <a:rPr lang="en-US" smtClean="0">
                <a:cs typeface="Arial" charset="0"/>
              </a:rPr>
              <a:pPr/>
              <a:t>10</a:t>
            </a:fld>
            <a:endParaRPr lang="en-US" smtClean="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fr-CA" b="1" u="sng" dirty="0" smtClean="0"/>
              <a:t>Sujets</a:t>
            </a:r>
            <a:r>
              <a:rPr lang="fr-CA" b="1" u="sng" baseline="0" dirty="0" smtClean="0"/>
              <a:t> de conversation suggérés</a:t>
            </a:r>
            <a:endParaRPr lang="en-US" b="1" u="sng" dirty="0" smtClean="0"/>
          </a:p>
          <a:p>
            <a:pPr eaLnBrk="1" hangingPunct="1"/>
            <a:r>
              <a:rPr lang="en-US" dirty="0" err="1" smtClean="0"/>
              <a:t>Attirer</a:t>
            </a:r>
            <a:r>
              <a:rPr lang="en-US" dirty="0" smtClean="0"/>
              <a:t> </a:t>
            </a:r>
            <a:r>
              <a:rPr lang="en-US" dirty="0" err="1" smtClean="0"/>
              <a:t>l’attention</a:t>
            </a:r>
            <a:r>
              <a:rPr lang="en-US" dirty="0" smtClean="0"/>
              <a:t> du public </a:t>
            </a:r>
            <a:r>
              <a:rPr lang="en-US" dirty="0" err="1" smtClean="0"/>
              <a:t>sur</a:t>
            </a:r>
            <a:r>
              <a:rPr lang="en-US" dirty="0" smtClean="0"/>
              <a:t> les </a:t>
            </a:r>
            <a:r>
              <a:rPr lang="en-US" dirty="0" err="1" smtClean="0"/>
              <a:t>avantages</a:t>
            </a:r>
            <a:r>
              <a:rPr lang="en-US" dirty="0" smtClean="0"/>
              <a:t> </a:t>
            </a:r>
            <a:r>
              <a:rPr lang="en-US" dirty="0" err="1" smtClean="0"/>
              <a:t>spécifiques</a:t>
            </a:r>
            <a:r>
              <a:rPr lang="en-US" baseline="0" dirty="0" smtClean="0"/>
              <a:t> pour la santé de </a:t>
            </a:r>
            <a:r>
              <a:rPr lang="en-US" baseline="0" dirty="0" err="1" smtClean="0"/>
              <a:t>l’activité</a:t>
            </a:r>
            <a:r>
              <a:rPr lang="en-US" baseline="0" dirty="0" smtClean="0"/>
              <a:t> physique </a:t>
            </a:r>
            <a:r>
              <a:rPr lang="en-US" baseline="0" dirty="0" err="1" smtClean="0"/>
              <a:t>sur</a:t>
            </a:r>
            <a:r>
              <a:rPr lang="en-US" baseline="0" dirty="0" smtClean="0"/>
              <a:t> </a:t>
            </a:r>
            <a:r>
              <a:rPr lang="en-US" baseline="0" dirty="0" err="1" smtClean="0"/>
              <a:t>certaines</a:t>
            </a:r>
            <a:r>
              <a:rPr lang="en-US" baseline="0" dirty="0" smtClean="0"/>
              <a:t> maladies </a:t>
            </a:r>
            <a:r>
              <a:rPr lang="en-US" baseline="0" dirty="0" err="1" smtClean="0"/>
              <a:t>chroniques</a:t>
            </a:r>
            <a:r>
              <a:rPr lang="en-US" baseline="0" dirty="0" smtClean="0"/>
              <a:t> les plus </a:t>
            </a:r>
            <a:r>
              <a:rPr lang="en-US" baseline="0" dirty="0" err="1" smtClean="0"/>
              <a:t>courantes</a:t>
            </a:r>
            <a:r>
              <a:rPr lang="en-US" baseline="0" dirty="0" smtClean="0"/>
              <a:t> de la </a:t>
            </a:r>
            <a:r>
              <a:rPr lang="en-US" baseline="0" dirty="0" err="1" smtClean="0"/>
              <a:t>société</a:t>
            </a:r>
            <a:r>
              <a:rPr lang="en-US" baseline="0" dirty="0" smtClean="0"/>
              <a:t>.</a:t>
            </a:r>
            <a:endParaRPr lang="en-US" dirty="0" smtClean="0"/>
          </a:p>
          <a:p>
            <a:pPr eaLnBrk="1" hangingPunct="1"/>
            <a:endParaRPr lang="en-US" dirty="0" smtClean="0"/>
          </a:p>
        </p:txBody>
      </p:sp>
    </p:spTree>
    <p:extLst>
      <p:ext uri="{BB962C8B-B14F-4D97-AF65-F5344CB8AC3E}">
        <p14:creationId xmlns:p14="http://schemas.microsoft.com/office/powerpoint/2010/main" val="262390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6"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811" tIns="41406" rIns="82811" bIns="41406" anchor="ctr"/>
          <a:lstStyle/>
          <a:p>
            <a:endParaRPr lang="en-US">
              <a:solidFill>
                <a:prstClr val="black"/>
              </a:solidFill>
            </a:endParaRPr>
          </a:p>
        </p:txBody>
      </p:sp>
      <p:sp>
        <p:nvSpPr>
          <p:cNvPr id="4098" name="Text Box 2"/>
          <p:cNvSpPr txBox="1">
            <a:spLocks noGrp="1" noChangeArrowheads="1"/>
          </p:cNvSpPr>
          <p:nvPr>
            <p:ph type="body"/>
          </p:nvPr>
        </p:nvSpPr>
        <p:spPr bwMode="auto">
          <a:xfrm>
            <a:off x="1069602" y="4425181"/>
            <a:ext cx="4876924" cy="353603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marL="82630" indent="-82630" defTabSz="881390" eaLnBrk="1">
              <a:lnSpc>
                <a:spcPct val="93000"/>
              </a:lnSpc>
              <a:spcBef>
                <a:spcPct val="0"/>
              </a:spcBef>
              <a:buSzPct val="45000"/>
              <a:tabLst>
                <a:tab pos="697767" algn="l"/>
                <a:tab pos="1395534" algn="l"/>
                <a:tab pos="2093302" algn="l"/>
                <a:tab pos="2791069" algn="l"/>
                <a:tab pos="3488836" algn="l"/>
                <a:tab pos="4186603" algn="l"/>
                <a:tab pos="4884370" algn="l"/>
              </a:tabLst>
            </a:pPr>
            <a:r>
              <a:rPr lang="en-GB" dirty="0" smtClean="0">
                <a:latin typeface="Arial" charset="0"/>
                <a:ea typeface="msgothic" charset="0"/>
                <a:cs typeface="msgothic" charset="0"/>
              </a:rPr>
              <a:t>Fig. 1: Les</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risques</a:t>
            </a:r>
            <a:r>
              <a:rPr lang="en-GB" baseline="0" dirty="0" smtClean="0">
                <a:latin typeface="Arial" charset="0"/>
                <a:ea typeface="msgothic" charset="0"/>
                <a:cs typeface="msgothic" charset="0"/>
              </a:rPr>
              <a:t> de </a:t>
            </a:r>
            <a:r>
              <a:rPr lang="en-GB" baseline="0" dirty="0" err="1" smtClean="0">
                <a:latin typeface="Arial" charset="0"/>
                <a:ea typeface="msgothic" charset="0"/>
                <a:cs typeface="msgothic" charset="0"/>
              </a:rPr>
              <a:t>décès</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toutes</a:t>
            </a:r>
            <a:r>
              <a:rPr lang="en-GB" baseline="0" dirty="0" smtClean="0">
                <a:latin typeface="Arial" charset="0"/>
                <a:ea typeface="msgothic" charset="0"/>
                <a:cs typeface="msgothic" charset="0"/>
              </a:rPr>
              <a:t> causes </a:t>
            </a:r>
            <a:r>
              <a:rPr lang="en-GB" baseline="0" dirty="0" err="1" smtClean="0">
                <a:latin typeface="Arial" charset="0"/>
                <a:ea typeface="msgothic" charset="0"/>
                <a:cs typeface="msgothic" charset="0"/>
              </a:rPr>
              <a:t>confondues</a:t>
            </a:r>
            <a:r>
              <a:rPr lang="en-GB" baseline="0" dirty="0" smtClean="0">
                <a:latin typeface="Arial" charset="0"/>
                <a:ea typeface="msgothic" charset="0"/>
                <a:cs typeface="msgothic" charset="0"/>
              </a:rPr>
              <a:t> chez les patients avec divers </a:t>
            </a:r>
            <a:r>
              <a:rPr lang="en-GB" baseline="0" dirty="0" err="1" smtClean="0">
                <a:latin typeface="Arial" charset="0"/>
                <a:ea typeface="msgothic" charset="0"/>
                <a:cs typeface="msgothic" charset="0"/>
              </a:rPr>
              <a:t>facteurs</a:t>
            </a:r>
            <a:r>
              <a:rPr lang="en-GB" baseline="0" dirty="0" smtClean="0">
                <a:latin typeface="Arial" charset="0"/>
                <a:ea typeface="msgothic" charset="0"/>
                <a:cs typeface="msgothic" charset="0"/>
              </a:rPr>
              <a:t> de </a:t>
            </a:r>
            <a:r>
              <a:rPr lang="en-GB" baseline="0" dirty="0" err="1" smtClean="0">
                <a:latin typeface="Arial" charset="0"/>
                <a:ea typeface="msgothic" charset="0"/>
                <a:cs typeface="msgothic" charset="0"/>
              </a:rPr>
              <a:t>risque</a:t>
            </a:r>
            <a:r>
              <a:rPr lang="en-GB" baseline="0" dirty="0" smtClean="0">
                <a:latin typeface="Arial" charset="0"/>
                <a:ea typeface="msgothic" charset="0"/>
                <a:cs typeface="msgothic" charset="0"/>
              </a:rPr>
              <a:t>. (par </a:t>
            </a:r>
            <a:r>
              <a:rPr lang="en-GB" baseline="0" dirty="0" err="1" smtClean="0">
                <a:latin typeface="Arial" charset="0"/>
                <a:ea typeface="msgothic" charset="0"/>
                <a:cs typeface="msgothic" charset="0"/>
              </a:rPr>
              <a:t>exemple</a:t>
            </a:r>
            <a:r>
              <a:rPr lang="en-GB" baseline="0" dirty="0" smtClean="0">
                <a:latin typeface="Arial" charset="0"/>
                <a:ea typeface="msgothic" charset="0"/>
                <a:cs typeface="msgothic" charset="0"/>
              </a:rPr>
              <a:t>, histoire </a:t>
            </a:r>
            <a:r>
              <a:rPr lang="en-GB" baseline="0" dirty="0" err="1" smtClean="0">
                <a:latin typeface="Arial" charset="0"/>
                <a:ea typeface="msgothic" charset="0"/>
                <a:cs typeface="msgothic" charset="0"/>
              </a:rPr>
              <a:t>d’hypertension</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maladie</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pulmonaire</a:t>
            </a:r>
            <a:r>
              <a:rPr lang="en-GB" baseline="0" dirty="0" smtClean="0">
                <a:latin typeface="Arial" charset="0"/>
                <a:ea typeface="msgothic" charset="0"/>
                <a:cs typeface="msgothic" charset="0"/>
              </a:rPr>
              <a:t> obstructive </a:t>
            </a:r>
            <a:r>
              <a:rPr lang="en-GB" baseline="0" dirty="0" err="1" smtClean="0">
                <a:latin typeface="Arial" charset="0"/>
                <a:ea typeface="msgothic" charset="0"/>
                <a:cs typeface="msgothic" charset="0"/>
              </a:rPr>
              <a:t>chronique</a:t>
            </a:r>
            <a:r>
              <a:rPr lang="en-GB" baseline="0" dirty="0" smtClean="0">
                <a:latin typeface="Arial" charset="0"/>
                <a:ea typeface="msgothic" charset="0"/>
                <a:cs typeface="msgothic" charset="0"/>
              </a:rPr>
              <a:t> (MPOC), </a:t>
            </a:r>
            <a:r>
              <a:rPr lang="en-GB" baseline="0" dirty="0" err="1" smtClean="0">
                <a:latin typeface="Arial" charset="0"/>
                <a:ea typeface="msgothic" charset="0"/>
                <a:cs typeface="msgothic" charset="0"/>
              </a:rPr>
              <a:t>diabète</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tabagisme</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indece</a:t>
            </a:r>
            <a:r>
              <a:rPr lang="en-GB" baseline="0" dirty="0" smtClean="0">
                <a:latin typeface="Arial" charset="0"/>
                <a:ea typeface="msgothic" charset="0"/>
                <a:cs typeface="msgothic" charset="0"/>
              </a:rPr>
              <a:t> de masse </a:t>
            </a:r>
            <a:r>
              <a:rPr lang="en-GB" baseline="0" dirty="0" err="1" smtClean="0">
                <a:latin typeface="Arial" charset="0"/>
                <a:ea typeface="msgothic" charset="0"/>
                <a:cs typeface="msgothic" charset="0"/>
              </a:rPr>
              <a:t>corporelle</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élevé</a:t>
            </a:r>
            <a:r>
              <a:rPr lang="en-GB" baseline="0" dirty="0" smtClean="0">
                <a:latin typeface="Arial" charset="0"/>
                <a:ea typeface="msgothic" charset="0"/>
                <a:cs typeface="msgothic" charset="0"/>
              </a:rPr>
              <a:t> (IMC≥ 30) et un </a:t>
            </a:r>
            <a:r>
              <a:rPr lang="en-GB" baseline="0" dirty="0" err="1" smtClean="0">
                <a:latin typeface="Arial" charset="0"/>
                <a:ea typeface="msgothic" charset="0"/>
                <a:cs typeface="msgothic" charset="0"/>
              </a:rPr>
              <a:t>niveau</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élevé</a:t>
            </a:r>
            <a:r>
              <a:rPr lang="en-GB" baseline="0" dirty="0" smtClean="0">
                <a:latin typeface="Arial" charset="0"/>
                <a:ea typeface="msgothic" charset="0"/>
                <a:cs typeface="msgothic" charset="0"/>
              </a:rPr>
              <a:t> de </a:t>
            </a:r>
            <a:r>
              <a:rPr lang="en-GB" baseline="0" dirty="0" err="1" smtClean="0">
                <a:latin typeface="Arial" charset="0"/>
                <a:ea typeface="msgothic" charset="0"/>
                <a:cs typeface="msgothic" charset="0"/>
              </a:rPr>
              <a:t>cholestérol</a:t>
            </a:r>
            <a:r>
              <a:rPr lang="en-GB" baseline="0" dirty="0" smtClean="0">
                <a:latin typeface="Arial" charset="0"/>
                <a:ea typeface="msgothic" charset="0"/>
                <a:cs typeface="msgothic" charset="0"/>
              </a:rPr>
              <a:t> (≥ 5.70 </a:t>
            </a:r>
            <a:r>
              <a:rPr lang="en-GB" baseline="0" dirty="0" err="1" smtClean="0">
                <a:latin typeface="Arial" charset="0"/>
                <a:ea typeface="msgothic" charset="0"/>
                <a:cs typeface="msgothic" charset="0"/>
              </a:rPr>
              <a:t>mmol</a:t>
            </a:r>
            <a:r>
              <a:rPr lang="en-GB" baseline="0" dirty="0" smtClean="0">
                <a:latin typeface="Arial" charset="0"/>
                <a:ea typeface="msgothic" charset="0"/>
                <a:cs typeface="msgothic" charset="0"/>
              </a:rPr>
              <a:t>/L), qui </a:t>
            </a:r>
            <a:r>
              <a:rPr lang="en-GB" baseline="0" dirty="0" err="1" smtClean="0">
                <a:latin typeface="Arial" charset="0"/>
                <a:ea typeface="msgothic" charset="0"/>
                <a:cs typeface="msgothic" charset="0"/>
              </a:rPr>
              <a:t>ont</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réalisé</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une</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capacité</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d’exercice</a:t>
            </a:r>
            <a:r>
              <a:rPr lang="en-GB" baseline="0" dirty="0" smtClean="0">
                <a:latin typeface="Arial" charset="0"/>
                <a:ea typeface="msgothic" charset="0"/>
                <a:cs typeface="msgothic" charset="0"/>
              </a:rPr>
              <a:t> de </a:t>
            </a:r>
            <a:r>
              <a:rPr lang="en-GB" baseline="0" dirty="0" err="1" smtClean="0">
                <a:latin typeface="Arial" charset="0"/>
                <a:ea typeface="msgothic" charset="0"/>
                <a:cs typeface="msgothic" charset="0"/>
              </a:rPr>
              <a:t>moins</a:t>
            </a:r>
            <a:r>
              <a:rPr lang="en-GB" baseline="0" dirty="0" smtClean="0">
                <a:latin typeface="Arial" charset="0"/>
                <a:ea typeface="msgothic" charset="0"/>
                <a:cs typeface="msgothic" charset="0"/>
              </a:rPr>
              <a:t> de 5 METS (</a:t>
            </a:r>
            <a:r>
              <a:rPr lang="en-GB" baseline="0" dirty="0" err="1" smtClean="0">
                <a:latin typeface="Arial" charset="0"/>
                <a:ea typeface="msgothic" charset="0"/>
                <a:cs typeface="msgothic" charset="0"/>
              </a:rPr>
              <a:t>équivalents</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métaboliques</a:t>
            </a:r>
            <a:r>
              <a:rPr lang="en-GB" baseline="0" dirty="0" smtClean="0">
                <a:latin typeface="Arial" charset="0"/>
                <a:ea typeface="msgothic" charset="0"/>
                <a:cs typeface="msgothic" charset="0"/>
              </a:rPr>
              <a:t>)</a:t>
            </a:r>
            <a:r>
              <a:rPr lang="en-GB" dirty="0" smtClean="0">
                <a:latin typeface="Arial" charset="0"/>
                <a:ea typeface="msgothic" charset="0"/>
                <a:cs typeface="msgothic" charset="0"/>
              </a:rPr>
              <a:t>, </a:t>
            </a:r>
            <a:r>
              <a:rPr lang="en-GB" dirty="0" err="1" smtClean="0">
                <a:latin typeface="Arial" charset="0"/>
                <a:ea typeface="msgothic" charset="0"/>
                <a:cs typeface="msgothic" charset="0"/>
              </a:rPr>
              <a:t>ou</a:t>
            </a:r>
            <a:r>
              <a:rPr lang="en-GB" dirty="0" smtClean="0">
                <a:latin typeface="Arial" charset="0"/>
                <a:ea typeface="msgothic" charset="0"/>
                <a:cs typeface="msgothic" charset="0"/>
              </a:rPr>
              <a:t> 5-8 METS, </a:t>
            </a:r>
            <a:r>
              <a:rPr lang="en-GB" dirty="0" err="1" smtClean="0">
                <a:latin typeface="Arial" charset="0"/>
                <a:ea typeface="msgothic" charset="0"/>
                <a:cs typeface="msgothic" charset="0"/>
              </a:rPr>
              <a:t>en</a:t>
            </a:r>
            <a:r>
              <a:rPr lang="en-GB" dirty="0" smtClean="0">
                <a:latin typeface="Arial" charset="0"/>
                <a:ea typeface="msgothic" charset="0"/>
                <a:cs typeface="msgothic" charset="0"/>
              </a:rPr>
              <a:t> </a:t>
            </a:r>
            <a:r>
              <a:rPr lang="en-GB" dirty="0" err="1" smtClean="0">
                <a:latin typeface="Arial" charset="0"/>
                <a:ea typeface="msgothic" charset="0"/>
                <a:cs typeface="msgothic" charset="0"/>
              </a:rPr>
              <a:t>comparaison</a:t>
            </a:r>
            <a:r>
              <a:rPr lang="en-GB" dirty="0" smtClean="0">
                <a:latin typeface="Arial" charset="0"/>
                <a:ea typeface="msgothic" charset="0"/>
                <a:cs typeface="msgothic" charset="0"/>
              </a:rPr>
              <a:t> avec les participants don’t la </a:t>
            </a:r>
            <a:r>
              <a:rPr lang="en-GB" dirty="0" err="1" smtClean="0">
                <a:latin typeface="Arial" charset="0"/>
                <a:ea typeface="msgothic" charset="0"/>
                <a:cs typeface="msgothic" charset="0"/>
              </a:rPr>
              <a:t>capacité</a:t>
            </a:r>
            <a:r>
              <a:rPr lang="en-GB" dirty="0" smtClean="0">
                <a:latin typeface="Arial" charset="0"/>
                <a:ea typeface="msgothic" charset="0"/>
                <a:cs typeface="msgothic" charset="0"/>
              </a:rPr>
              <a:t> </a:t>
            </a:r>
            <a:r>
              <a:rPr lang="en-GB" dirty="0" err="1" smtClean="0">
                <a:latin typeface="Arial" charset="0"/>
                <a:ea typeface="msgothic" charset="0"/>
                <a:cs typeface="msgothic" charset="0"/>
              </a:rPr>
              <a:t>d’exerice</a:t>
            </a:r>
            <a:r>
              <a:rPr lang="en-GB" dirty="0" smtClean="0">
                <a:latin typeface="Arial" charset="0"/>
                <a:ea typeface="msgothic" charset="0"/>
                <a:cs typeface="msgothic" charset="0"/>
              </a:rPr>
              <a:t> </a:t>
            </a:r>
            <a:r>
              <a:rPr lang="en-GB" dirty="0" err="1" smtClean="0">
                <a:latin typeface="Arial" charset="0"/>
                <a:ea typeface="msgothic" charset="0"/>
                <a:cs typeface="msgothic" charset="0"/>
              </a:rPr>
              <a:t>était</a:t>
            </a:r>
            <a:r>
              <a:rPr lang="en-GB" dirty="0" smtClean="0">
                <a:latin typeface="Arial" charset="0"/>
                <a:ea typeface="msgothic" charset="0"/>
                <a:cs typeface="msgothic" charset="0"/>
              </a:rPr>
              <a:t> plus de</a:t>
            </a:r>
            <a:r>
              <a:rPr lang="en-GB" baseline="0" dirty="0" smtClean="0">
                <a:latin typeface="Arial" charset="0"/>
                <a:ea typeface="msgothic" charset="0"/>
                <a:cs typeface="msgothic" charset="0"/>
              </a:rPr>
              <a:t> 8 METS. Les </a:t>
            </a:r>
            <a:r>
              <a:rPr lang="en-GB" baseline="0" dirty="0" err="1" smtClean="0">
                <a:latin typeface="Arial" charset="0"/>
                <a:ea typeface="msgothic" charset="0"/>
                <a:cs typeface="msgothic" charset="0"/>
              </a:rPr>
              <a:t>barres</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d’erreurs</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représentent</a:t>
            </a:r>
            <a:r>
              <a:rPr lang="en-GB" baseline="0" dirty="0" smtClean="0">
                <a:latin typeface="Arial" charset="0"/>
                <a:ea typeface="msgothic" charset="0"/>
                <a:cs typeface="msgothic" charset="0"/>
              </a:rPr>
              <a:t> 95% des </a:t>
            </a:r>
            <a:r>
              <a:rPr lang="en-GB" baseline="0" dirty="0" err="1" smtClean="0">
                <a:latin typeface="Arial" charset="0"/>
                <a:ea typeface="msgothic" charset="0"/>
                <a:cs typeface="msgothic" charset="0"/>
              </a:rPr>
              <a:t>intervalles</a:t>
            </a:r>
            <a:r>
              <a:rPr lang="en-GB" baseline="0" dirty="0" smtClean="0">
                <a:latin typeface="Arial" charset="0"/>
                <a:ea typeface="msgothic" charset="0"/>
                <a:cs typeface="msgothic" charset="0"/>
              </a:rPr>
              <a:t> de </a:t>
            </a:r>
            <a:r>
              <a:rPr lang="en-GB" baseline="0" dirty="0" err="1" smtClean="0">
                <a:latin typeface="Arial" charset="0"/>
                <a:ea typeface="msgothic" charset="0"/>
                <a:cs typeface="msgothic" charset="0"/>
              </a:rPr>
              <a:t>confiance</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Adapté</a:t>
            </a:r>
            <a:r>
              <a:rPr lang="en-GB" baseline="0" dirty="0" smtClean="0">
                <a:latin typeface="Arial" charset="0"/>
                <a:ea typeface="msgothic" charset="0"/>
                <a:cs typeface="msgothic" charset="0"/>
              </a:rPr>
              <a:t> avec la permission de</a:t>
            </a:r>
            <a:r>
              <a:rPr lang="en-GB" dirty="0" smtClean="0">
                <a:latin typeface="Arial" charset="0"/>
                <a:ea typeface="msgothic" charset="0"/>
                <a:cs typeface="msgothic" charset="0"/>
              </a:rPr>
              <a:t> Myers et al38 (N </a:t>
            </a:r>
            <a:r>
              <a:rPr lang="en-GB" dirty="0" err="1" smtClean="0">
                <a:latin typeface="Arial" charset="0"/>
                <a:ea typeface="msgothic" charset="0"/>
                <a:cs typeface="msgothic" charset="0"/>
              </a:rPr>
              <a:t>Engl</a:t>
            </a:r>
            <a:r>
              <a:rPr lang="en-GB" dirty="0" smtClean="0">
                <a:latin typeface="Arial" charset="0"/>
                <a:ea typeface="msgothic" charset="0"/>
                <a:cs typeface="msgothic" charset="0"/>
              </a:rPr>
              <a:t> J Med 2002;346:793-801). Copyright © 2002 Massachusetts Medical Society. </a:t>
            </a:r>
            <a:r>
              <a:rPr lang="en-GB" dirty="0" err="1" smtClean="0">
                <a:latin typeface="Arial" charset="0"/>
                <a:ea typeface="msgothic" charset="0"/>
                <a:cs typeface="msgothic" charset="0"/>
              </a:rPr>
              <a:t>Tous</a:t>
            </a:r>
            <a:r>
              <a:rPr lang="en-GB" dirty="0" smtClean="0">
                <a:latin typeface="Arial" charset="0"/>
                <a:ea typeface="msgothic" charset="0"/>
                <a:cs typeface="msgothic" charset="0"/>
              </a:rPr>
              <a:t> droits</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réservés</a:t>
            </a:r>
            <a:r>
              <a:rPr lang="en-GB" baseline="0" dirty="0" smtClean="0">
                <a:latin typeface="Arial" charset="0"/>
                <a:ea typeface="msgothic" charset="0"/>
                <a:cs typeface="msgothic" charset="0"/>
              </a:rPr>
              <a:t>.</a:t>
            </a:r>
            <a:endParaRPr lang="en-GB" dirty="0" smtClean="0">
              <a:latin typeface="Arial" charset="0"/>
              <a:ea typeface="msgothic" charset="0"/>
              <a:cs typeface="msgothic" charset="0"/>
            </a:endParaRPr>
          </a:p>
          <a:p>
            <a:pPr eaLnBrk="1">
              <a:lnSpc>
                <a:spcPct val="93000"/>
              </a:lnSpc>
              <a:spcBef>
                <a:spcPct val="0"/>
              </a:spcBef>
              <a:buSzPct val="45000"/>
              <a:buFont typeface="Wingdings" charset="2"/>
              <a:buNone/>
            </a:pPr>
            <a:endParaRPr lang="en-GB" dirty="0">
              <a:latin typeface="Arial" charset="0"/>
              <a:ea typeface="msgothic" charset="0"/>
              <a:cs typeface="msgothic" charset="0"/>
            </a:endParaRPr>
          </a:p>
        </p:txBody>
      </p:sp>
    </p:spTree>
    <p:extLst>
      <p:ext uri="{BB962C8B-B14F-4D97-AF65-F5344CB8AC3E}">
        <p14:creationId xmlns:p14="http://schemas.microsoft.com/office/powerpoint/2010/main" val="263048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0581D822-8106-4F35-B4D5-109A20C0F127}" type="slidenum">
              <a:rPr lang="en-US">
                <a:solidFill>
                  <a:prstClr val="black"/>
                </a:solidFill>
              </a:rPr>
              <a:pPr>
                <a:defRPr/>
              </a:pPr>
              <a:t>12</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2993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5927584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447274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9432193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5997674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6580093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6626913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0412703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3533298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805419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08296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9138944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a:lvl1pPr>
          </a:lstStyle>
          <a:p>
            <a:r>
              <a:rPr lang="en-US" altLang="en-US">
                <a:solidFill>
                  <a:srgbClr val="000000"/>
                </a:solidFill>
              </a:rPr>
              <a:t>Physical Activity &amp; Exercise Tool-kit</a:t>
            </a:r>
          </a:p>
        </p:txBody>
      </p:sp>
    </p:spTree>
    <p:extLst>
      <p:ext uri="{BB962C8B-B14F-4D97-AF65-F5344CB8AC3E}">
        <p14:creationId xmlns:p14="http://schemas.microsoft.com/office/powerpoint/2010/main" val="10186581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2768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2768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327684" name="Rectangle 4"/>
          <p:cNvSpPr>
            <a:spLocks noGrp="1" noChangeArrowheads="1"/>
          </p:cNvSpPr>
          <p:nvPr>
            <p:ph type="dt" sz="half" idx="2"/>
          </p:nvPr>
        </p:nvSpPr>
        <p:spPr bwMode="auto">
          <a:xfrm>
            <a:off x="457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endParaRPr lang="en-US" altLang="en-US">
              <a:solidFill>
                <a:srgbClr val="000000"/>
              </a:solidFill>
            </a:endParaRPr>
          </a:p>
        </p:txBody>
      </p:sp>
      <p:sp>
        <p:nvSpPr>
          <p:cNvPr id="327685" name="Rectangle 5"/>
          <p:cNvSpPr>
            <a:spLocks noGrp="1" noChangeArrowheads="1"/>
          </p:cNvSpPr>
          <p:nvPr>
            <p:ph type="ftr" sz="quarter" idx="3"/>
          </p:nvPr>
        </p:nvSpPr>
        <p:spPr>
          <a:xfrm>
            <a:off x="3124200" y="6243638"/>
            <a:ext cx="2895600" cy="457200"/>
          </a:xfrm>
          <a:prstGeom prst="rect">
            <a:avLst/>
          </a:prstGeom>
        </p:spPr>
        <p:txBody>
          <a:bodyPr/>
          <a:lstStyle>
            <a:lvl1pPr>
              <a:defRPr>
                <a:latin typeface="+mj-lt"/>
              </a:defRPr>
            </a:lvl1pPr>
          </a:lstStyle>
          <a:p>
            <a:endParaRPr lang="en-US" altLang="en-US">
              <a:solidFill>
                <a:srgbClr val="000000"/>
              </a:solidFill>
            </a:endParaRPr>
          </a:p>
        </p:txBody>
      </p:sp>
      <p:sp>
        <p:nvSpPr>
          <p:cNvPr id="327686" name="Rectangle 6"/>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fld id="{1DC6D26D-C236-4761-BEFD-941544FA9A5D}" type="slidenum">
              <a:rPr lang="en-US" altLang="en-US">
                <a:solidFill>
                  <a:srgbClr val="000000"/>
                </a:solidFill>
              </a:rPr>
              <a:pPr/>
              <a:t>‹N°›</a:t>
            </a:fld>
            <a:endParaRPr lang="en-US" altLang="en-US">
              <a:solidFill>
                <a:srgbClr val="000000"/>
              </a:solidFill>
            </a:endParaRPr>
          </a:p>
        </p:txBody>
      </p:sp>
      <p:sp>
        <p:nvSpPr>
          <p:cNvPr id="32768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CA">
              <a:solidFill>
                <a:srgbClr val="000000"/>
              </a:solidFill>
            </a:endParaRPr>
          </a:p>
        </p:txBody>
      </p:sp>
      <p:sp>
        <p:nvSpPr>
          <p:cNvPr id="32768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CA">
              <a:solidFill>
                <a:srgbClr val="000000"/>
              </a:solidFill>
            </a:endParaRPr>
          </a:p>
        </p:txBody>
      </p:sp>
    </p:spTree>
    <p:extLst>
      <p:ext uri="{BB962C8B-B14F-4D97-AF65-F5344CB8AC3E}">
        <p14:creationId xmlns:p14="http://schemas.microsoft.com/office/powerpoint/2010/main" val="386002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autoUpdateAnimBg="0">
        <p:tmplLst>
          <p:tmpl lvl="1">
            <p:tnLst>
              <p:par>
                <p:cTn presetID="1" presetClass="entr" presetSubtype="0" fill="hold" nodeType="clickEffect">
                  <p:stCondLst>
                    <p:cond delay="0"/>
                  </p:stCondLst>
                  <p:childTnLst>
                    <p:set>
                      <p:cBhvr>
                        <p:cTn dur="1" fill="hold">
                          <p:stCondLst>
                            <p:cond delay="499"/>
                          </p:stCondLst>
                        </p:cTn>
                        <p:tgtEl>
                          <p:spTgt spid="327683"/>
                        </p:tgtEl>
                        <p:attrNameLst>
                          <p:attrName>style.visibility</p:attrName>
                        </p:attrNameLst>
                      </p:cBhvr>
                      <p:to>
                        <p:strVal val="visible"/>
                      </p:to>
                    </p:set>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43367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38267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322149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740373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5157299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367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454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41397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528538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320658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128391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584169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30725"/>
          </a:xfrm>
        </p:spPr>
        <p:txBody>
          <a:bodyPr/>
          <a:lstStyle/>
          <a:p>
            <a:endParaRPr lang="en-CA"/>
          </a:p>
        </p:txBody>
      </p:sp>
    </p:spTree>
    <p:extLst>
      <p:ext uri="{BB962C8B-B14F-4D97-AF65-F5344CB8AC3E}">
        <p14:creationId xmlns:p14="http://schemas.microsoft.com/office/powerpoint/2010/main" val="38040516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980314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endParaRPr lang="en-CA"/>
          </a:p>
        </p:txBody>
      </p:sp>
    </p:spTree>
    <p:extLst>
      <p:ext uri="{BB962C8B-B14F-4D97-AF65-F5344CB8AC3E}">
        <p14:creationId xmlns:p14="http://schemas.microsoft.com/office/powerpoint/2010/main" val="58990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2768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2768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327684" name="Rectangle 4"/>
          <p:cNvSpPr>
            <a:spLocks noGrp="1" noChangeArrowheads="1"/>
          </p:cNvSpPr>
          <p:nvPr>
            <p:ph type="dt" sz="half" idx="2"/>
          </p:nvPr>
        </p:nvSpPr>
        <p:spPr bwMode="auto">
          <a:xfrm>
            <a:off x="457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endParaRPr lang="en-US" altLang="en-US">
              <a:solidFill>
                <a:srgbClr val="000000"/>
              </a:solidFill>
            </a:endParaRPr>
          </a:p>
        </p:txBody>
      </p:sp>
      <p:sp>
        <p:nvSpPr>
          <p:cNvPr id="327685" name="Rectangle 5"/>
          <p:cNvSpPr>
            <a:spLocks noGrp="1" noChangeArrowheads="1"/>
          </p:cNvSpPr>
          <p:nvPr>
            <p:ph type="ftr" sz="quarter" idx="3"/>
          </p:nvPr>
        </p:nvSpPr>
        <p:spPr>
          <a:xfrm>
            <a:off x="3124200" y="6243638"/>
            <a:ext cx="2895600" cy="457200"/>
          </a:xfrm>
          <a:prstGeom prst="rect">
            <a:avLst/>
          </a:prstGeom>
        </p:spPr>
        <p:txBody>
          <a:bodyPr/>
          <a:lstStyle>
            <a:lvl1pPr>
              <a:defRPr>
                <a:latin typeface="+mj-lt"/>
              </a:defRPr>
            </a:lvl1pPr>
          </a:lstStyle>
          <a:p>
            <a:endParaRPr lang="en-US" altLang="en-US">
              <a:solidFill>
                <a:srgbClr val="000000"/>
              </a:solidFill>
            </a:endParaRPr>
          </a:p>
        </p:txBody>
      </p:sp>
      <p:sp>
        <p:nvSpPr>
          <p:cNvPr id="327686" name="Rectangle 6"/>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fld id="{1DC6D26D-C236-4761-BEFD-941544FA9A5D}" type="slidenum">
              <a:rPr lang="en-US" altLang="en-US">
                <a:solidFill>
                  <a:srgbClr val="000000"/>
                </a:solidFill>
              </a:rPr>
              <a:pPr/>
              <a:t>‹N°›</a:t>
            </a:fld>
            <a:endParaRPr lang="en-US" altLang="en-US">
              <a:solidFill>
                <a:srgbClr val="000000"/>
              </a:solidFill>
            </a:endParaRPr>
          </a:p>
        </p:txBody>
      </p:sp>
      <p:sp>
        <p:nvSpPr>
          <p:cNvPr id="32768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CA">
              <a:solidFill>
                <a:srgbClr val="000000"/>
              </a:solidFill>
            </a:endParaRPr>
          </a:p>
        </p:txBody>
      </p:sp>
      <p:sp>
        <p:nvSpPr>
          <p:cNvPr id="32768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CA">
              <a:solidFill>
                <a:srgbClr val="000000"/>
              </a:solidFill>
            </a:endParaRPr>
          </a:p>
        </p:txBody>
      </p:sp>
    </p:spTree>
    <p:extLst>
      <p:ext uri="{BB962C8B-B14F-4D97-AF65-F5344CB8AC3E}">
        <p14:creationId xmlns:p14="http://schemas.microsoft.com/office/powerpoint/2010/main" val="29020228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470838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2221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128567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2099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01969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85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154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5770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00174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67063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16674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8907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30725"/>
          </a:xfrm>
        </p:spPr>
        <p:txBody>
          <a:bodyPr/>
          <a:lstStyle/>
          <a:p>
            <a:endParaRPr lang="en-CA"/>
          </a:p>
        </p:txBody>
      </p:sp>
    </p:spTree>
    <p:extLst>
      <p:ext uri="{BB962C8B-B14F-4D97-AF65-F5344CB8AC3E}">
        <p14:creationId xmlns:p14="http://schemas.microsoft.com/office/powerpoint/2010/main" val="2304505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70373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endParaRPr lang="en-CA"/>
          </a:p>
        </p:txBody>
      </p:sp>
    </p:spTree>
    <p:extLst>
      <p:ext uri="{BB962C8B-B14F-4D97-AF65-F5344CB8AC3E}">
        <p14:creationId xmlns:p14="http://schemas.microsoft.com/office/powerpoint/2010/main" val="100603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844992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816595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291090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823590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754616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79062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239357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18373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52157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66176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859272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45593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912459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098101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33076192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341975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74056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698185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434398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75634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872450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440550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424472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665072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62235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166987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483684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196264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003828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46232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805715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06223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656022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4488623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465777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618261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732986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5121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212899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56747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989991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60244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881419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9403943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6006032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1271179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0611252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420250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7841240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471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8766321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110993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sz="3200">
              <a:solidFill>
                <a:srgbClr val="000000"/>
              </a:solidFill>
              <a:latin typeface="Times New Roman" pitchFamily="18" charset="0"/>
              <a:cs typeface="+mn-cs"/>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sz="3200">
              <a:solidFill>
                <a:srgbClr val="000000"/>
              </a:solidFill>
              <a:latin typeface="Times New Roman" pitchFamily="18" charset="0"/>
              <a:cs typeface="+mn-cs"/>
            </a:endParaRPr>
          </a:p>
        </p:txBody>
      </p:sp>
      <p:sp>
        <p:nvSpPr>
          <p:cNvPr id="32768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2768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mj-lt"/>
              </a:defRPr>
            </a:lvl1pPr>
          </a:lstStyle>
          <a:p>
            <a:pPr>
              <a:defRPr/>
            </a:pPr>
            <a:endParaRPr lang="en-US" altLang="en-US">
              <a:cs typeface="+mn-cs"/>
            </a:endParaRPr>
          </a:p>
        </p:txBody>
      </p:sp>
      <p:sp>
        <p:nvSpPr>
          <p:cNvPr id="7" name="Rectangle 5"/>
          <p:cNvSpPr>
            <a:spLocks noGrp="1" noChangeArrowheads="1"/>
          </p:cNvSpPr>
          <p:nvPr>
            <p:ph type="ftr" sz="quarter" idx="11"/>
          </p:nvPr>
        </p:nvSpPr>
        <p:spPr>
          <a:xfrm>
            <a:off x="3124200" y="6243638"/>
            <a:ext cx="2895600" cy="457200"/>
          </a:xfrm>
          <a:prstGeom prst="rect">
            <a:avLst/>
          </a:prstGeom>
        </p:spPr>
        <p:txBody>
          <a:bodyPr/>
          <a:lstStyle>
            <a:lvl1pPr>
              <a:defRPr sz="1800">
                <a:solidFill>
                  <a:srgbClr val="000000"/>
                </a:solidFill>
                <a:latin typeface="+mj-lt"/>
              </a:defRPr>
            </a:lvl1pPr>
          </a:lstStyle>
          <a:p>
            <a:pPr>
              <a:defRPr/>
            </a:pPr>
            <a:endParaRPr lang="en-US" altLang="en-US">
              <a:cs typeface="+mn-cs"/>
            </a:endParaRPr>
          </a:p>
        </p:txBody>
      </p:sp>
      <p:sp>
        <p:nvSpPr>
          <p:cNvPr id="8" name="Rectangle 6"/>
          <p:cNvSpPr>
            <a:spLocks noGrp="1" noChangeArrowheads="1"/>
          </p:cNvSpPr>
          <p:nvPr>
            <p:ph type="sldNum" sz="quarter" idx="12"/>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mj-lt"/>
              </a:defRPr>
            </a:lvl1pPr>
          </a:lstStyle>
          <a:p>
            <a:pPr>
              <a:defRPr/>
            </a:pPr>
            <a:fld id="{36AD26A7-D5B1-4114-8320-7B59A39788EE}" type="slidenum">
              <a:rPr lang="en-US" altLang="en-US">
                <a:cs typeface="+mn-cs"/>
              </a:rPr>
              <a:pPr>
                <a:defRPr/>
              </a:pPr>
              <a:t>‹N°›</a:t>
            </a:fld>
            <a:endParaRPr lang="en-US" altLang="en-US">
              <a:cs typeface="+mn-cs"/>
            </a:endParaRPr>
          </a:p>
        </p:txBody>
      </p:sp>
    </p:spTree>
    <p:extLst>
      <p:ext uri="{BB962C8B-B14F-4D97-AF65-F5344CB8AC3E}">
        <p14:creationId xmlns:p14="http://schemas.microsoft.com/office/powerpoint/2010/main" val="53309338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103638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8984723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4475140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Footer Placeholder 6"/>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29062747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12031687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10045472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377659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32922565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26513192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32832120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24358522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3759665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30725"/>
          </a:xfrm>
        </p:spPr>
        <p:txBody>
          <a:bodyPr/>
          <a:lstStyle/>
          <a:p>
            <a:pPr lvl="0"/>
            <a:endParaRPr lang="en-CA" noProof="0"/>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17201518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8092546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pPr lvl="0"/>
            <a:endParaRPr lang="en-CA" noProof="0"/>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10946719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494053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2pPr>
              <a:defRPr>
                <a:solidFill>
                  <a:srgbClr val="0070C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4539" y="6199150"/>
            <a:ext cx="1289050" cy="6261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88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7.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8.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theme" Target="../theme/theme9.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image" Target="../media/image4.png"/><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p>
          <a:p>
            <a:pPr>
              <a:defRPr/>
            </a:pPr>
            <a:r>
              <a:rPr lang="en-US"/>
              <a:t>Updated 7/30/09</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33CC33"/>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32665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666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CA">
              <a:solidFill>
                <a:srgbClr val="000000"/>
              </a:solidFill>
            </a:endParaRPr>
          </a:p>
        </p:txBody>
      </p:sp>
      <p:sp>
        <p:nvSpPr>
          <p:cNvPr id="32666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CA">
              <a:solidFill>
                <a:srgbClr val="000000"/>
              </a:solidFill>
            </a:endParaRPr>
          </a:p>
        </p:txBody>
      </p:sp>
      <p:pic>
        <p:nvPicPr>
          <p:cNvPr id="1026" name="Picture 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52400" y="6289248"/>
            <a:ext cx="1676400" cy="4458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96200" y="6226734"/>
            <a:ext cx="1295400" cy="631265"/>
          </a:xfrm>
          <a:prstGeom prst="rect">
            <a:avLst/>
          </a:prstGeom>
        </p:spPr>
      </p:pic>
    </p:spTree>
    <p:extLst>
      <p:ext uri="{BB962C8B-B14F-4D97-AF65-F5344CB8AC3E}">
        <p14:creationId xmlns:p14="http://schemas.microsoft.com/office/powerpoint/2010/main" val="277160484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iming>
    <p:tnLst>
      <p:par>
        <p:cTn id="1" dur="indefinite" restart="never" nodeType="tmRoot"/>
      </p:par>
    </p:tnLst>
  </p:timing>
  <p:hf sldNum="0" hdr="0" dt="0"/>
  <p:txStyles>
    <p:titleStyle>
      <a:lvl1pPr algn="l" rtl="0" fontAlgn="base">
        <a:spcBef>
          <a:spcPct val="0"/>
        </a:spcBef>
        <a:spcAft>
          <a:spcPct val="0"/>
        </a:spcAft>
        <a:defRPr sz="4200">
          <a:solidFill>
            <a:schemeClr val="accent2"/>
          </a:solidFill>
          <a:latin typeface="+mj-lt"/>
          <a:ea typeface="+mj-ea"/>
          <a:cs typeface="+mj-cs"/>
        </a:defRPr>
      </a:lvl1pPr>
      <a:lvl2pPr algn="l" rtl="0" fontAlgn="base">
        <a:spcBef>
          <a:spcPct val="0"/>
        </a:spcBef>
        <a:spcAft>
          <a:spcPct val="0"/>
        </a:spcAft>
        <a:defRPr sz="4200">
          <a:solidFill>
            <a:schemeClr val="accent2"/>
          </a:solidFill>
          <a:latin typeface="Garamond" pitchFamily="18" charset="0"/>
        </a:defRPr>
      </a:lvl2pPr>
      <a:lvl3pPr algn="l" rtl="0" fontAlgn="base">
        <a:spcBef>
          <a:spcPct val="0"/>
        </a:spcBef>
        <a:spcAft>
          <a:spcPct val="0"/>
        </a:spcAft>
        <a:defRPr sz="4200">
          <a:solidFill>
            <a:schemeClr val="accent2"/>
          </a:solidFill>
          <a:latin typeface="Garamond" pitchFamily="18" charset="0"/>
        </a:defRPr>
      </a:lvl3pPr>
      <a:lvl4pPr algn="l" rtl="0" fontAlgn="base">
        <a:spcBef>
          <a:spcPct val="0"/>
        </a:spcBef>
        <a:spcAft>
          <a:spcPct val="0"/>
        </a:spcAft>
        <a:defRPr sz="4200">
          <a:solidFill>
            <a:schemeClr val="accent2"/>
          </a:solidFill>
          <a:latin typeface="Garamond" pitchFamily="18" charset="0"/>
        </a:defRPr>
      </a:lvl4pPr>
      <a:lvl5pPr algn="l" rtl="0" fontAlgn="base">
        <a:spcBef>
          <a:spcPct val="0"/>
        </a:spcBef>
        <a:spcAft>
          <a:spcPct val="0"/>
        </a:spcAft>
        <a:defRPr sz="4200">
          <a:solidFill>
            <a:schemeClr val="accent2"/>
          </a:solidFill>
          <a:latin typeface="Garamond" pitchFamily="18" charset="0"/>
        </a:defRPr>
      </a:lvl5pPr>
      <a:lvl6pPr marL="457200" algn="l" rtl="0" fontAlgn="base">
        <a:spcBef>
          <a:spcPct val="0"/>
        </a:spcBef>
        <a:spcAft>
          <a:spcPct val="0"/>
        </a:spcAft>
        <a:defRPr sz="4200">
          <a:solidFill>
            <a:schemeClr val="accent2"/>
          </a:solidFill>
          <a:latin typeface="Garamond" pitchFamily="18" charset="0"/>
        </a:defRPr>
      </a:lvl6pPr>
      <a:lvl7pPr marL="914400" algn="l" rtl="0" fontAlgn="base">
        <a:spcBef>
          <a:spcPct val="0"/>
        </a:spcBef>
        <a:spcAft>
          <a:spcPct val="0"/>
        </a:spcAft>
        <a:defRPr sz="4200">
          <a:solidFill>
            <a:schemeClr val="accent2"/>
          </a:solidFill>
          <a:latin typeface="Garamond" pitchFamily="18" charset="0"/>
        </a:defRPr>
      </a:lvl7pPr>
      <a:lvl8pPr marL="1371600" algn="l" rtl="0" fontAlgn="base">
        <a:spcBef>
          <a:spcPct val="0"/>
        </a:spcBef>
        <a:spcAft>
          <a:spcPct val="0"/>
        </a:spcAft>
        <a:defRPr sz="4200">
          <a:solidFill>
            <a:schemeClr val="accent2"/>
          </a:solidFill>
          <a:latin typeface="Garamond" pitchFamily="18" charset="0"/>
        </a:defRPr>
      </a:lvl8pPr>
      <a:lvl9pPr marL="1828800" algn="l" rtl="0" fontAlgn="base">
        <a:spcBef>
          <a:spcPct val="0"/>
        </a:spcBef>
        <a:spcAft>
          <a:spcPct val="0"/>
        </a:spcAft>
        <a:defRPr sz="4200">
          <a:solidFill>
            <a:schemeClr val="accent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bg2"/>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solidFill>
                <a:srgbClr val="000000"/>
              </a:solidFill>
            </a:endParaRPr>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68666093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solidFill>
                <a:srgbClr val="000000"/>
              </a:solidFill>
            </a:endParaRPr>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00314498"/>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Lst>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33CC33"/>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solidFill>
                <a:srgbClr val="000000"/>
              </a:solidFill>
            </a:endParaRPr>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48235966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solidFill>
                <a:srgbClr val="000000"/>
              </a:solidFill>
            </a:endParaRPr>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0566887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2665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sz="3200">
              <a:solidFill>
                <a:srgbClr val="000000"/>
              </a:solidFill>
              <a:latin typeface="Times New Roman" pitchFamily="18" charset="0"/>
              <a:cs typeface="+mn-cs"/>
            </a:endParaRPr>
          </a:p>
        </p:txBody>
      </p:sp>
      <p:sp>
        <p:nvSpPr>
          <p:cNvPr id="3077"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sz="3200">
              <a:solidFill>
                <a:srgbClr val="000000"/>
              </a:solidFill>
              <a:latin typeface="Times New Roman" pitchFamily="18" charset="0"/>
              <a:cs typeface="+mn-cs"/>
            </a:endParaRPr>
          </a:p>
        </p:txBody>
      </p:sp>
    </p:spTree>
    <p:extLst>
      <p:ext uri="{BB962C8B-B14F-4D97-AF65-F5344CB8AC3E}">
        <p14:creationId xmlns:p14="http://schemas.microsoft.com/office/powerpoint/2010/main" val="121612721"/>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26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26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6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6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Lst>
      </p:bldP>
    </p:bldLst>
  </p:timing>
  <p:hf sldNum="0" hdr="0" dt="0"/>
  <p:txStyles>
    <p:titleStyle>
      <a:lvl1pPr algn="l" rtl="0" eaLnBrk="0" fontAlgn="base" hangingPunct="0">
        <a:spcBef>
          <a:spcPct val="0"/>
        </a:spcBef>
        <a:spcAft>
          <a:spcPct val="0"/>
        </a:spcAft>
        <a:defRPr sz="4200">
          <a:solidFill>
            <a:schemeClr val="accent2"/>
          </a:solidFill>
          <a:latin typeface="+mj-lt"/>
          <a:ea typeface="+mj-ea"/>
          <a:cs typeface="+mj-cs"/>
        </a:defRPr>
      </a:lvl1pPr>
      <a:lvl2pPr algn="l" rtl="0" eaLnBrk="0" fontAlgn="base" hangingPunct="0">
        <a:spcBef>
          <a:spcPct val="0"/>
        </a:spcBef>
        <a:spcAft>
          <a:spcPct val="0"/>
        </a:spcAft>
        <a:defRPr sz="4200">
          <a:solidFill>
            <a:schemeClr val="accent2"/>
          </a:solidFill>
          <a:latin typeface="Garamond" pitchFamily="18" charset="0"/>
        </a:defRPr>
      </a:lvl2pPr>
      <a:lvl3pPr algn="l" rtl="0" eaLnBrk="0" fontAlgn="base" hangingPunct="0">
        <a:spcBef>
          <a:spcPct val="0"/>
        </a:spcBef>
        <a:spcAft>
          <a:spcPct val="0"/>
        </a:spcAft>
        <a:defRPr sz="4200">
          <a:solidFill>
            <a:schemeClr val="accent2"/>
          </a:solidFill>
          <a:latin typeface="Garamond" pitchFamily="18" charset="0"/>
        </a:defRPr>
      </a:lvl3pPr>
      <a:lvl4pPr algn="l" rtl="0" eaLnBrk="0" fontAlgn="base" hangingPunct="0">
        <a:spcBef>
          <a:spcPct val="0"/>
        </a:spcBef>
        <a:spcAft>
          <a:spcPct val="0"/>
        </a:spcAft>
        <a:defRPr sz="4200">
          <a:solidFill>
            <a:schemeClr val="accent2"/>
          </a:solidFill>
          <a:latin typeface="Garamond" pitchFamily="18" charset="0"/>
        </a:defRPr>
      </a:lvl4pPr>
      <a:lvl5pPr algn="l" rtl="0" eaLnBrk="0" fontAlgn="base" hangingPunct="0">
        <a:spcBef>
          <a:spcPct val="0"/>
        </a:spcBef>
        <a:spcAft>
          <a:spcPct val="0"/>
        </a:spcAft>
        <a:defRPr sz="4200">
          <a:solidFill>
            <a:schemeClr val="accent2"/>
          </a:solidFill>
          <a:latin typeface="Garamond" pitchFamily="18" charset="0"/>
        </a:defRPr>
      </a:lvl5pPr>
      <a:lvl6pPr marL="457200" algn="l" rtl="0" fontAlgn="base">
        <a:spcBef>
          <a:spcPct val="0"/>
        </a:spcBef>
        <a:spcAft>
          <a:spcPct val="0"/>
        </a:spcAft>
        <a:defRPr sz="4200">
          <a:solidFill>
            <a:schemeClr val="accent2"/>
          </a:solidFill>
          <a:latin typeface="Garamond" pitchFamily="18" charset="0"/>
        </a:defRPr>
      </a:lvl6pPr>
      <a:lvl7pPr marL="914400" algn="l" rtl="0" fontAlgn="base">
        <a:spcBef>
          <a:spcPct val="0"/>
        </a:spcBef>
        <a:spcAft>
          <a:spcPct val="0"/>
        </a:spcAft>
        <a:defRPr sz="4200">
          <a:solidFill>
            <a:schemeClr val="accent2"/>
          </a:solidFill>
          <a:latin typeface="Garamond" pitchFamily="18" charset="0"/>
        </a:defRPr>
      </a:lvl7pPr>
      <a:lvl8pPr marL="1371600" algn="l" rtl="0" fontAlgn="base">
        <a:spcBef>
          <a:spcPct val="0"/>
        </a:spcBef>
        <a:spcAft>
          <a:spcPct val="0"/>
        </a:spcAft>
        <a:defRPr sz="4200">
          <a:solidFill>
            <a:schemeClr val="accent2"/>
          </a:solidFill>
          <a:latin typeface="Garamond" pitchFamily="18" charset="0"/>
        </a:defRPr>
      </a:lvl8pPr>
      <a:lvl9pPr marL="1828800" algn="l" rtl="0" fontAlgn="base">
        <a:spcBef>
          <a:spcPct val="0"/>
        </a:spcBef>
        <a:spcAft>
          <a:spcPct val="0"/>
        </a:spcAft>
        <a:defRPr sz="4200">
          <a:solidFill>
            <a:schemeClr val="accent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bg2"/>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solidFill>
                <a:srgbClr val="000000"/>
              </a:solidFill>
            </a:endParaRPr>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547326328"/>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2665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666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CA">
              <a:solidFill>
                <a:srgbClr val="000000"/>
              </a:solidFill>
            </a:endParaRPr>
          </a:p>
        </p:txBody>
      </p:sp>
      <p:sp>
        <p:nvSpPr>
          <p:cNvPr id="32666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CA">
              <a:solidFill>
                <a:srgbClr val="000000"/>
              </a:solidFill>
            </a:endParaRPr>
          </a:p>
        </p:txBody>
      </p:sp>
      <p:pic>
        <p:nvPicPr>
          <p:cNvPr id="3074" name="Picture 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50078" y="6246598"/>
            <a:ext cx="1731122" cy="4603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23175" y="6224587"/>
            <a:ext cx="1292225" cy="633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620987"/>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26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26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6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6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Lst>
      </p:bldP>
    </p:bldLst>
  </p:timing>
  <p:hf sldNum="0" hdr="0" dt="0"/>
  <p:txStyles>
    <p:titleStyle>
      <a:lvl1pPr algn="l" rtl="0" fontAlgn="base">
        <a:spcBef>
          <a:spcPct val="0"/>
        </a:spcBef>
        <a:spcAft>
          <a:spcPct val="0"/>
        </a:spcAft>
        <a:defRPr sz="4200">
          <a:solidFill>
            <a:schemeClr val="accent2"/>
          </a:solidFill>
          <a:latin typeface="+mj-lt"/>
          <a:ea typeface="+mj-ea"/>
          <a:cs typeface="+mj-cs"/>
        </a:defRPr>
      </a:lvl1pPr>
      <a:lvl2pPr algn="l" rtl="0" fontAlgn="base">
        <a:spcBef>
          <a:spcPct val="0"/>
        </a:spcBef>
        <a:spcAft>
          <a:spcPct val="0"/>
        </a:spcAft>
        <a:defRPr sz="4200">
          <a:solidFill>
            <a:schemeClr val="accent2"/>
          </a:solidFill>
          <a:latin typeface="Garamond" pitchFamily="18" charset="0"/>
        </a:defRPr>
      </a:lvl2pPr>
      <a:lvl3pPr algn="l" rtl="0" fontAlgn="base">
        <a:spcBef>
          <a:spcPct val="0"/>
        </a:spcBef>
        <a:spcAft>
          <a:spcPct val="0"/>
        </a:spcAft>
        <a:defRPr sz="4200">
          <a:solidFill>
            <a:schemeClr val="accent2"/>
          </a:solidFill>
          <a:latin typeface="Garamond" pitchFamily="18" charset="0"/>
        </a:defRPr>
      </a:lvl3pPr>
      <a:lvl4pPr algn="l" rtl="0" fontAlgn="base">
        <a:spcBef>
          <a:spcPct val="0"/>
        </a:spcBef>
        <a:spcAft>
          <a:spcPct val="0"/>
        </a:spcAft>
        <a:defRPr sz="4200">
          <a:solidFill>
            <a:schemeClr val="accent2"/>
          </a:solidFill>
          <a:latin typeface="Garamond" pitchFamily="18" charset="0"/>
        </a:defRPr>
      </a:lvl4pPr>
      <a:lvl5pPr algn="l" rtl="0" fontAlgn="base">
        <a:spcBef>
          <a:spcPct val="0"/>
        </a:spcBef>
        <a:spcAft>
          <a:spcPct val="0"/>
        </a:spcAft>
        <a:defRPr sz="4200">
          <a:solidFill>
            <a:schemeClr val="accent2"/>
          </a:solidFill>
          <a:latin typeface="Garamond" pitchFamily="18" charset="0"/>
        </a:defRPr>
      </a:lvl5pPr>
      <a:lvl6pPr marL="457200" algn="l" rtl="0" fontAlgn="base">
        <a:spcBef>
          <a:spcPct val="0"/>
        </a:spcBef>
        <a:spcAft>
          <a:spcPct val="0"/>
        </a:spcAft>
        <a:defRPr sz="4200">
          <a:solidFill>
            <a:schemeClr val="accent2"/>
          </a:solidFill>
          <a:latin typeface="Garamond" pitchFamily="18" charset="0"/>
        </a:defRPr>
      </a:lvl6pPr>
      <a:lvl7pPr marL="914400" algn="l" rtl="0" fontAlgn="base">
        <a:spcBef>
          <a:spcPct val="0"/>
        </a:spcBef>
        <a:spcAft>
          <a:spcPct val="0"/>
        </a:spcAft>
        <a:defRPr sz="4200">
          <a:solidFill>
            <a:schemeClr val="accent2"/>
          </a:solidFill>
          <a:latin typeface="Garamond" pitchFamily="18" charset="0"/>
        </a:defRPr>
      </a:lvl7pPr>
      <a:lvl8pPr marL="1371600" algn="l" rtl="0" fontAlgn="base">
        <a:spcBef>
          <a:spcPct val="0"/>
        </a:spcBef>
        <a:spcAft>
          <a:spcPct val="0"/>
        </a:spcAft>
        <a:defRPr sz="4200">
          <a:solidFill>
            <a:schemeClr val="accent2"/>
          </a:solidFill>
          <a:latin typeface="Garamond" pitchFamily="18" charset="0"/>
        </a:defRPr>
      </a:lvl8pPr>
      <a:lvl9pPr marL="1828800" algn="l" rtl="0" fontAlgn="base">
        <a:spcBef>
          <a:spcPct val="0"/>
        </a:spcBef>
        <a:spcAft>
          <a:spcPct val="0"/>
        </a:spcAft>
        <a:defRPr sz="4200">
          <a:solidFill>
            <a:schemeClr val="accent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bg2"/>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2.x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a/imgres?imgurl=http://www.businessfurnitureshop.com/images/0087.jpg&amp;imgrefurl=http://www.businessfurnitureshop.com/wizard_healthcare.htm&amp;h=340&amp;w=420&amp;sz=23&amp;hl=en&amp;start=19&amp;tbnid=QYw0RZPIhQJiAM:&amp;tbnh=101&amp;tbnw=125&amp;prev=/images?q=computer+workstation&amp;gbv=2&amp;svnum=10&amp;hl=en"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7.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www.csep.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6.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9.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03.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9.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sep.ca/" TargetMode="External"/><Relationship Id="rId2" Type="http://schemas.openxmlformats.org/officeDocument/2006/relationships/notesSlide" Target="../notesSlides/notesSlide26.xml"/><Relationship Id="rId1" Type="http://schemas.openxmlformats.org/officeDocument/2006/relationships/slideLayout" Target="../slideLayouts/slideLayout70.xml"/><Relationship Id="rId4" Type="http://schemas.openxmlformats.org/officeDocument/2006/relationships/hyperlink" Target="http://www.collegeofkinesiologists.on.ca/index.php?option=com_content&amp;view=category&amp;id=44:legislation&amp;layout=blog&amp;Itemid=69"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hyperlink" Target="http://www.exerciseismedicine.ca" TargetMode="External"/><Relationship Id="rId2" Type="http://schemas.openxmlformats.org/officeDocument/2006/relationships/image" Target="../media/image50.png"/><Relationship Id="rId1" Type="http://schemas.openxmlformats.org/officeDocument/2006/relationships/slideLayout" Target="../slideLayouts/slideLayout1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2.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3.xml"/><Relationship Id="rId1" Type="http://schemas.openxmlformats.org/officeDocument/2006/relationships/slideLayout" Target="../slideLayouts/slideLayout7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400" b="1" dirty="0" err="1" smtClean="0">
                <a:solidFill>
                  <a:srgbClr val="00B050"/>
                </a:solidFill>
                <a:latin typeface="Century" panose="02040604050505020304" pitchFamily="18" charset="0"/>
                <a:cs typeface="Times New Roman" panose="02020603050405020304" pitchFamily="18" charset="0"/>
              </a:rPr>
              <a:t>L’exercice</a:t>
            </a:r>
            <a:r>
              <a:rPr lang="en-US" sz="4400" b="1" dirty="0" smtClean="0">
                <a:solidFill>
                  <a:srgbClr val="00B050"/>
                </a:solidFill>
                <a:latin typeface="Century" panose="02040604050505020304" pitchFamily="18" charset="0"/>
                <a:cs typeface="Times New Roman" panose="02020603050405020304" pitchFamily="18" charset="0"/>
              </a:rPr>
              <a:t>: un medicament</a:t>
            </a:r>
            <a:r>
              <a:rPr lang="en-US" sz="4000" b="1" dirty="0" smtClean="0">
                <a:solidFill>
                  <a:srgbClr val="00B050"/>
                </a:solidFill>
              </a:rPr>
              <a:t/>
            </a:r>
            <a:br>
              <a:rPr lang="en-US" sz="4000" b="1" dirty="0" smtClean="0">
                <a:solidFill>
                  <a:srgbClr val="00B050"/>
                </a:solidFill>
              </a:rPr>
            </a:br>
            <a:r>
              <a:rPr lang="en-US" sz="4800" b="1" i="1" dirty="0" smtClean="0">
                <a:solidFill>
                  <a:srgbClr val="002060"/>
                </a:solidFill>
                <a:latin typeface="Calibri" panose="020F0502020204030204" pitchFamily="34" charset="0"/>
              </a:rPr>
              <a:t>Prescription </a:t>
            </a:r>
            <a:r>
              <a:rPr lang="en-US" sz="4800" b="1" i="1" dirty="0" err="1" smtClean="0">
                <a:solidFill>
                  <a:srgbClr val="002060"/>
                </a:solidFill>
                <a:latin typeface="Calibri" panose="020F0502020204030204" pitchFamily="34" charset="0"/>
              </a:rPr>
              <a:t>d’exercice</a:t>
            </a:r>
            <a:r>
              <a:rPr lang="en-US" sz="4800" b="1" i="1" dirty="0" smtClean="0">
                <a:solidFill>
                  <a:srgbClr val="002060"/>
                </a:solidFill>
                <a:latin typeface="Calibri" panose="020F0502020204030204" pitchFamily="34" charset="0"/>
              </a:rPr>
              <a:t> </a:t>
            </a:r>
            <a:r>
              <a:rPr lang="en-US" sz="4800" b="1" i="1" dirty="0" err="1" smtClean="0">
                <a:solidFill>
                  <a:srgbClr val="002060"/>
                </a:solidFill>
                <a:latin typeface="Calibri" panose="020F0502020204030204" pitchFamily="34" charset="0"/>
              </a:rPr>
              <a:t>en</a:t>
            </a:r>
            <a:r>
              <a:rPr lang="en-US" sz="4800" b="1" i="1" dirty="0" smtClean="0">
                <a:solidFill>
                  <a:srgbClr val="002060"/>
                </a:solidFill>
                <a:latin typeface="Calibri" panose="020F0502020204030204" pitchFamily="34" charset="0"/>
              </a:rPr>
              <a:t> </a:t>
            </a:r>
            <a:r>
              <a:rPr lang="en-US" sz="4800" b="1" i="1" dirty="0" err="1" smtClean="0">
                <a:solidFill>
                  <a:srgbClr val="002060"/>
                </a:solidFill>
                <a:latin typeface="Calibri" panose="020F0502020204030204" pitchFamily="34" charset="0"/>
              </a:rPr>
              <a:t>soins</a:t>
            </a:r>
            <a:r>
              <a:rPr lang="en-US" sz="4800" b="1" i="1" dirty="0" smtClean="0">
                <a:solidFill>
                  <a:srgbClr val="002060"/>
                </a:solidFill>
                <a:latin typeface="Calibri" panose="020F0502020204030204" pitchFamily="34" charset="0"/>
              </a:rPr>
              <a:t> de santé </a:t>
            </a:r>
            <a:r>
              <a:rPr lang="en-US" sz="6600" b="1" i="1" dirty="0" smtClean="0">
                <a:latin typeface="Calibri" panose="020F0502020204030204" pitchFamily="34" charset="0"/>
              </a:rPr>
              <a:t/>
            </a:r>
            <a:br>
              <a:rPr lang="en-US" sz="6600" b="1" i="1" dirty="0" smtClean="0">
                <a:latin typeface="Calibri" panose="020F0502020204030204" pitchFamily="34" charset="0"/>
              </a:rPr>
            </a:br>
            <a:r>
              <a:rPr lang="en-US" sz="3600" b="1" i="1" dirty="0" smtClean="0"/>
              <a:t/>
            </a:r>
            <a:br>
              <a:rPr lang="en-US" sz="3600" b="1" i="1" dirty="0" smtClean="0"/>
            </a:br>
            <a:r>
              <a:rPr lang="en-US" sz="3600" b="1" i="1" dirty="0" smtClean="0"/>
              <a:t> </a:t>
            </a:r>
            <a:br>
              <a:rPr lang="en-US" sz="3600" b="1" i="1" dirty="0" smtClean="0"/>
            </a:br>
            <a:endParaRPr lang="en-US" sz="2000" dirty="0">
              <a:latin typeface="+mn-lt"/>
            </a:endParaRPr>
          </a:p>
        </p:txBody>
      </p:sp>
      <p:sp>
        <p:nvSpPr>
          <p:cNvPr id="2051" name="Rectangle 3"/>
          <p:cNvSpPr>
            <a:spLocks noGrp="1" noChangeArrowheads="1"/>
          </p:cNvSpPr>
          <p:nvPr>
            <p:ph type="subTitle" idx="1"/>
          </p:nvPr>
        </p:nvSpPr>
        <p:spPr>
          <a:xfrm>
            <a:off x="228600" y="3733800"/>
            <a:ext cx="8839200" cy="1752600"/>
          </a:xfrm>
        </p:spPr>
        <p:txBody>
          <a:bodyPr/>
          <a:lstStyle/>
          <a:p>
            <a:pPr>
              <a:lnSpc>
                <a:spcPct val="80000"/>
              </a:lnSpc>
            </a:pPr>
            <a:r>
              <a:rPr lang="en-US" sz="2400" dirty="0" smtClean="0">
                <a:solidFill>
                  <a:srgbClr val="002060"/>
                </a:solidFill>
              </a:rPr>
              <a:t>Mathieu Bélanger, </a:t>
            </a:r>
            <a:r>
              <a:rPr lang="en-US" sz="2400" dirty="0">
                <a:solidFill>
                  <a:srgbClr val="002060"/>
                </a:solidFill>
              </a:rPr>
              <a:t>Ph.D</a:t>
            </a:r>
            <a:r>
              <a:rPr lang="en-US" sz="2400" dirty="0" smtClean="0">
                <a:solidFill>
                  <a:srgbClr val="002060"/>
                </a:solidFill>
              </a:rPr>
              <a:t>.</a:t>
            </a:r>
          </a:p>
          <a:p>
            <a:pPr>
              <a:lnSpc>
                <a:spcPct val="80000"/>
              </a:lnSpc>
            </a:pPr>
            <a:r>
              <a:rPr lang="en-US" sz="1800" dirty="0" smtClean="0"/>
              <a:t/>
            </a:r>
            <a:br>
              <a:rPr lang="en-US" sz="1800" dirty="0" smtClean="0"/>
            </a:br>
            <a:r>
              <a:rPr lang="en-US" sz="1800" dirty="0" err="1" smtClean="0"/>
              <a:t>Professeur</a:t>
            </a:r>
            <a:r>
              <a:rPr lang="en-US" sz="1800" dirty="0" smtClean="0"/>
              <a:t> </a:t>
            </a:r>
            <a:r>
              <a:rPr lang="en-US" sz="1800" dirty="0" err="1" smtClean="0"/>
              <a:t>agrégé</a:t>
            </a:r>
            <a:r>
              <a:rPr lang="en-US" sz="1800" dirty="0" smtClean="0"/>
              <a:t>, </a:t>
            </a:r>
            <a:r>
              <a:rPr lang="en-US" sz="1800" dirty="0" err="1" smtClean="0"/>
              <a:t>Département</a:t>
            </a:r>
            <a:r>
              <a:rPr lang="en-US" sz="1800" dirty="0" smtClean="0"/>
              <a:t> </a:t>
            </a:r>
            <a:r>
              <a:rPr lang="en-US" sz="1800" dirty="0" err="1" smtClean="0"/>
              <a:t>médecine</a:t>
            </a:r>
            <a:r>
              <a:rPr lang="en-US" sz="1800" dirty="0" smtClean="0"/>
              <a:t> de </a:t>
            </a:r>
            <a:r>
              <a:rPr lang="en-US" sz="1800" dirty="0" err="1" smtClean="0"/>
              <a:t>famille</a:t>
            </a:r>
            <a:r>
              <a:rPr lang="en-US" sz="1800" dirty="0" smtClean="0"/>
              <a:t>, </a:t>
            </a:r>
            <a:r>
              <a:rPr lang="en-US" sz="1800" dirty="0" err="1" smtClean="0"/>
              <a:t>Université</a:t>
            </a:r>
            <a:r>
              <a:rPr lang="en-US" sz="1800" dirty="0" smtClean="0"/>
              <a:t> de </a:t>
            </a:r>
            <a:r>
              <a:rPr lang="en-US" sz="1800" dirty="0" err="1" smtClean="0"/>
              <a:t>Sherbrooke</a:t>
            </a:r>
            <a:endParaRPr lang="en-US" sz="1800" dirty="0" smtClean="0"/>
          </a:p>
          <a:p>
            <a:pPr>
              <a:lnSpc>
                <a:spcPct val="80000"/>
              </a:lnSpc>
            </a:pPr>
            <a:r>
              <a:rPr lang="en-US" sz="1800" dirty="0" err="1" smtClean="0"/>
              <a:t>Directeur</a:t>
            </a:r>
            <a:r>
              <a:rPr lang="en-US" sz="1800" dirty="0" smtClean="0"/>
              <a:t> de la </a:t>
            </a:r>
            <a:r>
              <a:rPr lang="en-US" sz="1800" dirty="0" err="1" smtClean="0"/>
              <a:t>recherche</a:t>
            </a:r>
            <a:r>
              <a:rPr lang="en-US" sz="1800" dirty="0" smtClean="0"/>
              <a:t>, Centre de formation </a:t>
            </a:r>
            <a:r>
              <a:rPr lang="en-US" sz="1800" dirty="0" err="1" smtClean="0"/>
              <a:t>médicale</a:t>
            </a:r>
            <a:r>
              <a:rPr lang="en-US" sz="1800" dirty="0" smtClean="0"/>
              <a:t> du Nouveau-Brunswick</a:t>
            </a:r>
            <a:br>
              <a:rPr lang="en-US" sz="1800" dirty="0" smtClean="0"/>
            </a:br>
            <a:r>
              <a:rPr lang="en-US" sz="1800" dirty="0" err="1" smtClean="0"/>
              <a:t>Épidémiologiste</a:t>
            </a:r>
            <a:r>
              <a:rPr lang="en-US" sz="1800" dirty="0" smtClean="0"/>
              <a:t>, </a:t>
            </a:r>
            <a:r>
              <a:rPr lang="en-US" sz="1800" dirty="0" err="1" smtClean="0"/>
              <a:t>Réseau</a:t>
            </a:r>
            <a:r>
              <a:rPr lang="en-US" sz="1800" dirty="0" smtClean="0"/>
              <a:t> de santé </a:t>
            </a:r>
            <a:r>
              <a:rPr lang="en-US" sz="1800" dirty="0" err="1" smtClean="0"/>
              <a:t>Vitalité</a:t>
            </a:r>
            <a:endParaRPr lang="en-US" sz="1800" dirty="0" smtClean="0"/>
          </a:p>
          <a:p>
            <a:pPr>
              <a:lnSpc>
                <a:spcPct val="80000"/>
              </a:lnSpc>
            </a:pPr>
            <a:endParaRPr lang="en-US" sz="1800" dirty="0"/>
          </a:p>
          <a:p>
            <a:pPr>
              <a:lnSpc>
                <a:spcPct val="80000"/>
              </a:lnSpc>
            </a:pPr>
            <a:r>
              <a:rPr lang="en-US" sz="1800" dirty="0" smtClean="0"/>
              <a:t>6 </a:t>
            </a:r>
            <a:r>
              <a:rPr lang="en-US" sz="1800" dirty="0" err="1" smtClean="0"/>
              <a:t>juin</a:t>
            </a:r>
            <a:r>
              <a:rPr lang="en-US" sz="1800" dirty="0" smtClean="0"/>
              <a:t>, 2015</a:t>
            </a:r>
            <a:endParaRPr lang="en-US" sz="600" dirty="0"/>
          </a:p>
        </p:txBody>
      </p:sp>
      <p:pic>
        <p:nvPicPr>
          <p:cNvPr id="10" name="Picture 9" descr="csep_wta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152400"/>
            <a:ext cx="2295969" cy="609600"/>
          </a:xfrm>
          <a:prstGeom prst="rect">
            <a:avLst/>
          </a:prstGeom>
        </p:spPr>
      </p:pic>
      <p:pic>
        <p:nvPicPr>
          <p:cNvPr id="1544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700" y="5791200"/>
            <a:ext cx="2120900"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41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5754688"/>
            <a:ext cx="221297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86200" y="5715000"/>
            <a:ext cx="1686369" cy="1167225"/>
          </a:xfrm>
          <a:prstGeom prst="rect">
            <a:avLst/>
          </a:prstGeom>
        </p:spPr>
      </p:pic>
      <p:cxnSp>
        <p:nvCxnSpPr>
          <p:cNvPr id="4" name="Connecteur droit 3"/>
          <p:cNvCxnSpPr/>
          <p:nvPr/>
        </p:nvCxnSpPr>
        <p:spPr bwMode="auto">
          <a:xfrm>
            <a:off x="1835150" y="3352800"/>
            <a:ext cx="5480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2463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152400" y="0"/>
            <a:ext cx="9448800" cy="228600"/>
            <a:chOff x="-96" y="2928"/>
            <a:chExt cx="5952" cy="144"/>
          </a:xfrm>
        </p:grpSpPr>
        <p:sp>
          <p:nvSpPr>
            <p:cNvPr id="13319"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13320"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13315" name="Rectangle 6"/>
          <p:cNvSpPr>
            <a:spLocks noChangeArrowheads="1"/>
          </p:cNvSpPr>
          <p:nvPr/>
        </p:nvSpPr>
        <p:spPr bwMode="auto">
          <a:xfrm>
            <a:off x="228599" y="990600"/>
            <a:ext cx="8774285" cy="2667000"/>
          </a:xfrm>
          <a:prstGeom prst="rect">
            <a:avLst/>
          </a:prstGeom>
          <a:noFill/>
          <a:ln w="9525">
            <a:noFill/>
            <a:miter lim="800000"/>
            <a:headEnd/>
            <a:tailEnd/>
          </a:ln>
        </p:spPr>
        <p:txBody>
          <a:bodyPr lIns="92075" tIns="46038" rIns="92075" bIns="46038"/>
          <a:lstStyle/>
          <a:p>
            <a:pPr marL="342900" indent="-342900" eaLnBrk="1" hangingPunct="1">
              <a:spcBef>
                <a:spcPct val="20000"/>
              </a:spcBef>
              <a:buFontTx/>
              <a:buChar char="•"/>
            </a:pPr>
            <a:r>
              <a:rPr lang="en-US" sz="2000" dirty="0" err="1" smtClean="0"/>
              <a:t>Énormes</a:t>
            </a:r>
            <a:r>
              <a:rPr lang="en-US" sz="2000" dirty="0" smtClean="0"/>
              <a:t> </a:t>
            </a:r>
            <a:r>
              <a:rPr lang="en-US" sz="2000" dirty="0" err="1" smtClean="0"/>
              <a:t>avantages</a:t>
            </a:r>
            <a:r>
              <a:rPr lang="en-US" sz="2000" dirty="0" smtClean="0"/>
              <a:t> pour la santé, </a:t>
            </a:r>
            <a:r>
              <a:rPr lang="en-US" sz="2000" dirty="0" err="1" smtClean="0"/>
              <a:t>même</a:t>
            </a:r>
            <a:r>
              <a:rPr lang="en-US" sz="2000" dirty="0" smtClean="0"/>
              <a:t> avec de bas </a:t>
            </a:r>
            <a:r>
              <a:rPr lang="en-US" sz="2000" dirty="0" err="1" smtClean="0"/>
              <a:t>niveaux</a:t>
            </a:r>
            <a:r>
              <a:rPr lang="en-US" sz="2000" dirty="0" smtClean="0"/>
              <a:t> </a:t>
            </a:r>
            <a:r>
              <a:rPr lang="en-US" sz="2000" dirty="0" err="1" smtClean="0"/>
              <a:t>d’exercice</a:t>
            </a:r>
            <a:r>
              <a:rPr lang="en-US" sz="2000" dirty="0" smtClean="0"/>
              <a:t>.</a:t>
            </a:r>
          </a:p>
          <a:p>
            <a:pPr marL="342900" indent="-342900" eaLnBrk="1" hangingPunct="1">
              <a:spcBef>
                <a:spcPct val="20000"/>
              </a:spcBef>
              <a:buFontTx/>
              <a:buChar char="•"/>
            </a:pPr>
            <a:r>
              <a:rPr lang="en-US" sz="2000" dirty="0" smtClean="0"/>
              <a:t>La </a:t>
            </a:r>
            <a:r>
              <a:rPr lang="en-US" sz="2000" dirty="0" err="1" smtClean="0"/>
              <a:t>quantité</a:t>
            </a:r>
            <a:r>
              <a:rPr lang="en-US" sz="2000" dirty="0" smtClean="0"/>
              <a:t> </a:t>
            </a:r>
            <a:r>
              <a:rPr lang="en-US" sz="2000" dirty="0" err="1" smtClean="0"/>
              <a:t>d’exercice</a:t>
            </a:r>
            <a:r>
              <a:rPr lang="en-US" sz="2000" dirty="0" smtClean="0"/>
              <a:t> </a:t>
            </a:r>
            <a:r>
              <a:rPr lang="en-US" sz="2000" dirty="0" err="1" smtClean="0"/>
              <a:t>nécessaire</a:t>
            </a:r>
            <a:r>
              <a:rPr lang="en-US" sz="2000" dirty="0" smtClean="0"/>
              <a:t> pour </a:t>
            </a:r>
            <a:r>
              <a:rPr lang="en-US" sz="2000" dirty="0" err="1" smtClean="0"/>
              <a:t>améliorer</a:t>
            </a:r>
            <a:r>
              <a:rPr lang="en-US" sz="2000" dirty="0" smtClean="0"/>
              <a:t> la santé </a:t>
            </a:r>
            <a:r>
              <a:rPr lang="en-US" sz="2000" dirty="0" err="1" smtClean="0"/>
              <a:t>est</a:t>
            </a:r>
            <a:r>
              <a:rPr lang="en-US" sz="2000" dirty="0" smtClean="0"/>
              <a:t> beaucoup plus </a:t>
            </a:r>
            <a:r>
              <a:rPr lang="en-US" sz="2000" dirty="0" err="1" smtClean="0"/>
              <a:t>faible</a:t>
            </a:r>
            <a:r>
              <a:rPr lang="en-US" sz="2000" dirty="0" smtClean="0"/>
              <a:t> </a:t>
            </a:r>
            <a:r>
              <a:rPr lang="en-US" sz="2000" dirty="0" err="1" smtClean="0"/>
              <a:t>que</a:t>
            </a:r>
            <a:r>
              <a:rPr lang="en-US" sz="2000" dirty="0" smtClean="0"/>
              <a:t> la </a:t>
            </a:r>
            <a:r>
              <a:rPr lang="en-US" sz="2000" dirty="0" err="1" smtClean="0"/>
              <a:t>quantité</a:t>
            </a:r>
            <a:r>
              <a:rPr lang="en-US" sz="2000" dirty="0" smtClean="0"/>
              <a:t> </a:t>
            </a:r>
            <a:r>
              <a:rPr lang="en-US" sz="2000" dirty="0" err="1" smtClean="0"/>
              <a:t>nécessaire</a:t>
            </a:r>
            <a:r>
              <a:rPr lang="en-US" sz="2000" dirty="0" smtClean="0"/>
              <a:t> pour </a:t>
            </a:r>
            <a:r>
              <a:rPr lang="en-US" sz="2000" dirty="0" err="1" smtClean="0"/>
              <a:t>garder</a:t>
            </a:r>
            <a:r>
              <a:rPr lang="en-US" sz="2000" dirty="0" smtClean="0"/>
              <a:t> la </a:t>
            </a:r>
            <a:r>
              <a:rPr lang="en-US" sz="2000" dirty="0" err="1" smtClean="0"/>
              <a:t>forme</a:t>
            </a:r>
            <a:r>
              <a:rPr lang="en-US" sz="2000" dirty="0" smtClean="0"/>
              <a:t>..</a:t>
            </a:r>
          </a:p>
          <a:p>
            <a:pPr eaLnBrk="1" hangingPunct="1">
              <a:spcBef>
                <a:spcPct val="20000"/>
              </a:spcBef>
            </a:pPr>
            <a:endParaRPr lang="en-US" dirty="0"/>
          </a:p>
        </p:txBody>
      </p:sp>
      <p:sp>
        <p:nvSpPr>
          <p:cNvPr id="13316" name="Rectangle 10"/>
          <p:cNvSpPr>
            <a:spLocks noChangeArrowheads="1"/>
          </p:cNvSpPr>
          <p:nvPr/>
        </p:nvSpPr>
        <p:spPr bwMode="auto">
          <a:xfrm>
            <a:off x="-130629" y="6690759"/>
            <a:ext cx="9448800" cy="152400"/>
          </a:xfrm>
          <a:prstGeom prst="rect">
            <a:avLst/>
          </a:prstGeom>
          <a:solidFill>
            <a:srgbClr val="0099FF"/>
          </a:solidFill>
          <a:ln w="9525">
            <a:noFill/>
            <a:miter lim="800000"/>
            <a:headEnd/>
            <a:tailEnd/>
          </a:ln>
        </p:spPr>
        <p:txBody>
          <a:bodyPr wrap="none" anchor="ctr"/>
          <a:lstStyle/>
          <a:p>
            <a:pPr algn="ctr" eaLnBrk="1" hangingPunct="1"/>
            <a:endParaRPr lang="en-US">
              <a:solidFill>
                <a:srgbClr val="003399"/>
              </a:solidFill>
            </a:endParaRPr>
          </a:p>
        </p:txBody>
      </p:sp>
      <p:sp>
        <p:nvSpPr>
          <p:cNvPr id="13317" name="Rectangle 12"/>
          <p:cNvSpPr>
            <a:spLocks noChangeArrowheads="1"/>
          </p:cNvSpPr>
          <p:nvPr/>
        </p:nvSpPr>
        <p:spPr bwMode="auto">
          <a:xfrm>
            <a:off x="0" y="381000"/>
            <a:ext cx="9144000" cy="457200"/>
          </a:xfrm>
          <a:prstGeom prst="rect">
            <a:avLst/>
          </a:prstGeom>
          <a:noFill/>
          <a:ln w="9525">
            <a:noFill/>
            <a:miter lim="800000"/>
            <a:headEnd/>
            <a:tailEnd/>
          </a:ln>
        </p:spPr>
        <p:txBody>
          <a:bodyPr anchor="ctr"/>
          <a:lstStyle/>
          <a:p>
            <a:pPr algn="ctr" eaLnBrk="1" hangingPunct="1"/>
            <a:r>
              <a:rPr lang="en-US" sz="3600" b="1" dirty="0" err="1" smtClean="0">
                <a:solidFill>
                  <a:srgbClr val="0070C0"/>
                </a:solidFill>
                <a:latin typeface="Arial Narrow" pitchFamily="34" charset="0"/>
              </a:rPr>
              <a:t>L’exercice</a:t>
            </a:r>
            <a:r>
              <a:rPr lang="en-US" sz="3600" b="1" dirty="0" smtClean="0">
                <a:solidFill>
                  <a:srgbClr val="0070C0"/>
                </a:solidFill>
                <a:latin typeface="Arial Narrow" pitchFamily="34" charset="0"/>
              </a:rPr>
              <a:t> </a:t>
            </a:r>
            <a:r>
              <a:rPr lang="en-US" sz="3600" b="1" dirty="0" err="1" smtClean="0">
                <a:solidFill>
                  <a:srgbClr val="0070C0"/>
                </a:solidFill>
                <a:latin typeface="Arial Narrow" pitchFamily="34" charset="0"/>
              </a:rPr>
              <a:t>comme</a:t>
            </a:r>
            <a:r>
              <a:rPr lang="en-US" sz="3600" b="1" dirty="0" smtClean="0">
                <a:solidFill>
                  <a:srgbClr val="0070C0"/>
                </a:solidFill>
                <a:latin typeface="Arial Narrow" pitchFamily="34" charset="0"/>
              </a:rPr>
              <a:t> </a:t>
            </a:r>
            <a:r>
              <a:rPr lang="en-US" sz="3600" b="1" dirty="0" err="1" smtClean="0">
                <a:solidFill>
                  <a:srgbClr val="0070C0"/>
                </a:solidFill>
                <a:latin typeface="Arial Narrow" pitchFamily="34" charset="0"/>
              </a:rPr>
              <a:t>médicament</a:t>
            </a:r>
            <a:endParaRPr lang="en-US" sz="3600" b="1" dirty="0">
              <a:solidFill>
                <a:srgbClr val="0070C0"/>
              </a:solidFill>
              <a:latin typeface="Arial Narrow" pitchFamily="34" charset="0"/>
            </a:endParaRPr>
          </a:p>
        </p:txBody>
      </p:sp>
      <p:sp>
        <p:nvSpPr>
          <p:cNvPr id="9" name="Rectangle 6"/>
          <p:cNvSpPr>
            <a:spLocks noChangeArrowheads="1"/>
          </p:cNvSpPr>
          <p:nvPr/>
        </p:nvSpPr>
        <p:spPr bwMode="auto">
          <a:xfrm>
            <a:off x="304800" y="2455863"/>
            <a:ext cx="8534400" cy="4021136"/>
          </a:xfrm>
          <a:prstGeom prst="rect">
            <a:avLst/>
          </a:prstGeom>
          <a:noFill/>
          <a:ln w="9525">
            <a:noFill/>
            <a:miter lim="800000"/>
            <a:headEnd/>
            <a:tailEnd/>
          </a:ln>
        </p:spPr>
        <p:txBody>
          <a:bodyPr lIns="92075" tIns="46038" rIns="92075" bIns="46038"/>
          <a:lstStyle/>
          <a:p>
            <a:r>
              <a:rPr lang="en-US" b="1" dirty="0" err="1"/>
              <a:t>L’activité</a:t>
            </a:r>
            <a:r>
              <a:rPr lang="en-US" b="1" dirty="0"/>
              <a:t> physique </a:t>
            </a:r>
            <a:r>
              <a:rPr lang="en-US" b="1" dirty="0" err="1"/>
              <a:t>régulière</a:t>
            </a:r>
            <a:r>
              <a:rPr lang="en-US" b="1" dirty="0"/>
              <a:t> à la bonne </a:t>
            </a:r>
            <a:r>
              <a:rPr lang="en-US" b="1" dirty="0" err="1"/>
              <a:t>intensité</a:t>
            </a:r>
            <a:r>
              <a:rPr lang="en-US" b="1" dirty="0"/>
              <a:t>:</a:t>
            </a:r>
          </a:p>
          <a:p>
            <a:pPr marL="285750" indent="-285750">
              <a:buFontTx/>
              <a:buChar char="-"/>
            </a:pPr>
            <a:r>
              <a:rPr lang="en-US" dirty="0" err="1" smtClean="0"/>
              <a:t>Diminue</a:t>
            </a:r>
            <a:r>
              <a:rPr lang="en-US" dirty="0" smtClean="0"/>
              <a:t> </a:t>
            </a:r>
            <a:r>
              <a:rPr lang="en-US" dirty="0"/>
              <a:t>le </a:t>
            </a:r>
            <a:r>
              <a:rPr lang="en-US" dirty="0" err="1"/>
              <a:t>risque</a:t>
            </a:r>
            <a:r>
              <a:rPr lang="en-US" dirty="0"/>
              <a:t> </a:t>
            </a:r>
            <a:r>
              <a:rPr lang="en-US" b="1" dirty="0" err="1"/>
              <a:t>d’AVC</a:t>
            </a:r>
            <a:r>
              <a:rPr lang="en-US" b="1" dirty="0"/>
              <a:t> </a:t>
            </a:r>
            <a:r>
              <a:rPr lang="en-US" dirty="0"/>
              <a:t>de </a:t>
            </a:r>
            <a:r>
              <a:rPr lang="en-US" b="1" dirty="0">
                <a:solidFill>
                  <a:srgbClr val="C00000"/>
                </a:solidFill>
              </a:rPr>
              <a:t>27-45</a:t>
            </a:r>
            <a:r>
              <a:rPr lang="en-US" b="1" dirty="0" smtClean="0">
                <a:solidFill>
                  <a:srgbClr val="C00000"/>
                </a:solidFill>
              </a:rPr>
              <a:t>%</a:t>
            </a:r>
            <a:r>
              <a:rPr lang="en-US" b="1" dirty="0" smtClean="0"/>
              <a:t>.</a:t>
            </a:r>
          </a:p>
          <a:p>
            <a:pPr marL="285750" indent="-285750">
              <a:buFontTx/>
              <a:buChar char="-"/>
            </a:pPr>
            <a:r>
              <a:rPr lang="en-US" dirty="0" err="1" smtClean="0"/>
              <a:t>Réduit</a:t>
            </a:r>
            <a:r>
              <a:rPr lang="en-US" dirty="0" smtClean="0"/>
              <a:t> </a:t>
            </a:r>
            <a:r>
              <a:rPr lang="en-US" dirty="0"/>
              <a:t>le </a:t>
            </a:r>
            <a:r>
              <a:rPr lang="en-US" dirty="0" err="1"/>
              <a:t>taux</a:t>
            </a:r>
            <a:r>
              <a:rPr lang="en-US" dirty="0"/>
              <a:t> de </a:t>
            </a:r>
            <a:r>
              <a:rPr lang="en-US" b="1" dirty="0" err="1"/>
              <a:t>diabète</a:t>
            </a:r>
            <a:r>
              <a:rPr lang="en-US" dirty="0"/>
              <a:t> de </a:t>
            </a:r>
            <a:r>
              <a:rPr lang="en-US" b="1" dirty="0">
                <a:solidFill>
                  <a:srgbClr val="C00000"/>
                </a:solidFill>
              </a:rPr>
              <a:t>25-58%</a:t>
            </a:r>
            <a:r>
              <a:rPr lang="en-US" dirty="0" smtClean="0"/>
              <a:t>.</a:t>
            </a:r>
          </a:p>
          <a:p>
            <a:pPr marL="285750" indent="-285750">
              <a:buFontTx/>
              <a:buChar char="-"/>
            </a:pPr>
            <a:r>
              <a:rPr lang="en-US" dirty="0" err="1" smtClean="0"/>
              <a:t>Réduit</a:t>
            </a:r>
            <a:r>
              <a:rPr lang="en-US" dirty="0" smtClean="0"/>
              <a:t> </a:t>
            </a:r>
            <a:r>
              <a:rPr lang="en-US" dirty="0"/>
              <a:t>le </a:t>
            </a:r>
            <a:r>
              <a:rPr lang="en-US" dirty="0" err="1"/>
              <a:t>risque</a:t>
            </a:r>
            <a:r>
              <a:rPr lang="en-US" dirty="0"/>
              <a:t> de </a:t>
            </a:r>
            <a:r>
              <a:rPr lang="en-US" b="1" dirty="0"/>
              <a:t>maladies cardio-</a:t>
            </a:r>
            <a:r>
              <a:rPr lang="en-US" b="1" dirty="0" err="1"/>
              <a:t>vasculaires</a:t>
            </a:r>
            <a:r>
              <a:rPr lang="en-US" b="1" dirty="0"/>
              <a:t> </a:t>
            </a:r>
            <a:r>
              <a:rPr lang="en-US" dirty="0"/>
              <a:t>de </a:t>
            </a:r>
            <a:r>
              <a:rPr lang="en-US" b="1" dirty="0">
                <a:solidFill>
                  <a:srgbClr val="C00000"/>
                </a:solidFill>
              </a:rPr>
              <a:t>33-50</a:t>
            </a:r>
            <a:r>
              <a:rPr lang="en-US" b="1" dirty="0" smtClean="0">
                <a:solidFill>
                  <a:srgbClr val="C00000"/>
                </a:solidFill>
              </a:rPr>
              <a:t>%</a:t>
            </a:r>
            <a:r>
              <a:rPr lang="en-US" b="1" dirty="0" smtClean="0"/>
              <a:t>.</a:t>
            </a:r>
          </a:p>
          <a:p>
            <a:pPr marL="285750" indent="-285750">
              <a:buFontTx/>
              <a:buChar char="-"/>
            </a:pPr>
            <a:r>
              <a:rPr lang="en-US" dirty="0" err="1" smtClean="0"/>
              <a:t>Réduit</a:t>
            </a:r>
            <a:r>
              <a:rPr lang="en-US" dirty="0" smtClean="0"/>
              <a:t> </a:t>
            </a:r>
            <a:r>
              <a:rPr lang="en-US" dirty="0"/>
              <a:t>le </a:t>
            </a:r>
            <a:r>
              <a:rPr lang="en-US" dirty="0" err="1"/>
              <a:t>risque</a:t>
            </a:r>
            <a:r>
              <a:rPr lang="en-US" dirty="0"/>
              <a:t> </a:t>
            </a:r>
            <a:r>
              <a:rPr lang="en-US" b="1" dirty="0" err="1"/>
              <a:t>d’hypertension</a:t>
            </a:r>
            <a:r>
              <a:rPr lang="en-US" b="1" dirty="0"/>
              <a:t> </a:t>
            </a:r>
            <a:r>
              <a:rPr lang="en-US" b="1" dirty="0" err="1"/>
              <a:t>artérielle</a:t>
            </a:r>
            <a:r>
              <a:rPr lang="en-US" b="1" dirty="0"/>
              <a:t> </a:t>
            </a:r>
            <a:r>
              <a:rPr lang="en-US" dirty="0"/>
              <a:t>de </a:t>
            </a:r>
            <a:r>
              <a:rPr lang="en-US" b="1" dirty="0">
                <a:solidFill>
                  <a:srgbClr val="C00000"/>
                </a:solidFill>
              </a:rPr>
              <a:t>33-60</a:t>
            </a:r>
            <a:r>
              <a:rPr lang="en-US" b="1" dirty="0" smtClean="0">
                <a:solidFill>
                  <a:srgbClr val="C00000"/>
                </a:solidFill>
              </a:rPr>
              <a:t>%</a:t>
            </a:r>
            <a:r>
              <a:rPr lang="en-US" dirty="0" smtClean="0"/>
              <a:t>.</a:t>
            </a:r>
          </a:p>
          <a:p>
            <a:pPr marL="285750" indent="-285750">
              <a:buFontTx/>
              <a:buChar char="-"/>
            </a:pPr>
            <a:r>
              <a:rPr lang="en-US" dirty="0" err="1" smtClean="0"/>
              <a:t>Peut</a:t>
            </a:r>
            <a:r>
              <a:rPr lang="en-US" dirty="0" smtClean="0"/>
              <a:t> </a:t>
            </a:r>
            <a:r>
              <a:rPr lang="en-US" dirty="0" err="1"/>
              <a:t>réduire</a:t>
            </a:r>
            <a:r>
              <a:rPr lang="en-US" dirty="0"/>
              <a:t> la </a:t>
            </a:r>
            <a:r>
              <a:rPr lang="en-US" dirty="0" err="1"/>
              <a:t>mortalité</a:t>
            </a:r>
            <a:r>
              <a:rPr lang="en-US" dirty="0"/>
              <a:t> </a:t>
            </a:r>
            <a:r>
              <a:rPr lang="en-US" dirty="0" err="1"/>
              <a:t>ainsi</a:t>
            </a:r>
            <a:r>
              <a:rPr lang="en-US" dirty="0"/>
              <a:t> </a:t>
            </a:r>
            <a:r>
              <a:rPr lang="en-US" dirty="0" err="1"/>
              <a:t>que</a:t>
            </a:r>
            <a:r>
              <a:rPr lang="en-US" dirty="0"/>
              <a:t> le </a:t>
            </a:r>
            <a:r>
              <a:rPr lang="en-US" dirty="0" err="1"/>
              <a:t>risque</a:t>
            </a:r>
            <a:r>
              <a:rPr lang="en-US" dirty="0"/>
              <a:t> de </a:t>
            </a:r>
            <a:r>
              <a:rPr lang="en-US" dirty="0" err="1"/>
              <a:t>récurrence</a:t>
            </a:r>
            <a:r>
              <a:rPr lang="en-US" dirty="0"/>
              <a:t> de </a:t>
            </a:r>
            <a:r>
              <a:rPr lang="en-US" b="1" dirty="0"/>
              <a:t>cancer du sein </a:t>
            </a:r>
            <a:r>
              <a:rPr lang="en-US" dirty="0"/>
              <a:t>de </a:t>
            </a:r>
            <a:r>
              <a:rPr lang="en-US" b="1" dirty="0">
                <a:solidFill>
                  <a:srgbClr val="C00000"/>
                </a:solidFill>
              </a:rPr>
              <a:t>25-50</a:t>
            </a:r>
            <a:r>
              <a:rPr lang="en-US" b="1" dirty="0" smtClean="0">
                <a:solidFill>
                  <a:srgbClr val="C00000"/>
                </a:solidFill>
              </a:rPr>
              <a:t>%</a:t>
            </a:r>
            <a:r>
              <a:rPr lang="en-US" dirty="0" smtClean="0"/>
              <a:t>.</a:t>
            </a:r>
          </a:p>
          <a:p>
            <a:pPr marL="285750" indent="-285750">
              <a:buFontTx/>
              <a:buChar char="-"/>
            </a:pPr>
            <a:r>
              <a:rPr lang="en-US" dirty="0" err="1" smtClean="0"/>
              <a:t>Peut</a:t>
            </a:r>
            <a:r>
              <a:rPr lang="en-US" dirty="0" smtClean="0"/>
              <a:t> </a:t>
            </a:r>
            <a:r>
              <a:rPr lang="en-US" dirty="0" err="1"/>
              <a:t>réduire</a:t>
            </a:r>
            <a:r>
              <a:rPr lang="en-US" dirty="0"/>
              <a:t> le </a:t>
            </a:r>
            <a:r>
              <a:rPr lang="en-US" dirty="0" err="1"/>
              <a:t>risque</a:t>
            </a:r>
            <a:r>
              <a:rPr lang="en-US" dirty="0"/>
              <a:t> de </a:t>
            </a:r>
            <a:r>
              <a:rPr lang="en-US" b="1" dirty="0"/>
              <a:t>cancer du </a:t>
            </a:r>
            <a:r>
              <a:rPr lang="en-US" b="1" dirty="0" err="1"/>
              <a:t>côlon</a:t>
            </a:r>
            <a:r>
              <a:rPr lang="en-US" b="1" dirty="0"/>
              <a:t> </a:t>
            </a:r>
            <a:r>
              <a:rPr lang="en-US" dirty="0" smtClean="0"/>
              <a:t>de </a:t>
            </a:r>
            <a:r>
              <a:rPr lang="en-US" b="1" dirty="0">
                <a:solidFill>
                  <a:srgbClr val="C00000"/>
                </a:solidFill>
              </a:rPr>
              <a:t>30-60</a:t>
            </a:r>
            <a:r>
              <a:rPr lang="en-US" b="1" dirty="0" smtClean="0">
                <a:solidFill>
                  <a:srgbClr val="C00000"/>
                </a:solidFill>
              </a:rPr>
              <a:t>%</a:t>
            </a:r>
            <a:r>
              <a:rPr lang="en-US" dirty="0" smtClean="0"/>
              <a:t>.</a:t>
            </a:r>
          </a:p>
          <a:p>
            <a:pPr marL="285750" indent="-285750">
              <a:buFontTx/>
              <a:buChar char="-"/>
            </a:pPr>
            <a:r>
              <a:rPr lang="en-US" dirty="0" err="1" smtClean="0"/>
              <a:t>Peut</a:t>
            </a:r>
            <a:r>
              <a:rPr lang="en-US" dirty="0" smtClean="0"/>
              <a:t> </a:t>
            </a:r>
            <a:r>
              <a:rPr lang="en-US" dirty="0" err="1"/>
              <a:t>réduire</a:t>
            </a:r>
            <a:r>
              <a:rPr lang="en-US" dirty="0"/>
              <a:t> le </a:t>
            </a:r>
            <a:r>
              <a:rPr lang="en-US" dirty="0" err="1"/>
              <a:t>risque</a:t>
            </a:r>
            <a:r>
              <a:rPr lang="en-US" dirty="0"/>
              <a:t> de </a:t>
            </a:r>
            <a:r>
              <a:rPr lang="en-US" dirty="0" err="1"/>
              <a:t>développer</a:t>
            </a:r>
            <a:r>
              <a:rPr lang="en-US" dirty="0"/>
              <a:t> la </a:t>
            </a:r>
            <a:r>
              <a:rPr lang="en-US" dirty="0" err="1"/>
              <a:t>maladie</a:t>
            </a:r>
            <a:r>
              <a:rPr lang="en-US" dirty="0"/>
              <a:t> </a:t>
            </a:r>
            <a:r>
              <a:rPr lang="en-US" b="1" dirty="0" err="1"/>
              <a:t>d’Alzheimer’s</a:t>
            </a:r>
            <a:r>
              <a:rPr lang="en-US" dirty="0"/>
              <a:t> de </a:t>
            </a:r>
            <a:r>
              <a:rPr lang="en-US" b="1" dirty="0">
                <a:solidFill>
                  <a:srgbClr val="C00000"/>
                </a:solidFill>
              </a:rPr>
              <a:t>40</a:t>
            </a:r>
            <a:r>
              <a:rPr lang="en-US" b="1" dirty="0" smtClean="0">
                <a:solidFill>
                  <a:srgbClr val="C00000"/>
                </a:solidFill>
              </a:rPr>
              <a:t>%</a:t>
            </a:r>
            <a:r>
              <a:rPr lang="en-US" dirty="0" smtClean="0"/>
              <a:t>.</a:t>
            </a:r>
          </a:p>
          <a:p>
            <a:pPr marL="285750" indent="-285750">
              <a:buFontTx/>
              <a:buChar char="-"/>
            </a:pPr>
            <a:r>
              <a:rPr lang="en-US" dirty="0" err="1" smtClean="0"/>
              <a:t>Peut</a:t>
            </a:r>
            <a:r>
              <a:rPr lang="en-US" dirty="0" smtClean="0"/>
              <a:t> </a:t>
            </a:r>
            <a:r>
              <a:rPr lang="en-US" dirty="0" err="1"/>
              <a:t>diminuer</a:t>
            </a:r>
            <a:r>
              <a:rPr lang="en-US" dirty="0"/>
              <a:t> la </a:t>
            </a:r>
            <a:r>
              <a:rPr lang="en-US" dirty="0" err="1"/>
              <a:t>dépression</a:t>
            </a:r>
            <a:r>
              <a:rPr lang="en-US" dirty="0"/>
              <a:t> de </a:t>
            </a:r>
            <a:r>
              <a:rPr lang="en-US" dirty="0" err="1"/>
              <a:t>façon</a:t>
            </a:r>
            <a:r>
              <a:rPr lang="en-US" dirty="0"/>
              <a:t> </a:t>
            </a:r>
            <a:r>
              <a:rPr lang="en-US" dirty="0" err="1"/>
              <a:t>aussi</a:t>
            </a:r>
            <a:r>
              <a:rPr lang="en-US" dirty="0"/>
              <a:t> </a:t>
            </a:r>
            <a:r>
              <a:rPr lang="en-US" dirty="0" err="1"/>
              <a:t>efficace</a:t>
            </a:r>
            <a:r>
              <a:rPr lang="en-US" dirty="0"/>
              <a:t> </a:t>
            </a:r>
            <a:r>
              <a:rPr lang="en-US" dirty="0" err="1"/>
              <a:t>que</a:t>
            </a:r>
            <a:r>
              <a:rPr lang="en-US" dirty="0"/>
              <a:t> les </a:t>
            </a:r>
            <a:r>
              <a:rPr lang="en-US" dirty="0" err="1"/>
              <a:t>médicaments</a:t>
            </a:r>
            <a:r>
              <a:rPr lang="en-US" dirty="0"/>
              <a:t> </a:t>
            </a:r>
            <a:r>
              <a:rPr lang="en-US" dirty="0" err="1"/>
              <a:t>ou</a:t>
            </a:r>
            <a:r>
              <a:rPr lang="en-US" dirty="0"/>
              <a:t> la </a:t>
            </a:r>
            <a:r>
              <a:rPr lang="en-US" dirty="0" err="1"/>
              <a:t>thérapie</a:t>
            </a:r>
            <a:r>
              <a:rPr lang="en-US" dirty="0"/>
              <a:t> </a:t>
            </a:r>
            <a:r>
              <a:rPr lang="en-US" dirty="0" err="1" smtClean="0"/>
              <a:t>comportementale</a:t>
            </a:r>
            <a:r>
              <a:rPr lang="en-US" dirty="0" smtClean="0"/>
              <a:t>.</a:t>
            </a:r>
          </a:p>
          <a:p>
            <a:pPr marL="285750" indent="-285750">
              <a:buFontTx/>
              <a:buChar char="-"/>
            </a:pPr>
            <a:endParaRPr lang="en-US" b="1" dirty="0"/>
          </a:p>
          <a:p>
            <a:pPr marL="285750" indent="-285750">
              <a:buFontTx/>
              <a:buChar char="-"/>
            </a:pPr>
            <a:r>
              <a:rPr lang="en-US" sz="2400" b="1" dirty="0" err="1" smtClean="0"/>
              <a:t>Réduit</a:t>
            </a:r>
            <a:r>
              <a:rPr lang="en-US" sz="2400" b="1" dirty="0" smtClean="0"/>
              <a:t> le </a:t>
            </a:r>
            <a:r>
              <a:rPr lang="en-US" sz="2400" b="1" dirty="0" err="1" smtClean="0"/>
              <a:t>risque</a:t>
            </a:r>
            <a:r>
              <a:rPr lang="en-US" sz="2400" b="1" dirty="0" smtClean="0"/>
              <a:t> de </a:t>
            </a:r>
            <a:r>
              <a:rPr lang="en-US" sz="2400" b="1" dirty="0" err="1" smtClean="0"/>
              <a:t>décès</a:t>
            </a:r>
            <a:r>
              <a:rPr lang="en-US" sz="2400" b="1" dirty="0" smtClean="0"/>
              <a:t> </a:t>
            </a:r>
            <a:r>
              <a:rPr lang="en-US" sz="2400" b="1" dirty="0" err="1" smtClean="0"/>
              <a:t>prématuré</a:t>
            </a:r>
            <a:r>
              <a:rPr lang="en-US" sz="2400" b="1" dirty="0" smtClean="0"/>
              <a:t> de </a:t>
            </a:r>
            <a:r>
              <a:rPr lang="en-US" sz="2400" b="1" dirty="0" smtClean="0">
                <a:solidFill>
                  <a:srgbClr val="C00000"/>
                </a:solidFill>
              </a:rPr>
              <a:t>31-50%</a:t>
            </a:r>
            <a:endParaRPr lang="en-US" sz="2400" dirty="0">
              <a:solidFill>
                <a:srgbClr val="C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504" y="2356526"/>
            <a:ext cx="1953381" cy="151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7443" y="6323111"/>
            <a:ext cx="4425442" cy="307777"/>
          </a:xfrm>
          <a:prstGeom prst="rect">
            <a:avLst/>
          </a:prstGeom>
          <a:noFill/>
        </p:spPr>
        <p:txBody>
          <a:bodyPr wrap="none" rtlCol="0">
            <a:spAutoFit/>
          </a:bodyPr>
          <a:lstStyle/>
          <a:p>
            <a:r>
              <a:rPr lang="en-US" sz="1400" dirty="0" smtClean="0">
                <a:solidFill>
                  <a:srgbClr val="000000"/>
                </a:solidFill>
                <a:cs typeface="+mn-cs"/>
              </a:rPr>
              <a:t>Blair et </a:t>
            </a:r>
            <a:r>
              <a:rPr lang="en-US" sz="1400" dirty="0" err="1" smtClean="0">
                <a:solidFill>
                  <a:srgbClr val="000000"/>
                </a:solidFill>
                <a:cs typeface="+mn-cs"/>
              </a:rPr>
              <a:t>al.,EIM</a:t>
            </a:r>
            <a:r>
              <a:rPr lang="en-US" sz="1400" dirty="0" smtClean="0">
                <a:solidFill>
                  <a:srgbClr val="000000"/>
                </a:solidFill>
                <a:cs typeface="+mn-cs"/>
              </a:rPr>
              <a:t>, 2009; Warburton et al., IJBNPA, 2010</a:t>
            </a:r>
            <a:endParaRPr lang="en-CA" sz="1400" dirty="0">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fade">
                                      <p:cBhvr>
                                        <p:cTn id="10" dur="500"/>
                                        <p:tgtEl>
                                          <p:spTgt spid="133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fade">
                                      <p:cBhvr>
                                        <p:cTn id="45" dur="500"/>
                                        <p:tgtEl>
                                          <p:spTgt spid="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Effect transition="in" filter="fade">
                                      <p:cBhvr>
                                        <p:cTn id="50" dur="500"/>
                                        <p:tgtEl>
                                          <p:spTgt spid="9">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Effect transition="in" filter="fade">
                                      <p:cBhvr>
                                        <p:cTn id="55" dur="500"/>
                                        <p:tgtEl>
                                          <p:spTgt spid="9">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xEl>
                                              <p:pRg st="10" end="10"/>
                                            </p:txEl>
                                          </p:spTgt>
                                        </p:tgtEl>
                                        <p:attrNameLst>
                                          <p:attrName>style.visibility</p:attrName>
                                        </p:attrNameLst>
                                      </p:cBhvr>
                                      <p:to>
                                        <p:strVal val="visible"/>
                                      </p:to>
                                    </p:set>
                                    <p:animEffect transition="in" filter="fade">
                                      <p:cBhvr>
                                        <p:cTn id="60"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allAtOnce"/>
      <p:bldP spid="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10661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dirty="0">
                <a:latin typeface="Arial" charset="0"/>
              </a:rPr>
              <a:t>Fig. 1: </a:t>
            </a:r>
            <a:r>
              <a:rPr lang="en-GB" sz="1500" b="1" dirty="0" err="1" smtClean="0">
                <a:latin typeface="Arial" charset="0"/>
              </a:rPr>
              <a:t>Risques</a:t>
            </a:r>
            <a:r>
              <a:rPr lang="en-GB" sz="1500" b="1" dirty="0" smtClean="0">
                <a:latin typeface="Arial" charset="0"/>
              </a:rPr>
              <a:t> </a:t>
            </a:r>
            <a:r>
              <a:rPr lang="en-GB" sz="1500" b="1" dirty="0" err="1" smtClean="0">
                <a:latin typeface="Arial" charset="0"/>
              </a:rPr>
              <a:t>relatifs</a:t>
            </a:r>
            <a:r>
              <a:rPr lang="en-GB" sz="1500" b="1" dirty="0" smtClean="0">
                <a:latin typeface="Arial" charset="0"/>
              </a:rPr>
              <a:t> au </a:t>
            </a:r>
            <a:r>
              <a:rPr lang="en-GB" sz="1500" b="1" dirty="0" err="1" smtClean="0">
                <a:latin typeface="Arial" charset="0"/>
              </a:rPr>
              <a:t>décès</a:t>
            </a:r>
            <a:r>
              <a:rPr lang="en-GB" sz="1500" b="1" dirty="0" smtClean="0">
                <a:latin typeface="Arial" charset="0"/>
              </a:rPr>
              <a:t> </a:t>
            </a:r>
            <a:r>
              <a:rPr lang="en-GB" sz="1500" b="1" dirty="0" err="1" smtClean="0">
                <a:latin typeface="Arial" charset="0"/>
              </a:rPr>
              <a:t>toutes</a:t>
            </a:r>
            <a:r>
              <a:rPr lang="en-GB" sz="1500" b="1" dirty="0" smtClean="0">
                <a:latin typeface="Arial" charset="0"/>
              </a:rPr>
              <a:t> causes </a:t>
            </a:r>
            <a:r>
              <a:rPr lang="en-GB" sz="1500" b="1" dirty="0" err="1" smtClean="0">
                <a:latin typeface="Arial" charset="0"/>
              </a:rPr>
              <a:t>confondues</a:t>
            </a:r>
            <a:r>
              <a:rPr lang="en-GB" sz="1500" b="1" dirty="0" smtClean="0">
                <a:latin typeface="Arial" charset="0"/>
              </a:rPr>
              <a:t> chez les participants avec divers </a:t>
            </a:r>
            <a:r>
              <a:rPr lang="en-GB" sz="1500" b="1" dirty="0" err="1" smtClean="0">
                <a:latin typeface="Arial" charset="0"/>
              </a:rPr>
              <a:t>facteurs</a:t>
            </a:r>
            <a:r>
              <a:rPr lang="en-GB" sz="1500" b="1" dirty="0" smtClean="0">
                <a:latin typeface="Arial" charset="0"/>
              </a:rPr>
              <a:t> de </a:t>
            </a:r>
            <a:r>
              <a:rPr lang="en-GB" sz="1500" b="1" dirty="0" err="1" smtClean="0">
                <a:latin typeface="Arial" charset="0"/>
              </a:rPr>
              <a:t>risque</a:t>
            </a:r>
            <a:r>
              <a:rPr lang="en-GB" sz="1500" b="1" dirty="0" smtClean="0">
                <a:latin typeface="Arial" charset="0"/>
              </a:rPr>
              <a:t> (par </a:t>
            </a:r>
            <a:r>
              <a:rPr lang="en-GB" sz="1500" b="1" dirty="0" err="1" smtClean="0">
                <a:latin typeface="Arial" charset="0"/>
              </a:rPr>
              <a:t>exemple</a:t>
            </a:r>
            <a:r>
              <a:rPr lang="en-GB" sz="1500" b="1" dirty="0" smtClean="0">
                <a:latin typeface="Arial" charset="0"/>
              </a:rPr>
              <a:t>: histoire </a:t>
            </a:r>
            <a:r>
              <a:rPr lang="en-GB" sz="1500" b="1" dirty="0" err="1" smtClean="0">
                <a:latin typeface="Arial" charset="0"/>
              </a:rPr>
              <a:t>d’hypertension</a:t>
            </a:r>
            <a:r>
              <a:rPr lang="en-GB" sz="1500" b="1" dirty="0" smtClean="0">
                <a:latin typeface="Arial" charset="0"/>
              </a:rPr>
              <a:t>, MPOC, </a:t>
            </a:r>
            <a:r>
              <a:rPr lang="en-GB" sz="1500" b="1" dirty="0" err="1" smtClean="0">
                <a:latin typeface="Arial" charset="0"/>
              </a:rPr>
              <a:t>diabète</a:t>
            </a:r>
            <a:r>
              <a:rPr lang="en-GB" sz="1500" b="1" dirty="0" smtClean="0">
                <a:latin typeface="Arial" charset="0"/>
              </a:rPr>
              <a:t>, </a:t>
            </a:r>
            <a:r>
              <a:rPr lang="en-GB" sz="1500" b="1" dirty="0" err="1" smtClean="0">
                <a:latin typeface="Arial" charset="0"/>
              </a:rPr>
              <a:t>tabagisme</a:t>
            </a:r>
            <a:r>
              <a:rPr lang="en-GB" sz="1500" b="1" dirty="0" smtClean="0">
                <a:latin typeface="Arial" charset="0"/>
              </a:rPr>
              <a:t>, IMC </a:t>
            </a:r>
            <a:r>
              <a:rPr lang="en-GB" sz="1600" b="1" dirty="0" smtClean="0">
                <a:latin typeface="Arial" charset="0"/>
              </a:rPr>
              <a:t>≥ 30 et </a:t>
            </a:r>
            <a:r>
              <a:rPr lang="en-GB" sz="1600" b="1" dirty="0" err="1" smtClean="0">
                <a:latin typeface="Arial" charset="0"/>
              </a:rPr>
              <a:t>niveau</a:t>
            </a:r>
            <a:r>
              <a:rPr lang="en-GB" sz="1600" b="1" dirty="0" smtClean="0">
                <a:latin typeface="Arial" charset="0"/>
              </a:rPr>
              <a:t> total de </a:t>
            </a:r>
            <a:r>
              <a:rPr lang="en-GB" sz="1600" b="1" dirty="0" err="1" smtClean="0">
                <a:latin typeface="Arial" charset="0"/>
              </a:rPr>
              <a:t>cholestérol</a:t>
            </a:r>
            <a:r>
              <a:rPr lang="en-GB" sz="1600" b="1" dirty="0" smtClean="0">
                <a:latin typeface="Arial" charset="0"/>
              </a:rPr>
              <a:t> </a:t>
            </a:r>
            <a:r>
              <a:rPr lang="en-GB" sz="1600" b="1" dirty="0" err="1" smtClean="0">
                <a:latin typeface="Arial" charset="0"/>
              </a:rPr>
              <a:t>élevé</a:t>
            </a:r>
            <a:r>
              <a:rPr lang="en-GB" sz="1600" b="1" dirty="0" smtClean="0">
                <a:latin typeface="Arial" charset="0"/>
              </a:rPr>
              <a:t>…..</a:t>
            </a:r>
            <a:endParaRPr lang="en-GB" sz="1500"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440" y="6254577"/>
            <a:ext cx="1896480" cy="38164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120" y="1318762"/>
            <a:ext cx="641808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14400" y="6232133"/>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latin typeface="Arial" charset="0"/>
              </a:rPr>
              <a:t>Warburton D E et al. CMAJ 2006;174:801-809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©2006 by Canadian Medical Association</a:t>
            </a:r>
          </a:p>
        </p:txBody>
      </p:sp>
    </p:spTree>
    <p:extLst>
      <p:ext uri="{BB962C8B-B14F-4D97-AF65-F5344CB8AC3E}">
        <p14:creationId xmlns:p14="http://schemas.microsoft.com/office/powerpoint/2010/main" val="15766009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2"/>
          <p:cNvGrpSpPr>
            <a:grpSpLocks/>
          </p:cNvGrpSpPr>
          <p:nvPr/>
        </p:nvGrpSpPr>
        <p:grpSpPr bwMode="auto">
          <a:xfrm>
            <a:off x="-152400" y="0"/>
            <a:ext cx="9448800" cy="228600"/>
            <a:chOff x="-96" y="2928"/>
            <a:chExt cx="5952" cy="144"/>
          </a:xfrm>
        </p:grpSpPr>
        <p:sp>
          <p:nvSpPr>
            <p:cNvPr id="2058"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a:endParaRPr lang="en-US">
                <a:solidFill>
                  <a:srgbClr val="003399"/>
                </a:solidFill>
              </a:endParaRPr>
            </a:p>
          </p:txBody>
        </p:sp>
        <p:sp>
          <p:nvSpPr>
            <p:cNvPr id="2059"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a:endParaRPr lang="en-US">
                <a:solidFill>
                  <a:srgbClr val="003399"/>
                </a:solidFill>
              </a:endParaRPr>
            </a:p>
          </p:txBody>
        </p:sp>
      </p:grpSp>
      <p:graphicFrame>
        <p:nvGraphicFramePr>
          <p:cNvPr id="2" name="Object 6"/>
          <p:cNvGraphicFramePr>
            <a:graphicFrameLocks noChangeAspect="1"/>
          </p:cNvGraphicFramePr>
          <p:nvPr>
            <p:extLst>
              <p:ext uri="{D42A27DB-BD31-4B8C-83A1-F6EECF244321}">
                <p14:modId xmlns:p14="http://schemas.microsoft.com/office/powerpoint/2010/main" val="242958782"/>
              </p:ext>
            </p:extLst>
          </p:nvPr>
        </p:nvGraphicFramePr>
        <p:xfrm>
          <a:off x="609600" y="889000"/>
          <a:ext cx="8483600" cy="5505450"/>
        </p:xfrm>
        <a:graphic>
          <a:graphicData uri="http://schemas.openxmlformats.org/drawingml/2006/chart">
            <c:chart xmlns:c="http://schemas.openxmlformats.org/drawingml/2006/chart" xmlns:r="http://schemas.openxmlformats.org/officeDocument/2006/relationships" r:id="rId3"/>
          </a:graphicData>
        </a:graphic>
      </p:graphicFrame>
      <p:sp>
        <p:nvSpPr>
          <p:cNvPr id="2052" name="Text Box 7"/>
          <p:cNvSpPr txBox="1">
            <a:spLocks noChangeArrowheads="1"/>
          </p:cNvSpPr>
          <p:nvPr/>
        </p:nvSpPr>
        <p:spPr bwMode="auto">
          <a:xfrm>
            <a:off x="3733800" y="6248400"/>
            <a:ext cx="5029200" cy="366713"/>
          </a:xfrm>
          <a:prstGeom prst="rect">
            <a:avLst/>
          </a:prstGeom>
          <a:noFill/>
          <a:ln w="9525">
            <a:noFill/>
            <a:miter lim="800000"/>
            <a:headEnd/>
            <a:tailEnd/>
          </a:ln>
        </p:spPr>
        <p:txBody>
          <a:bodyPr>
            <a:spAutoFit/>
          </a:bodyPr>
          <a:lstStyle/>
          <a:p>
            <a:pPr algn="ctr">
              <a:spcBef>
                <a:spcPct val="50000"/>
              </a:spcBef>
            </a:pPr>
            <a:r>
              <a:rPr lang="en-US" dirty="0" err="1" smtClean="0">
                <a:solidFill>
                  <a:srgbClr val="000000"/>
                </a:solidFill>
              </a:rPr>
              <a:t>Décès</a:t>
            </a:r>
            <a:r>
              <a:rPr lang="en-US" dirty="0" smtClean="0">
                <a:solidFill>
                  <a:srgbClr val="000000"/>
                </a:solidFill>
              </a:rPr>
              <a:t> par </a:t>
            </a:r>
            <a:r>
              <a:rPr lang="en-US" dirty="0" err="1" smtClean="0">
                <a:solidFill>
                  <a:srgbClr val="000000"/>
                </a:solidFill>
              </a:rPr>
              <a:t>année</a:t>
            </a:r>
            <a:r>
              <a:rPr lang="en-US" dirty="0" smtClean="0">
                <a:solidFill>
                  <a:srgbClr val="000000"/>
                </a:solidFill>
              </a:rPr>
              <a:t> aux </a:t>
            </a:r>
            <a:r>
              <a:rPr lang="en-US" dirty="0" err="1" smtClean="0">
                <a:solidFill>
                  <a:srgbClr val="000000"/>
                </a:solidFill>
              </a:rPr>
              <a:t>États</a:t>
            </a:r>
            <a:r>
              <a:rPr lang="en-US" dirty="0" smtClean="0">
                <a:solidFill>
                  <a:srgbClr val="000000"/>
                </a:solidFill>
              </a:rPr>
              <a:t>-Unis (1000)</a:t>
            </a:r>
            <a:endParaRPr lang="en-US" dirty="0">
              <a:solidFill>
                <a:srgbClr val="000000"/>
              </a:solidFill>
            </a:endParaRPr>
          </a:p>
        </p:txBody>
      </p:sp>
      <p:sp>
        <p:nvSpPr>
          <p:cNvPr id="2053" name="Text Box 8"/>
          <p:cNvSpPr txBox="1">
            <a:spLocks noChangeArrowheads="1"/>
          </p:cNvSpPr>
          <p:nvPr/>
        </p:nvSpPr>
        <p:spPr bwMode="auto">
          <a:xfrm>
            <a:off x="609600" y="6096000"/>
            <a:ext cx="2667000" cy="336550"/>
          </a:xfrm>
          <a:prstGeom prst="rect">
            <a:avLst/>
          </a:prstGeom>
          <a:noFill/>
          <a:ln w="9525">
            <a:noFill/>
            <a:miter lim="800000"/>
            <a:headEnd/>
            <a:tailEnd/>
          </a:ln>
        </p:spPr>
        <p:txBody>
          <a:bodyPr>
            <a:spAutoFit/>
          </a:bodyPr>
          <a:lstStyle/>
          <a:p>
            <a:pPr>
              <a:spcBef>
                <a:spcPct val="50000"/>
              </a:spcBef>
            </a:pPr>
            <a:r>
              <a:rPr lang="en-US" sz="1600" dirty="0">
                <a:solidFill>
                  <a:srgbClr val="000000"/>
                </a:solidFill>
              </a:rPr>
              <a:t>JAMA </a:t>
            </a:r>
            <a:r>
              <a:rPr lang="en-US" sz="1600" dirty="0" smtClean="0">
                <a:solidFill>
                  <a:srgbClr val="000000"/>
                </a:solidFill>
              </a:rPr>
              <a:t>10 mars, </a:t>
            </a:r>
            <a:r>
              <a:rPr lang="en-US" sz="1600" dirty="0">
                <a:solidFill>
                  <a:srgbClr val="000000"/>
                </a:solidFill>
              </a:rPr>
              <a:t>2004</a:t>
            </a:r>
          </a:p>
        </p:txBody>
      </p:sp>
      <p:sp>
        <p:nvSpPr>
          <p:cNvPr id="2054" name="Text Box 9"/>
          <p:cNvSpPr txBox="1">
            <a:spLocks noChangeArrowheads="1"/>
          </p:cNvSpPr>
          <p:nvPr/>
        </p:nvSpPr>
        <p:spPr bwMode="auto">
          <a:xfrm>
            <a:off x="5486400" y="3810000"/>
            <a:ext cx="3048000" cy="1717393"/>
          </a:xfrm>
          <a:prstGeom prst="rect">
            <a:avLst/>
          </a:prstGeom>
          <a:solidFill>
            <a:schemeClr val="accent2"/>
          </a:solidFill>
          <a:ln w="9525">
            <a:noFill/>
            <a:miter lim="800000"/>
            <a:headEnd/>
            <a:tailEnd/>
          </a:ln>
        </p:spPr>
        <p:txBody>
          <a:bodyPr>
            <a:spAutoFit/>
          </a:bodyPr>
          <a:lstStyle/>
          <a:p>
            <a:pPr marL="457200" indent="-457200">
              <a:spcBef>
                <a:spcPct val="20000"/>
              </a:spcBef>
            </a:pPr>
            <a:r>
              <a:rPr lang="en-US" sz="1600" b="1" dirty="0" err="1" smtClean="0">
                <a:solidFill>
                  <a:srgbClr val="FFFFFF"/>
                </a:solidFill>
              </a:rPr>
              <a:t>Principales</a:t>
            </a:r>
            <a:r>
              <a:rPr lang="en-US" sz="1600" b="1" dirty="0" smtClean="0">
                <a:solidFill>
                  <a:srgbClr val="FFFFFF"/>
                </a:solidFill>
              </a:rPr>
              <a:t> causes de </a:t>
            </a:r>
            <a:r>
              <a:rPr lang="en-US" sz="1600" b="1" dirty="0" err="1" smtClean="0">
                <a:solidFill>
                  <a:srgbClr val="FFFFFF"/>
                </a:solidFill>
              </a:rPr>
              <a:t>décès</a:t>
            </a:r>
            <a:r>
              <a:rPr lang="en-US" sz="1600" b="1" dirty="0" smtClean="0">
                <a:solidFill>
                  <a:srgbClr val="FFFFFF"/>
                </a:solidFill>
              </a:rPr>
              <a:t>, </a:t>
            </a:r>
            <a:r>
              <a:rPr lang="en-US" sz="1600" b="1" dirty="0" err="1" smtClean="0">
                <a:solidFill>
                  <a:srgbClr val="FFFFFF"/>
                </a:solidFill>
              </a:rPr>
              <a:t>États</a:t>
            </a:r>
            <a:r>
              <a:rPr lang="en-US" sz="1600" b="1" dirty="0" smtClean="0">
                <a:solidFill>
                  <a:srgbClr val="FFFFFF"/>
                </a:solidFill>
              </a:rPr>
              <a:t>-Unis</a:t>
            </a:r>
          </a:p>
          <a:p>
            <a:pPr marL="457200" indent="-457200">
              <a:spcBef>
                <a:spcPct val="20000"/>
              </a:spcBef>
            </a:pPr>
            <a:r>
              <a:rPr lang="fr-CA" sz="1600" b="1" dirty="0" smtClean="0">
                <a:solidFill>
                  <a:srgbClr val="FFFFFF"/>
                </a:solidFill>
              </a:rPr>
              <a:t>1. </a:t>
            </a:r>
            <a:r>
              <a:rPr lang="fr-CA" sz="1600" dirty="0" smtClean="0">
                <a:solidFill>
                  <a:srgbClr val="FFFFFF"/>
                </a:solidFill>
              </a:rPr>
              <a:t>Tabac, 18.1%</a:t>
            </a:r>
            <a:endParaRPr lang="en-US" sz="1600" dirty="0">
              <a:solidFill>
                <a:srgbClr val="FFFFFF"/>
              </a:solidFill>
            </a:endParaRPr>
          </a:p>
          <a:p>
            <a:pPr marL="457200" indent="-457200">
              <a:spcBef>
                <a:spcPct val="20000"/>
              </a:spcBef>
            </a:pPr>
            <a:r>
              <a:rPr lang="en-US" sz="1600" dirty="0">
                <a:solidFill>
                  <a:srgbClr val="FFFFFF"/>
                </a:solidFill>
              </a:rPr>
              <a:t>2. </a:t>
            </a:r>
            <a:r>
              <a:rPr lang="en-US" sz="1600" dirty="0" err="1" smtClean="0">
                <a:solidFill>
                  <a:srgbClr val="FFFFFF"/>
                </a:solidFill>
              </a:rPr>
              <a:t>Inactivité</a:t>
            </a:r>
            <a:r>
              <a:rPr lang="en-US" sz="1600" dirty="0" smtClean="0">
                <a:solidFill>
                  <a:srgbClr val="FFFFFF"/>
                </a:solidFill>
              </a:rPr>
              <a:t> et </a:t>
            </a:r>
            <a:r>
              <a:rPr lang="en-US" sz="1600" dirty="0" err="1" smtClean="0">
                <a:solidFill>
                  <a:srgbClr val="FFFFFF"/>
                </a:solidFill>
              </a:rPr>
              <a:t>mauvaise</a:t>
            </a:r>
            <a:r>
              <a:rPr lang="en-US" sz="1600" dirty="0" smtClean="0">
                <a:solidFill>
                  <a:srgbClr val="FFFFFF"/>
                </a:solidFill>
              </a:rPr>
              <a:t> alimentation 16.6</a:t>
            </a:r>
            <a:r>
              <a:rPr lang="en-US" sz="1600" dirty="0">
                <a:solidFill>
                  <a:srgbClr val="FFFFFF"/>
                </a:solidFill>
              </a:rPr>
              <a:t>%</a:t>
            </a:r>
          </a:p>
          <a:p>
            <a:pPr marL="457200" indent="-457200">
              <a:spcBef>
                <a:spcPct val="20000"/>
              </a:spcBef>
            </a:pPr>
            <a:r>
              <a:rPr lang="en-US" sz="1600" dirty="0">
                <a:solidFill>
                  <a:srgbClr val="FFFFFF"/>
                </a:solidFill>
              </a:rPr>
              <a:t>3. </a:t>
            </a:r>
            <a:r>
              <a:rPr lang="en-US" sz="1600" dirty="0" err="1" smtClean="0">
                <a:solidFill>
                  <a:srgbClr val="FFFFFF"/>
                </a:solidFill>
              </a:rPr>
              <a:t>Alcool</a:t>
            </a:r>
            <a:r>
              <a:rPr lang="en-US" sz="1600" dirty="0" smtClean="0">
                <a:solidFill>
                  <a:srgbClr val="FFFFFF"/>
                </a:solidFill>
              </a:rPr>
              <a:t>, </a:t>
            </a:r>
            <a:r>
              <a:rPr lang="en-US" sz="1600" dirty="0">
                <a:solidFill>
                  <a:srgbClr val="FFFFFF"/>
                </a:solidFill>
              </a:rPr>
              <a:t>3.5%</a:t>
            </a:r>
          </a:p>
        </p:txBody>
      </p:sp>
      <p:pic>
        <p:nvPicPr>
          <p:cNvPr id="2055" name="Picture 10" descr="j0119945"/>
          <p:cNvPicPr>
            <a:picLocks noChangeAspect="1" noChangeArrowheads="1"/>
          </p:cNvPicPr>
          <p:nvPr/>
        </p:nvPicPr>
        <p:blipFill>
          <a:blip r:embed="rId4" cstate="print"/>
          <a:srcRect/>
          <a:stretch>
            <a:fillRect/>
          </a:stretch>
        </p:blipFill>
        <p:spPr bwMode="auto">
          <a:xfrm>
            <a:off x="228600" y="1098550"/>
            <a:ext cx="1685925" cy="1752600"/>
          </a:xfrm>
          <a:prstGeom prst="rect">
            <a:avLst/>
          </a:prstGeom>
          <a:noFill/>
          <a:ln w="9525">
            <a:noFill/>
            <a:miter lim="800000"/>
            <a:headEnd/>
            <a:tailEnd/>
          </a:ln>
        </p:spPr>
      </p:pic>
      <p:sp>
        <p:nvSpPr>
          <p:cNvPr id="2056" name="Rectangle 14"/>
          <p:cNvSpPr>
            <a:spLocks noChangeArrowheads="1"/>
          </p:cNvSpPr>
          <p:nvPr/>
        </p:nvSpPr>
        <p:spPr bwMode="auto">
          <a:xfrm>
            <a:off x="-152400" y="6705600"/>
            <a:ext cx="9448800" cy="152400"/>
          </a:xfrm>
          <a:prstGeom prst="rect">
            <a:avLst/>
          </a:prstGeom>
          <a:solidFill>
            <a:srgbClr val="CC0000"/>
          </a:solidFill>
          <a:ln w="9525">
            <a:noFill/>
            <a:miter lim="800000"/>
            <a:headEnd/>
            <a:tailEnd/>
          </a:ln>
        </p:spPr>
        <p:txBody>
          <a:bodyPr wrap="none" anchor="ctr"/>
          <a:lstStyle/>
          <a:p>
            <a:pPr algn="ctr"/>
            <a:endParaRPr lang="en-US">
              <a:solidFill>
                <a:srgbClr val="003399"/>
              </a:solidFill>
            </a:endParaRPr>
          </a:p>
        </p:txBody>
      </p:sp>
      <p:sp>
        <p:nvSpPr>
          <p:cNvPr id="2057" name="Rectangle 15"/>
          <p:cNvSpPr>
            <a:spLocks noChangeArrowheads="1"/>
          </p:cNvSpPr>
          <p:nvPr/>
        </p:nvSpPr>
        <p:spPr bwMode="auto">
          <a:xfrm>
            <a:off x="0" y="457200"/>
            <a:ext cx="9144000" cy="457200"/>
          </a:xfrm>
          <a:prstGeom prst="rect">
            <a:avLst/>
          </a:prstGeom>
          <a:noFill/>
          <a:ln w="9525">
            <a:noFill/>
            <a:miter lim="800000"/>
            <a:headEnd/>
            <a:tailEnd/>
          </a:ln>
        </p:spPr>
        <p:txBody>
          <a:bodyPr anchor="ctr"/>
          <a:lstStyle/>
          <a:p>
            <a:pPr algn="ctr"/>
            <a:r>
              <a:rPr lang="en-US" sz="2800" b="1" dirty="0" smtClean="0">
                <a:solidFill>
                  <a:srgbClr val="000000"/>
                </a:solidFill>
                <a:latin typeface="Arial Narrow" pitchFamily="34" charset="0"/>
              </a:rPr>
              <a:t>Causes </a:t>
            </a:r>
            <a:r>
              <a:rPr lang="en-US" sz="2800" b="1" dirty="0" err="1" smtClean="0">
                <a:solidFill>
                  <a:srgbClr val="000000"/>
                </a:solidFill>
                <a:latin typeface="Arial Narrow" pitchFamily="34" charset="0"/>
              </a:rPr>
              <a:t>réelles</a:t>
            </a:r>
            <a:r>
              <a:rPr lang="en-US" sz="2800" b="1" dirty="0" smtClean="0">
                <a:solidFill>
                  <a:srgbClr val="000000"/>
                </a:solidFill>
                <a:latin typeface="Arial Narrow" pitchFamily="34" charset="0"/>
              </a:rPr>
              <a:t> de </a:t>
            </a:r>
            <a:r>
              <a:rPr lang="en-US" sz="2800" b="1" dirty="0" err="1" smtClean="0">
                <a:solidFill>
                  <a:srgbClr val="000000"/>
                </a:solidFill>
                <a:latin typeface="Arial Narrow" pitchFamily="34" charset="0"/>
              </a:rPr>
              <a:t>mortalité</a:t>
            </a:r>
            <a:endParaRPr lang="en-US" sz="2800" b="1" dirty="0">
              <a:solidFill>
                <a:srgbClr val="000000"/>
              </a:solidFill>
              <a:latin typeface="Arial Narrow" pitchFamily="34" charset="0"/>
            </a:endParaRPr>
          </a:p>
        </p:txBody>
      </p:sp>
    </p:spTree>
    <p:extLst>
      <p:ext uri="{BB962C8B-B14F-4D97-AF65-F5344CB8AC3E}">
        <p14:creationId xmlns:p14="http://schemas.microsoft.com/office/powerpoint/2010/main" val="3375639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Temps de </a:t>
            </a:r>
            <a:r>
              <a:rPr lang="en-US" dirty="0" err="1" smtClean="0"/>
              <a:t>loisir</a:t>
            </a:r>
            <a:r>
              <a:rPr lang="en-US" dirty="0" smtClean="0"/>
              <a:t> </a:t>
            </a:r>
            <a:r>
              <a:rPr lang="en-US" dirty="0" err="1" smtClean="0"/>
              <a:t>mesuré</a:t>
            </a:r>
            <a:r>
              <a:rPr lang="en-US" dirty="0" smtClean="0"/>
              <a:t> </a:t>
            </a:r>
            <a:r>
              <a:rPr lang="en-US" dirty="0" err="1" smtClean="0"/>
              <a:t>en</a:t>
            </a:r>
            <a:r>
              <a:rPr lang="en-US" dirty="0" smtClean="0"/>
              <a:t> </a:t>
            </a:r>
            <a:r>
              <a:rPr lang="en-US" dirty="0" err="1" smtClean="0"/>
              <a:t>activité</a:t>
            </a:r>
            <a:r>
              <a:rPr lang="en-US" dirty="0" smtClean="0"/>
              <a:t> physique au Canada</a:t>
            </a:r>
            <a:endParaRPr lang="en-CA" dirty="0"/>
          </a:p>
        </p:txBody>
      </p:sp>
      <p:sp>
        <p:nvSpPr>
          <p:cNvPr id="8" name="Content Placeholder 7"/>
          <p:cNvSpPr>
            <a:spLocks noGrp="1"/>
          </p:cNvSpPr>
          <p:nvPr>
            <p:ph idx="1"/>
          </p:nvPr>
        </p:nvSpPr>
        <p:spPr>
          <a:xfrm>
            <a:off x="457200" y="1371600"/>
            <a:ext cx="8229600" cy="4759325"/>
          </a:xfrm>
        </p:spPr>
        <p:txBody>
          <a:bodyPr>
            <a:normAutofit/>
          </a:bodyPr>
          <a:lstStyle/>
          <a:p>
            <a:pPr algn="ctr">
              <a:buNone/>
            </a:pPr>
            <a:r>
              <a:rPr lang="en-US" sz="2400" dirty="0" err="1" smtClean="0"/>
              <a:t>Canadiens</a:t>
            </a:r>
            <a:r>
              <a:rPr lang="en-US" sz="2400" dirty="0" smtClean="0"/>
              <a:t> (20-79) </a:t>
            </a:r>
            <a:r>
              <a:rPr lang="en-US" sz="2400" dirty="0" err="1" smtClean="0"/>
              <a:t>raportant</a:t>
            </a:r>
            <a:r>
              <a:rPr lang="en-US" sz="2400" dirty="0" smtClean="0"/>
              <a:t> </a:t>
            </a:r>
            <a:r>
              <a:rPr lang="en-US" sz="2400" dirty="0" err="1" smtClean="0"/>
              <a:t>une</a:t>
            </a:r>
            <a:r>
              <a:rPr lang="en-US" sz="2400" dirty="0" smtClean="0"/>
              <a:t> </a:t>
            </a:r>
            <a:r>
              <a:rPr lang="en-US" sz="2400" dirty="0" err="1" smtClean="0"/>
              <a:t>activité</a:t>
            </a:r>
            <a:r>
              <a:rPr lang="en-US" sz="2400" dirty="0" smtClean="0"/>
              <a:t> physique </a:t>
            </a:r>
            <a:r>
              <a:rPr lang="en-US" sz="2400" dirty="0" err="1" smtClean="0"/>
              <a:t>d’intensité</a:t>
            </a:r>
            <a:r>
              <a:rPr lang="en-US" sz="2400" dirty="0" smtClean="0"/>
              <a:t> </a:t>
            </a:r>
            <a:r>
              <a:rPr lang="en-US" sz="2400" dirty="0" err="1" smtClean="0"/>
              <a:t>modérée</a:t>
            </a:r>
            <a:r>
              <a:rPr lang="en-US" sz="2400" dirty="0" smtClean="0"/>
              <a:t> à </a:t>
            </a:r>
            <a:r>
              <a:rPr lang="en-US" sz="2400" dirty="0" err="1" smtClean="0"/>
              <a:t>vigoureuse</a:t>
            </a:r>
            <a:r>
              <a:rPr lang="en-US" sz="2400" dirty="0" smtClean="0"/>
              <a:t> = </a:t>
            </a:r>
            <a:r>
              <a:rPr lang="en-US" sz="2400" dirty="0" smtClean="0">
                <a:solidFill>
                  <a:srgbClr val="C00000"/>
                </a:solidFill>
              </a:rPr>
              <a:t>52%</a:t>
            </a:r>
          </a:p>
        </p:txBody>
      </p:sp>
      <p:sp>
        <p:nvSpPr>
          <p:cNvPr id="5" name="TextBox 4"/>
          <p:cNvSpPr txBox="1"/>
          <p:nvPr/>
        </p:nvSpPr>
        <p:spPr>
          <a:xfrm>
            <a:off x="2286000" y="6222428"/>
            <a:ext cx="4515980" cy="307777"/>
          </a:xfrm>
          <a:prstGeom prst="rect">
            <a:avLst/>
          </a:prstGeom>
          <a:noFill/>
        </p:spPr>
        <p:txBody>
          <a:bodyPr wrap="none" rtlCol="0">
            <a:spAutoFit/>
          </a:bodyPr>
          <a:lstStyle/>
          <a:p>
            <a:pPr eaLnBrk="1" fontAlgn="auto" hangingPunct="1">
              <a:spcBef>
                <a:spcPts val="0"/>
              </a:spcBef>
              <a:spcAft>
                <a:spcPts val="0"/>
              </a:spcAft>
            </a:pPr>
            <a:r>
              <a:rPr lang="en-US" sz="1400" dirty="0" smtClean="0">
                <a:solidFill>
                  <a:prstClr val="black"/>
                </a:solidFill>
                <a:latin typeface="Georgia"/>
              </a:rPr>
              <a:t>(Health Reports, CHMS 2007-2009; Colley et al. 2011)</a:t>
            </a:r>
            <a:endParaRPr lang="en-CA" sz="1400" dirty="0">
              <a:solidFill>
                <a:prstClr val="black"/>
              </a:solidFill>
              <a:latin typeface="Georgia"/>
            </a:endParaRPr>
          </a:p>
        </p:txBody>
      </p:sp>
      <p:sp>
        <p:nvSpPr>
          <p:cNvPr id="6" name="TextBox 5"/>
          <p:cNvSpPr txBox="1"/>
          <p:nvPr/>
        </p:nvSpPr>
        <p:spPr>
          <a:xfrm>
            <a:off x="685800" y="1905000"/>
            <a:ext cx="7924800" cy="4047262"/>
          </a:xfrm>
          <a:prstGeom prst="rect">
            <a:avLst/>
          </a:prstGeom>
          <a:noFill/>
        </p:spPr>
        <p:txBody>
          <a:bodyPr wrap="square" rtlCol="0">
            <a:spAutoFit/>
          </a:bodyPr>
          <a:lstStyle/>
          <a:p>
            <a:pPr eaLnBrk="1" fontAlgn="auto" hangingPunct="1">
              <a:spcBef>
                <a:spcPts val="0"/>
              </a:spcBef>
              <a:spcAft>
                <a:spcPts val="0"/>
              </a:spcAft>
            </a:pPr>
            <a:r>
              <a:rPr lang="en-US" sz="2400" dirty="0" smtClean="0">
                <a:solidFill>
                  <a:prstClr val="black"/>
                </a:solidFill>
                <a:latin typeface="Georgia"/>
              </a:rPr>
              <a:t/>
            </a:r>
            <a:br>
              <a:rPr lang="en-US" sz="2400" dirty="0" smtClean="0">
                <a:solidFill>
                  <a:prstClr val="black"/>
                </a:solidFill>
                <a:latin typeface="Georgia"/>
              </a:rPr>
            </a:br>
            <a:r>
              <a:rPr lang="en-US" sz="2400" dirty="0" err="1" smtClean="0">
                <a:solidFill>
                  <a:prstClr val="black"/>
                </a:solidFill>
                <a:latin typeface="Georgia"/>
              </a:rPr>
              <a:t>Canadiens</a:t>
            </a:r>
            <a:r>
              <a:rPr lang="en-US" sz="2400" dirty="0" smtClean="0">
                <a:solidFill>
                  <a:prstClr val="black"/>
                </a:solidFill>
                <a:latin typeface="Georgia"/>
              </a:rPr>
              <a:t> </a:t>
            </a:r>
            <a:r>
              <a:rPr lang="en-US" sz="2400" dirty="0" err="1" smtClean="0">
                <a:solidFill>
                  <a:srgbClr val="C00000"/>
                </a:solidFill>
                <a:latin typeface="Georgia"/>
              </a:rPr>
              <a:t>atteignant</a:t>
            </a:r>
            <a:r>
              <a:rPr lang="en-US" sz="2400" dirty="0" smtClean="0">
                <a:solidFill>
                  <a:srgbClr val="C00000"/>
                </a:solidFill>
                <a:latin typeface="Georgia"/>
              </a:rPr>
              <a:t> les </a:t>
            </a:r>
            <a:r>
              <a:rPr lang="en-US" sz="2400" dirty="0" err="1" smtClean="0">
                <a:solidFill>
                  <a:srgbClr val="C00000"/>
                </a:solidFill>
                <a:latin typeface="Georgia"/>
              </a:rPr>
              <a:t>critères</a:t>
            </a:r>
            <a:r>
              <a:rPr lang="en-US" sz="2400" dirty="0" smtClean="0">
                <a:solidFill>
                  <a:srgbClr val="C00000"/>
                </a:solidFill>
                <a:latin typeface="Georgia"/>
              </a:rPr>
              <a:t> </a:t>
            </a:r>
            <a:r>
              <a:rPr lang="en-US" sz="2400" dirty="0" err="1" smtClean="0">
                <a:solidFill>
                  <a:srgbClr val="C00000"/>
                </a:solidFill>
                <a:latin typeface="Georgia"/>
              </a:rPr>
              <a:t>d’activité</a:t>
            </a:r>
            <a:r>
              <a:rPr lang="en-US" sz="2400" dirty="0" smtClean="0">
                <a:solidFill>
                  <a:srgbClr val="C00000"/>
                </a:solidFill>
                <a:latin typeface="Georgia"/>
              </a:rPr>
              <a:t> physique</a:t>
            </a:r>
            <a:r>
              <a:rPr lang="en-US" sz="2400" dirty="0" smtClean="0">
                <a:solidFill>
                  <a:prstClr val="black"/>
                </a:solidFill>
                <a:latin typeface="Georgia"/>
              </a:rPr>
              <a:t>:</a:t>
            </a:r>
          </a:p>
          <a:p>
            <a:pPr lvl="1" eaLnBrk="1" fontAlgn="auto" hangingPunct="1">
              <a:spcBef>
                <a:spcPts val="0"/>
              </a:spcBef>
              <a:spcAft>
                <a:spcPts val="0"/>
              </a:spcAft>
              <a:buFont typeface="Wingdings" pitchFamily="2" charset="2"/>
              <a:buChar char="§"/>
            </a:pPr>
            <a:r>
              <a:rPr lang="en-US" sz="2000" dirty="0" smtClean="0">
                <a:solidFill>
                  <a:srgbClr val="629DD1"/>
                </a:solidFill>
                <a:latin typeface="Georgia"/>
              </a:rPr>
              <a:t> </a:t>
            </a:r>
            <a:r>
              <a:rPr lang="en-US" sz="2000" dirty="0" smtClean="0">
                <a:solidFill>
                  <a:prstClr val="black"/>
                </a:solidFill>
                <a:latin typeface="Georgia"/>
              </a:rPr>
              <a:t> &gt; 10,000 pas/jour	=   </a:t>
            </a:r>
            <a:r>
              <a:rPr lang="en-US" sz="2000" b="1" dirty="0" smtClean="0">
                <a:solidFill>
                  <a:srgbClr val="CC0000"/>
                </a:solidFill>
                <a:latin typeface="Georgia"/>
              </a:rPr>
              <a:t>35%</a:t>
            </a:r>
            <a:endParaRPr lang="en-US" b="1" dirty="0" smtClean="0">
              <a:solidFill>
                <a:srgbClr val="CC0000"/>
              </a:solidFill>
              <a:latin typeface="Georgia"/>
            </a:endParaRPr>
          </a:p>
          <a:p>
            <a:pPr lvl="3" eaLnBrk="1" fontAlgn="auto" hangingPunct="1">
              <a:spcBef>
                <a:spcPts val="0"/>
              </a:spcBef>
              <a:spcAft>
                <a:spcPts val="0"/>
              </a:spcAft>
            </a:pPr>
            <a:endParaRPr lang="en-US" sz="1400" dirty="0" smtClean="0">
              <a:solidFill>
                <a:prstClr val="black"/>
              </a:solidFill>
              <a:latin typeface="Georgia"/>
            </a:endParaRPr>
          </a:p>
          <a:p>
            <a:pPr lvl="1" eaLnBrk="1" fontAlgn="auto" hangingPunct="1">
              <a:spcBef>
                <a:spcPts val="0"/>
              </a:spcBef>
              <a:spcAft>
                <a:spcPts val="0"/>
              </a:spcAft>
              <a:buFont typeface="Wingdings" pitchFamily="2" charset="2"/>
              <a:buChar char="§"/>
            </a:pPr>
            <a:r>
              <a:rPr lang="en-US" sz="2000" dirty="0" smtClean="0">
                <a:solidFill>
                  <a:srgbClr val="629DD1"/>
                </a:solidFill>
                <a:latin typeface="Georgia"/>
              </a:rPr>
              <a:t>  </a:t>
            </a:r>
            <a:r>
              <a:rPr lang="en-US" sz="2000" dirty="0" smtClean="0">
                <a:solidFill>
                  <a:prstClr val="black"/>
                </a:solidFill>
                <a:latin typeface="Georgia"/>
              </a:rPr>
              <a:t>&gt; 150 </a:t>
            </a:r>
            <a:r>
              <a:rPr lang="en-US" sz="2000" dirty="0" err="1" smtClean="0">
                <a:solidFill>
                  <a:prstClr val="black"/>
                </a:solidFill>
                <a:latin typeface="Georgia"/>
              </a:rPr>
              <a:t>mins</a:t>
            </a:r>
            <a:r>
              <a:rPr lang="en-US" sz="2000" dirty="0" smtClean="0">
                <a:solidFill>
                  <a:prstClr val="black"/>
                </a:solidFill>
                <a:latin typeface="Georgia"/>
              </a:rPr>
              <a:t> APMV/</a:t>
            </a:r>
            <a:r>
              <a:rPr lang="en-US" sz="2000" dirty="0" err="1" smtClean="0">
                <a:solidFill>
                  <a:prstClr val="black"/>
                </a:solidFill>
                <a:latin typeface="Georgia"/>
              </a:rPr>
              <a:t>sem</a:t>
            </a:r>
            <a:r>
              <a:rPr lang="en-US" sz="2000" dirty="0" smtClean="0">
                <a:solidFill>
                  <a:prstClr val="black"/>
                </a:solidFill>
                <a:latin typeface="Georgia"/>
              </a:rPr>
              <a:t> </a:t>
            </a:r>
            <a:r>
              <a:rPr lang="en-US" sz="2000" dirty="0" err="1" smtClean="0">
                <a:solidFill>
                  <a:prstClr val="black"/>
                </a:solidFill>
                <a:latin typeface="Georgia"/>
              </a:rPr>
              <a:t>en</a:t>
            </a:r>
            <a:r>
              <a:rPr lang="en-US" sz="2000" dirty="0" smtClean="0">
                <a:solidFill>
                  <a:prstClr val="black"/>
                </a:solidFill>
                <a:latin typeface="Georgia"/>
              </a:rPr>
              <a:t> &gt; 10 </a:t>
            </a:r>
            <a:r>
              <a:rPr lang="en-US" sz="2000" dirty="0" err="1" smtClean="0">
                <a:solidFill>
                  <a:prstClr val="black"/>
                </a:solidFill>
                <a:latin typeface="Georgia"/>
              </a:rPr>
              <a:t>mins</a:t>
            </a:r>
            <a:r>
              <a:rPr lang="en-US" sz="2000" dirty="0" smtClean="0">
                <a:solidFill>
                  <a:prstClr val="black"/>
                </a:solidFill>
                <a:latin typeface="Georgia"/>
              </a:rPr>
              <a:t>	</a:t>
            </a:r>
            <a:endParaRPr lang="en-US" sz="1400" dirty="0" smtClean="0">
              <a:solidFill>
                <a:srgbClr val="4A66AC">
                  <a:lumMod val="75000"/>
                </a:srgbClr>
              </a:solidFill>
              <a:latin typeface="Georgia"/>
            </a:endParaRPr>
          </a:p>
          <a:p>
            <a:pPr lvl="1" eaLnBrk="1" fontAlgn="auto" hangingPunct="1">
              <a:spcBef>
                <a:spcPts val="0"/>
              </a:spcBef>
              <a:spcAft>
                <a:spcPts val="0"/>
              </a:spcAft>
            </a:pPr>
            <a:r>
              <a:rPr lang="en-US" sz="1400" dirty="0">
                <a:solidFill>
                  <a:srgbClr val="4A66AC">
                    <a:lumMod val="75000"/>
                  </a:srgbClr>
                </a:solidFill>
                <a:latin typeface="Georgia"/>
              </a:rPr>
              <a:t> </a:t>
            </a:r>
            <a:r>
              <a:rPr lang="en-US" sz="1400" dirty="0" smtClean="0">
                <a:solidFill>
                  <a:srgbClr val="4A66AC">
                    <a:lumMod val="75000"/>
                  </a:srgbClr>
                </a:solidFill>
                <a:latin typeface="Georgia"/>
              </a:rPr>
              <a:t>        (</a:t>
            </a:r>
            <a:r>
              <a:rPr lang="en-US" sz="1400" dirty="0" err="1" smtClean="0">
                <a:solidFill>
                  <a:srgbClr val="4A66AC">
                    <a:lumMod val="75000"/>
                  </a:srgbClr>
                </a:solidFill>
                <a:latin typeface="Georgia"/>
              </a:rPr>
              <a:t>i.e</a:t>
            </a:r>
            <a:r>
              <a:rPr lang="en-US" sz="1400" dirty="0" smtClean="0">
                <a:solidFill>
                  <a:srgbClr val="4A66AC">
                    <a:lumMod val="75000"/>
                  </a:srgbClr>
                </a:solidFill>
                <a:latin typeface="Georgia"/>
              </a:rPr>
              <a:t> CSEP &amp; CDA Guidelines) </a:t>
            </a:r>
            <a:r>
              <a:rPr lang="en-US" sz="2000" dirty="0" smtClean="0">
                <a:solidFill>
                  <a:prstClr val="black"/>
                </a:solidFill>
                <a:latin typeface="Georgia"/>
              </a:rPr>
              <a:t>	=   </a:t>
            </a:r>
            <a:r>
              <a:rPr lang="en-US" sz="2000" b="1" dirty="0" smtClean="0">
                <a:solidFill>
                  <a:srgbClr val="CC0000"/>
                </a:solidFill>
                <a:latin typeface="Georgia"/>
              </a:rPr>
              <a:t>15%</a:t>
            </a:r>
          </a:p>
          <a:p>
            <a:pPr lvl="1" eaLnBrk="1" fontAlgn="auto" hangingPunct="1">
              <a:spcBef>
                <a:spcPts val="0"/>
              </a:spcBef>
              <a:spcAft>
                <a:spcPts val="0"/>
              </a:spcAft>
            </a:pPr>
            <a:endParaRPr lang="en-US" sz="2000" dirty="0" smtClean="0">
              <a:solidFill>
                <a:prstClr val="black"/>
              </a:solidFill>
              <a:latin typeface="Georgia"/>
            </a:endParaRPr>
          </a:p>
          <a:p>
            <a:pPr lvl="1" eaLnBrk="1" fontAlgn="auto" hangingPunct="1">
              <a:spcBef>
                <a:spcPts val="0"/>
              </a:spcBef>
              <a:spcAft>
                <a:spcPts val="0"/>
              </a:spcAft>
              <a:buFont typeface="Wingdings" pitchFamily="2" charset="2"/>
              <a:buChar char="§"/>
            </a:pPr>
            <a:r>
              <a:rPr lang="en-US" sz="2000" dirty="0" smtClean="0">
                <a:solidFill>
                  <a:srgbClr val="629DD1"/>
                </a:solidFill>
                <a:latin typeface="Georgia"/>
              </a:rPr>
              <a:t> </a:t>
            </a:r>
            <a:r>
              <a:rPr lang="en-US" sz="2000" dirty="0" smtClean="0">
                <a:solidFill>
                  <a:prstClr val="black"/>
                </a:solidFill>
                <a:latin typeface="Georgia"/>
              </a:rPr>
              <a:t> 30 </a:t>
            </a:r>
            <a:r>
              <a:rPr lang="en-US" sz="2000" dirty="0" err="1" smtClean="0">
                <a:solidFill>
                  <a:prstClr val="black"/>
                </a:solidFill>
                <a:latin typeface="Georgia"/>
              </a:rPr>
              <a:t>mins</a:t>
            </a:r>
            <a:r>
              <a:rPr lang="en-US" sz="2000" dirty="0" smtClean="0">
                <a:solidFill>
                  <a:prstClr val="black"/>
                </a:solidFill>
                <a:latin typeface="Georgia"/>
              </a:rPr>
              <a:t> </a:t>
            </a:r>
            <a:r>
              <a:rPr lang="en-US" sz="2000" dirty="0" err="1">
                <a:solidFill>
                  <a:prstClr val="black"/>
                </a:solidFill>
                <a:latin typeface="Georgia"/>
              </a:rPr>
              <a:t>activité</a:t>
            </a:r>
            <a:r>
              <a:rPr lang="en-US" sz="2000" dirty="0">
                <a:solidFill>
                  <a:prstClr val="black"/>
                </a:solidFill>
                <a:latin typeface="Georgia"/>
              </a:rPr>
              <a:t> </a:t>
            </a:r>
            <a:r>
              <a:rPr lang="en-US" sz="2000" dirty="0" err="1">
                <a:solidFill>
                  <a:prstClr val="black"/>
                </a:solidFill>
                <a:latin typeface="Georgia"/>
              </a:rPr>
              <a:t>modérée-vigoureuse</a:t>
            </a:r>
            <a:r>
              <a:rPr lang="en-US" sz="2000" dirty="0">
                <a:solidFill>
                  <a:prstClr val="black"/>
                </a:solidFill>
                <a:latin typeface="Georgia"/>
              </a:rPr>
              <a:t> , </a:t>
            </a:r>
            <a:endParaRPr lang="en-US" sz="2000" dirty="0" smtClean="0">
              <a:solidFill>
                <a:prstClr val="black"/>
              </a:solidFill>
              <a:latin typeface="Georgia"/>
            </a:endParaRPr>
          </a:p>
          <a:p>
            <a:pPr lvl="1" eaLnBrk="1" fontAlgn="auto" hangingPunct="1">
              <a:spcBef>
                <a:spcPts val="0"/>
              </a:spcBef>
              <a:spcAft>
                <a:spcPts val="0"/>
              </a:spcAft>
            </a:pPr>
            <a:r>
              <a:rPr lang="en-US" sz="2000" dirty="0">
                <a:solidFill>
                  <a:prstClr val="black"/>
                </a:solidFill>
                <a:latin typeface="Georgia"/>
              </a:rPr>
              <a:t> </a:t>
            </a:r>
            <a:r>
              <a:rPr lang="en-US" sz="2000" dirty="0" smtClean="0">
                <a:solidFill>
                  <a:prstClr val="black"/>
                </a:solidFill>
                <a:latin typeface="Georgia"/>
              </a:rPr>
              <a:t>   </a:t>
            </a:r>
            <a:r>
              <a:rPr lang="en-US" sz="2000" dirty="0" err="1" smtClean="0">
                <a:solidFill>
                  <a:prstClr val="black"/>
                </a:solidFill>
                <a:latin typeface="Georgia"/>
              </a:rPr>
              <a:t>périodes</a:t>
            </a:r>
            <a:r>
              <a:rPr lang="en-US" sz="2000" dirty="0" smtClean="0">
                <a:solidFill>
                  <a:prstClr val="black"/>
                </a:solidFill>
                <a:latin typeface="Georgia"/>
              </a:rPr>
              <a:t> de 10 minutes, 5 </a:t>
            </a:r>
            <a:r>
              <a:rPr lang="en-US" sz="2000" dirty="0" err="1" smtClean="0">
                <a:solidFill>
                  <a:prstClr val="black"/>
                </a:solidFill>
                <a:latin typeface="Georgia"/>
              </a:rPr>
              <a:t>jours</a:t>
            </a:r>
            <a:r>
              <a:rPr lang="en-US" sz="2000" dirty="0" smtClean="0">
                <a:solidFill>
                  <a:prstClr val="black"/>
                </a:solidFill>
                <a:latin typeface="Georgia"/>
              </a:rPr>
              <a:t> </a:t>
            </a:r>
            <a:r>
              <a:rPr lang="en-US" sz="2000" dirty="0" err="1" smtClean="0">
                <a:solidFill>
                  <a:prstClr val="black"/>
                </a:solidFill>
                <a:latin typeface="Georgia"/>
              </a:rPr>
              <a:t>sur</a:t>
            </a:r>
            <a:r>
              <a:rPr lang="en-US" sz="2000" dirty="0" smtClean="0">
                <a:solidFill>
                  <a:prstClr val="black"/>
                </a:solidFill>
                <a:latin typeface="Georgia"/>
              </a:rPr>
              <a:t> 7: =  </a:t>
            </a:r>
            <a:r>
              <a:rPr lang="en-US" sz="2400" b="1" dirty="0" smtClean="0">
                <a:solidFill>
                  <a:srgbClr val="CC0000"/>
                </a:solidFill>
                <a:latin typeface="Georgia"/>
              </a:rPr>
              <a:t>5%</a:t>
            </a:r>
            <a:endParaRPr lang="en-US" b="1" dirty="0" smtClean="0">
              <a:solidFill>
                <a:srgbClr val="CC0000"/>
              </a:solidFill>
              <a:latin typeface="Georgia"/>
            </a:endParaRPr>
          </a:p>
          <a:p>
            <a:pPr lvl="3" eaLnBrk="1" fontAlgn="auto" hangingPunct="1">
              <a:spcBef>
                <a:spcPts val="0"/>
              </a:spcBef>
              <a:spcAft>
                <a:spcPts val="0"/>
              </a:spcAft>
            </a:pPr>
            <a:endParaRPr lang="en-US" sz="900" dirty="0" smtClean="0">
              <a:solidFill>
                <a:prstClr val="black"/>
              </a:solidFill>
              <a:latin typeface="Georgia"/>
            </a:endParaRPr>
          </a:p>
          <a:p>
            <a:pPr eaLnBrk="1" fontAlgn="auto" hangingPunct="1">
              <a:spcBef>
                <a:spcPts val="0"/>
              </a:spcBef>
              <a:spcAft>
                <a:spcPts val="0"/>
              </a:spcAft>
            </a:pPr>
            <a:r>
              <a:rPr lang="en-US" sz="2400" dirty="0" err="1" smtClean="0">
                <a:solidFill>
                  <a:srgbClr val="C00000"/>
                </a:solidFill>
                <a:latin typeface="Georgia"/>
              </a:rPr>
              <a:t>Sédentaire</a:t>
            </a:r>
            <a:r>
              <a:rPr lang="en-US" sz="2400" dirty="0" smtClean="0">
                <a:solidFill>
                  <a:srgbClr val="C00000"/>
                </a:solidFill>
                <a:latin typeface="Georgia"/>
              </a:rPr>
              <a:t>: ~10 </a:t>
            </a:r>
            <a:r>
              <a:rPr lang="en-US" sz="2400" dirty="0" err="1" smtClean="0">
                <a:solidFill>
                  <a:srgbClr val="C00000"/>
                </a:solidFill>
                <a:latin typeface="Georgia"/>
              </a:rPr>
              <a:t>hr</a:t>
            </a:r>
            <a:r>
              <a:rPr lang="en-US" sz="2400" dirty="0" smtClean="0">
                <a:solidFill>
                  <a:srgbClr val="C00000"/>
                </a:solidFill>
                <a:latin typeface="Georgia"/>
              </a:rPr>
              <a:t>/jour</a:t>
            </a:r>
            <a:r>
              <a:rPr lang="en-US" sz="2000" dirty="0" smtClean="0">
                <a:solidFill>
                  <a:prstClr val="black"/>
                </a:solidFill>
                <a:latin typeface="Georgia"/>
              </a:rPr>
              <a:t>, </a:t>
            </a:r>
            <a:r>
              <a:rPr lang="en-US" sz="2000" dirty="0" err="1" smtClean="0">
                <a:solidFill>
                  <a:prstClr val="black"/>
                </a:solidFill>
                <a:latin typeface="Georgia"/>
              </a:rPr>
              <a:t>activité</a:t>
            </a:r>
            <a:r>
              <a:rPr lang="en-US" sz="2000" dirty="0" smtClean="0">
                <a:solidFill>
                  <a:prstClr val="black"/>
                </a:solidFill>
                <a:latin typeface="Georgia"/>
              </a:rPr>
              <a:t> physique légère~2 </a:t>
            </a:r>
            <a:r>
              <a:rPr lang="en-US" sz="2000" dirty="0" err="1" smtClean="0">
                <a:solidFill>
                  <a:prstClr val="black"/>
                </a:solidFill>
                <a:latin typeface="Georgia"/>
              </a:rPr>
              <a:t>hrs</a:t>
            </a:r>
            <a:r>
              <a:rPr lang="en-US" sz="2000" dirty="0" smtClean="0">
                <a:solidFill>
                  <a:prstClr val="black"/>
                </a:solidFill>
                <a:latin typeface="Georgia"/>
              </a:rPr>
              <a:t>/</a:t>
            </a:r>
            <a:r>
              <a:rPr lang="en-US" sz="2000" dirty="0" err="1" smtClean="0">
                <a:solidFill>
                  <a:prstClr val="black"/>
                </a:solidFill>
                <a:latin typeface="Georgia"/>
              </a:rPr>
              <a:t>jr</a:t>
            </a:r>
            <a:r>
              <a:rPr lang="en-US" sz="2000" dirty="0" smtClean="0">
                <a:solidFill>
                  <a:prstClr val="black"/>
                </a:solidFill>
                <a:latin typeface="Georgia"/>
              </a:rPr>
              <a:t>, 			</a:t>
            </a:r>
            <a:r>
              <a:rPr lang="en-US" sz="2000" dirty="0">
                <a:solidFill>
                  <a:prstClr val="black"/>
                </a:solidFill>
                <a:latin typeface="Georgia"/>
              </a:rPr>
              <a:t> </a:t>
            </a:r>
            <a:r>
              <a:rPr lang="en-US" sz="2000" dirty="0" err="1">
                <a:solidFill>
                  <a:prstClr val="black"/>
                </a:solidFill>
                <a:latin typeface="Georgia"/>
              </a:rPr>
              <a:t>activité</a:t>
            </a:r>
            <a:r>
              <a:rPr lang="en-US" sz="2000" dirty="0">
                <a:solidFill>
                  <a:prstClr val="black"/>
                </a:solidFill>
                <a:latin typeface="Georgia"/>
              </a:rPr>
              <a:t> </a:t>
            </a:r>
            <a:r>
              <a:rPr lang="en-US" sz="2000" dirty="0" err="1">
                <a:solidFill>
                  <a:prstClr val="black"/>
                </a:solidFill>
                <a:latin typeface="Georgia"/>
              </a:rPr>
              <a:t>modérée-vigoureuse</a:t>
            </a:r>
            <a:r>
              <a:rPr lang="en-US" sz="2000" dirty="0">
                <a:solidFill>
                  <a:prstClr val="black"/>
                </a:solidFill>
                <a:latin typeface="Georgia"/>
              </a:rPr>
              <a:t> : </a:t>
            </a:r>
            <a:r>
              <a:rPr lang="en-US" sz="2000" dirty="0" smtClean="0">
                <a:solidFill>
                  <a:prstClr val="black"/>
                </a:solidFill>
                <a:latin typeface="Georgia"/>
              </a:rPr>
              <a:t>24 </a:t>
            </a:r>
            <a:r>
              <a:rPr lang="en-US" sz="2000" dirty="0" err="1" smtClean="0">
                <a:solidFill>
                  <a:prstClr val="black"/>
                </a:solidFill>
                <a:latin typeface="Georgia"/>
              </a:rPr>
              <a:t>mins</a:t>
            </a:r>
            <a:endParaRPr lang="en-CA" sz="2800" dirty="0" smtClean="0">
              <a:solidFill>
                <a:prstClr val="black"/>
              </a:solidFill>
              <a:latin typeface="Georgia"/>
            </a:endParaRPr>
          </a:p>
          <a:p>
            <a:pPr eaLnBrk="1" fontAlgn="auto" hangingPunct="1">
              <a:spcBef>
                <a:spcPts val="0"/>
              </a:spcBef>
              <a:spcAft>
                <a:spcPts val="0"/>
              </a:spcAft>
            </a:pPr>
            <a:endParaRPr lang="en-CA" dirty="0">
              <a:solidFill>
                <a:prstClr val="black"/>
              </a:solidFill>
              <a:latin typeface="Georgia"/>
            </a:endParaRPr>
          </a:p>
        </p:txBody>
      </p:sp>
      <p:pic>
        <p:nvPicPr>
          <p:cNvPr id="11" name="Picture 15" descr="0087">
            <a:hlinkClick r:id="rId3"/>
          </p:cNvPr>
          <p:cNvPicPr>
            <a:picLocks noChangeAspect="1" noChangeArrowheads="1"/>
          </p:cNvPicPr>
          <p:nvPr/>
        </p:nvPicPr>
        <p:blipFill>
          <a:blip r:embed="rId4" cstate="print"/>
          <a:srcRect/>
          <a:stretch>
            <a:fillRect/>
          </a:stretch>
        </p:blipFill>
        <p:spPr bwMode="auto">
          <a:xfrm>
            <a:off x="7176059" y="2963564"/>
            <a:ext cx="1967941" cy="1603941"/>
          </a:xfrm>
          <a:prstGeom prst="rect">
            <a:avLst/>
          </a:prstGeom>
          <a:noFill/>
        </p:spPr>
      </p:pic>
    </p:spTree>
    <p:extLst>
      <p:ext uri="{BB962C8B-B14F-4D97-AF65-F5344CB8AC3E}">
        <p14:creationId xmlns:p14="http://schemas.microsoft.com/office/powerpoint/2010/main" val="256287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dissolv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dissolve">
                                      <p:cBhvr>
                                        <p:cTn id="32" dur="500"/>
                                        <p:tgtEl>
                                          <p:spTgt spid="6">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dissolve">
                                      <p:cBhvr>
                                        <p:cTn id="3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1524000" y="6248400"/>
            <a:ext cx="6318250" cy="347663"/>
          </a:xfrm>
          <a:prstGeom prst="rect">
            <a:avLst/>
          </a:prstGeom>
          <a:noFill/>
          <a:ln w="9525">
            <a:noFill/>
            <a:miter lim="800000"/>
            <a:headEnd/>
            <a:tailEnd/>
          </a:ln>
        </p:spPr>
        <p:txBody>
          <a:bodyPr>
            <a:spAutoFit/>
          </a:bodyPr>
          <a:lstStyle/>
          <a:p>
            <a:pPr eaLnBrk="1" hangingPunct="1">
              <a:lnSpc>
                <a:spcPct val="120000"/>
              </a:lnSpc>
            </a:pPr>
            <a:r>
              <a:rPr lang="en-US" sz="1400" b="1">
                <a:solidFill>
                  <a:srgbClr val="FFFFFF"/>
                </a:solidFill>
                <a:latin typeface="Tahoma" charset="0"/>
              </a:rPr>
              <a:t>Cooper Aerobics Center Longitudinal Study, 1970-2004. In progress</a:t>
            </a:r>
          </a:p>
        </p:txBody>
      </p:sp>
      <p:grpSp>
        <p:nvGrpSpPr>
          <p:cNvPr id="1028" name="Group 6"/>
          <p:cNvGrpSpPr>
            <a:grpSpLocks/>
          </p:cNvGrpSpPr>
          <p:nvPr/>
        </p:nvGrpSpPr>
        <p:grpSpPr bwMode="auto">
          <a:xfrm>
            <a:off x="-152400" y="0"/>
            <a:ext cx="9448800" cy="228600"/>
            <a:chOff x="-96" y="2928"/>
            <a:chExt cx="5952" cy="144"/>
          </a:xfrm>
        </p:grpSpPr>
        <p:sp>
          <p:nvSpPr>
            <p:cNvPr id="1034" name="Rectangle 7"/>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1035" name="Rectangle 8"/>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1029" name="Rectangle 12"/>
          <p:cNvSpPr>
            <a:spLocks noChangeArrowheads="1"/>
          </p:cNvSpPr>
          <p:nvPr/>
        </p:nvSpPr>
        <p:spPr bwMode="auto">
          <a:xfrm>
            <a:off x="2743200" y="1109246"/>
            <a:ext cx="3964932" cy="338554"/>
          </a:xfrm>
          <a:prstGeom prst="rect">
            <a:avLst/>
          </a:prstGeom>
          <a:noFill/>
          <a:ln w="9525">
            <a:noFill/>
            <a:miter lim="800000"/>
            <a:headEnd/>
            <a:tailEnd/>
          </a:ln>
        </p:spPr>
        <p:txBody>
          <a:bodyPr wrap="none">
            <a:spAutoFit/>
          </a:bodyPr>
          <a:lstStyle/>
          <a:p>
            <a:pPr eaLnBrk="1" hangingPunct="1"/>
            <a:r>
              <a:rPr lang="en-US" sz="1600" i="1" dirty="0">
                <a:solidFill>
                  <a:srgbClr val="000000"/>
                </a:solidFill>
              </a:rPr>
              <a:t>40,842 </a:t>
            </a:r>
            <a:r>
              <a:rPr lang="en-US" sz="1600" i="1" dirty="0" err="1" smtClean="0">
                <a:solidFill>
                  <a:srgbClr val="000000"/>
                </a:solidFill>
              </a:rPr>
              <a:t>hommes</a:t>
            </a:r>
            <a:r>
              <a:rPr lang="en-US" sz="1600" i="1" dirty="0" smtClean="0">
                <a:solidFill>
                  <a:srgbClr val="000000"/>
                </a:solidFill>
              </a:rPr>
              <a:t> &amp; </a:t>
            </a:r>
            <a:r>
              <a:rPr lang="en-US" sz="1600" i="1" dirty="0">
                <a:solidFill>
                  <a:srgbClr val="000000"/>
                </a:solidFill>
              </a:rPr>
              <a:t>12,943 </a:t>
            </a:r>
            <a:r>
              <a:rPr lang="en-US" sz="1600" i="1" dirty="0" smtClean="0">
                <a:solidFill>
                  <a:srgbClr val="000000"/>
                </a:solidFill>
              </a:rPr>
              <a:t>femmes, </a:t>
            </a:r>
            <a:r>
              <a:rPr lang="en-US" sz="1600" i="1" dirty="0">
                <a:solidFill>
                  <a:srgbClr val="000000"/>
                </a:solidFill>
              </a:rPr>
              <a:t>ACLS</a:t>
            </a:r>
          </a:p>
        </p:txBody>
      </p:sp>
      <p:sp>
        <p:nvSpPr>
          <p:cNvPr id="1030" name="Rectangle 14"/>
          <p:cNvSpPr>
            <a:spLocks noChangeArrowheads="1"/>
          </p:cNvSpPr>
          <p:nvPr/>
        </p:nvSpPr>
        <p:spPr bwMode="auto">
          <a:xfrm>
            <a:off x="1219200" y="5866220"/>
            <a:ext cx="2194832" cy="276999"/>
          </a:xfrm>
          <a:prstGeom prst="rect">
            <a:avLst/>
          </a:prstGeom>
          <a:noFill/>
          <a:ln w="9525">
            <a:noFill/>
            <a:miter lim="800000"/>
            <a:headEnd/>
            <a:tailEnd/>
          </a:ln>
        </p:spPr>
        <p:txBody>
          <a:bodyPr wrap="none" anchor="ctr">
            <a:spAutoFit/>
          </a:bodyPr>
          <a:lstStyle/>
          <a:p>
            <a:pPr eaLnBrk="1" hangingPunct="1"/>
            <a:r>
              <a:rPr lang="en-US" sz="1200" dirty="0" smtClean="0">
                <a:solidFill>
                  <a:srgbClr val="000000"/>
                </a:solidFill>
              </a:rPr>
              <a:t>*</a:t>
            </a:r>
            <a:r>
              <a:rPr lang="en-US" sz="1200" dirty="0" err="1" smtClean="0">
                <a:solidFill>
                  <a:srgbClr val="000000"/>
                </a:solidFill>
              </a:rPr>
              <a:t>capacités</a:t>
            </a:r>
            <a:r>
              <a:rPr lang="en-US" sz="1200" dirty="0" smtClean="0">
                <a:solidFill>
                  <a:srgbClr val="000000"/>
                </a:solidFill>
              </a:rPr>
              <a:t> </a:t>
            </a:r>
            <a:r>
              <a:rPr lang="en-US" sz="1200" dirty="0" err="1" smtClean="0">
                <a:solidFill>
                  <a:srgbClr val="000000"/>
                </a:solidFill>
              </a:rPr>
              <a:t>cardiorespiratoires</a:t>
            </a:r>
            <a:endParaRPr lang="en-US" sz="1200" dirty="0">
              <a:solidFill>
                <a:srgbClr val="000000"/>
              </a:solidFill>
            </a:endParaRPr>
          </a:p>
        </p:txBody>
      </p:sp>
      <p:sp>
        <p:nvSpPr>
          <p:cNvPr id="1031" name="Rectangle 15"/>
          <p:cNvSpPr>
            <a:spLocks noChangeArrowheads="1"/>
          </p:cNvSpPr>
          <p:nvPr/>
        </p:nvSpPr>
        <p:spPr bwMode="auto">
          <a:xfrm>
            <a:off x="-152400" y="6705600"/>
            <a:ext cx="9448800" cy="152400"/>
          </a:xfrm>
          <a:prstGeom prst="rect">
            <a:avLst/>
          </a:prstGeom>
          <a:solidFill>
            <a:srgbClr val="CC0000"/>
          </a:solidFill>
          <a:ln w="9525">
            <a:noFill/>
            <a:miter lim="800000"/>
            <a:headEnd/>
            <a:tailEnd/>
          </a:ln>
        </p:spPr>
        <p:txBody>
          <a:bodyPr wrap="none" anchor="ctr"/>
          <a:lstStyle/>
          <a:p>
            <a:pPr algn="ctr" eaLnBrk="1" hangingPunct="1"/>
            <a:endParaRPr lang="en-US">
              <a:solidFill>
                <a:srgbClr val="003399"/>
              </a:solidFill>
            </a:endParaRPr>
          </a:p>
        </p:txBody>
      </p:sp>
      <p:sp>
        <p:nvSpPr>
          <p:cNvPr id="1032" name="Rectangle 16"/>
          <p:cNvSpPr>
            <a:spLocks noChangeArrowheads="1"/>
          </p:cNvSpPr>
          <p:nvPr/>
        </p:nvSpPr>
        <p:spPr bwMode="auto">
          <a:xfrm>
            <a:off x="-3313" y="228600"/>
            <a:ext cx="9144000" cy="914400"/>
          </a:xfrm>
          <a:prstGeom prst="rect">
            <a:avLst/>
          </a:prstGeom>
          <a:noFill/>
          <a:ln w="9525">
            <a:noFill/>
            <a:miter lim="800000"/>
            <a:headEnd/>
            <a:tailEnd/>
          </a:ln>
        </p:spPr>
        <p:txBody>
          <a:bodyPr anchor="ctr"/>
          <a:lstStyle/>
          <a:p>
            <a:pPr algn="ctr" eaLnBrk="1" hangingPunct="1"/>
            <a:r>
              <a:rPr lang="en-US" sz="2800" b="1" dirty="0" err="1" smtClean="0">
                <a:solidFill>
                  <a:srgbClr val="000000"/>
                </a:solidFill>
                <a:latin typeface="Arial Narrow" pitchFamily="34" charset="0"/>
              </a:rPr>
              <a:t>Effets</a:t>
            </a:r>
            <a:r>
              <a:rPr lang="en-US" sz="2800" b="1" dirty="0" smtClean="0">
                <a:solidFill>
                  <a:srgbClr val="000000"/>
                </a:solidFill>
                <a:latin typeface="Arial Narrow" pitchFamily="34" charset="0"/>
              </a:rPr>
              <a:t> de la remise </a:t>
            </a:r>
            <a:r>
              <a:rPr lang="en-US" sz="2800" b="1" dirty="0" err="1" smtClean="0">
                <a:solidFill>
                  <a:srgbClr val="000000"/>
                </a:solidFill>
                <a:latin typeface="Arial Narrow" pitchFamily="34" charset="0"/>
              </a:rPr>
              <a:t>en</a:t>
            </a:r>
            <a:r>
              <a:rPr lang="en-US" sz="2800" b="1" dirty="0" smtClean="0">
                <a:solidFill>
                  <a:srgbClr val="000000"/>
                </a:solidFill>
                <a:latin typeface="Arial Narrow" pitchFamily="34" charset="0"/>
              </a:rPr>
              <a:t> </a:t>
            </a:r>
            <a:r>
              <a:rPr lang="en-US" sz="2800" b="1" dirty="0" err="1" smtClean="0">
                <a:solidFill>
                  <a:srgbClr val="000000"/>
                </a:solidFill>
                <a:latin typeface="Arial Narrow" pitchFamily="34" charset="0"/>
              </a:rPr>
              <a:t>forme</a:t>
            </a:r>
            <a:r>
              <a:rPr lang="en-US" sz="2800" b="1" dirty="0" smtClean="0">
                <a:solidFill>
                  <a:srgbClr val="000000"/>
                </a:solidFill>
                <a:latin typeface="Arial Narrow" pitchFamily="34" charset="0"/>
              </a:rPr>
              <a:t> </a:t>
            </a:r>
            <a:r>
              <a:rPr lang="en-US" sz="2800" b="1" dirty="0" err="1" smtClean="0">
                <a:solidFill>
                  <a:srgbClr val="000000"/>
                </a:solidFill>
                <a:latin typeface="Arial Narrow" pitchFamily="34" charset="0"/>
              </a:rPr>
              <a:t>sur</a:t>
            </a:r>
            <a:r>
              <a:rPr lang="en-US" sz="2800" b="1" dirty="0" smtClean="0">
                <a:solidFill>
                  <a:srgbClr val="000000"/>
                </a:solidFill>
                <a:latin typeface="Arial Narrow" pitchFamily="34" charset="0"/>
              </a:rPr>
              <a:t> la </a:t>
            </a:r>
            <a:r>
              <a:rPr lang="en-US" sz="2800" b="1" dirty="0" err="1" smtClean="0">
                <a:solidFill>
                  <a:srgbClr val="000000"/>
                </a:solidFill>
                <a:latin typeface="Arial Narrow" pitchFamily="34" charset="0"/>
              </a:rPr>
              <a:t>mortalité</a:t>
            </a:r>
            <a:r>
              <a:rPr lang="en-US" sz="2800" b="1" dirty="0">
                <a:solidFill>
                  <a:srgbClr val="000000"/>
                </a:solidFill>
                <a:latin typeface="Arial Narrow" pitchFamily="34" charset="0"/>
              </a:rPr>
              <a:t/>
            </a:r>
            <a:br>
              <a:rPr lang="en-US" sz="2800" b="1" dirty="0">
                <a:solidFill>
                  <a:srgbClr val="000000"/>
                </a:solidFill>
                <a:latin typeface="Arial Narrow" pitchFamily="34" charset="0"/>
              </a:rPr>
            </a:br>
            <a:r>
              <a:rPr lang="en-US" b="1" dirty="0" smtClean="0">
                <a:solidFill>
                  <a:srgbClr val="000000"/>
                </a:solidFill>
                <a:latin typeface="Arial Narrow" pitchFamily="34" charset="0"/>
              </a:rPr>
              <a:t>Fractions </a:t>
            </a:r>
            <a:r>
              <a:rPr lang="en-US" b="1" dirty="0">
                <a:solidFill>
                  <a:srgbClr val="000000"/>
                </a:solidFill>
                <a:latin typeface="Arial Narrow" pitchFamily="34" charset="0"/>
              </a:rPr>
              <a:t>(%) </a:t>
            </a:r>
            <a:r>
              <a:rPr lang="en-US" b="1" dirty="0" err="1" smtClean="0">
                <a:solidFill>
                  <a:srgbClr val="000000"/>
                </a:solidFill>
                <a:latin typeface="Arial Narrow" pitchFamily="34" charset="0"/>
              </a:rPr>
              <a:t>attribuables</a:t>
            </a:r>
            <a:r>
              <a:rPr lang="en-US" b="1" dirty="0" smtClean="0">
                <a:solidFill>
                  <a:srgbClr val="000000"/>
                </a:solidFill>
                <a:latin typeface="Arial Narrow" pitchFamily="34" charset="0"/>
              </a:rPr>
              <a:t> pour </a:t>
            </a:r>
            <a:r>
              <a:rPr lang="en-US" b="1" dirty="0" err="1" smtClean="0">
                <a:solidFill>
                  <a:srgbClr val="000000"/>
                </a:solidFill>
                <a:latin typeface="Arial Narrow" pitchFamily="34" charset="0"/>
              </a:rPr>
              <a:t>toutes</a:t>
            </a:r>
            <a:r>
              <a:rPr lang="en-US" b="1" dirty="0" smtClean="0">
                <a:solidFill>
                  <a:srgbClr val="000000"/>
                </a:solidFill>
                <a:latin typeface="Arial Narrow" pitchFamily="34" charset="0"/>
              </a:rPr>
              <a:t> les causes de </a:t>
            </a:r>
            <a:r>
              <a:rPr lang="en-US" b="1" dirty="0" err="1" smtClean="0">
                <a:solidFill>
                  <a:srgbClr val="000000"/>
                </a:solidFill>
                <a:latin typeface="Arial Narrow" pitchFamily="34" charset="0"/>
              </a:rPr>
              <a:t>décès</a:t>
            </a:r>
            <a:endParaRPr lang="en-US" b="1" dirty="0">
              <a:solidFill>
                <a:srgbClr val="000000"/>
              </a:solidFill>
              <a:latin typeface="Arial Narrow" pitchFamily="34" charset="0"/>
            </a:endParaRPr>
          </a:p>
        </p:txBody>
      </p:sp>
      <p:sp>
        <p:nvSpPr>
          <p:cNvPr id="1033" name="Rectangle 21"/>
          <p:cNvSpPr>
            <a:spLocks noChangeArrowheads="1"/>
          </p:cNvSpPr>
          <p:nvPr/>
        </p:nvSpPr>
        <p:spPr bwMode="auto">
          <a:xfrm>
            <a:off x="100013" y="6172200"/>
            <a:ext cx="9043987" cy="304800"/>
          </a:xfrm>
          <a:prstGeom prst="rect">
            <a:avLst/>
          </a:prstGeom>
          <a:noFill/>
          <a:ln w="9525">
            <a:noFill/>
            <a:miter lim="800000"/>
            <a:headEnd/>
            <a:tailEnd/>
          </a:ln>
        </p:spPr>
        <p:txBody>
          <a:bodyPr wrap="none" anchor="ctr">
            <a:spAutoFit/>
          </a:bodyPr>
          <a:lstStyle/>
          <a:p>
            <a:pPr eaLnBrk="1" hangingPunct="1"/>
            <a:r>
              <a:rPr lang="en-US" sz="1400" dirty="0">
                <a:solidFill>
                  <a:srgbClr val="000000"/>
                </a:solidFill>
              </a:rPr>
              <a:t>Blair SN. Physical inactivity: the biggest public health problem of the 21st century. </a:t>
            </a:r>
            <a:r>
              <a:rPr lang="en-US" sz="1400" i="1" dirty="0">
                <a:solidFill>
                  <a:srgbClr val="000000"/>
                </a:solidFill>
              </a:rPr>
              <a:t>Br J Sports Med </a:t>
            </a:r>
            <a:r>
              <a:rPr lang="en-US" sz="1400" dirty="0">
                <a:solidFill>
                  <a:srgbClr val="000000"/>
                </a:solidFill>
              </a:rPr>
              <a:t>2009; 43:1-2. </a:t>
            </a:r>
          </a:p>
        </p:txBody>
      </p:sp>
      <p:graphicFrame>
        <p:nvGraphicFramePr>
          <p:cNvPr id="1026" name="Object 3"/>
          <p:cNvGraphicFramePr>
            <a:graphicFrameLocks noGrp="1" noChangeAspect="1"/>
          </p:cNvGraphicFramePr>
          <p:nvPr>
            <p:ph type="chart" idx="1"/>
            <p:extLst>
              <p:ext uri="{D42A27DB-BD31-4B8C-83A1-F6EECF244321}">
                <p14:modId xmlns:p14="http://schemas.microsoft.com/office/powerpoint/2010/main" val="1127684797"/>
              </p:ext>
            </p:extLst>
          </p:nvPr>
        </p:nvGraphicFramePr>
        <p:xfrm>
          <a:off x="228600" y="1362075"/>
          <a:ext cx="9756775" cy="4638675"/>
        </p:xfrm>
        <a:graphic>
          <a:graphicData uri="http://schemas.openxmlformats.org/presentationml/2006/ole">
            <mc:AlternateContent xmlns:mc="http://schemas.openxmlformats.org/markup-compatibility/2006">
              <mc:Choice xmlns:v="urn:schemas-microsoft-com:vml" Requires="v">
                <p:oleObj spid="_x0000_s4155" name="Chart" r:id="rId4" imgW="9677210" imgH="4600432" progId="MSGraph.Chart.8">
                  <p:embed followColorScheme="full"/>
                </p:oleObj>
              </mc:Choice>
              <mc:Fallback>
                <p:oleObj name="Chart" r:id="rId4" imgW="9677210" imgH="4600432" progId="MSGraph.Chart.8">
                  <p:embed followColorScheme="full"/>
                  <p:pic>
                    <p:nvPicPr>
                      <p:cNvPr id="0" name=""/>
                      <p:cNvPicPr>
                        <a:picLocks noChangeAspect="1" noChangeArrowheads="1"/>
                      </p:cNvPicPr>
                      <p:nvPr/>
                    </p:nvPicPr>
                    <p:blipFill>
                      <a:blip r:embed="rId5"/>
                      <a:srcRect/>
                      <a:stretch>
                        <a:fillRect/>
                      </a:stretch>
                    </p:blipFill>
                    <p:spPr bwMode="auto">
                      <a:xfrm>
                        <a:off x="228600" y="1362075"/>
                        <a:ext cx="9756775" cy="4638675"/>
                      </a:xfrm>
                      <a:prstGeom prst="rect">
                        <a:avLst/>
                      </a:prstGeom>
                      <a:noFill/>
                      <a:extLst/>
                    </p:spPr>
                  </p:pic>
                </p:oleObj>
              </mc:Fallback>
            </mc:AlternateContent>
          </a:graphicData>
        </a:graphic>
      </p:graphicFrame>
    </p:spTree>
    <p:extLst>
      <p:ext uri="{BB962C8B-B14F-4D97-AF65-F5344CB8AC3E}">
        <p14:creationId xmlns:p14="http://schemas.microsoft.com/office/powerpoint/2010/main" val="2030776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Coût</a:t>
            </a:r>
            <a:r>
              <a:rPr lang="en-US" dirty="0" smtClean="0"/>
              <a:t> de </a:t>
            </a:r>
            <a:r>
              <a:rPr lang="en-US" dirty="0" err="1" smtClean="0"/>
              <a:t>l’inactivité</a:t>
            </a:r>
            <a:r>
              <a:rPr lang="en-US" dirty="0" smtClean="0"/>
              <a:t>:</a:t>
            </a:r>
            <a:endParaRPr lang="en-US" dirty="0"/>
          </a:p>
        </p:txBody>
      </p:sp>
      <p:sp>
        <p:nvSpPr>
          <p:cNvPr id="3" name="Content Placeholder 2"/>
          <p:cNvSpPr>
            <a:spLocks noGrp="1"/>
          </p:cNvSpPr>
          <p:nvPr>
            <p:ph idx="1"/>
          </p:nvPr>
        </p:nvSpPr>
        <p:spPr>
          <a:xfrm>
            <a:off x="457200" y="1143000"/>
            <a:ext cx="8458200" cy="4953000"/>
          </a:xfrm>
        </p:spPr>
        <p:txBody>
          <a:bodyPr>
            <a:normAutofit fontScale="92500" lnSpcReduction="10000"/>
          </a:bodyPr>
          <a:lstStyle/>
          <a:p>
            <a:r>
              <a:rPr lang="en-US" sz="2600" dirty="0" smtClean="0"/>
              <a:t>Le </a:t>
            </a:r>
            <a:r>
              <a:rPr lang="en-US" sz="2600" b="1" dirty="0" err="1" smtClean="0"/>
              <a:t>coût</a:t>
            </a:r>
            <a:r>
              <a:rPr lang="en-US" sz="2600" b="1" dirty="0" smtClean="0"/>
              <a:t> total des </a:t>
            </a:r>
            <a:r>
              <a:rPr lang="en-US" sz="2600" b="1" dirty="0" err="1" smtClean="0"/>
              <a:t>soins</a:t>
            </a:r>
            <a:r>
              <a:rPr lang="en-US" sz="2600" b="1" dirty="0" smtClean="0"/>
              <a:t> de santé </a:t>
            </a:r>
            <a:r>
              <a:rPr lang="en-US" sz="2600" dirty="0" smtClean="0"/>
              <a:t>de </a:t>
            </a:r>
            <a:r>
              <a:rPr lang="en-US" sz="2600" dirty="0" err="1" smtClean="0"/>
              <a:t>l’inactivité</a:t>
            </a:r>
            <a:r>
              <a:rPr lang="en-US" sz="2600" dirty="0" smtClean="0"/>
              <a:t> physique </a:t>
            </a:r>
            <a:r>
              <a:rPr lang="en-US" sz="2600" dirty="0" err="1" smtClean="0"/>
              <a:t>relié</a:t>
            </a:r>
            <a:r>
              <a:rPr lang="en-US" sz="2600" dirty="0" smtClean="0"/>
              <a:t> à sept maladies </a:t>
            </a:r>
            <a:r>
              <a:rPr lang="en-US" sz="2600" dirty="0" err="1" smtClean="0"/>
              <a:t>chroniques</a:t>
            </a:r>
            <a:r>
              <a:rPr lang="en-US" sz="2600" dirty="0" smtClean="0"/>
              <a:t> </a:t>
            </a:r>
            <a:r>
              <a:rPr lang="en-US" sz="2600" dirty="0" err="1" smtClean="0"/>
              <a:t>primaires</a:t>
            </a:r>
            <a:r>
              <a:rPr lang="en-US" sz="2600" dirty="0" smtClean="0"/>
              <a:t> </a:t>
            </a:r>
            <a:r>
              <a:rPr lang="en-US" sz="2600" dirty="0" err="1" smtClean="0"/>
              <a:t>est</a:t>
            </a:r>
            <a:r>
              <a:rPr lang="en-US" sz="2600" dirty="0" smtClean="0"/>
              <a:t> de  </a:t>
            </a:r>
            <a:r>
              <a:rPr lang="en-US" sz="2600" b="1" dirty="0"/>
              <a:t>$6.8 </a:t>
            </a:r>
            <a:r>
              <a:rPr lang="en-US" sz="2600" b="1" dirty="0" smtClean="0"/>
              <a:t>milliards/an. 			</a:t>
            </a:r>
            <a:r>
              <a:rPr lang="en-US" sz="2200" dirty="0" smtClean="0"/>
              <a:t>(Janssen</a:t>
            </a:r>
            <a:r>
              <a:rPr lang="en-US" sz="2200" dirty="0"/>
              <a:t>, 2012). </a:t>
            </a:r>
            <a:endParaRPr lang="en-US" sz="2200" dirty="0" smtClean="0"/>
          </a:p>
          <a:p>
            <a:endParaRPr lang="en-US" sz="2600" dirty="0" smtClean="0"/>
          </a:p>
          <a:p>
            <a:r>
              <a:rPr lang="en-US" sz="2600" dirty="0" smtClean="0"/>
              <a:t>Le </a:t>
            </a:r>
            <a:r>
              <a:rPr lang="en-US" sz="2600" b="1" dirty="0" err="1" smtClean="0"/>
              <a:t>fardeau</a:t>
            </a:r>
            <a:r>
              <a:rPr lang="en-US" sz="2600" b="1" dirty="0" smtClean="0"/>
              <a:t> </a:t>
            </a:r>
            <a:r>
              <a:rPr lang="en-US" sz="2600" b="1" dirty="0" err="1" smtClean="0"/>
              <a:t>économique</a:t>
            </a:r>
            <a:r>
              <a:rPr lang="en-US" sz="2600" b="1" dirty="0" smtClean="0"/>
              <a:t> total </a:t>
            </a:r>
            <a:r>
              <a:rPr lang="en-US" sz="2600" dirty="0" smtClean="0"/>
              <a:t>de </a:t>
            </a:r>
            <a:r>
              <a:rPr lang="en-US" sz="2600" dirty="0" err="1" smtClean="0"/>
              <a:t>l’excès</a:t>
            </a:r>
            <a:r>
              <a:rPr lang="en-US" sz="2600" dirty="0" smtClean="0"/>
              <a:t> de </a:t>
            </a:r>
            <a:r>
              <a:rPr lang="en-US" sz="2600" dirty="0" err="1" smtClean="0"/>
              <a:t>poids</a:t>
            </a:r>
            <a:r>
              <a:rPr lang="en-US" sz="2600" dirty="0" smtClean="0"/>
              <a:t> et de </a:t>
            </a:r>
            <a:r>
              <a:rPr lang="en-US" sz="2600" dirty="0" err="1" smtClean="0"/>
              <a:t>l’inactivité</a:t>
            </a:r>
            <a:r>
              <a:rPr lang="en-US" sz="2600" dirty="0" smtClean="0"/>
              <a:t> physique au Canada </a:t>
            </a:r>
            <a:r>
              <a:rPr lang="en-US" sz="2600" dirty="0" err="1" smtClean="0"/>
              <a:t>est</a:t>
            </a:r>
            <a:r>
              <a:rPr lang="en-US" sz="2600" dirty="0" smtClean="0"/>
              <a:t> </a:t>
            </a:r>
            <a:r>
              <a:rPr lang="en-US" sz="2600" dirty="0" err="1" smtClean="0"/>
              <a:t>estimé</a:t>
            </a:r>
            <a:r>
              <a:rPr lang="en-US" sz="2600" dirty="0" smtClean="0"/>
              <a:t> à </a:t>
            </a:r>
            <a:r>
              <a:rPr lang="en-US" sz="2600" b="1" dirty="0" smtClean="0"/>
              <a:t>$29 milliards/an 		</a:t>
            </a:r>
            <a:r>
              <a:rPr lang="en-US" sz="2000" dirty="0" smtClean="0"/>
              <a:t>(Krueger </a:t>
            </a:r>
            <a:r>
              <a:rPr lang="en-US" sz="2000" dirty="0"/>
              <a:t>et al., 2014</a:t>
            </a:r>
            <a:r>
              <a:rPr lang="en-US" sz="2000" dirty="0" smtClean="0"/>
              <a:t>).</a:t>
            </a:r>
          </a:p>
          <a:p>
            <a:endParaRPr lang="en-US" sz="2000" dirty="0" smtClean="0"/>
          </a:p>
          <a:p>
            <a:r>
              <a:rPr lang="en-US" sz="2800" dirty="0" smtClean="0"/>
              <a:t>Les </a:t>
            </a:r>
            <a:r>
              <a:rPr lang="en-US" sz="2800" b="1" dirty="0" err="1" smtClean="0"/>
              <a:t>économies</a:t>
            </a:r>
            <a:r>
              <a:rPr lang="en-US" sz="2800" b="1" dirty="0" smtClean="0"/>
              <a:t> </a:t>
            </a:r>
            <a:r>
              <a:rPr lang="en-US" sz="2800" b="1" dirty="0" err="1" smtClean="0"/>
              <a:t>projetées</a:t>
            </a:r>
            <a:r>
              <a:rPr lang="en-US" sz="2800" b="1" dirty="0" smtClean="0"/>
              <a:t> de </a:t>
            </a:r>
            <a:r>
              <a:rPr lang="en-US" sz="2800" b="1" dirty="0" err="1" smtClean="0"/>
              <a:t>l’augmentation</a:t>
            </a:r>
            <a:r>
              <a:rPr lang="en-US" sz="2800" b="1" dirty="0" smtClean="0"/>
              <a:t> des </a:t>
            </a:r>
            <a:r>
              <a:rPr lang="en-US" sz="2800" b="1" dirty="0" err="1" smtClean="0"/>
              <a:t>taux</a:t>
            </a:r>
            <a:r>
              <a:rPr lang="en-US" sz="2800" b="1" dirty="0" smtClean="0"/>
              <a:t> </a:t>
            </a:r>
            <a:r>
              <a:rPr lang="en-US" sz="2800" b="1" dirty="0" err="1" smtClean="0"/>
              <a:t>d’activités</a:t>
            </a:r>
            <a:r>
              <a:rPr lang="en-US" sz="2800" b="1" dirty="0" smtClean="0"/>
              <a:t> physiques au Canada de 1% par </a:t>
            </a:r>
            <a:r>
              <a:rPr lang="en-US" sz="2800" b="1" dirty="0" err="1" smtClean="0"/>
              <a:t>année</a:t>
            </a:r>
            <a:r>
              <a:rPr lang="en-US" sz="2800" b="1" dirty="0" smtClean="0"/>
              <a:t>, </a:t>
            </a:r>
            <a:r>
              <a:rPr lang="en-US" sz="2800" b="1" dirty="0" err="1" smtClean="0"/>
              <a:t>est</a:t>
            </a:r>
            <a:r>
              <a:rPr lang="en-US" sz="2800" b="1" dirty="0" smtClean="0"/>
              <a:t> de $2.1 </a:t>
            </a:r>
            <a:r>
              <a:rPr lang="en-US" sz="2800" b="1" dirty="0" err="1" smtClean="0"/>
              <a:t>milliars</a:t>
            </a:r>
            <a:r>
              <a:rPr lang="en-US" sz="2800" b="1" dirty="0" smtClean="0"/>
              <a:t>/</a:t>
            </a:r>
            <a:r>
              <a:rPr lang="en-US" sz="2800" b="1" dirty="0" err="1" smtClean="0"/>
              <a:t>année</a:t>
            </a:r>
            <a:r>
              <a:rPr lang="en-US" sz="2800" b="1" dirty="0" smtClean="0"/>
              <a:t>, </a:t>
            </a:r>
            <a:r>
              <a:rPr lang="en-US" sz="2800" dirty="0" err="1" smtClean="0"/>
              <a:t>soit</a:t>
            </a:r>
            <a:r>
              <a:rPr lang="en-US" sz="2800" dirty="0" smtClean="0"/>
              <a:t> </a:t>
            </a:r>
            <a:r>
              <a:rPr lang="en-US" sz="2800" dirty="0" err="1" smtClean="0"/>
              <a:t>une</a:t>
            </a:r>
            <a:r>
              <a:rPr lang="en-US" sz="2800" dirty="0" smtClean="0"/>
              <a:t> </a:t>
            </a:r>
            <a:r>
              <a:rPr lang="en-US" sz="2800" dirty="0" err="1" smtClean="0"/>
              <a:t>réduction</a:t>
            </a:r>
            <a:r>
              <a:rPr lang="en-US" sz="2800" dirty="0" smtClean="0"/>
              <a:t> du </a:t>
            </a:r>
            <a:r>
              <a:rPr lang="en-US" sz="2800" dirty="0" err="1" smtClean="0"/>
              <a:t>fardeau</a:t>
            </a:r>
            <a:r>
              <a:rPr lang="en-US" sz="2800" dirty="0" smtClean="0"/>
              <a:t> fiscal </a:t>
            </a:r>
            <a:r>
              <a:rPr lang="en-US" sz="2800" dirty="0" err="1" smtClean="0"/>
              <a:t>cumulé</a:t>
            </a:r>
            <a:r>
              <a:rPr lang="en-US" sz="2800" dirty="0" smtClean="0"/>
              <a:t> </a:t>
            </a:r>
            <a:r>
              <a:rPr lang="en-US" sz="2800" b="1" dirty="0" smtClean="0"/>
              <a:t>de </a:t>
            </a:r>
            <a:r>
              <a:rPr lang="en-US" sz="2800" b="1" dirty="0"/>
              <a:t>$20.3 </a:t>
            </a:r>
            <a:r>
              <a:rPr lang="en-US" sz="2800" b="1" dirty="0" smtClean="0"/>
              <a:t>milliards </a:t>
            </a:r>
            <a:r>
              <a:rPr lang="en-US" sz="2800" dirty="0" err="1" smtClean="0"/>
              <a:t>d’ici</a:t>
            </a:r>
            <a:r>
              <a:rPr lang="en-US" sz="2800" dirty="0" smtClean="0"/>
              <a:t> </a:t>
            </a:r>
            <a:r>
              <a:rPr lang="en-US" sz="2800" dirty="0"/>
              <a:t>2030 </a:t>
            </a:r>
            <a:r>
              <a:rPr lang="en-US" sz="2800" dirty="0" smtClean="0"/>
              <a:t>.				</a:t>
            </a:r>
            <a:r>
              <a:rPr lang="en-US" sz="2000" dirty="0" smtClean="0"/>
              <a:t>(Krueger </a:t>
            </a:r>
            <a:r>
              <a:rPr lang="en-US" sz="2000" dirty="0"/>
              <a:t>et. al, 2014). </a:t>
            </a:r>
          </a:p>
        </p:txBody>
      </p:sp>
    </p:spTree>
    <p:extLst>
      <p:ext uri="{BB962C8B-B14F-4D97-AF65-F5344CB8AC3E}">
        <p14:creationId xmlns:p14="http://schemas.microsoft.com/office/powerpoint/2010/main" val="1645444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86059">
            <a:off x="815887" y="832187"/>
            <a:ext cx="2671851" cy="3458424"/>
          </a:xfrm>
          <a:prstGeom prst="rect">
            <a:avLst/>
          </a:prstGeom>
          <a:noFill/>
          <a:ln w="9525">
            <a:solidFill>
              <a:schemeClr val="tx1"/>
            </a:solidFill>
            <a:miter lim="800000"/>
            <a:headEnd/>
            <a:tailEnd/>
          </a:ln>
          <a:effectLst>
            <a:outerShdw blurRad="50800" dist="165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1735">
            <a:off x="5726564" y="764359"/>
            <a:ext cx="2692242" cy="3499915"/>
          </a:xfrm>
          <a:prstGeom prst="rect">
            <a:avLst/>
          </a:prstGeom>
          <a:noFill/>
          <a:ln w="9525">
            <a:solidFill>
              <a:schemeClr val="tx1"/>
            </a:solidFill>
            <a:miter lim="800000"/>
            <a:headEnd/>
            <a:tailEnd/>
          </a:ln>
          <a:effectLst>
            <a:outerShdw blurRad="50800" dist="165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2" name="Arc 1"/>
          <p:cNvSpPr/>
          <p:nvPr/>
        </p:nvSpPr>
        <p:spPr bwMode="auto">
          <a:xfrm>
            <a:off x="2895600" y="2057400"/>
            <a:ext cx="1755900" cy="5181600"/>
          </a:xfrm>
          <a:prstGeom prst="arc">
            <a:avLst/>
          </a:prstGeom>
          <a:noFill/>
          <a:ln w="571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
        <p:nvSpPr>
          <p:cNvPr id="8" name="Arc 7"/>
          <p:cNvSpPr/>
          <p:nvPr/>
        </p:nvSpPr>
        <p:spPr bwMode="auto">
          <a:xfrm flipH="1">
            <a:off x="4651500" y="2057400"/>
            <a:ext cx="1368300" cy="5181600"/>
          </a:xfrm>
          <a:prstGeom prst="arc">
            <a:avLst/>
          </a:prstGeom>
          <a:noFill/>
          <a:ln w="571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
        <p:nvSpPr>
          <p:cNvPr id="7" name="Rectangle 6"/>
          <p:cNvSpPr/>
          <p:nvPr/>
        </p:nvSpPr>
        <p:spPr>
          <a:xfrm>
            <a:off x="3657600" y="533400"/>
            <a:ext cx="1782989" cy="400110"/>
          </a:xfrm>
          <a:prstGeom prst="rect">
            <a:avLst/>
          </a:prstGeom>
        </p:spPr>
        <p:txBody>
          <a:bodyPr wrap="none">
            <a:spAutoFit/>
          </a:bodyPr>
          <a:lstStyle/>
          <a:p>
            <a:r>
              <a:rPr lang="en-CA" sz="2000" b="1" dirty="0" smtClean="0">
                <a:hlinkClick r:id="rId4"/>
              </a:rPr>
              <a:t>www.csep.ca</a:t>
            </a:r>
            <a:endParaRPr lang="en-CA" sz="2000" b="1" dirty="0"/>
          </a:p>
        </p:txBody>
      </p:sp>
      <p:sp>
        <p:nvSpPr>
          <p:cNvPr id="3" name="TextBox 2"/>
          <p:cNvSpPr txBox="1"/>
          <p:nvPr/>
        </p:nvSpPr>
        <p:spPr>
          <a:xfrm>
            <a:off x="609600" y="5105400"/>
            <a:ext cx="8067153" cy="1384995"/>
          </a:xfrm>
          <a:prstGeom prst="rect">
            <a:avLst/>
          </a:prstGeom>
          <a:noFill/>
        </p:spPr>
        <p:txBody>
          <a:bodyPr wrap="square" rtlCol="0">
            <a:spAutoFit/>
          </a:bodyPr>
          <a:lstStyle/>
          <a:p>
            <a:pPr algn="ctr"/>
            <a:r>
              <a:rPr lang="fr-CA" sz="1400" b="1" dirty="0" smtClean="0"/>
              <a:t>Lignes directrices canadiennes sur l’activité physique pour les adultes de 18 ans et plus</a:t>
            </a:r>
          </a:p>
          <a:p>
            <a:pPr algn="ctr"/>
            <a:r>
              <a:rPr lang="fr-CA" sz="1400" dirty="0" smtClean="0"/>
              <a:t>Pour obtenir des avantages de santé, les adultes âgés de 18 ans et plus devraient accumuler au moins 150 minutes d’activité physique d’aérobie d’intensité modérée à rigoureuse par semaine, en segments de 10 minutes ou plus. Il est également bénéfique d’ajouter du renforcement des muscles et des os en utilisant les principaux groupes musculaires, au moins 2 fois par semaine. Plus d’activité physique entraine plus de bienfaits pour la santé.</a:t>
            </a:r>
            <a:endParaRPr lang="en-US" sz="1400" dirty="0"/>
          </a:p>
        </p:txBody>
      </p:sp>
    </p:spTree>
    <p:extLst>
      <p:ext uri="{BB962C8B-B14F-4D97-AF65-F5344CB8AC3E}">
        <p14:creationId xmlns:p14="http://schemas.microsoft.com/office/powerpoint/2010/main" val="3968078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1" y="637504"/>
            <a:ext cx="3665412" cy="5661630"/>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637502"/>
            <a:ext cx="3671482" cy="5661631"/>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034129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3080" y="668544"/>
            <a:ext cx="3725119" cy="5751306"/>
          </a:xfrm>
          <a:prstGeom prst="rect">
            <a:avLst/>
          </a:prstGeom>
          <a:noFill/>
          <a:ln w="9525">
            <a:solidFill>
              <a:schemeClr val="tx1"/>
            </a:solidFill>
            <a:miter lim="800000"/>
            <a:headEnd/>
            <a:tailEnd/>
          </a:ln>
          <a:effectLst>
            <a:outerShdw blurRad="50800" dist="2159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99" y="668544"/>
            <a:ext cx="3723469" cy="5751306"/>
          </a:xfrm>
          <a:prstGeom prst="rect">
            <a:avLst/>
          </a:prstGeom>
          <a:noFill/>
          <a:ln w="9525">
            <a:solidFill>
              <a:schemeClr val="tx1"/>
            </a:solidFill>
            <a:miter lim="800000"/>
            <a:headEnd/>
            <a:tailEnd/>
          </a:ln>
          <a:effectLst>
            <a:outerShdw blurRad="50800" dist="2159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147017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60104"/>
            <a:ext cx="8279538" cy="2234034"/>
          </a:xfrm>
          <a:prstGeom prst="rect">
            <a:avLst/>
          </a:prstGeom>
          <a:noFill/>
          <a:ln w="38100">
            <a:solidFill>
              <a:srgbClr val="33CC33"/>
            </a:solidFill>
            <a:miter lim="800000"/>
            <a:headEnd/>
            <a:tailEnd/>
          </a:ln>
          <a:effectLst>
            <a:outerShdw blurRad="50800" dist="1143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3" name="Title 2"/>
          <p:cNvSpPr>
            <a:spLocks noGrp="1"/>
          </p:cNvSpPr>
          <p:nvPr>
            <p:ph type="title"/>
          </p:nvPr>
        </p:nvSpPr>
        <p:spPr/>
        <p:txBody>
          <a:bodyPr/>
          <a:lstStyle/>
          <a:p>
            <a:r>
              <a:rPr lang="en-CA" sz="4000" b="1" dirty="0" err="1" smtClean="0">
                <a:solidFill>
                  <a:srgbClr val="0070C0"/>
                </a:solidFill>
              </a:rPr>
              <a:t>Commanditaires</a:t>
            </a:r>
            <a:r>
              <a:rPr lang="en-CA" sz="4000" b="1" dirty="0" smtClean="0">
                <a:solidFill>
                  <a:srgbClr val="0070C0"/>
                </a:solidFill>
              </a:rPr>
              <a:t> du </a:t>
            </a:r>
            <a:r>
              <a:rPr lang="en-CA" sz="4000" b="1" dirty="0" err="1" smtClean="0">
                <a:solidFill>
                  <a:srgbClr val="0070C0"/>
                </a:solidFill>
              </a:rPr>
              <a:t>projet</a:t>
            </a:r>
            <a:r>
              <a:rPr lang="en-CA" sz="4000" b="1" dirty="0" smtClean="0">
                <a:solidFill>
                  <a:srgbClr val="0070C0"/>
                </a:solidFill>
              </a:rPr>
              <a:t> de prescription </a:t>
            </a:r>
            <a:r>
              <a:rPr lang="en-CA" sz="4000" b="1" dirty="0" err="1" smtClean="0">
                <a:solidFill>
                  <a:srgbClr val="0070C0"/>
                </a:solidFill>
              </a:rPr>
              <a:t>d’exercices</a:t>
            </a:r>
            <a:endParaRPr lang="en-CA" sz="4000" b="1" dirty="0">
              <a:solidFill>
                <a:srgbClr val="0070C0"/>
              </a:solidFill>
            </a:endParaRPr>
          </a:p>
        </p:txBody>
      </p:sp>
    </p:spTree>
    <p:extLst>
      <p:ext uri="{BB962C8B-B14F-4D97-AF65-F5344CB8AC3E}">
        <p14:creationId xmlns:p14="http://schemas.microsoft.com/office/powerpoint/2010/main" val="1101453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
          <p:cNvGrpSpPr>
            <a:grpSpLocks/>
          </p:cNvGrpSpPr>
          <p:nvPr/>
        </p:nvGrpSpPr>
        <p:grpSpPr bwMode="auto">
          <a:xfrm>
            <a:off x="-152400" y="0"/>
            <a:ext cx="9448800" cy="228600"/>
            <a:chOff x="-96" y="2928"/>
            <a:chExt cx="5952" cy="144"/>
          </a:xfrm>
        </p:grpSpPr>
        <p:sp>
          <p:nvSpPr>
            <p:cNvPr id="9224" name="Rectangle 5"/>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9225" name="Rectangle 6"/>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9219" name="Rectangle 10"/>
          <p:cNvSpPr>
            <a:spLocks noChangeArrowheads="1"/>
          </p:cNvSpPr>
          <p:nvPr/>
        </p:nvSpPr>
        <p:spPr bwMode="auto">
          <a:xfrm>
            <a:off x="381000" y="460287"/>
            <a:ext cx="3657600" cy="6124754"/>
          </a:xfrm>
          <a:prstGeom prst="rect">
            <a:avLst/>
          </a:prstGeom>
          <a:noFill/>
          <a:ln w="9525">
            <a:noFill/>
            <a:miter lim="800000"/>
            <a:headEnd/>
            <a:tailEnd/>
          </a:ln>
        </p:spPr>
        <p:txBody>
          <a:bodyPr anchor="ctr">
            <a:spAutoFit/>
          </a:bodyPr>
          <a:lstStyle/>
          <a:p>
            <a:pPr algn="ctr"/>
            <a:r>
              <a:rPr lang="en-US" sz="2800" dirty="0"/>
              <a:t>Et </a:t>
            </a:r>
            <a:r>
              <a:rPr lang="en-US" sz="2800" dirty="0" err="1"/>
              <a:t>s’il</a:t>
            </a:r>
            <a:r>
              <a:rPr lang="en-US" sz="2800" dirty="0"/>
              <a:t> y </a:t>
            </a:r>
            <a:r>
              <a:rPr lang="en-US" sz="2800" dirty="0" err="1"/>
              <a:t>avait</a:t>
            </a:r>
            <a:r>
              <a:rPr lang="en-US" sz="2800" dirty="0"/>
              <a:t> </a:t>
            </a:r>
            <a:r>
              <a:rPr lang="en-US" sz="2800" dirty="0" err="1"/>
              <a:t>une</a:t>
            </a:r>
            <a:r>
              <a:rPr lang="en-US" sz="2800" dirty="0"/>
              <a:t> prescription qui </a:t>
            </a:r>
            <a:r>
              <a:rPr lang="en-US" sz="2800" dirty="0" err="1"/>
              <a:t>pouvait</a:t>
            </a:r>
            <a:r>
              <a:rPr lang="en-US" sz="2800" dirty="0"/>
              <a:t> faire </a:t>
            </a:r>
            <a:r>
              <a:rPr lang="en-US" sz="2800" dirty="0" err="1"/>
              <a:t>en</a:t>
            </a:r>
            <a:r>
              <a:rPr lang="en-US" sz="2800" dirty="0"/>
              <a:t> </a:t>
            </a:r>
            <a:r>
              <a:rPr lang="en-US" sz="2800" dirty="0" err="1"/>
              <a:t>sorte</a:t>
            </a:r>
            <a:r>
              <a:rPr lang="en-US" sz="2800" dirty="0"/>
              <a:t> de </a:t>
            </a:r>
            <a:r>
              <a:rPr lang="en-US" sz="2800" dirty="0" err="1"/>
              <a:t>prévenir</a:t>
            </a:r>
            <a:r>
              <a:rPr lang="en-US" sz="2800" dirty="0"/>
              <a:t> et de </a:t>
            </a:r>
            <a:r>
              <a:rPr lang="en-US" sz="2800" dirty="0" err="1"/>
              <a:t>traiter</a:t>
            </a:r>
            <a:r>
              <a:rPr lang="en-US" sz="2800" dirty="0"/>
              <a:t> des </a:t>
            </a:r>
            <a:r>
              <a:rPr lang="en-US" sz="2800" dirty="0" err="1"/>
              <a:t>dizaines</a:t>
            </a:r>
            <a:r>
              <a:rPr lang="en-US" sz="2800" dirty="0"/>
              <a:t> de maladies </a:t>
            </a:r>
            <a:r>
              <a:rPr lang="en-US" sz="2800" dirty="0" err="1"/>
              <a:t>telles</a:t>
            </a:r>
            <a:r>
              <a:rPr lang="en-US" sz="2800" dirty="0"/>
              <a:t> </a:t>
            </a:r>
            <a:r>
              <a:rPr lang="en-US" sz="2800" dirty="0" err="1"/>
              <a:t>que</a:t>
            </a:r>
            <a:r>
              <a:rPr lang="en-US" sz="2800" dirty="0"/>
              <a:t> le </a:t>
            </a:r>
            <a:r>
              <a:rPr lang="en-US" sz="2800" dirty="0" err="1"/>
              <a:t>diabète</a:t>
            </a:r>
            <a:r>
              <a:rPr lang="en-US" sz="2800" dirty="0"/>
              <a:t>, </a:t>
            </a:r>
            <a:r>
              <a:rPr lang="en-US" sz="2800" dirty="0" err="1"/>
              <a:t>l’hypertension</a:t>
            </a:r>
            <a:r>
              <a:rPr lang="en-US" sz="2800" dirty="0"/>
              <a:t> et </a:t>
            </a:r>
            <a:r>
              <a:rPr lang="en-US" sz="2800" dirty="0" err="1"/>
              <a:t>l’obésité</a:t>
            </a:r>
            <a:r>
              <a:rPr lang="en-US" sz="2800" dirty="0"/>
              <a:t>? </a:t>
            </a:r>
          </a:p>
          <a:p>
            <a:pPr algn="ctr"/>
            <a:endParaRPr lang="en-US" sz="2800" dirty="0"/>
          </a:p>
          <a:p>
            <a:pPr algn="ctr"/>
            <a:r>
              <a:rPr lang="en-US" sz="2800" dirty="0"/>
              <a:t>La </a:t>
            </a:r>
            <a:r>
              <a:rPr lang="en-US" sz="2800" dirty="0" err="1"/>
              <a:t>prescririez-vous</a:t>
            </a:r>
            <a:r>
              <a:rPr lang="en-US" sz="2800" dirty="0"/>
              <a:t> à </a:t>
            </a:r>
            <a:r>
              <a:rPr lang="en-US" sz="2800" dirty="0" err="1"/>
              <a:t>vos</a:t>
            </a:r>
            <a:r>
              <a:rPr lang="en-US" sz="2800" dirty="0"/>
              <a:t> patients? </a:t>
            </a:r>
          </a:p>
          <a:p>
            <a:pPr algn="ctr"/>
            <a:endParaRPr lang="en-US" sz="2800" dirty="0"/>
          </a:p>
          <a:p>
            <a:pPr algn="ctr"/>
            <a:r>
              <a:rPr lang="en-US" sz="2800" b="1" dirty="0" err="1" smtClean="0"/>
              <a:t>Certainement</a:t>
            </a:r>
            <a:r>
              <a:rPr lang="en-US" sz="2800" b="1" dirty="0" smtClean="0">
                <a:latin typeface="Arial Narrow" pitchFamily="34" charset="0"/>
              </a:rPr>
              <a:t>.</a:t>
            </a:r>
            <a:r>
              <a:rPr lang="en-US" sz="2800" dirty="0" smtClean="0">
                <a:latin typeface="Arial Narrow" pitchFamily="34" charset="0"/>
              </a:rPr>
              <a:t> </a:t>
            </a:r>
            <a:endParaRPr lang="en-US" sz="2800" dirty="0">
              <a:latin typeface="Arial Narrow" pitchFamily="34" charset="0"/>
            </a:endParaRPr>
          </a:p>
        </p:txBody>
      </p:sp>
      <p:sp>
        <p:nvSpPr>
          <p:cNvPr id="9220" name="AutoShape 12" descr="1bSPORTS_MEDICINE"/>
          <p:cNvSpPr>
            <a:spLocks noChangeArrowheads="1"/>
          </p:cNvSpPr>
          <p:nvPr/>
        </p:nvSpPr>
        <p:spPr bwMode="auto">
          <a:xfrm>
            <a:off x="4267200" y="1143000"/>
            <a:ext cx="4419600" cy="3497263"/>
          </a:xfrm>
          <a:prstGeom prst="roundRect">
            <a:avLst>
              <a:gd name="adj" fmla="val 12676"/>
            </a:avLst>
          </a:prstGeom>
          <a:blipFill dpi="0" rotWithShape="0">
            <a:blip r:embed="rId3" cstate="print"/>
            <a:srcRect/>
            <a:stretch>
              <a:fillRect/>
            </a:stretch>
          </a:blipFill>
          <a:ln w="12700">
            <a:solidFill>
              <a:schemeClr val="accent2"/>
            </a:solidFill>
            <a:round/>
            <a:headEnd/>
            <a:tailEnd/>
          </a:ln>
        </p:spPr>
        <p:txBody>
          <a:bodyPr wrap="none" anchor="ctr"/>
          <a:lstStyle/>
          <a:p>
            <a:endParaRPr lang="en-CA"/>
          </a:p>
        </p:txBody>
      </p:sp>
      <p:pic>
        <p:nvPicPr>
          <p:cNvPr id="9221" name="Picture 14" descr="391px-quotation_marks_svg"/>
          <p:cNvPicPr>
            <a:picLocks noChangeAspect="1" noChangeArrowheads="1"/>
          </p:cNvPicPr>
          <p:nvPr/>
        </p:nvPicPr>
        <p:blipFill>
          <a:blip r:embed="rId4" cstate="print"/>
          <a:srcRect r="74553" b="70143"/>
          <a:stretch>
            <a:fillRect/>
          </a:stretch>
        </p:blipFill>
        <p:spPr bwMode="auto">
          <a:xfrm>
            <a:off x="0" y="228600"/>
            <a:ext cx="947738" cy="790575"/>
          </a:xfrm>
          <a:prstGeom prst="rect">
            <a:avLst/>
          </a:prstGeom>
          <a:noFill/>
          <a:ln w="9525">
            <a:noFill/>
            <a:miter lim="800000"/>
            <a:headEnd/>
            <a:tailEnd/>
          </a:ln>
        </p:spPr>
      </p:pic>
      <p:pic>
        <p:nvPicPr>
          <p:cNvPr id="9222" name="Picture 15" descr="391px-quotation_marks_svg"/>
          <p:cNvPicPr>
            <a:picLocks noChangeAspect="1" noChangeArrowheads="1"/>
          </p:cNvPicPr>
          <p:nvPr/>
        </p:nvPicPr>
        <p:blipFill>
          <a:blip r:embed="rId4" cstate="print"/>
          <a:srcRect l="71611" t="62590" r="3836" b="8633"/>
          <a:stretch>
            <a:fillRect/>
          </a:stretch>
        </p:blipFill>
        <p:spPr bwMode="auto">
          <a:xfrm>
            <a:off x="3328481" y="5672847"/>
            <a:ext cx="914400" cy="762000"/>
          </a:xfrm>
          <a:prstGeom prst="rect">
            <a:avLst/>
          </a:prstGeom>
          <a:noFill/>
          <a:ln w="9525">
            <a:noFill/>
            <a:miter lim="800000"/>
            <a:headEnd/>
            <a:tailEnd/>
          </a:ln>
        </p:spPr>
      </p:pic>
      <p:sp>
        <p:nvSpPr>
          <p:cNvPr id="9223" name="Rectangle 16"/>
          <p:cNvSpPr>
            <a:spLocks noChangeArrowheads="1"/>
          </p:cNvSpPr>
          <p:nvPr/>
        </p:nvSpPr>
        <p:spPr bwMode="auto">
          <a:xfrm>
            <a:off x="4343400" y="5486400"/>
            <a:ext cx="4419600" cy="830997"/>
          </a:xfrm>
          <a:prstGeom prst="rect">
            <a:avLst/>
          </a:prstGeom>
          <a:noFill/>
          <a:ln w="9525">
            <a:noFill/>
            <a:miter lim="800000"/>
            <a:headEnd/>
            <a:tailEnd/>
          </a:ln>
        </p:spPr>
        <p:txBody>
          <a:bodyPr>
            <a:spAutoFit/>
          </a:bodyPr>
          <a:lstStyle/>
          <a:p>
            <a:r>
              <a:rPr lang="en-US" sz="1600" dirty="0"/>
              <a:t>Dr. Robert E. </a:t>
            </a:r>
            <a:r>
              <a:rPr lang="en-US" sz="1600" dirty="0" err="1"/>
              <a:t>Sallis</a:t>
            </a:r>
            <a:r>
              <a:rPr lang="en-US" sz="1600" dirty="0"/>
              <a:t>, FACSM, </a:t>
            </a:r>
          </a:p>
          <a:p>
            <a:r>
              <a:rPr lang="en-US" sz="1600" dirty="0" err="1"/>
              <a:t>Président</a:t>
            </a:r>
            <a:r>
              <a:rPr lang="en-US" sz="1600" dirty="0"/>
              <a:t> </a:t>
            </a:r>
            <a:r>
              <a:rPr lang="en-US" sz="1600" dirty="0" err="1"/>
              <a:t>fondateur</a:t>
            </a:r>
            <a:r>
              <a:rPr lang="en-US" sz="1600" dirty="0"/>
              <a:t> du </a:t>
            </a:r>
            <a:r>
              <a:rPr lang="en-US" sz="1600" dirty="0" err="1"/>
              <a:t>groupe</a:t>
            </a:r>
            <a:r>
              <a:rPr lang="en-US" sz="1600" dirty="0"/>
              <a:t> de travail de </a:t>
            </a:r>
            <a:r>
              <a:rPr lang="en-US" sz="1600" dirty="0" err="1"/>
              <a:t>l’initiative</a:t>
            </a:r>
            <a:r>
              <a:rPr lang="en-US" sz="1600" dirty="0"/>
              <a:t>  </a:t>
            </a:r>
            <a:r>
              <a:rPr lang="en-US" sz="1600" dirty="0" err="1"/>
              <a:t>L’exerice</a:t>
            </a:r>
            <a:r>
              <a:rPr lang="en-US" sz="1600" dirty="0"/>
              <a:t>: un </a:t>
            </a:r>
            <a:r>
              <a:rPr lang="en-US" sz="1600" dirty="0" err="1"/>
              <a:t>médicament</a:t>
            </a:r>
            <a:r>
              <a:rPr lang="en-US" sz="1600" dirty="0"/>
              <a:t> Canada</a:t>
            </a:r>
            <a:endParaRPr lang="en-US" sz="1600" dirty="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74638"/>
            <a:ext cx="8839200" cy="1143000"/>
          </a:xfrm>
        </p:spPr>
        <p:txBody>
          <a:bodyPr/>
          <a:lstStyle/>
          <a:p>
            <a:r>
              <a:rPr lang="en-CA" sz="3600" b="1" dirty="0" smtClean="0"/>
              <a:t>The Five A’s Model for PA Counseling</a:t>
            </a:r>
          </a:p>
        </p:txBody>
      </p:sp>
      <p:sp>
        <p:nvSpPr>
          <p:cNvPr id="19459" name="Content Placeholder 2"/>
          <p:cNvSpPr>
            <a:spLocks noGrp="1"/>
          </p:cNvSpPr>
          <p:nvPr>
            <p:ph idx="1"/>
          </p:nvPr>
        </p:nvSpPr>
        <p:spPr>
          <a:xfrm>
            <a:off x="685800" y="1676400"/>
            <a:ext cx="3581400" cy="4525963"/>
          </a:xfrm>
        </p:spPr>
        <p:txBody>
          <a:bodyPr/>
          <a:lstStyle/>
          <a:p>
            <a:r>
              <a:rPr lang="en-CA" b="1" dirty="0" smtClean="0"/>
              <a:t>Ask</a:t>
            </a:r>
          </a:p>
          <a:p>
            <a:r>
              <a:rPr lang="en-CA" sz="2800" b="1" dirty="0" smtClean="0"/>
              <a:t>ASSESS</a:t>
            </a:r>
          </a:p>
          <a:p>
            <a:r>
              <a:rPr lang="en-CA" sz="2800" b="1" dirty="0" smtClean="0"/>
              <a:t>ADVISE</a:t>
            </a:r>
          </a:p>
          <a:p>
            <a:r>
              <a:rPr lang="en-CA" sz="2800" b="1" dirty="0" smtClean="0"/>
              <a:t>AGREE</a:t>
            </a:r>
          </a:p>
          <a:p>
            <a:r>
              <a:rPr lang="en-CA" sz="2800" b="1" dirty="0" smtClean="0"/>
              <a:t>ASSIST</a:t>
            </a:r>
          </a:p>
          <a:p>
            <a:r>
              <a:rPr lang="en-CA" sz="2800" b="1" dirty="0" smtClean="0"/>
              <a:t>ARRANGE</a:t>
            </a:r>
          </a:p>
          <a:p>
            <a:endParaRPr lang="en-CA" sz="2800" b="1" dirty="0" smtClean="0"/>
          </a:p>
        </p:txBody>
      </p:sp>
      <p:pic>
        <p:nvPicPr>
          <p:cNvPr id="19460" name="Picture 5" descr="auto0"/>
          <p:cNvPicPr>
            <a:picLocks noChangeAspect="1" noChangeArrowheads="1"/>
          </p:cNvPicPr>
          <p:nvPr/>
        </p:nvPicPr>
        <p:blipFill>
          <a:blip r:embed="rId3" cstate="print"/>
          <a:srcRect/>
          <a:stretch>
            <a:fillRect/>
          </a:stretch>
        </p:blipFill>
        <p:spPr bwMode="auto">
          <a:xfrm>
            <a:off x="4648200" y="1143000"/>
            <a:ext cx="3892550" cy="4813300"/>
          </a:xfrm>
          <a:prstGeom prst="rect">
            <a:avLst/>
          </a:prstGeom>
          <a:noFill/>
          <a:ln w="9525">
            <a:noFill/>
            <a:miter lim="800000"/>
            <a:headEnd/>
            <a:tailEnd/>
          </a:ln>
        </p:spPr>
      </p:pic>
      <p:sp>
        <p:nvSpPr>
          <p:cNvPr id="19461" name="TextBox 6"/>
          <p:cNvSpPr txBox="1">
            <a:spLocks noChangeArrowheads="1"/>
          </p:cNvSpPr>
          <p:nvPr/>
        </p:nvSpPr>
        <p:spPr bwMode="auto">
          <a:xfrm>
            <a:off x="457200" y="6019800"/>
            <a:ext cx="6553200" cy="646113"/>
          </a:xfrm>
          <a:prstGeom prst="rect">
            <a:avLst/>
          </a:prstGeom>
          <a:noFill/>
          <a:ln w="9525">
            <a:noFill/>
            <a:miter lim="800000"/>
            <a:headEnd/>
            <a:tailEnd/>
          </a:ln>
        </p:spPr>
        <p:txBody>
          <a:bodyPr>
            <a:spAutoFit/>
          </a:bodyPr>
          <a:lstStyle/>
          <a:p>
            <a:r>
              <a:rPr lang="en-CA"/>
              <a:t>Whitlock et al., 2002; Goldstein et al., 2004; Fortier, Tulloch &amp; Hogg in press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9459">
                                            <p:txEl>
                                              <p:pRg st="0" end="0"/>
                                            </p:txEl>
                                          </p:spTgt>
                                        </p:tgtEl>
                                      </p:cBhvr>
                                    </p:animEffect>
                                    <p:set>
                                      <p:cBhvr>
                                        <p:cTn id="7" dur="1" fill="hold">
                                          <p:stCondLst>
                                            <p:cond delay="499"/>
                                          </p:stCondLst>
                                        </p:cTn>
                                        <p:tgtEl>
                                          <p:spTgt spid="19459">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19459">
                                            <p:txEl>
                                              <p:pRg st="1" end="1"/>
                                            </p:txEl>
                                          </p:spTgt>
                                        </p:tgtEl>
                                      </p:cBhvr>
                                    </p:animEffect>
                                    <p:set>
                                      <p:cBhvr>
                                        <p:cTn id="10" dur="1" fill="hold">
                                          <p:stCondLst>
                                            <p:cond delay="499"/>
                                          </p:stCondLst>
                                        </p:cTn>
                                        <p:tgtEl>
                                          <p:spTgt spid="19459">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9459">
                                            <p:txEl>
                                              <p:pRg st="4" end="4"/>
                                            </p:txEl>
                                          </p:spTgt>
                                        </p:tgtEl>
                                      </p:cBhvr>
                                    </p:animEffect>
                                    <p:set>
                                      <p:cBhvr>
                                        <p:cTn id="15" dur="1" fill="hold">
                                          <p:stCondLst>
                                            <p:cond delay="499"/>
                                          </p:stCondLst>
                                        </p:cTn>
                                        <p:tgtEl>
                                          <p:spTgt spid="1945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Line 4"/>
          <p:cNvSpPr>
            <a:spLocks noChangeShapeType="1"/>
          </p:cNvSpPr>
          <p:nvPr/>
        </p:nvSpPr>
        <p:spPr bwMode="auto">
          <a:xfrm flipV="1">
            <a:off x="768350" y="4559300"/>
            <a:ext cx="0" cy="530225"/>
          </a:xfrm>
          <a:prstGeom prst="line">
            <a:avLst/>
          </a:prstGeom>
          <a:noFill/>
          <a:ln w="31750">
            <a:solidFill>
              <a:srgbClr val="FFD629"/>
            </a:solidFill>
            <a:round/>
            <a:headEnd/>
            <a:tailEnd/>
          </a:ln>
        </p:spPr>
        <p:txBody>
          <a:bodyPr lIns="92364" tIns="46182" rIns="92364" bIns="46182"/>
          <a:lstStyle/>
          <a:p>
            <a:endParaRPr lang="en-CA"/>
          </a:p>
        </p:txBody>
      </p:sp>
      <p:sp>
        <p:nvSpPr>
          <p:cNvPr id="16387" name="Line 5"/>
          <p:cNvSpPr>
            <a:spLocks noChangeShapeType="1"/>
          </p:cNvSpPr>
          <p:nvPr/>
        </p:nvSpPr>
        <p:spPr bwMode="auto">
          <a:xfrm>
            <a:off x="768350" y="4559300"/>
            <a:ext cx="2006600" cy="0"/>
          </a:xfrm>
          <a:prstGeom prst="line">
            <a:avLst/>
          </a:prstGeom>
          <a:noFill/>
          <a:ln w="31750">
            <a:solidFill>
              <a:srgbClr val="FFD629"/>
            </a:solidFill>
            <a:round/>
            <a:headEnd/>
            <a:tailEnd/>
          </a:ln>
        </p:spPr>
        <p:txBody>
          <a:bodyPr lIns="92364" tIns="46182" rIns="92364" bIns="46182"/>
          <a:lstStyle/>
          <a:p>
            <a:endParaRPr lang="en-CA"/>
          </a:p>
        </p:txBody>
      </p:sp>
      <p:grpSp>
        <p:nvGrpSpPr>
          <p:cNvPr id="16388" name="Group 9"/>
          <p:cNvGrpSpPr>
            <a:grpSpLocks/>
          </p:cNvGrpSpPr>
          <p:nvPr/>
        </p:nvGrpSpPr>
        <p:grpSpPr bwMode="auto">
          <a:xfrm>
            <a:off x="2774950" y="4032250"/>
            <a:ext cx="2008188" cy="527050"/>
            <a:chOff x="839" y="3379"/>
            <a:chExt cx="862" cy="227"/>
          </a:xfrm>
        </p:grpSpPr>
        <p:sp>
          <p:nvSpPr>
            <p:cNvPr id="16399" name="Line 10"/>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16400" name="Line 11"/>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grpSp>
        <p:nvGrpSpPr>
          <p:cNvPr id="16389" name="Group 12"/>
          <p:cNvGrpSpPr>
            <a:grpSpLocks/>
          </p:cNvGrpSpPr>
          <p:nvPr/>
        </p:nvGrpSpPr>
        <p:grpSpPr bwMode="auto">
          <a:xfrm>
            <a:off x="4783138" y="3427413"/>
            <a:ext cx="3827462" cy="604837"/>
            <a:chOff x="839" y="3379"/>
            <a:chExt cx="862" cy="227"/>
          </a:xfrm>
        </p:grpSpPr>
        <p:sp>
          <p:nvSpPr>
            <p:cNvPr id="16397" name="Line 13"/>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16398" name="Line 14"/>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sp>
        <p:nvSpPr>
          <p:cNvPr id="175120" name="Text Box 16"/>
          <p:cNvSpPr txBox="1">
            <a:spLocks noChangeArrowheads="1"/>
          </p:cNvSpPr>
          <p:nvPr/>
        </p:nvSpPr>
        <p:spPr bwMode="auto">
          <a:xfrm>
            <a:off x="912019" y="4134346"/>
            <a:ext cx="1719262" cy="40104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b="1" dirty="0" smtClean="0">
                <a:solidFill>
                  <a:srgbClr val="0070C0"/>
                </a:solidFill>
                <a:latin typeface="Georgia" pitchFamily="18" charset="0"/>
              </a:rPr>
              <a:t>Demander</a:t>
            </a:r>
            <a:endParaRPr lang="en-US" sz="2000" b="1" dirty="0">
              <a:solidFill>
                <a:srgbClr val="0070C0"/>
              </a:solidFill>
              <a:latin typeface="Georgia" pitchFamily="18" charset="0"/>
            </a:endParaRPr>
          </a:p>
        </p:txBody>
      </p:sp>
      <p:sp>
        <p:nvSpPr>
          <p:cNvPr id="175121" name="Text Box 17"/>
          <p:cNvSpPr txBox="1">
            <a:spLocks noChangeArrowheads="1"/>
          </p:cNvSpPr>
          <p:nvPr/>
        </p:nvSpPr>
        <p:spPr bwMode="auto">
          <a:xfrm>
            <a:off x="2984500" y="3627934"/>
            <a:ext cx="1798638" cy="40104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b="1" dirty="0" smtClean="0">
                <a:solidFill>
                  <a:srgbClr val="0070C0"/>
                </a:solidFill>
                <a:latin typeface="Georgia" pitchFamily="18" charset="0"/>
              </a:rPr>
              <a:t> Renseigner</a:t>
            </a:r>
            <a:endParaRPr lang="en-US" sz="2000" b="1" dirty="0">
              <a:solidFill>
                <a:srgbClr val="0070C0"/>
              </a:solidFill>
              <a:latin typeface="Georgia" pitchFamily="18" charset="0"/>
            </a:endParaRPr>
          </a:p>
        </p:txBody>
      </p:sp>
      <p:sp>
        <p:nvSpPr>
          <p:cNvPr id="175122" name="Text Box 18"/>
          <p:cNvSpPr txBox="1">
            <a:spLocks noChangeArrowheads="1"/>
          </p:cNvSpPr>
          <p:nvPr/>
        </p:nvSpPr>
        <p:spPr bwMode="auto">
          <a:xfrm>
            <a:off x="4953000" y="2969085"/>
            <a:ext cx="4495800" cy="1355150"/>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en-US" sz="2800" dirty="0">
                <a:solidFill>
                  <a:srgbClr val="0070C0"/>
                </a:solidFill>
                <a:latin typeface="Georgia" pitchFamily="18" charset="0"/>
              </a:rPr>
              <a:t> </a:t>
            </a:r>
            <a:r>
              <a:rPr lang="en-US" sz="2000" b="1" dirty="0" err="1" smtClean="0">
                <a:solidFill>
                  <a:srgbClr val="0070C0"/>
                </a:solidFill>
                <a:latin typeface="Georgia" pitchFamily="18" charset="0"/>
              </a:rPr>
              <a:t>Compréhensif</a:t>
            </a:r>
            <a:endParaRPr lang="en-US" sz="2000" b="1" dirty="0" smtClean="0">
              <a:solidFill>
                <a:srgbClr val="0070C0"/>
              </a:solidFill>
              <a:latin typeface="Georgia" pitchFamily="18" charset="0"/>
            </a:endParaRPr>
          </a:p>
          <a:p>
            <a:pPr defTabSz="933450">
              <a:spcBef>
                <a:spcPct val="50000"/>
              </a:spcBef>
            </a:pPr>
            <a:endParaRPr lang="en-US" sz="3600" b="1" dirty="0">
              <a:solidFill>
                <a:srgbClr val="0070C0"/>
              </a:solidFill>
              <a:latin typeface="Georgia" pitchFamily="18" charset="0"/>
            </a:endParaRPr>
          </a:p>
        </p:txBody>
      </p:sp>
      <p:sp>
        <p:nvSpPr>
          <p:cNvPr id="175123" name="Text Box 19"/>
          <p:cNvSpPr txBox="1">
            <a:spLocks noChangeArrowheads="1"/>
          </p:cNvSpPr>
          <p:nvPr/>
        </p:nvSpPr>
        <p:spPr bwMode="auto">
          <a:xfrm>
            <a:off x="931863" y="4656138"/>
            <a:ext cx="1827212" cy="398462"/>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a:solidFill>
                  <a:srgbClr val="8D0219"/>
                </a:solidFill>
              </a:rPr>
              <a:t>30 </a:t>
            </a:r>
            <a:r>
              <a:rPr lang="fr-CA" sz="2000" dirty="0" smtClean="0">
                <a:solidFill>
                  <a:srgbClr val="8D0219"/>
                </a:solidFill>
              </a:rPr>
              <a:t>secondes</a:t>
            </a:r>
            <a:endParaRPr lang="en-US" sz="2000" dirty="0">
              <a:solidFill>
                <a:srgbClr val="8D0219"/>
              </a:solidFill>
            </a:endParaRPr>
          </a:p>
        </p:txBody>
      </p:sp>
      <p:sp>
        <p:nvSpPr>
          <p:cNvPr id="175124" name="Text Box 20"/>
          <p:cNvSpPr txBox="1">
            <a:spLocks noChangeArrowheads="1"/>
          </p:cNvSpPr>
          <p:nvPr/>
        </p:nvSpPr>
        <p:spPr bwMode="auto">
          <a:xfrm>
            <a:off x="3049587" y="4134345"/>
            <a:ext cx="1827213" cy="40104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a:solidFill>
                  <a:srgbClr val="8D0219"/>
                </a:solidFill>
              </a:rPr>
              <a:t>2-4 </a:t>
            </a:r>
            <a:r>
              <a:rPr lang="fr-CA" sz="2000" dirty="0" smtClean="0">
                <a:solidFill>
                  <a:srgbClr val="8D0219"/>
                </a:solidFill>
              </a:rPr>
              <a:t>minutes</a:t>
            </a:r>
            <a:endParaRPr lang="en-US" sz="2000" dirty="0">
              <a:solidFill>
                <a:srgbClr val="8D0219"/>
              </a:solidFill>
            </a:endParaRPr>
          </a:p>
        </p:txBody>
      </p:sp>
      <p:sp>
        <p:nvSpPr>
          <p:cNvPr id="175125" name="Text Box 21"/>
          <p:cNvSpPr txBox="1">
            <a:spLocks noChangeArrowheads="1"/>
          </p:cNvSpPr>
          <p:nvPr/>
        </p:nvSpPr>
        <p:spPr bwMode="auto">
          <a:xfrm>
            <a:off x="5153922" y="3505199"/>
            <a:ext cx="3440113" cy="39846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smtClean="0">
                <a:solidFill>
                  <a:srgbClr val="8D0219"/>
                </a:solidFill>
              </a:rPr>
              <a:t>10-20  </a:t>
            </a:r>
            <a:r>
              <a:rPr lang="fr-CA" sz="2000" dirty="0">
                <a:solidFill>
                  <a:srgbClr val="8D0219"/>
                </a:solidFill>
              </a:rPr>
              <a:t>minutes</a:t>
            </a:r>
            <a:endParaRPr lang="en-US" sz="2000" dirty="0">
              <a:solidFill>
                <a:srgbClr val="8D0219"/>
              </a:solidFill>
            </a:endParaRPr>
          </a:p>
        </p:txBody>
      </p:sp>
      <p:sp>
        <p:nvSpPr>
          <p:cNvPr id="16396" name="Rectangle 24"/>
          <p:cNvSpPr>
            <a:spLocks noGrp="1" noChangeArrowheads="1"/>
          </p:cNvSpPr>
          <p:nvPr>
            <p:ph type="title"/>
          </p:nvPr>
        </p:nvSpPr>
        <p:spPr>
          <a:xfrm>
            <a:off x="457200" y="274638"/>
            <a:ext cx="8686800" cy="1143000"/>
          </a:xfrm>
        </p:spPr>
        <p:txBody>
          <a:bodyPr/>
          <a:lstStyle/>
          <a:p>
            <a:r>
              <a:rPr lang="fr-CA" dirty="0" smtClean="0">
                <a:solidFill>
                  <a:srgbClr val="0070C0"/>
                </a:solidFill>
              </a:rPr>
              <a:t>Opportunités de counseling</a:t>
            </a:r>
            <a:endParaRPr lang="en-US"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5120">
                                            <p:txEl>
                                              <p:pRg st="0" end="0"/>
                                            </p:txEl>
                                          </p:spTgt>
                                        </p:tgtEl>
                                        <p:attrNameLst>
                                          <p:attrName>style.visibility</p:attrName>
                                        </p:attrNameLst>
                                      </p:cBhvr>
                                      <p:to>
                                        <p:strVal val="visible"/>
                                      </p:to>
                                    </p:set>
                                    <p:animEffect transition="in" filter="slide(fromBottom)">
                                      <p:cBhvr>
                                        <p:cTn id="7" dur="500"/>
                                        <p:tgtEl>
                                          <p:spTgt spid="175120">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75123"/>
                                        </p:tgtEl>
                                        <p:attrNameLst>
                                          <p:attrName>style.visibility</p:attrName>
                                        </p:attrNameLst>
                                      </p:cBhvr>
                                      <p:to>
                                        <p:strVal val="visible"/>
                                      </p:to>
                                    </p:set>
                                    <p:animEffect transition="in" filter="slide(fromBottom)">
                                      <p:cBhvr>
                                        <p:cTn id="10" dur="500"/>
                                        <p:tgtEl>
                                          <p:spTgt spid="17512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75121"/>
                                        </p:tgtEl>
                                        <p:attrNameLst>
                                          <p:attrName>style.visibility</p:attrName>
                                        </p:attrNameLst>
                                      </p:cBhvr>
                                      <p:to>
                                        <p:strVal val="visible"/>
                                      </p:to>
                                    </p:set>
                                    <p:animEffect transition="in" filter="slide(fromBottom)">
                                      <p:cBhvr>
                                        <p:cTn id="15" dur="500"/>
                                        <p:tgtEl>
                                          <p:spTgt spid="17512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75124"/>
                                        </p:tgtEl>
                                        <p:attrNameLst>
                                          <p:attrName>style.visibility</p:attrName>
                                        </p:attrNameLst>
                                      </p:cBhvr>
                                      <p:to>
                                        <p:strVal val="visible"/>
                                      </p:to>
                                    </p:set>
                                    <p:animEffect transition="in" filter="slide(fromBottom)">
                                      <p:cBhvr>
                                        <p:cTn id="18" dur="500"/>
                                        <p:tgtEl>
                                          <p:spTgt spid="17512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5122"/>
                                        </p:tgtEl>
                                        <p:attrNameLst>
                                          <p:attrName>style.visibility</p:attrName>
                                        </p:attrNameLst>
                                      </p:cBhvr>
                                      <p:to>
                                        <p:strVal val="visible"/>
                                      </p:to>
                                    </p:set>
                                    <p:animEffect transition="in" filter="slide(fromBottom)">
                                      <p:cBhvr>
                                        <p:cTn id="23" dur="500"/>
                                        <p:tgtEl>
                                          <p:spTgt spid="175122"/>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75125"/>
                                        </p:tgtEl>
                                        <p:attrNameLst>
                                          <p:attrName>style.visibility</p:attrName>
                                        </p:attrNameLst>
                                      </p:cBhvr>
                                      <p:to>
                                        <p:strVal val="visible"/>
                                      </p:to>
                                    </p:set>
                                    <p:animEffect transition="in" filter="slide(fromBottom)">
                                      <p:cBhvr>
                                        <p:cTn id="26" dur="500"/>
                                        <p:tgtEl>
                                          <p:spTgt spid="17512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mph" presetSubtype="2" fill="hold" nodeType="clickEffect">
                                  <p:stCondLst>
                                    <p:cond delay="0"/>
                                  </p:stCondLst>
                                  <p:childTnLst>
                                    <p:anim to="1.5" calcmode="lin" valueType="num">
                                      <p:cBhvr override="childStyle">
                                        <p:cTn id="30" dur="2000" fill="hold"/>
                                        <p:tgtEl>
                                          <p:spTgt spid="175120">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0" grpId="0" build="allAtOnce"/>
      <p:bldP spid="175121" grpId="0"/>
      <p:bldP spid="175122" grpId="0"/>
      <p:bldP spid="175123" grpId="0"/>
      <p:bldP spid="175124" grpId="0"/>
      <p:bldP spid="175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2"/>
          <p:cNvGrpSpPr>
            <a:grpSpLocks/>
          </p:cNvGrpSpPr>
          <p:nvPr/>
        </p:nvGrpSpPr>
        <p:grpSpPr bwMode="auto">
          <a:xfrm>
            <a:off x="-152400" y="0"/>
            <a:ext cx="9448800" cy="228600"/>
            <a:chOff x="-96" y="2928"/>
            <a:chExt cx="5952" cy="144"/>
          </a:xfrm>
        </p:grpSpPr>
        <p:sp>
          <p:nvSpPr>
            <p:cNvPr id="3082"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3083"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3076" name="Rectangle 15"/>
          <p:cNvSpPr>
            <a:spLocks noChangeArrowheads="1"/>
          </p:cNvSpPr>
          <p:nvPr/>
        </p:nvSpPr>
        <p:spPr bwMode="auto">
          <a:xfrm>
            <a:off x="-152400" y="6705600"/>
            <a:ext cx="9448800" cy="152400"/>
          </a:xfrm>
          <a:prstGeom prst="rect">
            <a:avLst/>
          </a:prstGeom>
          <a:solidFill>
            <a:srgbClr val="FF7C80"/>
          </a:solidFill>
          <a:ln w="9525">
            <a:noFill/>
            <a:miter lim="800000"/>
            <a:headEnd/>
            <a:tailEnd/>
          </a:ln>
        </p:spPr>
        <p:txBody>
          <a:bodyPr wrap="none" anchor="ctr"/>
          <a:lstStyle/>
          <a:p>
            <a:pPr algn="ctr" eaLnBrk="1" hangingPunct="1"/>
            <a:endParaRPr lang="en-US">
              <a:solidFill>
                <a:srgbClr val="003399"/>
              </a:solidFill>
            </a:endParaRPr>
          </a:p>
        </p:txBody>
      </p:sp>
      <p:sp>
        <p:nvSpPr>
          <p:cNvPr id="3077" name="Rectangle 16"/>
          <p:cNvSpPr>
            <a:spLocks noChangeArrowheads="1"/>
          </p:cNvSpPr>
          <p:nvPr/>
        </p:nvSpPr>
        <p:spPr bwMode="auto">
          <a:xfrm>
            <a:off x="0" y="457200"/>
            <a:ext cx="4267200" cy="762000"/>
          </a:xfrm>
          <a:prstGeom prst="rect">
            <a:avLst/>
          </a:prstGeom>
          <a:noFill/>
          <a:ln w="9525">
            <a:noFill/>
            <a:miter lim="800000"/>
            <a:headEnd/>
            <a:tailEnd/>
          </a:ln>
        </p:spPr>
        <p:txBody>
          <a:bodyPr anchor="ctr"/>
          <a:lstStyle/>
          <a:p>
            <a:pPr algn="ctr" eaLnBrk="1" hangingPunct="1"/>
            <a:endParaRPr lang="en-US" sz="6600" b="1" dirty="0">
              <a:solidFill>
                <a:schemeClr val="tx2"/>
              </a:solidFill>
              <a:latin typeface="Arial Narrow" pitchFamily="34" charset="0"/>
            </a:endParaRPr>
          </a:p>
        </p:txBody>
      </p:sp>
      <p:sp>
        <p:nvSpPr>
          <p:cNvPr id="3078" name="Oval 13"/>
          <p:cNvSpPr>
            <a:spLocks noChangeArrowheads="1"/>
          </p:cNvSpPr>
          <p:nvPr/>
        </p:nvSpPr>
        <p:spPr bwMode="auto">
          <a:xfrm>
            <a:off x="4419600" y="1524000"/>
            <a:ext cx="4114800" cy="1600200"/>
          </a:xfrm>
          <a:prstGeom prst="ellipse">
            <a:avLst/>
          </a:prstGeom>
          <a:noFill/>
          <a:ln w="9525" algn="ctr">
            <a:noFill/>
            <a:round/>
            <a:headEnd/>
            <a:tailEnd/>
          </a:ln>
        </p:spPr>
        <p:txBody>
          <a:bodyPr/>
          <a:lstStyle/>
          <a:p>
            <a:endParaRPr lang="en-CA"/>
          </a:p>
        </p:txBody>
      </p:sp>
      <p:sp>
        <p:nvSpPr>
          <p:cNvPr id="4104" name="Content Placeholder 16"/>
          <p:cNvSpPr>
            <a:spLocks noGrp="1"/>
          </p:cNvSpPr>
          <p:nvPr>
            <p:ph sz="half" idx="1"/>
          </p:nvPr>
        </p:nvSpPr>
        <p:spPr>
          <a:xfrm>
            <a:off x="533400" y="1524000"/>
            <a:ext cx="7543800" cy="2925763"/>
          </a:xfrm>
        </p:spPr>
        <p:txBody>
          <a:bodyPr/>
          <a:lstStyle/>
          <a:p>
            <a:pPr algn="ctr" eaLnBrk="1" hangingPunct="1">
              <a:spcBef>
                <a:spcPts val="500"/>
              </a:spcBef>
              <a:spcAft>
                <a:spcPts val="500"/>
              </a:spcAft>
              <a:buNone/>
            </a:pPr>
            <a:endParaRPr lang="en-US" sz="3200" b="1" dirty="0" smtClean="0"/>
          </a:p>
          <a:p>
            <a:pPr algn="ctr" eaLnBrk="1" hangingPunct="1">
              <a:spcBef>
                <a:spcPts val="500"/>
              </a:spcBef>
              <a:spcAft>
                <a:spcPts val="500"/>
              </a:spcAft>
              <a:buNone/>
            </a:pPr>
            <a:endParaRPr lang="en-US" sz="3200" b="1" dirty="0" smtClean="0"/>
          </a:p>
          <a:p>
            <a:pPr algn="ctr" eaLnBrk="1" hangingPunct="1">
              <a:spcBef>
                <a:spcPts val="500"/>
              </a:spcBef>
              <a:spcAft>
                <a:spcPts val="500"/>
              </a:spcAft>
            </a:pPr>
            <a:endParaRPr lang="en-US" sz="3200" b="1" dirty="0" smtClean="0"/>
          </a:p>
          <a:p>
            <a:pPr eaLnBrk="1" hangingPunct="1">
              <a:spcBef>
                <a:spcPts val="500"/>
              </a:spcBef>
              <a:spcAft>
                <a:spcPts val="500"/>
              </a:spcAft>
            </a:pPr>
            <a:r>
              <a:rPr lang="en-US" sz="3200" b="1" dirty="0" err="1" smtClean="0"/>
              <a:t>Déterminer</a:t>
            </a:r>
            <a:r>
              <a:rPr lang="en-US" sz="3200" b="1" dirty="0" smtClean="0"/>
              <a:t> le </a:t>
            </a:r>
            <a:r>
              <a:rPr lang="en-US" sz="3200" b="1" dirty="0" err="1" smtClean="0"/>
              <a:t>niveau</a:t>
            </a:r>
            <a:r>
              <a:rPr lang="en-US" sz="3200" b="1" dirty="0" smtClean="0"/>
              <a:t> </a:t>
            </a:r>
            <a:r>
              <a:rPr lang="en-US" sz="3200" b="1" dirty="0" err="1" smtClean="0"/>
              <a:t>d’activité</a:t>
            </a:r>
            <a:r>
              <a:rPr lang="en-US" sz="3200" b="1" dirty="0" smtClean="0"/>
              <a:t> physique </a:t>
            </a:r>
            <a:r>
              <a:rPr lang="en-US" sz="3200" b="1" dirty="0" err="1" smtClean="0"/>
              <a:t>actuel</a:t>
            </a:r>
            <a:r>
              <a:rPr lang="en-US" sz="3200" b="1" dirty="0" smtClean="0"/>
              <a:t> du patient</a:t>
            </a:r>
          </a:p>
          <a:p>
            <a:pPr eaLnBrk="1" hangingPunct="1">
              <a:spcBef>
                <a:spcPts val="500"/>
              </a:spcBef>
              <a:spcAft>
                <a:spcPts val="500"/>
              </a:spcAft>
            </a:pPr>
            <a:r>
              <a:rPr lang="en-US" sz="3200" b="1" dirty="0" err="1" smtClean="0"/>
              <a:t>Volonté</a:t>
            </a:r>
            <a:r>
              <a:rPr lang="en-US" sz="3200" b="1" dirty="0" smtClean="0"/>
              <a:t> à faire de </a:t>
            </a:r>
            <a:r>
              <a:rPr lang="en-US" sz="3200" b="1" dirty="0" err="1" smtClean="0"/>
              <a:t>l’exercice</a:t>
            </a:r>
            <a:endParaRPr lang="en-US" sz="3200" b="1" dirty="0" smtClean="0"/>
          </a:p>
          <a:p>
            <a:pPr algn="ctr" eaLnBrk="1" hangingPunct="1">
              <a:spcBef>
                <a:spcPts val="500"/>
              </a:spcBef>
              <a:spcAft>
                <a:spcPts val="500"/>
              </a:spcAft>
              <a:buNone/>
            </a:pPr>
            <a:r>
              <a:rPr lang="en-US" sz="3200" b="1" dirty="0" smtClean="0"/>
              <a:t/>
            </a:r>
            <a:br>
              <a:rPr lang="en-US" sz="3200" b="1" dirty="0" smtClean="0"/>
            </a:br>
            <a:r>
              <a:rPr lang="en-US" sz="3200" b="1" dirty="0" smtClean="0"/>
              <a:t>SIGNES VITAUX</a:t>
            </a:r>
          </a:p>
          <a:p>
            <a:pPr algn="ctr" eaLnBrk="1" hangingPunct="1">
              <a:spcBef>
                <a:spcPts val="500"/>
              </a:spcBef>
              <a:spcAft>
                <a:spcPts val="500"/>
              </a:spcAft>
              <a:buNone/>
            </a:pPr>
            <a:r>
              <a:rPr lang="fr-CA" sz="3200" b="1" dirty="0" smtClean="0"/>
              <a:t>D’EXERCICE</a:t>
            </a:r>
            <a:endParaRPr lang="en-US" sz="3200" b="1" dirty="0" smtClean="0"/>
          </a:p>
          <a:p>
            <a:pPr eaLnBrk="1" hangingPunct="1">
              <a:spcBef>
                <a:spcPts val="500"/>
              </a:spcBef>
              <a:spcAft>
                <a:spcPts val="500"/>
              </a:spcAft>
              <a:buFontTx/>
              <a:buAutoNum type="arabicPeriod"/>
            </a:pPr>
            <a:endParaRPr lang="en-US" sz="2000" dirty="0" smtClean="0">
              <a:solidFill>
                <a:schemeClr val="bg2"/>
              </a:solidFill>
            </a:endParaRPr>
          </a:p>
          <a:p>
            <a:endParaRPr lang="en-CA" sz="2000" dirty="0" smtClean="0">
              <a:solidFill>
                <a:schemeClr val="bg2"/>
              </a:solidFill>
            </a:endParaRPr>
          </a:p>
        </p:txBody>
      </p:sp>
      <p:sp>
        <p:nvSpPr>
          <p:cNvPr id="11" name="Rounded Rectangular Callout 3"/>
          <p:cNvSpPr>
            <a:spLocks noChangeArrowheads="1"/>
          </p:cNvSpPr>
          <p:nvPr/>
        </p:nvSpPr>
        <p:spPr bwMode="auto">
          <a:xfrm>
            <a:off x="381000" y="457200"/>
            <a:ext cx="7315200" cy="2133600"/>
          </a:xfrm>
          <a:prstGeom prst="wedgeRoundRectCallout">
            <a:avLst>
              <a:gd name="adj1" fmla="val -20491"/>
              <a:gd name="adj2" fmla="val 83635"/>
              <a:gd name="adj3" fmla="val 16667"/>
            </a:avLst>
          </a:prstGeom>
          <a:noFill/>
          <a:ln w="76200" algn="ctr">
            <a:solidFill>
              <a:srgbClr val="C00000"/>
            </a:solidFill>
            <a:round/>
            <a:headEnd/>
            <a:tailEnd/>
          </a:ln>
        </p:spPr>
        <p:txBody>
          <a:bodyPr/>
          <a:lstStyle/>
          <a:p>
            <a:endParaRPr lang="en-CA"/>
          </a:p>
        </p:txBody>
      </p:sp>
      <p:sp>
        <p:nvSpPr>
          <p:cNvPr id="12" name="Rectangle 11"/>
          <p:cNvSpPr/>
          <p:nvPr/>
        </p:nvSpPr>
        <p:spPr>
          <a:xfrm>
            <a:off x="533400" y="575608"/>
            <a:ext cx="6858000" cy="1938992"/>
          </a:xfrm>
          <a:prstGeom prst="rect">
            <a:avLst/>
          </a:prstGeom>
        </p:spPr>
        <p:txBody>
          <a:bodyPr wrap="square">
            <a:spAutoFit/>
          </a:bodyPr>
          <a:lstStyle/>
          <a:p>
            <a:pPr algn="ctr">
              <a:buFontTx/>
              <a:buNone/>
              <a:defRPr/>
            </a:pPr>
            <a:r>
              <a:rPr lang="en-CA" sz="4000" b="1" spc="300" dirty="0" smtClean="0">
                <a:solidFill>
                  <a:srgbClr val="0000FF"/>
                </a:solidFill>
                <a:latin typeface="Aharoni" panose="02010803020104030203" pitchFamily="2" charset="-79"/>
                <a:cs typeface="Aharoni" panose="02010803020104030203" pitchFamily="2" charset="-79"/>
              </a:rPr>
              <a:t>DEMANDEZ</a:t>
            </a:r>
          </a:p>
          <a:p>
            <a:pPr algn="ctr">
              <a:buFontTx/>
              <a:buNone/>
              <a:defRPr/>
            </a:pPr>
            <a:r>
              <a:rPr lang="en-CA" sz="4000" b="1" spc="300" dirty="0" smtClean="0">
                <a:solidFill>
                  <a:srgbClr val="0000FF"/>
                </a:solidFill>
                <a:latin typeface="Aharoni" panose="02010803020104030203" pitchFamily="2" charset="-79"/>
                <a:cs typeface="Aharoni" panose="02010803020104030203" pitchFamily="2" charset="-79"/>
              </a:rPr>
              <a:t>AU PATIENT</a:t>
            </a:r>
          </a:p>
          <a:p>
            <a:pPr algn="ctr">
              <a:buFontTx/>
              <a:buNone/>
              <a:defRPr/>
            </a:pPr>
            <a:r>
              <a:rPr lang="en-CA" sz="4000" b="1" spc="300" dirty="0" smtClean="0">
                <a:solidFill>
                  <a:srgbClr val="0000FF"/>
                </a:solidFill>
                <a:latin typeface="Aharoni" panose="02010803020104030203" pitchFamily="2" charset="-79"/>
                <a:cs typeface="Aharoni" panose="02010803020104030203" pitchFamily="2" charset="-79"/>
              </a:rPr>
              <a:t>À CHAQUE FOIS</a:t>
            </a:r>
            <a:endParaRPr lang="en-CA" sz="4000" b="1" spc="300" dirty="0">
              <a:solidFill>
                <a:srgbClr val="0000FF"/>
              </a:solidFill>
              <a:latin typeface="Aharoni" panose="02010803020104030203" pitchFamily="2" charset="-79"/>
              <a:cs typeface="Aharoni" panose="02010803020104030203" pitchFamily="2" charset="-79"/>
            </a:endParaRPr>
          </a:p>
        </p:txBody>
      </p:sp>
      <p:sp>
        <p:nvSpPr>
          <p:cNvPr id="13" name="Oval 14"/>
          <p:cNvSpPr>
            <a:spLocks noChangeArrowheads="1"/>
          </p:cNvSpPr>
          <p:nvPr/>
        </p:nvSpPr>
        <p:spPr bwMode="auto">
          <a:xfrm>
            <a:off x="1828800" y="5334000"/>
            <a:ext cx="4953000" cy="1524000"/>
          </a:xfrm>
          <a:prstGeom prst="ellipse">
            <a:avLst/>
          </a:prstGeom>
          <a:noFill/>
          <a:ln w="57150" algn="ctr">
            <a:solidFill>
              <a:srgbClr val="FF0000"/>
            </a:solidFill>
            <a:round/>
            <a:headEnd/>
            <a:tailEnd/>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Évaluer</a:t>
            </a:r>
            <a:r>
              <a:rPr lang="en-US" sz="4000" dirty="0" smtClean="0"/>
              <a:t> – </a:t>
            </a:r>
            <a:r>
              <a:rPr lang="en-US" sz="4000" dirty="0" err="1" smtClean="0"/>
              <a:t>signes</a:t>
            </a:r>
            <a:r>
              <a:rPr lang="en-US" sz="4000" dirty="0" smtClean="0"/>
              <a:t> </a:t>
            </a:r>
            <a:r>
              <a:rPr lang="en-US" sz="4000" dirty="0" err="1" smtClean="0"/>
              <a:t>vitaux</a:t>
            </a:r>
            <a:r>
              <a:rPr lang="en-US" sz="4000" dirty="0" smtClean="0"/>
              <a:t> </a:t>
            </a:r>
            <a:r>
              <a:rPr lang="en-US" sz="4000" dirty="0" err="1" smtClean="0"/>
              <a:t>d’exercice</a:t>
            </a:r>
            <a:endParaRPr lang="en-US" sz="4000" dirty="0"/>
          </a:p>
        </p:txBody>
      </p:sp>
      <p:sp>
        <p:nvSpPr>
          <p:cNvPr id="6" name="Content Placeholder 5"/>
          <p:cNvSpPr>
            <a:spLocks noGrp="1"/>
          </p:cNvSpPr>
          <p:nvPr>
            <p:ph idx="1"/>
          </p:nvPr>
        </p:nvSpPr>
        <p:spPr>
          <a:xfrm>
            <a:off x="457200" y="1219200"/>
            <a:ext cx="8229600" cy="4530725"/>
          </a:xfrm>
        </p:spPr>
        <p:txBody>
          <a:bodyPr/>
          <a:lstStyle/>
          <a:p>
            <a:r>
              <a:rPr lang="en-US" sz="2400" dirty="0" smtClean="0"/>
              <a:t>“</a:t>
            </a:r>
            <a:r>
              <a:rPr lang="en-US" sz="2400" i="1" dirty="0" smtClean="0"/>
              <a:t>Il </a:t>
            </a:r>
            <a:r>
              <a:rPr lang="en-US" sz="2400" i="1" dirty="0" err="1" smtClean="0"/>
              <a:t>n’y</a:t>
            </a:r>
            <a:r>
              <a:rPr lang="en-US" sz="2400" i="1" dirty="0" smtClean="0"/>
              <a:t> a pas </a:t>
            </a:r>
            <a:r>
              <a:rPr lang="en-US" sz="2400" i="1" dirty="0" err="1" smtClean="0"/>
              <a:t>meilleur</a:t>
            </a:r>
            <a:r>
              <a:rPr lang="en-US" sz="2400" i="1" dirty="0" smtClean="0"/>
              <a:t> </a:t>
            </a:r>
            <a:r>
              <a:rPr lang="en-US" sz="2400" i="1" dirty="0" err="1" smtClean="0"/>
              <a:t>indicateur</a:t>
            </a:r>
            <a:r>
              <a:rPr lang="en-US" sz="2400" i="1" dirty="0" smtClean="0"/>
              <a:t> de santé et de </a:t>
            </a:r>
            <a:r>
              <a:rPr lang="en-US" sz="2400" i="1" dirty="0" err="1" smtClean="0"/>
              <a:t>longévité</a:t>
            </a:r>
            <a:r>
              <a:rPr lang="en-US" sz="2400" i="1" dirty="0" smtClean="0"/>
              <a:t> probable </a:t>
            </a:r>
            <a:r>
              <a:rPr lang="en-US" sz="2400" i="1" dirty="0" err="1" smtClean="0"/>
              <a:t>d’une</a:t>
            </a:r>
            <a:r>
              <a:rPr lang="en-US" sz="2400" i="1" dirty="0" smtClean="0"/>
              <a:t> </a:t>
            </a:r>
            <a:r>
              <a:rPr lang="en-US" sz="2400" i="1" dirty="0" err="1" smtClean="0"/>
              <a:t>personne</a:t>
            </a:r>
            <a:r>
              <a:rPr lang="en-US" sz="2400" i="1" dirty="0" smtClean="0"/>
              <a:t> </a:t>
            </a:r>
            <a:r>
              <a:rPr lang="en-US" sz="2400" i="1" dirty="0" err="1" smtClean="0"/>
              <a:t>que</a:t>
            </a:r>
            <a:r>
              <a:rPr lang="en-US" sz="2400" i="1" dirty="0" smtClean="0"/>
              <a:t> le </a:t>
            </a:r>
            <a:r>
              <a:rPr lang="en-US" sz="2400" i="1" dirty="0" err="1" smtClean="0"/>
              <a:t>nombre</a:t>
            </a:r>
            <a:r>
              <a:rPr lang="en-US" sz="2400" i="1" dirty="0" smtClean="0"/>
              <a:t> de minutes par </a:t>
            </a:r>
            <a:r>
              <a:rPr lang="en-US" sz="2400" i="1" dirty="0" err="1" smtClean="0"/>
              <a:t>semaine</a:t>
            </a:r>
            <a:r>
              <a:rPr lang="en-US" sz="2400" i="1" dirty="0" smtClean="0"/>
              <a:t> </a:t>
            </a:r>
            <a:r>
              <a:rPr lang="en-US" sz="2400" i="1" dirty="0" err="1" smtClean="0"/>
              <a:t>d’activité</a:t>
            </a:r>
            <a:r>
              <a:rPr lang="en-US" sz="2400" i="1" dirty="0" smtClean="0"/>
              <a:t> </a:t>
            </a:r>
            <a:r>
              <a:rPr lang="en-US" sz="2400" i="1" dirty="0" err="1" smtClean="0"/>
              <a:t>dans</a:t>
            </a:r>
            <a:r>
              <a:rPr lang="en-US" sz="2400" i="1" dirty="0" smtClean="0"/>
              <a:t> </a:t>
            </a:r>
            <a:r>
              <a:rPr lang="en-US" sz="2400" i="1" dirty="0" err="1" smtClean="0"/>
              <a:t>lesquels</a:t>
            </a:r>
            <a:r>
              <a:rPr lang="en-US" sz="2400" i="1" dirty="0" smtClean="0"/>
              <a:t> </a:t>
            </a:r>
            <a:r>
              <a:rPr lang="en-US" sz="2400" i="1" dirty="0" err="1" smtClean="0"/>
              <a:t>il</a:t>
            </a:r>
            <a:r>
              <a:rPr lang="en-US" sz="2400" i="1" dirty="0" smtClean="0"/>
              <a:t> </a:t>
            </a:r>
            <a:r>
              <a:rPr lang="en-US" sz="2400" i="1" dirty="0" err="1" smtClean="0"/>
              <a:t>s’engage</a:t>
            </a:r>
            <a:r>
              <a:rPr lang="en-US" sz="2400" dirty="0" smtClean="0"/>
              <a:t>.”</a:t>
            </a:r>
          </a:p>
          <a:p>
            <a:pPr algn="r"/>
            <a:r>
              <a:rPr lang="en-US" sz="1800" dirty="0" err="1" smtClean="0"/>
              <a:t>Sallis</a:t>
            </a:r>
            <a:r>
              <a:rPr lang="en-US" sz="1800" dirty="0" smtClean="0"/>
              <a:t>, </a:t>
            </a:r>
            <a:r>
              <a:rPr lang="en-US" sz="1800" i="1" dirty="0" smtClean="0"/>
              <a:t>Br J Sports Med</a:t>
            </a:r>
            <a:r>
              <a:rPr lang="en-US" sz="1800" dirty="0" smtClean="0"/>
              <a:t>, 2011</a:t>
            </a:r>
          </a:p>
          <a:p>
            <a:r>
              <a:rPr lang="en-US" sz="2400" dirty="0" err="1" smtClean="0"/>
              <a:t>Exercice</a:t>
            </a:r>
            <a:r>
              <a:rPr lang="en-US" sz="2400" dirty="0" smtClean="0"/>
              <a:t> </a:t>
            </a:r>
            <a:r>
              <a:rPr lang="en-US" sz="2400" dirty="0" err="1" smtClean="0"/>
              <a:t>comme</a:t>
            </a:r>
            <a:r>
              <a:rPr lang="en-US" sz="2400" dirty="0" smtClean="0"/>
              <a:t> 5</a:t>
            </a:r>
            <a:r>
              <a:rPr lang="en-US" sz="2400" baseline="30000" dirty="0" smtClean="0"/>
              <a:t>e</a:t>
            </a:r>
            <a:r>
              <a:rPr lang="en-US" sz="2400" dirty="0" smtClean="0"/>
              <a:t> </a:t>
            </a:r>
            <a:r>
              <a:rPr lang="en-US" sz="2400" dirty="0" err="1" smtClean="0"/>
              <a:t>signe</a:t>
            </a:r>
            <a:r>
              <a:rPr lang="en-US" sz="2400" dirty="0" smtClean="0"/>
              <a:t> vital – 150 minutes?</a:t>
            </a:r>
          </a:p>
          <a:p>
            <a:pPr lvl="1"/>
            <a:r>
              <a:rPr lang="en-US" sz="2400" dirty="0" smtClean="0"/>
              <a:t>2 questions, 1 minute</a:t>
            </a:r>
          </a:p>
          <a:p>
            <a:pPr lvl="2"/>
            <a:r>
              <a:rPr lang="en-US" dirty="0" err="1" smtClean="0"/>
              <a:t>Combien</a:t>
            </a:r>
            <a:r>
              <a:rPr lang="en-US" dirty="0" smtClean="0"/>
              <a:t> de </a:t>
            </a:r>
            <a:r>
              <a:rPr lang="en-US" dirty="0" err="1" smtClean="0"/>
              <a:t>fois</a:t>
            </a:r>
            <a:r>
              <a:rPr lang="en-US" dirty="0" smtClean="0"/>
              <a:t> par </a:t>
            </a:r>
            <a:r>
              <a:rPr lang="en-US" dirty="0" err="1" smtClean="0"/>
              <a:t>semaines</a:t>
            </a:r>
            <a:r>
              <a:rPr lang="en-US" dirty="0" smtClean="0"/>
              <a:t> </a:t>
            </a:r>
            <a:r>
              <a:rPr lang="en-US" dirty="0" err="1" smtClean="0"/>
              <a:t>faites-vous</a:t>
            </a:r>
            <a:r>
              <a:rPr lang="en-US" dirty="0" smtClean="0"/>
              <a:t> de </a:t>
            </a:r>
            <a:r>
              <a:rPr lang="en-US" dirty="0" err="1" smtClean="0"/>
              <a:t>l’activité</a:t>
            </a:r>
            <a:r>
              <a:rPr lang="en-US" dirty="0" smtClean="0"/>
              <a:t> physique de </a:t>
            </a:r>
            <a:r>
              <a:rPr lang="en-US" dirty="0" err="1" smtClean="0"/>
              <a:t>façon</a:t>
            </a:r>
            <a:r>
              <a:rPr lang="en-US" dirty="0" smtClean="0"/>
              <a:t> </a:t>
            </a:r>
            <a:r>
              <a:rPr lang="en-US" dirty="0" err="1" smtClean="0"/>
              <a:t>modérée</a:t>
            </a:r>
            <a:r>
              <a:rPr lang="en-US" dirty="0" smtClean="0"/>
              <a:t> à </a:t>
            </a:r>
            <a:r>
              <a:rPr lang="en-US" dirty="0" err="1" smtClean="0"/>
              <a:t>vigoureuse</a:t>
            </a:r>
            <a:r>
              <a:rPr lang="en-US" dirty="0" smtClean="0"/>
              <a:t>? </a:t>
            </a:r>
          </a:p>
          <a:p>
            <a:pPr lvl="2"/>
            <a:r>
              <a:rPr lang="en-US" dirty="0" smtClean="0"/>
              <a:t>Pour </a:t>
            </a:r>
            <a:r>
              <a:rPr lang="en-US" dirty="0" err="1" smtClean="0"/>
              <a:t>combien</a:t>
            </a:r>
            <a:r>
              <a:rPr lang="en-US" dirty="0" smtClean="0"/>
              <a:t> de temps à </a:t>
            </a:r>
            <a:r>
              <a:rPr lang="en-US" dirty="0" err="1" smtClean="0"/>
              <a:t>chaque</a:t>
            </a:r>
            <a:r>
              <a:rPr lang="en-US" dirty="0" smtClean="0"/>
              <a:t> </a:t>
            </a:r>
            <a:r>
              <a:rPr lang="en-US" dirty="0" err="1" smtClean="0"/>
              <a:t>fois</a:t>
            </a:r>
            <a:r>
              <a:rPr lang="en-US" dirty="0" smtClean="0"/>
              <a:t>?</a:t>
            </a:r>
          </a:p>
          <a:p>
            <a:pPr lvl="1"/>
            <a:r>
              <a:rPr lang="en-US" sz="2400" dirty="0" err="1" smtClean="0"/>
              <a:t>Étape</a:t>
            </a:r>
            <a:r>
              <a:rPr lang="en-US" sz="2400" dirty="0" smtClean="0"/>
              <a:t> utile pour </a:t>
            </a:r>
            <a:r>
              <a:rPr lang="en-US" sz="2400" dirty="0" err="1" smtClean="0"/>
              <a:t>créer</a:t>
            </a:r>
            <a:r>
              <a:rPr lang="en-US" sz="2400" dirty="0" smtClean="0"/>
              <a:t> </a:t>
            </a:r>
            <a:r>
              <a:rPr lang="en-US" sz="2400" dirty="0" err="1" smtClean="0"/>
              <a:t>une</a:t>
            </a:r>
            <a:r>
              <a:rPr lang="en-US" sz="2400" dirty="0" smtClean="0"/>
              <a:t> prescription </a:t>
            </a:r>
            <a:r>
              <a:rPr lang="en-US" sz="2400" dirty="0" err="1" smtClean="0"/>
              <a:t>ou</a:t>
            </a:r>
            <a:r>
              <a:rPr lang="en-US" sz="2400" dirty="0" smtClean="0"/>
              <a:t> </a:t>
            </a:r>
            <a:r>
              <a:rPr lang="en-US" sz="2400" dirty="0" err="1" smtClean="0"/>
              <a:t>une</a:t>
            </a:r>
            <a:r>
              <a:rPr lang="en-US" sz="2400" dirty="0" smtClean="0"/>
              <a:t> </a:t>
            </a:r>
            <a:r>
              <a:rPr lang="en-US" sz="2400" dirty="0" err="1" smtClean="0"/>
              <a:t>référence</a:t>
            </a:r>
            <a:r>
              <a:rPr lang="en-US" sz="2400" dirty="0" smtClean="0"/>
              <a:t> à un </a:t>
            </a:r>
            <a:r>
              <a:rPr lang="en-US" sz="2400" dirty="0" err="1" smtClean="0"/>
              <a:t>professionnel</a:t>
            </a:r>
            <a:r>
              <a:rPr lang="en-US" sz="2400" dirty="0" smtClean="0"/>
              <a:t> </a:t>
            </a:r>
            <a:r>
              <a:rPr lang="en-US" sz="2400" dirty="0" err="1" smtClean="0"/>
              <a:t>d’exercice</a:t>
            </a:r>
            <a:r>
              <a:rPr lang="en-US" sz="2400" dirty="0" smtClean="0"/>
              <a:t> </a:t>
            </a:r>
            <a:r>
              <a:rPr lang="en-US" sz="2400" dirty="0" err="1" smtClean="0"/>
              <a:t>qualifié</a:t>
            </a:r>
            <a:r>
              <a:rPr lang="en-US" sz="2400" dirty="0" smtClean="0"/>
              <a:t>.</a:t>
            </a:r>
          </a:p>
          <a:p>
            <a:pPr lvl="1"/>
            <a:endParaRPr lang="en-US" dirty="0" smtClean="0"/>
          </a:p>
        </p:txBody>
      </p:sp>
    </p:spTree>
    <p:extLst>
      <p:ext uri="{BB962C8B-B14F-4D97-AF65-F5344CB8AC3E}">
        <p14:creationId xmlns:p14="http://schemas.microsoft.com/office/powerpoint/2010/main" val="825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2400" y="457200"/>
            <a:ext cx="8839200" cy="6617196"/>
          </a:xfrm>
          <a:prstGeom prst="rect">
            <a:avLst/>
          </a:prstGeom>
          <a:noFill/>
        </p:spPr>
        <p:txBody>
          <a:bodyPr wrap="square" rtlCol="0">
            <a:spAutoFit/>
          </a:bodyPr>
          <a:lstStyle/>
          <a:p>
            <a:pPr algn="ctr"/>
            <a:r>
              <a:rPr lang="fr-CA" sz="2400" b="1" dirty="0" smtClean="0">
                <a:solidFill>
                  <a:srgbClr val="00B050"/>
                </a:solidFill>
              </a:rPr>
              <a:t>Qu’en est-t-il de l’intensité </a:t>
            </a:r>
            <a:r>
              <a:rPr lang="fr-CA" sz="2400" b="1" dirty="0" err="1" smtClean="0">
                <a:solidFill>
                  <a:srgbClr val="00B050"/>
                </a:solidFill>
              </a:rPr>
              <a:t>aérobique</a:t>
            </a:r>
            <a:r>
              <a:rPr lang="fr-CA" sz="2400" b="1" dirty="0" smtClean="0">
                <a:solidFill>
                  <a:srgbClr val="00B050"/>
                </a:solidFill>
              </a:rPr>
              <a:t> et le renforcement musculaire?</a:t>
            </a:r>
          </a:p>
          <a:p>
            <a:endParaRPr lang="fr-CA" b="1" dirty="0"/>
          </a:p>
          <a:p>
            <a:r>
              <a:rPr lang="fr-CA" sz="1600" i="1" dirty="0" smtClean="0">
                <a:solidFill>
                  <a:srgbClr val="669900"/>
                </a:solidFill>
              </a:rPr>
              <a:t>Comment puis-je évaluer l’intensité?</a:t>
            </a:r>
          </a:p>
          <a:p>
            <a:endParaRPr lang="fr-CA" sz="1600" i="1" dirty="0"/>
          </a:p>
          <a:p>
            <a:r>
              <a:rPr lang="fr-CA" sz="1600" b="1" dirty="0" smtClean="0"/>
              <a:t>Un exercice léger ne causera généralement pas les adultes à transpirer ou à respirer plus fort. </a:t>
            </a:r>
            <a:r>
              <a:rPr lang="fr-CA" sz="1600" dirty="0" smtClean="0"/>
              <a:t>Il est facile d’avoir une conversation à cette intensité. La marche est un exemple typique de l’exercice léger.</a:t>
            </a:r>
          </a:p>
          <a:p>
            <a:endParaRPr lang="fr-CA" sz="1600" b="1" dirty="0"/>
          </a:p>
          <a:p>
            <a:r>
              <a:rPr lang="fr-CA" sz="1600" b="1" dirty="0" smtClean="0"/>
              <a:t>L’exercice d’intensité modérée fera en sorte que les adultes vont transpirer un peu et qu’ils vont respirer un peu plus fort. </a:t>
            </a:r>
            <a:r>
              <a:rPr lang="fr-CA" sz="1600" dirty="0" smtClean="0"/>
              <a:t>Il est possible d’avoir une conversation avec des phrases courtes. Des exemples sont la marche rapide (comme si vous êtes en retard pour l’autobus) et le vélo.</a:t>
            </a:r>
          </a:p>
          <a:p>
            <a:endParaRPr lang="fr-CA" sz="1600" dirty="0"/>
          </a:p>
          <a:p>
            <a:r>
              <a:rPr lang="fr-CA" sz="1600" b="1" dirty="0" smtClean="0"/>
              <a:t>Des exercices de forte intensité causeront les adultes à transpirer et à être à bout de souffle. </a:t>
            </a:r>
            <a:r>
              <a:rPr lang="fr-CA" sz="1600" dirty="0" smtClean="0"/>
              <a:t> Des exemples sont le jogging, la natation, le ski de fond et la randonnée sur les collines.</a:t>
            </a:r>
          </a:p>
          <a:p>
            <a:endParaRPr lang="fr-CA" sz="1600" b="1" dirty="0"/>
          </a:p>
          <a:p>
            <a:r>
              <a:rPr lang="fr-CA" sz="1600" i="1" dirty="0">
                <a:solidFill>
                  <a:srgbClr val="669900"/>
                </a:solidFill>
              </a:rPr>
              <a:t>Quels sont les exercices de force et de résistance?</a:t>
            </a:r>
          </a:p>
          <a:p>
            <a:endParaRPr lang="fr-CA" sz="1600" dirty="0" smtClean="0"/>
          </a:p>
          <a:p>
            <a:r>
              <a:rPr lang="fr-CA" sz="1600" dirty="0" smtClean="0"/>
              <a:t>Les exercices de force et de résistance font travailler vos muscles plus forts en ajoutant du poids ou de la résistance au mouvement.</a:t>
            </a:r>
            <a:endParaRPr lang="fr-CA" sz="1600" i="1" dirty="0"/>
          </a:p>
          <a:p>
            <a:endParaRPr lang="fr-CA" b="1" dirty="0" smtClean="0"/>
          </a:p>
          <a:p>
            <a:endParaRPr lang="fr-CA" dirty="0"/>
          </a:p>
          <a:p>
            <a:endParaRPr lang="en-US" dirty="0"/>
          </a:p>
        </p:txBody>
      </p:sp>
    </p:spTree>
    <p:extLst>
      <p:ext uri="{BB962C8B-B14F-4D97-AF65-F5344CB8AC3E}">
        <p14:creationId xmlns:p14="http://schemas.microsoft.com/office/powerpoint/2010/main" val="110573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6200" y="552201"/>
            <a:ext cx="9002248" cy="5543799"/>
          </a:xfrm>
          <a:prstGeom prst="rect">
            <a:avLst/>
          </a:prstGeom>
        </p:spPr>
      </p:pic>
    </p:spTree>
    <p:extLst>
      <p:ext uri="{BB962C8B-B14F-4D97-AF65-F5344CB8AC3E}">
        <p14:creationId xmlns:p14="http://schemas.microsoft.com/office/powerpoint/2010/main" val="3550346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Line 4"/>
          <p:cNvSpPr>
            <a:spLocks noChangeShapeType="1"/>
          </p:cNvSpPr>
          <p:nvPr/>
        </p:nvSpPr>
        <p:spPr bwMode="auto">
          <a:xfrm flipV="1">
            <a:off x="768350" y="4559300"/>
            <a:ext cx="0" cy="530225"/>
          </a:xfrm>
          <a:prstGeom prst="line">
            <a:avLst/>
          </a:prstGeom>
          <a:noFill/>
          <a:ln w="31750">
            <a:solidFill>
              <a:srgbClr val="FFD629"/>
            </a:solidFill>
            <a:round/>
            <a:headEnd/>
            <a:tailEnd/>
          </a:ln>
        </p:spPr>
        <p:txBody>
          <a:bodyPr lIns="92364" tIns="46182" rIns="92364" bIns="46182"/>
          <a:lstStyle/>
          <a:p>
            <a:endParaRPr lang="en-CA"/>
          </a:p>
        </p:txBody>
      </p:sp>
      <p:sp>
        <p:nvSpPr>
          <p:cNvPr id="18435" name="Line 5"/>
          <p:cNvSpPr>
            <a:spLocks noChangeShapeType="1"/>
          </p:cNvSpPr>
          <p:nvPr/>
        </p:nvSpPr>
        <p:spPr bwMode="auto">
          <a:xfrm>
            <a:off x="768350" y="4559300"/>
            <a:ext cx="2006600" cy="0"/>
          </a:xfrm>
          <a:prstGeom prst="line">
            <a:avLst/>
          </a:prstGeom>
          <a:noFill/>
          <a:ln w="31750">
            <a:solidFill>
              <a:srgbClr val="FFD629"/>
            </a:solidFill>
            <a:round/>
            <a:headEnd/>
            <a:tailEnd/>
          </a:ln>
        </p:spPr>
        <p:txBody>
          <a:bodyPr lIns="92364" tIns="46182" rIns="92364" bIns="46182"/>
          <a:lstStyle/>
          <a:p>
            <a:endParaRPr lang="en-CA"/>
          </a:p>
        </p:txBody>
      </p:sp>
      <p:grpSp>
        <p:nvGrpSpPr>
          <p:cNvPr id="18436" name="Group 9"/>
          <p:cNvGrpSpPr>
            <a:grpSpLocks/>
          </p:cNvGrpSpPr>
          <p:nvPr/>
        </p:nvGrpSpPr>
        <p:grpSpPr bwMode="auto">
          <a:xfrm>
            <a:off x="2774950" y="4032250"/>
            <a:ext cx="2008188" cy="527050"/>
            <a:chOff x="839" y="3379"/>
            <a:chExt cx="862" cy="227"/>
          </a:xfrm>
        </p:grpSpPr>
        <p:sp>
          <p:nvSpPr>
            <p:cNvPr id="18447" name="Line 10"/>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18448" name="Line 11"/>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grpSp>
        <p:nvGrpSpPr>
          <p:cNvPr id="18437" name="Group 12"/>
          <p:cNvGrpSpPr>
            <a:grpSpLocks/>
          </p:cNvGrpSpPr>
          <p:nvPr/>
        </p:nvGrpSpPr>
        <p:grpSpPr bwMode="auto">
          <a:xfrm>
            <a:off x="4783138" y="3427413"/>
            <a:ext cx="3827462" cy="604837"/>
            <a:chOff x="839" y="3379"/>
            <a:chExt cx="862" cy="227"/>
          </a:xfrm>
        </p:grpSpPr>
        <p:sp>
          <p:nvSpPr>
            <p:cNvPr id="18445" name="Line 13"/>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18446" name="Line 14"/>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sp>
        <p:nvSpPr>
          <p:cNvPr id="18438" name="Text Box 16"/>
          <p:cNvSpPr txBox="1">
            <a:spLocks noChangeArrowheads="1"/>
          </p:cNvSpPr>
          <p:nvPr/>
        </p:nvSpPr>
        <p:spPr bwMode="auto">
          <a:xfrm>
            <a:off x="912019" y="4134346"/>
            <a:ext cx="1719262" cy="40104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b="1" dirty="0" smtClean="0">
                <a:solidFill>
                  <a:srgbClr val="0070C0"/>
                </a:solidFill>
                <a:latin typeface="Georgia" pitchFamily="18" charset="0"/>
              </a:rPr>
              <a:t>demander</a:t>
            </a:r>
            <a:endParaRPr lang="en-US" sz="2000" b="1" dirty="0">
              <a:solidFill>
                <a:srgbClr val="0070C0"/>
              </a:solidFill>
              <a:latin typeface="Georgia" pitchFamily="18" charset="0"/>
            </a:endParaRPr>
          </a:p>
        </p:txBody>
      </p:sp>
      <p:sp>
        <p:nvSpPr>
          <p:cNvPr id="175121" name="Text Box 17"/>
          <p:cNvSpPr txBox="1">
            <a:spLocks noChangeArrowheads="1"/>
          </p:cNvSpPr>
          <p:nvPr/>
        </p:nvSpPr>
        <p:spPr bwMode="auto">
          <a:xfrm>
            <a:off x="2816225" y="3661358"/>
            <a:ext cx="2130425" cy="40104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b="1" dirty="0" smtClean="0">
                <a:solidFill>
                  <a:srgbClr val="0070C0"/>
                </a:solidFill>
                <a:latin typeface="Georgia" pitchFamily="18" charset="0"/>
              </a:rPr>
              <a:t>Renseigner</a:t>
            </a:r>
            <a:endParaRPr lang="en-US" sz="2000" b="1" dirty="0">
              <a:solidFill>
                <a:srgbClr val="0070C0"/>
              </a:solidFill>
              <a:latin typeface="Georgia" pitchFamily="18" charset="0"/>
            </a:endParaRPr>
          </a:p>
        </p:txBody>
      </p:sp>
      <p:sp>
        <p:nvSpPr>
          <p:cNvPr id="18440" name="Text Box 18"/>
          <p:cNvSpPr txBox="1">
            <a:spLocks noChangeArrowheads="1"/>
          </p:cNvSpPr>
          <p:nvPr/>
        </p:nvSpPr>
        <p:spPr bwMode="auto">
          <a:xfrm>
            <a:off x="4979780" y="3031244"/>
            <a:ext cx="4495800" cy="40104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b="1" dirty="0" smtClean="0">
                <a:solidFill>
                  <a:srgbClr val="0070C0"/>
                </a:solidFill>
                <a:latin typeface="Georgia" pitchFamily="18" charset="0"/>
              </a:rPr>
              <a:t>Compréhensif</a:t>
            </a:r>
            <a:endParaRPr lang="en-US" sz="2000" b="1" dirty="0">
              <a:solidFill>
                <a:srgbClr val="0070C0"/>
              </a:solidFill>
              <a:latin typeface="Georgia" pitchFamily="18" charset="0"/>
            </a:endParaRPr>
          </a:p>
        </p:txBody>
      </p:sp>
      <p:sp>
        <p:nvSpPr>
          <p:cNvPr id="18441" name="Text Box 19"/>
          <p:cNvSpPr txBox="1">
            <a:spLocks noChangeArrowheads="1"/>
          </p:cNvSpPr>
          <p:nvPr/>
        </p:nvSpPr>
        <p:spPr bwMode="auto">
          <a:xfrm>
            <a:off x="931863" y="4656138"/>
            <a:ext cx="1827212" cy="398462"/>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a:solidFill>
                  <a:srgbClr val="8D0219"/>
                </a:solidFill>
              </a:rPr>
              <a:t>30 </a:t>
            </a:r>
            <a:r>
              <a:rPr lang="fr-CA" sz="2000" dirty="0" smtClean="0">
                <a:solidFill>
                  <a:srgbClr val="8D0219"/>
                </a:solidFill>
              </a:rPr>
              <a:t>secondes</a:t>
            </a:r>
            <a:endParaRPr lang="en-US" sz="2000" dirty="0">
              <a:solidFill>
                <a:srgbClr val="8D0219"/>
              </a:solidFill>
            </a:endParaRPr>
          </a:p>
        </p:txBody>
      </p:sp>
      <p:sp>
        <p:nvSpPr>
          <p:cNvPr id="18442" name="Text Box 20"/>
          <p:cNvSpPr txBox="1">
            <a:spLocks noChangeArrowheads="1"/>
          </p:cNvSpPr>
          <p:nvPr/>
        </p:nvSpPr>
        <p:spPr bwMode="auto">
          <a:xfrm>
            <a:off x="2816225" y="4151313"/>
            <a:ext cx="1827213" cy="40104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a:solidFill>
                  <a:srgbClr val="8D0219"/>
                </a:solidFill>
              </a:rPr>
              <a:t>2-4 </a:t>
            </a:r>
            <a:r>
              <a:rPr lang="fr-CA" sz="2000" dirty="0" smtClean="0">
                <a:solidFill>
                  <a:srgbClr val="8D0219"/>
                </a:solidFill>
              </a:rPr>
              <a:t>minutes</a:t>
            </a:r>
            <a:endParaRPr lang="en-US" sz="2000" dirty="0">
              <a:solidFill>
                <a:srgbClr val="8D0219"/>
              </a:solidFill>
            </a:endParaRPr>
          </a:p>
        </p:txBody>
      </p:sp>
      <p:sp>
        <p:nvSpPr>
          <p:cNvPr id="18443" name="Text Box 21"/>
          <p:cNvSpPr txBox="1">
            <a:spLocks noChangeArrowheads="1"/>
          </p:cNvSpPr>
          <p:nvPr/>
        </p:nvSpPr>
        <p:spPr bwMode="auto">
          <a:xfrm>
            <a:off x="4876800" y="3505200"/>
            <a:ext cx="3440113" cy="39846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smtClean="0">
                <a:solidFill>
                  <a:srgbClr val="8D0219"/>
                </a:solidFill>
              </a:rPr>
              <a:t>10-20 </a:t>
            </a:r>
            <a:r>
              <a:rPr lang="fr-CA" sz="2000" dirty="0">
                <a:solidFill>
                  <a:srgbClr val="8D0219"/>
                </a:solidFill>
              </a:rPr>
              <a:t>minutes</a:t>
            </a:r>
            <a:endParaRPr lang="en-US" sz="2000" dirty="0">
              <a:solidFill>
                <a:srgbClr val="8D0219"/>
              </a:solidFill>
            </a:endParaRPr>
          </a:p>
        </p:txBody>
      </p:sp>
      <p:sp>
        <p:nvSpPr>
          <p:cNvPr id="18444" name="Rectangle 24"/>
          <p:cNvSpPr>
            <a:spLocks noGrp="1" noChangeArrowheads="1"/>
          </p:cNvSpPr>
          <p:nvPr>
            <p:ph type="title"/>
          </p:nvPr>
        </p:nvSpPr>
        <p:spPr>
          <a:xfrm>
            <a:off x="228600" y="274638"/>
            <a:ext cx="8763000" cy="1143000"/>
          </a:xfrm>
        </p:spPr>
        <p:txBody>
          <a:bodyPr/>
          <a:lstStyle/>
          <a:p>
            <a:r>
              <a:rPr lang="fr-CA" dirty="0" smtClean="0"/>
              <a:t>Opportunités de </a:t>
            </a:r>
            <a:r>
              <a:rPr lang="fr-CA" dirty="0" err="1" smtClean="0"/>
              <a:t>counselling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175121">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52400" y="0"/>
            <a:ext cx="9448800" cy="228600"/>
            <a:chOff x="-96" y="2928"/>
            <a:chExt cx="5952" cy="144"/>
          </a:xfrm>
        </p:grpSpPr>
        <p:sp>
          <p:nvSpPr>
            <p:cNvPr id="20488"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20489"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20483" name="Rectangle 22"/>
          <p:cNvSpPr>
            <a:spLocks noChangeArrowheads="1"/>
          </p:cNvSpPr>
          <p:nvPr/>
        </p:nvSpPr>
        <p:spPr bwMode="auto">
          <a:xfrm>
            <a:off x="-152400" y="6705600"/>
            <a:ext cx="9448800" cy="152400"/>
          </a:xfrm>
          <a:prstGeom prst="rect">
            <a:avLst/>
          </a:prstGeom>
          <a:solidFill>
            <a:srgbClr val="FF7C80"/>
          </a:solidFill>
          <a:ln w="9525">
            <a:noFill/>
            <a:miter lim="800000"/>
            <a:headEnd/>
            <a:tailEnd/>
          </a:ln>
        </p:spPr>
        <p:txBody>
          <a:bodyPr wrap="none" anchor="ctr"/>
          <a:lstStyle/>
          <a:p>
            <a:pPr algn="ctr" eaLnBrk="1" hangingPunct="1"/>
            <a:endParaRPr lang="en-US">
              <a:solidFill>
                <a:srgbClr val="003399"/>
              </a:solidFill>
            </a:endParaRPr>
          </a:p>
        </p:txBody>
      </p:sp>
      <p:sp>
        <p:nvSpPr>
          <p:cNvPr id="20484" name="Rectangle 94"/>
          <p:cNvSpPr>
            <a:spLocks noChangeArrowheads="1"/>
          </p:cNvSpPr>
          <p:nvPr/>
        </p:nvSpPr>
        <p:spPr bwMode="auto">
          <a:xfrm>
            <a:off x="228600" y="5867400"/>
            <a:ext cx="8686800" cy="758825"/>
          </a:xfrm>
          <a:prstGeom prst="rect">
            <a:avLst/>
          </a:prstGeom>
          <a:noFill/>
          <a:ln w="9525">
            <a:noFill/>
            <a:miter lim="800000"/>
            <a:headEnd/>
            <a:tailEnd/>
          </a:ln>
        </p:spPr>
        <p:txBody>
          <a:bodyPr>
            <a:spAutoFit/>
          </a:bodyPr>
          <a:lstStyle/>
          <a:p>
            <a:pPr marL="342900" indent="-342900" eaLnBrk="1" hangingPunct="1">
              <a:spcBef>
                <a:spcPts val="100"/>
              </a:spcBef>
              <a:spcAft>
                <a:spcPts val="100"/>
              </a:spcAft>
            </a:pPr>
            <a:r>
              <a:rPr lang="en-US" sz="1000" i="1"/>
              <a:t>Adapted from:</a:t>
            </a:r>
          </a:p>
          <a:p>
            <a:pPr marL="342900" indent="-342900" eaLnBrk="1" hangingPunct="1">
              <a:spcBef>
                <a:spcPts val="100"/>
              </a:spcBef>
              <a:spcAft>
                <a:spcPts val="100"/>
              </a:spcAft>
            </a:pPr>
            <a:r>
              <a:rPr lang="en-US" sz="1000"/>
              <a:t>Marcus, B.H. &amp; Forsyth, L.A. </a:t>
            </a:r>
            <a:r>
              <a:rPr lang="en-US" sz="1000" i="1"/>
              <a:t>Motivating People to Be Physically Active. </a:t>
            </a:r>
            <a:r>
              <a:rPr lang="en-US" sz="1000"/>
              <a:t>2009, Human Kinetics.</a:t>
            </a:r>
          </a:p>
          <a:p>
            <a:pPr marL="342900" indent="-342900" eaLnBrk="1" hangingPunct="1">
              <a:spcBef>
                <a:spcPts val="100"/>
              </a:spcBef>
              <a:spcAft>
                <a:spcPts val="100"/>
              </a:spcAft>
            </a:pPr>
            <a:r>
              <a:rPr lang="en-US" sz="1000"/>
              <a:t>Prochaska, J.O., DiClemente, C.C., &amp; Norcross, J.C. (1992). In search of how people change: Applications to addictive behaviors. </a:t>
            </a:r>
            <a:r>
              <a:rPr lang="en-US" sz="1000" i="1"/>
              <a:t>American Psychologist, 47, </a:t>
            </a:r>
            <a:r>
              <a:rPr lang="en-US" sz="1000"/>
              <a:t>1102-1114. </a:t>
            </a:r>
          </a:p>
        </p:txBody>
      </p:sp>
      <p:sp>
        <p:nvSpPr>
          <p:cNvPr id="20485" name="Title 8"/>
          <p:cNvSpPr>
            <a:spLocks noGrp="1"/>
          </p:cNvSpPr>
          <p:nvPr>
            <p:ph type="title"/>
          </p:nvPr>
        </p:nvSpPr>
        <p:spPr>
          <a:xfrm>
            <a:off x="457200" y="274638"/>
            <a:ext cx="8458200" cy="1143000"/>
          </a:xfrm>
        </p:spPr>
        <p:txBody>
          <a:bodyPr/>
          <a:lstStyle/>
          <a:p>
            <a:r>
              <a:rPr lang="en-CA" sz="4000" b="1" dirty="0" err="1" smtClean="0"/>
              <a:t>Stade</a:t>
            </a:r>
            <a:r>
              <a:rPr lang="en-CA" sz="4000" b="1" dirty="0" smtClean="0"/>
              <a:t> du </a:t>
            </a:r>
            <a:r>
              <a:rPr lang="en-CA" sz="4000" b="1" dirty="0" err="1" smtClean="0"/>
              <a:t>changement</a:t>
            </a:r>
            <a:r>
              <a:rPr lang="en-CA" sz="4000" b="1" dirty="0" smtClean="0"/>
              <a:t> de </a:t>
            </a:r>
            <a:r>
              <a:rPr lang="en-CA" sz="4000" b="1" dirty="0" err="1" smtClean="0"/>
              <a:t>l’activité</a:t>
            </a:r>
            <a:r>
              <a:rPr lang="en-CA" sz="4000" b="1" dirty="0" smtClean="0"/>
              <a:t> physique</a:t>
            </a:r>
          </a:p>
        </p:txBody>
      </p:sp>
      <p:sp>
        <p:nvSpPr>
          <p:cNvPr id="20486" name="Content Placeholder 9"/>
          <p:cNvSpPr>
            <a:spLocks noGrp="1"/>
          </p:cNvSpPr>
          <p:nvPr>
            <p:ph idx="1"/>
          </p:nvPr>
        </p:nvSpPr>
        <p:spPr/>
        <p:txBody>
          <a:bodyPr/>
          <a:lstStyle/>
          <a:p>
            <a:pPr>
              <a:buFontTx/>
              <a:buNone/>
            </a:pPr>
            <a:r>
              <a:rPr lang="en-CA" sz="2400" b="1" dirty="0" err="1" smtClean="0"/>
              <a:t>Êtes-vous</a:t>
            </a:r>
            <a:r>
              <a:rPr lang="en-CA" sz="2400" b="1" dirty="0" smtClean="0"/>
              <a:t> </a:t>
            </a:r>
            <a:r>
              <a:rPr lang="en-CA" sz="2400" b="1" dirty="0" err="1" smtClean="0"/>
              <a:t>actuellement</a:t>
            </a:r>
            <a:r>
              <a:rPr lang="en-CA" sz="2400" b="1" dirty="0" smtClean="0"/>
              <a:t> </a:t>
            </a:r>
            <a:r>
              <a:rPr lang="en-CA" sz="2400" b="1" dirty="0" err="1" smtClean="0"/>
              <a:t>actif</a:t>
            </a:r>
            <a:r>
              <a:rPr lang="en-CA" sz="2400" b="1" dirty="0" smtClean="0"/>
              <a:t> </a:t>
            </a:r>
            <a:r>
              <a:rPr lang="en-CA" sz="2400" b="1" dirty="0" err="1" smtClean="0"/>
              <a:t>physiquement</a:t>
            </a:r>
            <a:r>
              <a:rPr lang="en-CA" sz="2400" b="1" dirty="0" smtClean="0"/>
              <a:t>?</a:t>
            </a:r>
            <a:r>
              <a:rPr lang="en-CA" sz="2400" b="1" dirty="0"/>
              <a:t> </a:t>
            </a:r>
            <a:r>
              <a:rPr lang="en-CA" sz="2400" b="1" dirty="0" smtClean="0"/>
              <a:t>  </a:t>
            </a:r>
            <a:r>
              <a:rPr lang="en-CA" sz="2400" b="1" u="sng" dirty="0" smtClean="0"/>
              <a:t>NON</a:t>
            </a:r>
            <a:endParaRPr lang="en-CA" dirty="0" smtClean="0"/>
          </a:p>
          <a:p>
            <a:pPr>
              <a:buFontTx/>
              <a:buNone/>
            </a:pPr>
            <a:endParaRPr lang="en-CA" b="1" u="sng" dirty="0" smtClean="0"/>
          </a:p>
        </p:txBody>
      </p:sp>
      <p:graphicFrame>
        <p:nvGraphicFramePr>
          <p:cNvPr id="11" name="Diagram 10"/>
          <p:cNvGraphicFramePr/>
          <p:nvPr>
            <p:extLst>
              <p:ext uri="{D42A27DB-BD31-4B8C-83A1-F6EECF244321}">
                <p14:modId xmlns:p14="http://schemas.microsoft.com/office/powerpoint/2010/main" val="2047079303"/>
              </p:ext>
            </p:extLst>
          </p:nvPr>
        </p:nvGraphicFramePr>
        <p:xfrm>
          <a:off x="609600" y="2133600"/>
          <a:ext cx="7772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AVISER : le patient </a:t>
            </a:r>
            <a:r>
              <a:rPr lang="en-CA" dirty="0" err="1" smtClean="0"/>
              <a:t>sceptique</a:t>
            </a:r>
            <a:endParaRPr lang="en-CA" dirty="0"/>
          </a:p>
        </p:txBody>
      </p:sp>
      <p:sp>
        <p:nvSpPr>
          <p:cNvPr id="3" name="Espace réservé du contenu 2"/>
          <p:cNvSpPr>
            <a:spLocks noGrp="1"/>
          </p:cNvSpPr>
          <p:nvPr>
            <p:ph idx="1"/>
          </p:nvPr>
        </p:nvSpPr>
        <p:spPr>
          <a:xfrm>
            <a:off x="533400" y="1371600"/>
            <a:ext cx="8229600" cy="4724400"/>
          </a:xfrm>
          <a:effectLst>
            <a:glow rad="63500">
              <a:schemeClr val="accent1">
                <a:satMod val="175000"/>
                <a:alpha val="40000"/>
              </a:schemeClr>
            </a:glow>
          </a:effectLst>
        </p:spPr>
        <p:txBody>
          <a:bodyPr>
            <a:normAutofit/>
          </a:bodyPr>
          <a:lstStyle/>
          <a:p>
            <a:r>
              <a:rPr lang="en-CA" sz="2400" dirty="0" smtClean="0"/>
              <a:t>“</a:t>
            </a:r>
            <a:r>
              <a:rPr lang="en-CA" sz="2400" dirty="0" err="1" smtClean="0"/>
              <a:t>mais</a:t>
            </a:r>
            <a:r>
              <a:rPr lang="en-CA" sz="2400" dirty="0" smtClean="0"/>
              <a:t> </a:t>
            </a:r>
            <a:r>
              <a:rPr lang="en-CA" sz="2400" dirty="0" err="1" smtClean="0"/>
              <a:t>j’ai</a:t>
            </a:r>
            <a:r>
              <a:rPr lang="en-CA" sz="2400" dirty="0" smtClean="0"/>
              <a:t> </a:t>
            </a:r>
            <a:r>
              <a:rPr lang="en-CA" sz="2400" dirty="0" err="1" smtClean="0"/>
              <a:t>essayé</a:t>
            </a:r>
            <a:r>
              <a:rPr lang="en-CA" sz="2400" dirty="0" smtClean="0"/>
              <a:t> faire de </a:t>
            </a:r>
            <a:r>
              <a:rPr lang="en-CA" sz="2400" dirty="0" err="1" smtClean="0"/>
              <a:t>l’exercice</a:t>
            </a:r>
            <a:r>
              <a:rPr lang="en-CA" sz="2400" dirty="0" smtClean="0"/>
              <a:t> </a:t>
            </a:r>
            <a:r>
              <a:rPr lang="en-CA" sz="2400" dirty="0" err="1" smtClean="0"/>
              <a:t>dans</a:t>
            </a:r>
            <a:r>
              <a:rPr lang="en-CA" sz="2400" dirty="0" smtClean="0"/>
              <a:t> le passé </a:t>
            </a:r>
            <a:r>
              <a:rPr lang="en-CA" sz="2400" dirty="0" err="1" smtClean="0"/>
              <a:t>mais</a:t>
            </a:r>
            <a:r>
              <a:rPr lang="en-CA" sz="2400" dirty="0" smtClean="0"/>
              <a:t> je </a:t>
            </a:r>
            <a:r>
              <a:rPr lang="en-CA" sz="2400" dirty="0" err="1" smtClean="0"/>
              <a:t>perds</a:t>
            </a:r>
            <a:r>
              <a:rPr lang="en-CA" sz="2400" dirty="0" smtClean="0"/>
              <a:t> </a:t>
            </a:r>
            <a:r>
              <a:rPr lang="en-CA" sz="2400" dirty="0" err="1" smtClean="0"/>
              <a:t>jamais</a:t>
            </a:r>
            <a:r>
              <a:rPr lang="en-CA" sz="2400" dirty="0" smtClean="0"/>
              <a:t> de </a:t>
            </a:r>
            <a:r>
              <a:rPr lang="en-CA" sz="2400" dirty="0" err="1" smtClean="0"/>
              <a:t>poids</a:t>
            </a:r>
            <a:r>
              <a:rPr lang="en-CA" sz="2400" dirty="0" smtClean="0"/>
              <a:t>....”</a:t>
            </a:r>
          </a:p>
          <a:p>
            <a:endParaRPr lang="en-US" sz="1900" dirty="0" smtClean="0"/>
          </a:p>
          <a:p>
            <a:endParaRPr lang="en-US" sz="1900" dirty="0"/>
          </a:p>
          <a:p>
            <a:endParaRPr lang="en-US" sz="1900" dirty="0" smtClean="0"/>
          </a:p>
          <a:p>
            <a:endParaRPr lang="en-US" sz="1050" dirty="0"/>
          </a:p>
          <a:p>
            <a:r>
              <a:rPr lang="en-CA" sz="2400" dirty="0" err="1" smtClean="0"/>
              <a:t>mais</a:t>
            </a:r>
            <a:r>
              <a:rPr lang="en-CA" sz="2400" dirty="0" smtClean="0"/>
              <a:t> je ne </a:t>
            </a:r>
            <a:r>
              <a:rPr lang="en-CA" sz="2400" dirty="0" err="1" smtClean="0"/>
              <a:t>peux</a:t>
            </a:r>
            <a:r>
              <a:rPr lang="en-CA" sz="2400" dirty="0" smtClean="0"/>
              <a:t> pas me </a:t>
            </a:r>
            <a:r>
              <a:rPr lang="en-CA" sz="2400" dirty="0" err="1" smtClean="0"/>
              <a:t>permettre</a:t>
            </a:r>
            <a:r>
              <a:rPr lang="en-CA" sz="2400" dirty="0" smtClean="0"/>
              <a:t> de </a:t>
            </a:r>
            <a:r>
              <a:rPr lang="en-CA" sz="2400" dirty="0" err="1" smtClean="0"/>
              <a:t>joindre</a:t>
            </a:r>
            <a:r>
              <a:rPr lang="en-CA" sz="2400" dirty="0" smtClean="0"/>
              <a:t> un gym...”</a:t>
            </a:r>
          </a:p>
          <a:p>
            <a:endParaRPr lang="en-CA" sz="2400" dirty="0"/>
          </a:p>
          <a:p>
            <a:endParaRPr lang="en-CA" sz="2400" dirty="0" smtClean="0"/>
          </a:p>
          <a:p>
            <a:r>
              <a:rPr lang="en-CA" sz="2400" dirty="0" smtClean="0"/>
              <a:t>“</a:t>
            </a:r>
            <a:r>
              <a:rPr lang="en-CA" sz="2400" dirty="0" err="1" smtClean="0"/>
              <a:t>mais</a:t>
            </a:r>
            <a:r>
              <a:rPr lang="en-CA" sz="2400" dirty="0" smtClean="0"/>
              <a:t> à </a:t>
            </a:r>
            <a:r>
              <a:rPr lang="en-CA" sz="2400" dirty="0" err="1" smtClean="0"/>
              <a:t>chaque</a:t>
            </a:r>
            <a:r>
              <a:rPr lang="en-CA" sz="2400" dirty="0" smtClean="0"/>
              <a:t> </a:t>
            </a:r>
            <a:r>
              <a:rPr lang="en-CA" sz="2400" dirty="0" err="1" smtClean="0"/>
              <a:t>fois</a:t>
            </a:r>
            <a:r>
              <a:rPr lang="en-CA" sz="2400" dirty="0" smtClean="0"/>
              <a:t> </a:t>
            </a:r>
            <a:r>
              <a:rPr lang="en-CA" sz="2400" dirty="0" err="1" smtClean="0"/>
              <a:t>que</a:t>
            </a:r>
            <a:r>
              <a:rPr lang="en-CA" sz="2400" dirty="0" smtClean="0"/>
              <a:t> je </a:t>
            </a:r>
            <a:r>
              <a:rPr lang="en-CA" sz="2400" dirty="0" err="1" smtClean="0"/>
              <a:t>fais</a:t>
            </a:r>
            <a:r>
              <a:rPr lang="en-CA" sz="2400" dirty="0" smtClean="0"/>
              <a:t> de </a:t>
            </a:r>
            <a:r>
              <a:rPr lang="en-CA" sz="2400" dirty="0" err="1" smtClean="0"/>
              <a:t>l’exercice</a:t>
            </a:r>
            <a:r>
              <a:rPr lang="en-CA" sz="2400" dirty="0" smtClean="0"/>
              <a:t> </a:t>
            </a:r>
            <a:r>
              <a:rPr lang="en-CA" sz="2400" dirty="0" err="1" smtClean="0"/>
              <a:t>mes</a:t>
            </a:r>
            <a:r>
              <a:rPr lang="en-CA" sz="2400" dirty="0" smtClean="0"/>
              <a:t> </a:t>
            </a:r>
            <a:r>
              <a:rPr lang="en-CA" sz="2400" dirty="0" err="1" smtClean="0"/>
              <a:t>genoux</a:t>
            </a:r>
            <a:r>
              <a:rPr lang="en-CA" sz="2400" dirty="0" smtClean="0"/>
              <a:t> </a:t>
            </a:r>
            <a:r>
              <a:rPr lang="en-CA" sz="2400" dirty="0" err="1" smtClean="0"/>
              <a:t>commencent</a:t>
            </a:r>
            <a:r>
              <a:rPr lang="en-CA" sz="2400" dirty="0" smtClean="0"/>
              <a:t> à faire mal et je ne </a:t>
            </a:r>
            <a:r>
              <a:rPr lang="en-CA" sz="2400" dirty="0" err="1" smtClean="0"/>
              <a:t>veux</a:t>
            </a:r>
            <a:r>
              <a:rPr lang="en-CA" sz="2400" dirty="0" smtClean="0"/>
              <a:t> pas les </a:t>
            </a:r>
            <a:r>
              <a:rPr lang="en-CA" sz="2400" dirty="0" err="1" smtClean="0"/>
              <a:t>endommager</a:t>
            </a:r>
            <a:r>
              <a:rPr lang="en-CA" sz="2400" dirty="0" smtClean="0"/>
              <a:t>....” </a:t>
            </a:r>
          </a:p>
          <a:p>
            <a:pPr>
              <a:buNone/>
            </a:pPr>
            <a:endParaRPr lang="en-CA" dirty="0"/>
          </a:p>
        </p:txBody>
      </p:sp>
      <p:pic>
        <p:nvPicPr>
          <p:cNvPr id="4" name="Image 3"/>
          <p:cNvPicPr>
            <a:picLocks noChangeAspect="1"/>
          </p:cNvPicPr>
          <p:nvPr/>
        </p:nvPicPr>
        <p:blipFill>
          <a:blip r:embed="rId3"/>
          <a:stretch>
            <a:fillRect/>
          </a:stretch>
        </p:blipFill>
        <p:spPr>
          <a:xfrm>
            <a:off x="776859" y="2383209"/>
            <a:ext cx="7909941" cy="841629"/>
          </a:xfrm>
          <a:prstGeom prst="rect">
            <a:avLst/>
          </a:prstGeom>
          <a:ln w="31750">
            <a:solidFill>
              <a:srgbClr val="8FFF8F"/>
            </a:solidFill>
          </a:ln>
          <a:effectLst>
            <a:outerShdw blurRad="50800" dist="38100" dir="2700000" algn="tl" rotWithShape="0">
              <a:prstClr val="black">
                <a:alpha val="40000"/>
              </a:prstClr>
            </a:outerShdw>
          </a:effectLst>
        </p:spPr>
      </p:pic>
      <p:pic>
        <p:nvPicPr>
          <p:cNvPr id="5" name="Image 4"/>
          <p:cNvPicPr>
            <a:picLocks noChangeAspect="1"/>
          </p:cNvPicPr>
          <p:nvPr/>
        </p:nvPicPr>
        <p:blipFill>
          <a:blip r:embed="rId4"/>
          <a:stretch>
            <a:fillRect/>
          </a:stretch>
        </p:blipFill>
        <p:spPr>
          <a:xfrm>
            <a:off x="1066800" y="3950358"/>
            <a:ext cx="6751905" cy="480102"/>
          </a:xfrm>
          <a:prstGeom prst="rect">
            <a:avLst/>
          </a:prstGeom>
          <a:ln w="28575">
            <a:solidFill>
              <a:srgbClr val="8FFF8F"/>
            </a:solidFill>
          </a:ln>
          <a:effectLst>
            <a:outerShdw blurRad="50800" dist="38100" dir="2700000" algn="tl" rotWithShape="0">
              <a:prstClr val="black">
                <a:alpha val="40000"/>
              </a:prstClr>
            </a:outerShdw>
          </a:effectLst>
        </p:spPr>
      </p:pic>
      <p:pic>
        <p:nvPicPr>
          <p:cNvPr id="6" name="Image 5"/>
          <p:cNvPicPr>
            <a:picLocks noChangeAspect="1"/>
          </p:cNvPicPr>
          <p:nvPr/>
        </p:nvPicPr>
        <p:blipFill>
          <a:blip r:embed="rId5"/>
          <a:stretch>
            <a:fillRect/>
          </a:stretch>
        </p:blipFill>
        <p:spPr>
          <a:xfrm>
            <a:off x="571500" y="5592970"/>
            <a:ext cx="8229600" cy="1189995"/>
          </a:xfrm>
          <a:prstGeom prst="rect">
            <a:avLst/>
          </a:prstGeom>
          <a:ln w="28575">
            <a:solidFill>
              <a:srgbClr val="8FFF8F"/>
            </a:solidFill>
          </a:ln>
          <a:effectLst>
            <a:outerShdw blurRad="50800" dist="38100" dir="2700000" algn="tl" rotWithShape="0">
              <a:prstClr val="black">
                <a:alpha val="40000"/>
              </a:prstClr>
            </a:outerShdw>
          </a:effectLst>
        </p:spPr>
      </p:pic>
      <p:sp>
        <p:nvSpPr>
          <p:cNvPr id="9" name="Rounded Rectangular Callout 6"/>
          <p:cNvSpPr/>
          <p:nvPr/>
        </p:nvSpPr>
        <p:spPr bwMode="auto">
          <a:xfrm>
            <a:off x="2438400" y="3581400"/>
            <a:ext cx="5105400" cy="3124200"/>
          </a:xfrm>
          <a:prstGeom prst="wedgeRoundRectCallout">
            <a:avLst>
              <a:gd name="adj1" fmla="val -34763"/>
              <a:gd name="adj2" fmla="val -5875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10" name="Picture 2"/>
          <p:cNvPicPr>
            <a:picLocks noChangeAspect="1" noChangeArrowheads="1"/>
          </p:cNvPicPr>
          <p:nvPr/>
        </p:nvPicPr>
        <p:blipFill>
          <a:blip r:embed="rId6" cstate="print"/>
          <a:srcRect/>
          <a:stretch>
            <a:fillRect/>
          </a:stretch>
        </p:blipFill>
        <p:spPr bwMode="auto">
          <a:xfrm>
            <a:off x="2933700" y="3851936"/>
            <a:ext cx="4114800" cy="2853664"/>
          </a:xfrm>
          <a:prstGeom prst="rect">
            <a:avLst/>
          </a:prstGeom>
          <a:noFill/>
          <a:ln w="9525">
            <a:noFill/>
            <a:miter lim="800000"/>
            <a:headEnd/>
            <a:tailEnd/>
          </a:ln>
        </p:spPr>
      </p:pic>
    </p:spTree>
    <p:extLst>
      <p:ext uri="{BB962C8B-B14F-4D97-AF65-F5344CB8AC3E}">
        <p14:creationId xmlns:p14="http://schemas.microsoft.com/office/powerpoint/2010/main" val="373919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0" presetID="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rsz_sitting"/>
          <p:cNvPicPr>
            <a:picLocks noChangeAspect="1" noChangeArrowheads="1"/>
          </p:cNvPicPr>
          <p:nvPr/>
        </p:nvPicPr>
        <p:blipFill>
          <a:blip r:embed="rId2" cstate="print"/>
          <a:srcRect/>
          <a:stretch>
            <a:fillRect/>
          </a:stretch>
        </p:blipFill>
        <p:spPr bwMode="auto">
          <a:xfrm>
            <a:off x="4784795" y="1872560"/>
            <a:ext cx="4329112" cy="4929187"/>
          </a:xfrm>
          <a:prstGeom prst="rect">
            <a:avLst/>
          </a:prstGeom>
          <a:noFill/>
          <a:ln w="9525">
            <a:noFill/>
            <a:miter lim="800000"/>
            <a:headEnd/>
            <a:tailEnd/>
          </a:ln>
        </p:spPr>
      </p:pic>
      <p:pic>
        <p:nvPicPr>
          <p:cNvPr id="26627" name="Picture 2" descr="http://scalablesocialmedia.com/wp-content/uploads/2013/02/Could-Your-Desk-Job-Decrease-Your-Life-Expectancy.jpg"/>
          <p:cNvPicPr>
            <a:picLocks noChangeAspect="1" noChangeArrowheads="1"/>
          </p:cNvPicPr>
          <p:nvPr/>
        </p:nvPicPr>
        <p:blipFill>
          <a:blip r:embed="rId3" cstate="print"/>
          <a:srcRect/>
          <a:stretch>
            <a:fillRect/>
          </a:stretch>
        </p:blipFill>
        <p:spPr bwMode="auto">
          <a:xfrm>
            <a:off x="0" y="0"/>
            <a:ext cx="5530850" cy="3778250"/>
          </a:xfrm>
          <a:prstGeom prst="rect">
            <a:avLst/>
          </a:prstGeom>
          <a:noFill/>
          <a:ln w="9525">
            <a:noFill/>
            <a:miter lim="800000"/>
            <a:headEnd/>
            <a:tailEnd/>
          </a:ln>
        </p:spPr>
      </p:pic>
      <p:pic>
        <p:nvPicPr>
          <p:cNvPr id="26628" name="Picture 5" descr="http://www.bitrebels.com/wp-content/uploads/2011/04/Evolution-Of-Man-Parodies-6.jpg"/>
          <p:cNvPicPr>
            <a:picLocks noChangeAspect="1" noChangeArrowheads="1"/>
          </p:cNvPicPr>
          <p:nvPr/>
        </p:nvPicPr>
        <p:blipFill>
          <a:blip r:embed="rId4" cstate="print"/>
          <a:srcRect t="24771" b="27966"/>
          <a:stretch>
            <a:fillRect/>
          </a:stretch>
        </p:blipFill>
        <p:spPr bwMode="auto">
          <a:xfrm>
            <a:off x="0" y="4191000"/>
            <a:ext cx="4821238" cy="1724025"/>
          </a:xfrm>
          <a:prstGeom prst="rect">
            <a:avLst/>
          </a:prstGeom>
          <a:noFill/>
          <a:ln w="9525">
            <a:noFill/>
            <a:miter lim="800000"/>
            <a:headEnd/>
            <a:tailEnd/>
          </a:ln>
        </p:spPr>
      </p:pic>
      <p:sp>
        <p:nvSpPr>
          <p:cNvPr id="2" name="TextBox 1"/>
          <p:cNvSpPr txBox="1"/>
          <p:nvPr/>
        </p:nvSpPr>
        <p:spPr>
          <a:xfrm>
            <a:off x="5503636" y="304800"/>
            <a:ext cx="3810000" cy="1477328"/>
          </a:xfrm>
          <a:prstGeom prst="rect">
            <a:avLst/>
          </a:prstGeom>
          <a:noFill/>
        </p:spPr>
        <p:txBody>
          <a:bodyPr wrap="square" rtlCol="0">
            <a:spAutoFit/>
          </a:bodyPr>
          <a:lstStyle/>
          <a:p>
            <a:r>
              <a:rPr lang="en-US" b="1" dirty="0" err="1" smtClean="0">
                <a:solidFill>
                  <a:srgbClr val="000000"/>
                </a:solidFill>
                <a:latin typeface="Arial"/>
                <a:cs typeface="Arial"/>
              </a:rPr>
              <a:t>Chaque</a:t>
            </a:r>
            <a:r>
              <a:rPr lang="en-US" b="1" dirty="0" smtClean="0">
                <a:solidFill>
                  <a:srgbClr val="000000"/>
                </a:solidFill>
                <a:latin typeface="Arial"/>
                <a:cs typeface="Arial"/>
              </a:rPr>
              <a:t> </a:t>
            </a:r>
            <a:r>
              <a:rPr lang="en-US" b="1" dirty="0" err="1" smtClean="0">
                <a:solidFill>
                  <a:srgbClr val="000000"/>
                </a:solidFill>
                <a:latin typeface="Arial"/>
                <a:cs typeface="Arial"/>
              </a:rPr>
              <a:t>heure</a:t>
            </a:r>
            <a:r>
              <a:rPr lang="en-US" b="1" dirty="0" smtClean="0">
                <a:solidFill>
                  <a:srgbClr val="000000"/>
                </a:solidFill>
                <a:latin typeface="Arial"/>
                <a:cs typeface="Arial"/>
              </a:rPr>
              <a:t> de </a:t>
            </a:r>
            <a:r>
              <a:rPr lang="en-US" b="1" dirty="0" err="1" smtClean="0">
                <a:solidFill>
                  <a:srgbClr val="000000"/>
                </a:solidFill>
                <a:latin typeface="Arial"/>
                <a:cs typeface="Arial"/>
              </a:rPr>
              <a:t>télévision</a:t>
            </a:r>
            <a:r>
              <a:rPr lang="en-US" b="1" dirty="0" smtClean="0">
                <a:solidFill>
                  <a:srgbClr val="000000"/>
                </a:solidFill>
                <a:latin typeface="Arial"/>
                <a:cs typeface="Arial"/>
              </a:rPr>
              <a:t> coupe environ 22 minutes de </a:t>
            </a:r>
            <a:r>
              <a:rPr lang="en-US" b="1" dirty="0" err="1" smtClean="0">
                <a:solidFill>
                  <a:srgbClr val="000000"/>
                </a:solidFill>
                <a:latin typeface="Arial"/>
                <a:cs typeface="Arial"/>
              </a:rPr>
              <a:t>durée</a:t>
            </a:r>
            <a:r>
              <a:rPr lang="en-US" b="1" dirty="0" smtClean="0">
                <a:solidFill>
                  <a:srgbClr val="000000"/>
                </a:solidFill>
                <a:latin typeface="Arial"/>
                <a:cs typeface="Arial"/>
              </a:rPr>
              <a:t> de vie</a:t>
            </a:r>
            <a:r>
              <a:rPr lang="en-US" b="1" dirty="0">
                <a:solidFill>
                  <a:srgbClr val="000000"/>
                </a:solidFill>
                <a:latin typeface="Arial"/>
                <a:cs typeface="Arial"/>
              </a:rPr>
              <a:t>.</a:t>
            </a:r>
            <a:r>
              <a:rPr lang="en-US" b="1" dirty="0" smtClean="0">
                <a:solidFill>
                  <a:srgbClr val="000000"/>
                </a:solidFill>
                <a:latin typeface="Arial"/>
                <a:cs typeface="Arial"/>
              </a:rPr>
              <a:t> </a:t>
            </a:r>
          </a:p>
          <a:p>
            <a:r>
              <a:rPr lang="en-US" b="1" dirty="0" err="1" smtClean="0">
                <a:solidFill>
                  <a:srgbClr val="000000"/>
                </a:solidFill>
                <a:latin typeface="Arial"/>
                <a:cs typeface="Arial"/>
              </a:rPr>
              <a:t>Fumeurs</a:t>
            </a:r>
            <a:r>
              <a:rPr lang="en-US" b="1" dirty="0" smtClean="0">
                <a:solidFill>
                  <a:srgbClr val="000000"/>
                </a:solidFill>
                <a:latin typeface="Arial"/>
                <a:cs typeface="Arial"/>
              </a:rPr>
              <a:t> ~11 </a:t>
            </a:r>
            <a:r>
              <a:rPr lang="en-US" b="1" dirty="0">
                <a:solidFill>
                  <a:srgbClr val="000000"/>
                </a:solidFill>
                <a:latin typeface="Arial"/>
                <a:cs typeface="Arial"/>
              </a:rPr>
              <a:t>minutes/ cigarette. </a:t>
            </a:r>
          </a:p>
          <a:p>
            <a:r>
              <a:rPr lang="en-US" dirty="0" err="1">
                <a:solidFill>
                  <a:srgbClr val="000000"/>
                </a:solidFill>
                <a:latin typeface="Arial"/>
                <a:cs typeface="Arial"/>
              </a:rPr>
              <a:t>Kanodia</a:t>
            </a:r>
            <a:r>
              <a:rPr lang="en-US" dirty="0">
                <a:solidFill>
                  <a:srgbClr val="000000"/>
                </a:solidFill>
                <a:latin typeface="Arial"/>
                <a:cs typeface="Arial"/>
              </a:rPr>
              <a:t> et al., BJSM, 2012</a:t>
            </a:r>
          </a:p>
        </p:txBody>
      </p:sp>
    </p:spTree>
    <p:extLst>
      <p:ext uri="{BB962C8B-B14F-4D97-AF65-F5344CB8AC3E}">
        <p14:creationId xmlns:p14="http://schemas.microsoft.com/office/powerpoint/2010/main" val="3789487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79388" y="414338"/>
            <a:ext cx="8785225" cy="1143000"/>
          </a:xfrm>
        </p:spPr>
        <p:txBody>
          <a:bodyPr/>
          <a:lstStyle/>
          <a:p>
            <a:pPr eaLnBrk="1" hangingPunct="1"/>
            <a:r>
              <a:rPr lang="fr-CA" sz="4000">
                <a:latin typeface="Calibri" charset="0"/>
              </a:rPr>
              <a:t>Divulgation du présentateur</a:t>
            </a:r>
          </a:p>
        </p:txBody>
      </p:sp>
      <p:sp>
        <p:nvSpPr>
          <p:cNvPr id="18434" name="Content Placeholder 2"/>
          <p:cNvSpPr>
            <a:spLocks noGrp="1"/>
          </p:cNvSpPr>
          <p:nvPr>
            <p:ph idx="1"/>
          </p:nvPr>
        </p:nvSpPr>
        <p:spPr>
          <a:xfrm>
            <a:off x="457200" y="1711325"/>
            <a:ext cx="8229600" cy="4525963"/>
          </a:xfrm>
        </p:spPr>
        <p:txBody>
          <a:bodyPr/>
          <a:lstStyle/>
          <a:p>
            <a:pPr eaLnBrk="1" hangingPunct="1"/>
            <a:r>
              <a:rPr lang="fr-CA" sz="2400" b="1" dirty="0">
                <a:solidFill>
                  <a:srgbClr val="002060"/>
                </a:solidFill>
                <a:latin typeface="Calibri" charset="0"/>
              </a:rPr>
              <a:t>Présentateur : </a:t>
            </a:r>
            <a:r>
              <a:rPr lang="en-CA" sz="2400" dirty="0">
                <a:solidFill>
                  <a:srgbClr val="002060"/>
                </a:solidFill>
                <a:latin typeface="Calibri" charset="0"/>
              </a:rPr>
              <a:t>Mathieu </a:t>
            </a:r>
            <a:r>
              <a:rPr lang="en-CA" sz="2400" dirty="0" smtClean="0">
                <a:solidFill>
                  <a:srgbClr val="002060"/>
                </a:solidFill>
                <a:latin typeface="Calibri" charset="0"/>
              </a:rPr>
              <a:t>Bélanger, PhD</a:t>
            </a:r>
            <a:endParaRPr lang="en-CA" sz="2400" dirty="0">
              <a:solidFill>
                <a:srgbClr val="002060"/>
              </a:solidFill>
              <a:latin typeface="Calibri" charset="0"/>
            </a:endParaRPr>
          </a:p>
          <a:p>
            <a:pPr eaLnBrk="1" hangingPunct="1"/>
            <a:endParaRPr lang="fr-CA" sz="2400" b="1" dirty="0">
              <a:solidFill>
                <a:srgbClr val="002060"/>
              </a:solidFill>
              <a:latin typeface="Calibri" charset="0"/>
            </a:endParaRPr>
          </a:p>
          <a:p>
            <a:pPr marL="342900" lvl="1" indent="-342900" eaLnBrk="1" hangingPunct="1">
              <a:buFontTx/>
              <a:buChar char="•"/>
            </a:pPr>
            <a:r>
              <a:rPr lang="fr-CA" sz="2400" b="1" dirty="0">
                <a:solidFill>
                  <a:srgbClr val="002060"/>
                </a:solidFill>
                <a:latin typeface="Calibri" charset="0"/>
              </a:rPr>
              <a:t>Relations avec des intérêts commerciaux </a:t>
            </a:r>
            <a:r>
              <a:rPr lang="fr-CA" sz="2400" b="1" dirty="0" smtClean="0">
                <a:solidFill>
                  <a:srgbClr val="002060"/>
                </a:solidFill>
                <a:latin typeface="Calibri" charset="0"/>
              </a:rPr>
              <a:t>: </a:t>
            </a:r>
            <a:r>
              <a:rPr lang="fr-CA" sz="2000" b="1" dirty="0" smtClean="0">
                <a:solidFill>
                  <a:srgbClr val="002060"/>
                </a:solidFill>
                <a:latin typeface="Calibri" charset="0"/>
              </a:rPr>
              <a:t>AUCUNE</a:t>
            </a:r>
            <a:endParaRPr lang="fr-CA" sz="2000" dirty="0">
              <a:solidFill>
                <a:srgbClr val="002060"/>
              </a:solidFill>
              <a:latin typeface="Calibri" charset="0"/>
            </a:endParaRPr>
          </a:p>
          <a:p>
            <a:pPr eaLnBrk="1" hangingPunct="1"/>
            <a:endParaRPr lang="fr-CA" sz="2400" dirty="0">
              <a:solidFill>
                <a:srgbClr val="002060"/>
              </a:solidFill>
              <a:latin typeface="Calibri" charset="0"/>
            </a:endParaRPr>
          </a:p>
          <a:p>
            <a:pPr lvl="0" eaLnBrk="1" hangingPunct="1"/>
            <a:r>
              <a:rPr lang="fr-CA" sz="2400" b="1" dirty="0" smtClean="0">
                <a:solidFill>
                  <a:srgbClr val="002060"/>
                </a:solidFill>
                <a:latin typeface="Calibri" charset="0"/>
              </a:rPr>
              <a:t>Subventions de recherche :</a:t>
            </a:r>
            <a:endParaRPr lang="fr-CA" sz="2400" b="1" dirty="0">
              <a:solidFill>
                <a:srgbClr val="002060"/>
              </a:solidFill>
              <a:latin typeface="Calibri" charset="0"/>
            </a:endParaRPr>
          </a:p>
          <a:p>
            <a:pPr eaLnBrk="1" hangingPunct="1">
              <a:buFont typeface="Arial" charset="0"/>
              <a:buNone/>
            </a:pPr>
            <a:endParaRPr lang="fr-CA" sz="2400" dirty="0">
              <a:latin typeface="Calibri" charset="0"/>
            </a:endParaRPr>
          </a:p>
        </p:txBody>
      </p:sp>
      <p:sp>
        <p:nvSpPr>
          <p:cNvPr id="18435" name="TextBox 3"/>
          <p:cNvSpPr txBox="1">
            <a:spLocks noChangeArrowheads="1"/>
          </p:cNvSpPr>
          <p:nvPr/>
        </p:nvSpPr>
        <p:spPr bwMode="auto">
          <a:xfrm>
            <a:off x="179388" y="19050"/>
            <a:ext cx="43926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A" sz="1800">
                <a:solidFill>
                  <a:schemeClr val="accent2"/>
                </a:solidFill>
                <a:latin typeface="Calibri" charset="0"/>
              </a:rPr>
              <a:t>Modèles conflit d’intérêt CMFC : Diapo 1</a:t>
            </a:r>
          </a:p>
        </p:txBody>
      </p:sp>
      <p:pic>
        <p:nvPicPr>
          <p:cNvPr id="5" name="Picture 15" descr="Social Sciences and Humanities Research Council | Conseil de recherches en sciences huma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52" y="4267198"/>
            <a:ext cx="3853044" cy="31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http://www.sirc.ca/SCRI/Sport-EN-c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318" y="4856841"/>
            <a:ext cx="2362200" cy="45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199352"/>
            <a:ext cx="297642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IH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2789" y="4812635"/>
            <a:ext cx="1295400" cy="109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Programme complémentai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536811" y="5159424"/>
            <a:ext cx="2004818" cy="769381"/>
          </a:xfrm>
          <a:prstGeom prst="rect">
            <a:avLst/>
          </a:prstGeom>
        </p:spPr>
      </p:pic>
      <p:pic>
        <p:nvPicPr>
          <p:cNvPr id="5122" name="Picture 2" descr="http://www.capahc.com/wp-content/uploads/2014/04/sant_publique_canad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318" y="5544115"/>
            <a:ext cx="3631849" cy="30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79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cstate="print"/>
          <a:srcRect/>
          <a:stretch>
            <a:fillRect/>
          </a:stretch>
        </p:blipFill>
        <p:spPr bwMode="auto">
          <a:xfrm>
            <a:off x="2286000" y="0"/>
            <a:ext cx="4078796" cy="6671691"/>
          </a:xfrm>
          <a:prstGeom prst="rect">
            <a:avLst/>
          </a:prstGeom>
          <a:noFill/>
          <a:ln w="9525">
            <a:noFill/>
            <a:miter lim="800000"/>
            <a:headEnd/>
            <a:tailEnd/>
          </a:ln>
        </p:spPr>
      </p:pic>
      <p:sp>
        <p:nvSpPr>
          <p:cNvPr id="3" name="Oval 2"/>
          <p:cNvSpPr/>
          <p:nvPr/>
        </p:nvSpPr>
        <p:spPr bwMode="auto">
          <a:xfrm>
            <a:off x="1981200" y="1219200"/>
            <a:ext cx="4495800" cy="1143000"/>
          </a:xfrm>
          <a:prstGeom prst="ellipse">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AVISER – </a:t>
            </a:r>
            <a:r>
              <a:rPr lang="en-CA" dirty="0" err="1" smtClean="0"/>
              <a:t>votre</a:t>
            </a:r>
            <a:r>
              <a:rPr lang="en-CA" dirty="0" smtClean="0"/>
              <a:t> patient </a:t>
            </a:r>
            <a:r>
              <a:rPr lang="en-CA" dirty="0" err="1" smtClean="0"/>
              <a:t>est</a:t>
            </a:r>
            <a:r>
              <a:rPr lang="en-CA" dirty="0" smtClean="0"/>
              <a:t> </a:t>
            </a:r>
            <a:r>
              <a:rPr lang="en-CA" dirty="0" err="1" smtClean="0"/>
              <a:t>réceptif</a:t>
            </a:r>
            <a:r>
              <a:rPr lang="en-CA" dirty="0" smtClean="0"/>
              <a:t> à </a:t>
            </a:r>
            <a:r>
              <a:rPr lang="en-CA" dirty="0" err="1" smtClean="0"/>
              <a:t>apprendre</a:t>
            </a:r>
            <a:r>
              <a:rPr lang="en-CA" dirty="0" smtClean="0"/>
              <a:t> </a:t>
            </a:r>
            <a:r>
              <a:rPr lang="en-CA" dirty="0" err="1" smtClean="0"/>
              <a:t>davantage</a:t>
            </a:r>
            <a:endParaRPr lang="en-CA" dirty="0"/>
          </a:p>
        </p:txBody>
      </p:sp>
      <p:pic>
        <p:nvPicPr>
          <p:cNvPr id="4" name="Espace réservé du contenu 3"/>
          <p:cNvPicPr>
            <a:picLocks noGrp="1" noChangeAspect="1"/>
          </p:cNvPicPr>
          <p:nvPr>
            <p:ph idx="1"/>
          </p:nvPr>
        </p:nvPicPr>
        <p:blipFill>
          <a:blip r:embed="rId2"/>
          <a:stretch>
            <a:fillRect/>
          </a:stretch>
        </p:blipFill>
        <p:spPr>
          <a:xfrm>
            <a:off x="76200" y="2209800"/>
            <a:ext cx="8915400" cy="2463465"/>
          </a:xfrm>
          <a:prstGeom prst="rect">
            <a:avLst/>
          </a:prstGeom>
          <a:ln w="31750">
            <a:solidFill>
              <a:srgbClr val="8FFF8F"/>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152400" y="0"/>
            <a:ext cx="9448800" cy="228600"/>
            <a:chOff x="-96" y="2928"/>
            <a:chExt cx="5952" cy="144"/>
          </a:xfrm>
        </p:grpSpPr>
        <p:sp>
          <p:nvSpPr>
            <p:cNvPr id="21512"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21513"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21507" name="Rectangle 22"/>
          <p:cNvSpPr>
            <a:spLocks noChangeArrowheads="1"/>
          </p:cNvSpPr>
          <p:nvPr/>
        </p:nvSpPr>
        <p:spPr bwMode="auto">
          <a:xfrm>
            <a:off x="-152400" y="6705600"/>
            <a:ext cx="9448800" cy="152400"/>
          </a:xfrm>
          <a:prstGeom prst="rect">
            <a:avLst/>
          </a:prstGeom>
          <a:solidFill>
            <a:srgbClr val="FF7C80"/>
          </a:solidFill>
          <a:ln w="9525">
            <a:noFill/>
            <a:miter lim="800000"/>
            <a:headEnd/>
            <a:tailEnd/>
          </a:ln>
        </p:spPr>
        <p:txBody>
          <a:bodyPr wrap="none" anchor="ctr"/>
          <a:lstStyle/>
          <a:p>
            <a:pPr algn="ctr" eaLnBrk="1" hangingPunct="1"/>
            <a:endParaRPr lang="en-US">
              <a:solidFill>
                <a:srgbClr val="003399"/>
              </a:solidFill>
            </a:endParaRPr>
          </a:p>
        </p:txBody>
      </p:sp>
      <p:sp>
        <p:nvSpPr>
          <p:cNvPr id="21508" name="Rectangle 94"/>
          <p:cNvSpPr>
            <a:spLocks noChangeArrowheads="1"/>
          </p:cNvSpPr>
          <p:nvPr/>
        </p:nvSpPr>
        <p:spPr bwMode="auto">
          <a:xfrm>
            <a:off x="228600" y="5715000"/>
            <a:ext cx="8686800" cy="882650"/>
          </a:xfrm>
          <a:prstGeom prst="rect">
            <a:avLst/>
          </a:prstGeom>
          <a:noFill/>
          <a:ln w="9525">
            <a:noFill/>
            <a:miter lim="800000"/>
            <a:headEnd/>
            <a:tailEnd/>
          </a:ln>
        </p:spPr>
        <p:txBody>
          <a:bodyPr>
            <a:spAutoFit/>
          </a:bodyPr>
          <a:lstStyle/>
          <a:p>
            <a:pPr marL="342900" indent="-342900" eaLnBrk="1" hangingPunct="1">
              <a:spcBef>
                <a:spcPts val="100"/>
              </a:spcBef>
              <a:spcAft>
                <a:spcPts val="100"/>
              </a:spcAft>
            </a:pPr>
            <a:r>
              <a:rPr lang="en-US" sz="1200" i="1"/>
              <a:t>Adapted from:</a:t>
            </a:r>
          </a:p>
          <a:p>
            <a:pPr marL="342900" indent="-342900" eaLnBrk="1" hangingPunct="1">
              <a:spcBef>
                <a:spcPts val="100"/>
              </a:spcBef>
              <a:spcAft>
                <a:spcPts val="100"/>
              </a:spcAft>
            </a:pPr>
            <a:r>
              <a:rPr lang="en-US" sz="1200"/>
              <a:t>Marcus, B.H. &amp; Forsyth, L.A. </a:t>
            </a:r>
            <a:r>
              <a:rPr lang="en-US" sz="1200" i="1"/>
              <a:t>Motivating People to Be Physically Active. </a:t>
            </a:r>
            <a:r>
              <a:rPr lang="en-US" sz="1200"/>
              <a:t>2009, Human Kinetics.</a:t>
            </a:r>
          </a:p>
          <a:p>
            <a:pPr marL="342900" indent="-342900" eaLnBrk="1" hangingPunct="1">
              <a:spcBef>
                <a:spcPts val="100"/>
              </a:spcBef>
              <a:spcAft>
                <a:spcPts val="100"/>
              </a:spcAft>
            </a:pPr>
            <a:r>
              <a:rPr lang="en-US" sz="1200"/>
              <a:t>Prochaska, J.O., DiClemente, C.C., &amp; Norcross, J.C. (1992). In search of how people change: Applications to addictive behaviors. </a:t>
            </a:r>
            <a:r>
              <a:rPr lang="en-US" sz="1200" i="1"/>
              <a:t>American Psychologist, 47, </a:t>
            </a:r>
            <a:r>
              <a:rPr lang="en-US" sz="1200"/>
              <a:t>1102-1114. </a:t>
            </a:r>
          </a:p>
        </p:txBody>
      </p:sp>
      <p:sp>
        <p:nvSpPr>
          <p:cNvPr id="21509" name="Title 8"/>
          <p:cNvSpPr>
            <a:spLocks noGrp="1"/>
          </p:cNvSpPr>
          <p:nvPr>
            <p:ph type="title"/>
          </p:nvPr>
        </p:nvSpPr>
        <p:spPr>
          <a:xfrm>
            <a:off x="457200" y="274638"/>
            <a:ext cx="8458200" cy="1143000"/>
          </a:xfrm>
        </p:spPr>
        <p:txBody>
          <a:bodyPr/>
          <a:lstStyle/>
          <a:p>
            <a:r>
              <a:rPr lang="en-CA" sz="4000" b="1" dirty="0" err="1" smtClean="0"/>
              <a:t>Stade</a:t>
            </a:r>
            <a:r>
              <a:rPr lang="en-CA" sz="4000" b="1" dirty="0" smtClean="0"/>
              <a:t> de </a:t>
            </a:r>
            <a:r>
              <a:rPr lang="en-CA" sz="4000" b="1" dirty="0" err="1" smtClean="0"/>
              <a:t>l’activité</a:t>
            </a:r>
            <a:r>
              <a:rPr lang="en-CA" sz="4000" b="1" dirty="0" smtClean="0"/>
              <a:t> physique du </a:t>
            </a:r>
            <a:r>
              <a:rPr lang="en-CA" sz="4000" b="1" dirty="0" err="1" smtClean="0"/>
              <a:t>changement</a:t>
            </a:r>
            <a:endParaRPr lang="en-CA" sz="4000" b="1" dirty="0" smtClean="0"/>
          </a:p>
        </p:txBody>
      </p:sp>
      <p:sp>
        <p:nvSpPr>
          <p:cNvPr id="21510" name="Content Placeholder 9"/>
          <p:cNvSpPr>
            <a:spLocks noGrp="1"/>
          </p:cNvSpPr>
          <p:nvPr>
            <p:ph idx="1"/>
          </p:nvPr>
        </p:nvSpPr>
        <p:spPr>
          <a:xfrm>
            <a:off x="457200" y="1600200"/>
            <a:ext cx="8458200" cy="4525963"/>
          </a:xfrm>
        </p:spPr>
        <p:txBody>
          <a:bodyPr/>
          <a:lstStyle/>
          <a:p>
            <a:pPr>
              <a:buFontTx/>
              <a:buNone/>
            </a:pPr>
            <a:r>
              <a:rPr lang="en-CA" sz="2600" b="1" dirty="0" err="1" smtClean="0"/>
              <a:t>Êtes-vous</a:t>
            </a:r>
            <a:r>
              <a:rPr lang="en-CA" sz="2600" b="1" dirty="0" smtClean="0"/>
              <a:t> </a:t>
            </a:r>
            <a:r>
              <a:rPr lang="en-CA" sz="2600" b="1" dirty="0" err="1" smtClean="0"/>
              <a:t>actuellement</a:t>
            </a:r>
            <a:r>
              <a:rPr lang="en-CA" sz="2600" b="1" dirty="0" smtClean="0"/>
              <a:t> </a:t>
            </a:r>
            <a:r>
              <a:rPr lang="en-CA" sz="2600" b="1" dirty="0" err="1" smtClean="0"/>
              <a:t>physiquement</a:t>
            </a:r>
            <a:r>
              <a:rPr lang="en-CA" sz="2600" b="1" dirty="0" smtClean="0"/>
              <a:t> </a:t>
            </a:r>
            <a:r>
              <a:rPr lang="en-CA" sz="2600" b="1" dirty="0" err="1" smtClean="0"/>
              <a:t>actif</a:t>
            </a:r>
            <a:r>
              <a:rPr lang="en-CA" sz="2600" b="1" dirty="0" smtClean="0"/>
              <a:t>?</a:t>
            </a:r>
            <a:r>
              <a:rPr lang="en-CA" sz="2600" b="1" dirty="0"/>
              <a:t> </a:t>
            </a:r>
            <a:r>
              <a:rPr lang="en-CA" sz="2600" b="1" dirty="0" smtClean="0"/>
              <a:t> </a:t>
            </a:r>
            <a:r>
              <a:rPr lang="en-CA" sz="2600" b="1" u="sng" dirty="0" smtClean="0"/>
              <a:t>OUI</a:t>
            </a:r>
          </a:p>
          <a:p>
            <a:pPr algn="ctr">
              <a:buFontTx/>
              <a:buNone/>
            </a:pPr>
            <a:endParaRPr lang="en-CA" dirty="0" smtClean="0"/>
          </a:p>
          <a:p>
            <a:pPr>
              <a:buFontTx/>
              <a:buNone/>
            </a:pPr>
            <a:endParaRPr lang="en-CA" b="1" u="sng" dirty="0" smtClean="0"/>
          </a:p>
        </p:txBody>
      </p:sp>
      <p:graphicFrame>
        <p:nvGraphicFramePr>
          <p:cNvPr id="13" name="Diagram 12"/>
          <p:cNvGraphicFramePr/>
          <p:nvPr>
            <p:extLst>
              <p:ext uri="{D42A27DB-BD31-4B8C-83A1-F6EECF244321}">
                <p14:modId xmlns:p14="http://schemas.microsoft.com/office/powerpoint/2010/main" val="2325382960"/>
              </p:ext>
            </p:extLst>
          </p:nvPr>
        </p:nvGraphicFramePr>
        <p:xfrm>
          <a:off x="609600" y="2057400"/>
          <a:ext cx="8077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Cas 1: Amanda Lamarche</a:t>
            </a:r>
            <a:endParaRPr lang="fr-CA" dirty="0"/>
          </a:p>
        </p:txBody>
      </p:sp>
      <p:sp>
        <p:nvSpPr>
          <p:cNvPr id="3" name="Espace réservé du contenu 2"/>
          <p:cNvSpPr>
            <a:spLocks noGrp="1"/>
          </p:cNvSpPr>
          <p:nvPr>
            <p:ph idx="1"/>
          </p:nvPr>
        </p:nvSpPr>
        <p:spPr>
          <a:xfrm>
            <a:off x="457200" y="1447800"/>
            <a:ext cx="8534400" cy="4525963"/>
          </a:xfrm>
        </p:spPr>
        <p:txBody>
          <a:bodyPr/>
          <a:lstStyle/>
          <a:p>
            <a:r>
              <a:rPr lang="en-CA" sz="2800" dirty="0" smtClean="0"/>
              <a:t>Femmes de 58 </a:t>
            </a:r>
            <a:r>
              <a:rPr lang="en-CA" sz="2800" dirty="0" err="1" smtClean="0"/>
              <a:t>ans</a:t>
            </a:r>
            <a:r>
              <a:rPr lang="en-CA" sz="2800" dirty="0" smtClean="0"/>
              <a:t> vu pour </a:t>
            </a:r>
            <a:r>
              <a:rPr lang="en-CA" sz="2800" dirty="0" err="1" smtClean="0"/>
              <a:t>sa</a:t>
            </a:r>
            <a:r>
              <a:rPr lang="en-CA" sz="2800" dirty="0" smtClean="0"/>
              <a:t> </a:t>
            </a:r>
            <a:r>
              <a:rPr lang="en-CA" sz="2800" dirty="0" err="1" smtClean="0"/>
              <a:t>visite</a:t>
            </a:r>
            <a:r>
              <a:rPr lang="en-CA" sz="2800" dirty="0" smtClean="0"/>
              <a:t> </a:t>
            </a:r>
            <a:r>
              <a:rPr lang="en-CA" sz="2800" dirty="0" err="1" smtClean="0"/>
              <a:t>périodique</a:t>
            </a:r>
            <a:r>
              <a:rPr lang="en-CA" sz="2800" dirty="0"/>
              <a:t> </a:t>
            </a:r>
            <a:r>
              <a:rPr lang="en-CA" sz="2800" dirty="0" err="1" smtClean="0"/>
              <a:t>d’hypertension</a:t>
            </a:r>
            <a:r>
              <a:rPr lang="en-CA" sz="2800" dirty="0" smtClean="0"/>
              <a:t> </a:t>
            </a:r>
            <a:r>
              <a:rPr lang="en-CA" sz="2800" dirty="0" err="1" smtClean="0"/>
              <a:t>comme</a:t>
            </a:r>
            <a:r>
              <a:rPr lang="en-CA" sz="2800" dirty="0" smtClean="0"/>
              <a:t> </a:t>
            </a:r>
            <a:r>
              <a:rPr lang="en-CA" sz="2800" dirty="0" err="1" smtClean="0"/>
              <a:t>seul</a:t>
            </a:r>
            <a:r>
              <a:rPr lang="en-CA" sz="2800" dirty="0" smtClean="0"/>
              <a:t> </a:t>
            </a:r>
            <a:r>
              <a:rPr lang="en-CA" sz="2800" dirty="0" err="1" smtClean="0"/>
              <a:t>problème</a:t>
            </a:r>
            <a:r>
              <a:rPr lang="en-CA" sz="2800" dirty="0" smtClean="0"/>
              <a:t> de santé </a:t>
            </a:r>
            <a:r>
              <a:rPr lang="en-CA" sz="2800" dirty="0" err="1" smtClean="0"/>
              <a:t>connu</a:t>
            </a:r>
            <a:r>
              <a:rPr lang="en-CA" sz="2800" dirty="0" smtClean="0"/>
              <a:t>.</a:t>
            </a:r>
          </a:p>
          <a:p>
            <a:r>
              <a:rPr lang="en-CA" sz="2800" dirty="0" err="1" smtClean="0"/>
              <a:t>Votre</a:t>
            </a:r>
            <a:r>
              <a:rPr lang="en-CA" sz="2800" dirty="0" smtClean="0"/>
              <a:t> </a:t>
            </a:r>
            <a:r>
              <a:rPr lang="en-CA" sz="2800" dirty="0" err="1" smtClean="0"/>
              <a:t>évaluation</a:t>
            </a:r>
            <a:r>
              <a:rPr lang="en-CA" sz="2800" dirty="0" smtClean="0"/>
              <a:t> </a:t>
            </a:r>
            <a:r>
              <a:rPr lang="en-CA" sz="2800" dirty="0" err="1" smtClean="0"/>
              <a:t>révèle</a:t>
            </a:r>
            <a:r>
              <a:rPr lang="en-CA" sz="2800" dirty="0" smtClean="0"/>
              <a:t> un bon </a:t>
            </a:r>
            <a:r>
              <a:rPr lang="en-CA" sz="2800" dirty="0" err="1" smtClean="0"/>
              <a:t>contrôle</a:t>
            </a:r>
            <a:r>
              <a:rPr lang="en-CA" sz="2800" dirty="0" smtClean="0"/>
              <a:t> de HTA et pas de </a:t>
            </a:r>
            <a:r>
              <a:rPr lang="en-CA" sz="2800" dirty="0" err="1" smtClean="0"/>
              <a:t>nouvelles</a:t>
            </a:r>
            <a:r>
              <a:rPr lang="en-CA" sz="2800" dirty="0" smtClean="0"/>
              <a:t> conditions </a:t>
            </a:r>
            <a:r>
              <a:rPr lang="en-CA" sz="2800" dirty="0" err="1" smtClean="0"/>
              <a:t>suspectes</a:t>
            </a:r>
            <a:r>
              <a:rPr lang="en-CA" sz="2800" dirty="0" smtClean="0"/>
              <a:t>.</a:t>
            </a:r>
          </a:p>
          <a:p>
            <a:r>
              <a:rPr lang="en-CA" sz="2800" dirty="0" smtClean="0"/>
              <a:t>Elle </a:t>
            </a:r>
            <a:r>
              <a:rPr lang="en-CA" sz="2800" dirty="0" err="1" smtClean="0"/>
              <a:t>est</a:t>
            </a:r>
            <a:r>
              <a:rPr lang="en-CA" sz="2800" dirty="0" smtClean="0"/>
              <a:t> </a:t>
            </a:r>
            <a:r>
              <a:rPr lang="en-CA" sz="2800" dirty="0" err="1" smtClean="0"/>
              <a:t>sur</a:t>
            </a:r>
            <a:r>
              <a:rPr lang="en-CA" sz="2800" dirty="0" smtClean="0"/>
              <a:t> le point de </a:t>
            </a:r>
            <a:r>
              <a:rPr lang="en-CA" sz="2800" dirty="0" err="1" smtClean="0"/>
              <a:t>prendre</a:t>
            </a:r>
            <a:r>
              <a:rPr lang="en-CA" sz="2800" dirty="0" smtClean="0"/>
              <a:t> </a:t>
            </a:r>
            <a:r>
              <a:rPr lang="en-CA" sz="2800" dirty="0" err="1" smtClean="0"/>
              <a:t>sa</a:t>
            </a:r>
            <a:r>
              <a:rPr lang="en-CA" sz="2800" dirty="0" smtClean="0"/>
              <a:t> </a:t>
            </a:r>
            <a:r>
              <a:rPr lang="en-CA" sz="2800" dirty="0" err="1" smtClean="0"/>
              <a:t>retraite</a:t>
            </a:r>
            <a:r>
              <a:rPr lang="en-CA" sz="2800" dirty="0" smtClean="0"/>
              <a:t> et </a:t>
            </a:r>
            <a:r>
              <a:rPr lang="en-CA" sz="2800" dirty="0" err="1" smtClean="0"/>
              <a:t>votre</a:t>
            </a:r>
            <a:r>
              <a:rPr lang="en-CA" sz="2800" dirty="0" smtClean="0"/>
              <a:t> </a:t>
            </a:r>
            <a:r>
              <a:rPr lang="en-CA" sz="2800" dirty="0" err="1" smtClean="0"/>
              <a:t>évaluation</a:t>
            </a:r>
            <a:r>
              <a:rPr lang="en-CA" sz="2800" dirty="0" smtClean="0"/>
              <a:t> </a:t>
            </a:r>
            <a:r>
              <a:rPr lang="en-CA" sz="2800" dirty="0" err="1" smtClean="0"/>
              <a:t>d’activité</a:t>
            </a:r>
            <a:r>
              <a:rPr lang="en-CA" sz="2800" dirty="0" smtClean="0"/>
              <a:t> physique </a:t>
            </a:r>
            <a:r>
              <a:rPr lang="en-CA" sz="2800" dirty="0" err="1" smtClean="0"/>
              <a:t>révèle</a:t>
            </a:r>
            <a:r>
              <a:rPr lang="en-CA" sz="2800" dirty="0" smtClean="0"/>
              <a:t> </a:t>
            </a:r>
            <a:r>
              <a:rPr lang="en-CA" sz="2800" dirty="0" err="1" smtClean="0"/>
              <a:t>qu’elle</a:t>
            </a:r>
            <a:r>
              <a:rPr lang="en-CA" sz="2800" dirty="0" smtClean="0"/>
              <a:t> </a:t>
            </a:r>
            <a:r>
              <a:rPr lang="en-CA" sz="2800" dirty="0" err="1" smtClean="0"/>
              <a:t>prend</a:t>
            </a:r>
            <a:r>
              <a:rPr lang="en-CA" sz="2800" dirty="0" smtClean="0"/>
              <a:t> des marches de 20 à 30 minutes 3 à 4 </a:t>
            </a:r>
            <a:r>
              <a:rPr lang="en-CA" sz="2800" dirty="0" err="1" smtClean="0"/>
              <a:t>fois</a:t>
            </a:r>
            <a:r>
              <a:rPr lang="en-CA" sz="2800" dirty="0" smtClean="0"/>
              <a:t> par </a:t>
            </a:r>
            <a:r>
              <a:rPr lang="en-CA" sz="2800" dirty="0" err="1" smtClean="0"/>
              <a:t>semaine</a:t>
            </a:r>
            <a:r>
              <a:rPr lang="en-CA" sz="2800" dirty="0" smtClean="0"/>
              <a:t> avec son </a:t>
            </a:r>
            <a:r>
              <a:rPr lang="en-CA" sz="2800" dirty="0" err="1" smtClean="0"/>
              <a:t>mari</a:t>
            </a:r>
            <a:r>
              <a:rPr lang="en-CA" sz="2800" dirty="0" smtClean="0"/>
              <a:t>.</a:t>
            </a:r>
          </a:p>
          <a:p>
            <a:r>
              <a:rPr lang="en-CA" sz="2800" b="1" dirty="0" err="1" smtClean="0"/>
              <a:t>Quelle</a:t>
            </a:r>
            <a:r>
              <a:rPr lang="en-CA" sz="2800" b="1" dirty="0" smtClean="0"/>
              <a:t> </a:t>
            </a:r>
            <a:r>
              <a:rPr lang="en-CA" sz="2800" b="1" dirty="0" err="1" smtClean="0"/>
              <a:t>serait</a:t>
            </a:r>
            <a:r>
              <a:rPr lang="en-CA" sz="2800" b="1" dirty="0" smtClean="0"/>
              <a:t> </a:t>
            </a:r>
            <a:r>
              <a:rPr lang="en-CA" sz="2800" b="1" dirty="0" err="1" smtClean="0"/>
              <a:t>votre</a:t>
            </a:r>
            <a:r>
              <a:rPr lang="en-CA" sz="2800" b="1" dirty="0" smtClean="0"/>
              <a:t> prescription </a:t>
            </a:r>
            <a:r>
              <a:rPr lang="en-CA" sz="2800" b="1" dirty="0" err="1" smtClean="0"/>
              <a:t>d’exercice</a:t>
            </a:r>
            <a:r>
              <a:rPr lang="en-CA" sz="2800" b="1" dirty="0" smtClean="0"/>
              <a:t>?</a:t>
            </a:r>
            <a:endParaRPr lang="en-CA" sz="2800" b="1" dirty="0"/>
          </a:p>
        </p:txBody>
      </p:sp>
    </p:spTree>
    <p:extLst>
      <p:ext uri="{BB962C8B-B14F-4D97-AF65-F5344CB8AC3E}">
        <p14:creationId xmlns:p14="http://schemas.microsoft.com/office/powerpoint/2010/main" val="2475085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2743200" cy="1815882"/>
          </a:xfrm>
          <a:prstGeom prst="rect">
            <a:avLst/>
          </a:prstGeom>
          <a:noFill/>
        </p:spPr>
        <p:txBody>
          <a:bodyPr wrap="square" lIns="91440" tIns="45720" rIns="91440" bIns="45720">
            <a:spAutoFit/>
          </a:bodyPr>
          <a:lstStyle/>
          <a:p>
            <a:pPr algn="ct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Une prescription possible pour Amanda…</a:t>
            </a:r>
            <a:endParaRPr lang="fr-CA" sz="28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4374">
            <a:off x="2797606" y="789618"/>
            <a:ext cx="3327400" cy="5143500"/>
          </a:xfrm>
          <a:prstGeom prst="rect">
            <a:avLst/>
          </a:prstGeom>
          <a:noFill/>
          <a:ln w="9525">
            <a:solidFill>
              <a:schemeClr val="tx1"/>
            </a:solidFill>
            <a:miter lim="800000"/>
            <a:headEnd/>
            <a:tailEnd/>
          </a:ln>
          <a:effectLst>
            <a:outerShdw blurRad="50800" dist="2159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9965">
            <a:off x="4752089" y="824023"/>
            <a:ext cx="3742975" cy="5016794"/>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2390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Cas 2: John </a:t>
            </a:r>
            <a:r>
              <a:rPr lang="fr-CA" dirty="0" err="1" smtClean="0"/>
              <a:t>Sweet</a:t>
            </a:r>
            <a:endParaRPr lang="fr-CA" dirty="0"/>
          </a:p>
        </p:txBody>
      </p:sp>
      <p:sp>
        <p:nvSpPr>
          <p:cNvPr id="3" name="Espace réservé du contenu 2"/>
          <p:cNvSpPr>
            <a:spLocks noGrp="1"/>
          </p:cNvSpPr>
          <p:nvPr>
            <p:ph idx="1"/>
          </p:nvPr>
        </p:nvSpPr>
        <p:spPr>
          <a:xfrm>
            <a:off x="457200" y="1447800"/>
            <a:ext cx="8229600" cy="4525963"/>
          </a:xfrm>
        </p:spPr>
        <p:txBody>
          <a:bodyPr/>
          <a:lstStyle/>
          <a:p>
            <a:r>
              <a:rPr lang="en-CA" sz="2400" dirty="0" err="1" smtClean="0"/>
              <a:t>Homme</a:t>
            </a:r>
            <a:r>
              <a:rPr lang="en-CA" sz="2400" dirty="0" smtClean="0"/>
              <a:t> de 39 </a:t>
            </a:r>
            <a:r>
              <a:rPr lang="en-CA" sz="2400" dirty="0" err="1" smtClean="0"/>
              <a:t>ans</a:t>
            </a:r>
            <a:r>
              <a:rPr lang="en-CA" sz="2400" dirty="0" smtClean="0"/>
              <a:t> vu pour </a:t>
            </a:r>
            <a:r>
              <a:rPr lang="en-CA" sz="2400" dirty="0" err="1" smtClean="0"/>
              <a:t>suivi</a:t>
            </a:r>
            <a:r>
              <a:rPr lang="en-CA" sz="2400" dirty="0" smtClean="0"/>
              <a:t> après un test de </a:t>
            </a:r>
            <a:r>
              <a:rPr lang="en-CA" sz="2400" dirty="0" err="1" smtClean="0"/>
              <a:t>tolérance</a:t>
            </a:r>
            <a:r>
              <a:rPr lang="en-CA" sz="2400" dirty="0" smtClean="0"/>
              <a:t> au glucose.</a:t>
            </a:r>
          </a:p>
          <a:p>
            <a:r>
              <a:rPr lang="en-CA" sz="2400" dirty="0" smtClean="0"/>
              <a:t>Il </a:t>
            </a:r>
            <a:r>
              <a:rPr lang="en-CA" sz="2400" dirty="0" err="1" smtClean="0"/>
              <a:t>est</a:t>
            </a:r>
            <a:r>
              <a:rPr lang="en-CA" sz="2400" dirty="0" smtClean="0"/>
              <a:t> </a:t>
            </a:r>
            <a:r>
              <a:rPr lang="en-CA" sz="2400" dirty="0" err="1" smtClean="0"/>
              <a:t>analyste</a:t>
            </a:r>
            <a:r>
              <a:rPr lang="en-CA" sz="2400" dirty="0" smtClean="0"/>
              <a:t> </a:t>
            </a:r>
            <a:r>
              <a:rPr lang="en-CA" sz="2400" dirty="0" err="1" smtClean="0"/>
              <a:t>en</a:t>
            </a:r>
            <a:r>
              <a:rPr lang="en-CA" sz="2400" dirty="0" smtClean="0"/>
              <a:t> </a:t>
            </a:r>
            <a:r>
              <a:rPr lang="en-CA" sz="2400" dirty="0" err="1" smtClean="0"/>
              <a:t>informatique</a:t>
            </a:r>
            <a:r>
              <a:rPr lang="en-CA" sz="2400" dirty="0" smtClean="0"/>
              <a:t> </a:t>
            </a:r>
            <a:r>
              <a:rPr lang="en-CA" sz="2400" dirty="0" err="1" smtClean="0"/>
              <a:t>travaillant</a:t>
            </a:r>
            <a:r>
              <a:rPr lang="en-CA" sz="2400" dirty="0" smtClean="0"/>
              <a:t> </a:t>
            </a:r>
            <a:r>
              <a:rPr lang="en-CA" sz="2400" dirty="0" err="1" smtClean="0"/>
              <a:t>près</a:t>
            </a:r>
            <a:r>
              <a:rPr lang="en-CA" sz="2400" dirty="0" smtClean="0"/>
              <a:t> de 60 </a:t>
            </a:r>
            <a:r>
              <a:rPr lang="en-CA" sz="2400" dirty="0" err="1" smtClean="0"/>
              <a:t>heures</a:t>
            </a:r>
            <a:r>
              <a:rPr lang="en-CA" sz="2400" dirty="0" smtClean="0"/>
              <a:t> par </a:t>
            </a:r>
            <a:r>
              <a:rPr lang="en-CA" sz="2400" dirty="0" err="1" smtClean="0"/>
              <a:t>semaine</a:t>
            </a:r>
            <a:r>
              <a:rPr lang="en-CA" sz="2400" dirty="0" smtClean="0"/>
              <a:t>, </a:t>
            </a:r>
            <a:r>
              <a:rPr lang="en-CA" sz="2400" dirty="0" err="1" smtClean="0"/>
              <a:t>sédentaire</a:t>
            </a:r>
            <a:r>
              <a:rPr lang="en-CA" sz="2400" dirty="0" smtClean="0"/>
              <a:t> et </a:t>
            </a:r>
            <a:r>
              <a:rPr lang="en-CA" sz="2400" dirty="0" err="1" smtClean="0"/>
              <a:t>obèse</a:t>
            </a:r>
            <a:r>
              <a:rPr lang="en-CA" sz="2400" dirty="0" smtClean="0"/>
              <a:t> (IMC= 33).</a:t>
            </a:r>
          </a:p>
          <a:p>
            <a:r>
              <a:rPr lang="en-CA" sz="2400" dirty="0" smtClean="0"/>
              <a:t>Sa </a:t>
            </a:r>
            <a:r>
              <a:rPr lang="en-CA" sz="2400" dirty="0" err="1" smtClean="0"/>
              <a:t>moyenne</a:t>
            </a:r>
            <a:r>
              <a:rPr lang="en-CA" sz="2400" dirty="0" smtClean="0"/>
              <a:t> de tension </a:t>
            </a:r>
            <a:r>
              <a:rPr lang="en-CA" sz="2400" dirty="0" err="1" smtClean="0"/>
              <a:t>artérielle</a:t>
            </a:r>
            <a:r>
              <a:rPr lang="en-CA" sz="2400" dirty="0" smtClean="0"/>
              <a:t> </a:t>
            </a:r>
            <a:r>
              <a:rPr lang="en-CA" sz="2400" dirty="0" err="1" smtClean="0"/>
              <a:t>est</a:t>
            </a:r>
            <a:r>
              <a:rPr lang="en-CA" sz="2400" dirty="0" smtClean="0"/>
              <a:t> de145/85</a:t>
            </a:r>
          </a:p>
          <a:p>
            <a:r>
              <a:rPr lang="en-CA" sz="2400" dirty="0" err="1" smtClean="0"/>
              <a:t>Ses</a:t>
            </a:r>
            <a:r>
              <a:rPr lang="en-CA" sz="2400" dirty="0" smtClean="0"/>
              <a:t> </a:t>
            </a:r>
            <a:r>
              <a:rPr lang="en-CA" sz="2400" dirty="0" err="1" smtClean="0"/>
              <a:t>résultats</a:t>
            </a:r>
            <a:r>
              <a:rPr lang="en-CA" sz="2400" dirty="0" smtClean="0"/>
              <a:t> de </a:t>
            </a:r>
            <a:r>
              <a:rPr lang="en-CA" sz="2400" dirty="0" err="1" smtClean="0"/>
              <a:t>laboratoires</a:t>
            </a:r>
            <a:r>
              <a:rPr lang="en-CA" sz="2400" dirty="0" smtClean="0"/>
              <a:t> </a:t>
            </a:r>
            <a:r>
              <a:rPr lang="en-CA" sz="2400" dirty="0" err="1" smtClean="0"/>
              <a:t>sont</a:t>
            </a:r>
            <a:r>
              <a:rPr lang="en-CA" sz="2400" dirty="0" smtClean="0"/>
              <a:t> </a:t>
            </a:r>
            <a:r>
              <a:rPr lang="en-CA" sz="2400" dirty="0" err="1" smtClean="0"/>
              <a:t>juste</a:t>
            </a:r>
            <a:r>
              <a:rPr lang="en-CA" sz="2400" dirty="0" smtClean="0"/>
              <a:t> </a:t>
            </a:r>
            <a:r>
              <a:rPr lang="en-CA" sz="2400" dirty="0" err="1" smtClean="0"/>
              <a:t>en</a:t>
            </a:r>
            <a:r>
              <a:rPr lang="en-CA" sz="2400" dirty="0" smtClean="0"/>
              <a:t> </a:t>
            </a:r>
            <a:r>
              <a:rPr lang="en-CA" sz="2400" dirty="0" err="1" smtClean="0"/>
              <a:t>dessous</a:t>
            </a:r>
            <a:r>
              <a:rPr lang="en-CA" sz="2400" dirty="0" smtClean="0"/>
              <a:t> du </a:t>
            </a:r>
            <a:r>
              <a:rPr lang="en-CA" sz="2400" dirty="0" err="1" smtClean="0"/>
              <a:t>seuil</a:t>
            </a:r>
            <a:r>
              <a:rPr lang="en-CA" sz="2400" dirty="0" smtClean="0"/>
              <a:t> de la </a:t>
            </a:r>
            <a:r>
              <a:rPr lang="en-CA" sz="2400" dirty="0" err="1" smtClean="0"/>
              <a:t>dyslipidémie</a:t>
            </a:r>
            <a:r>
              <a:rPr lang="en-CA" sz="2400" dirty="0" smtClean="0"/>
              <a:t> et d’un diagnostic du </a:t>
            </a:r>
            <a:r>
              <a:rPr lang="en-CA" sz="2400" dirty="0" err="1" smtClean="0"/>
              <a:t>diabète</a:t>
            </a:r>
            <a:endParaRPr lang="en-CA" sz="2400" dirty="0" smtClean="0"/>
          </a:p>
          <a:p>
            <a:r>
              <a:rPr lang="en-CA" sz="2400" dirty="0" err="1" smtClean="0"/>
              <a:t>Dans</a:t>
            </a:r>
            <a:r>
              <a:rPr lang="en-CA" sz="2400" dirty="0" smtClean="0"/>
              <a:t> le cadre de counselling </a:t>
            </a:r>
            <a:r>
              <a:rPr lang="en-CA" sz="2400" dirty="0" err="1" smtClean="0"/>
              <a:t>concernant</a:t>
            </a:r>
            <a:r>
              <a:rPr lang="en-CA" sz="2400" dirty="0" smtClean="0"/>
              <a:t> le syndrome </a:t>
            </a:r>
            <a:r>
              <a:rPr lang="en-CA" sz="2400" dirty="0" err="1" smtClean="0"/>
              <a:t>métabolique</a:t>
            </a:r>
            <a:r>
              <a:rPr lang="en-CA" sz="2400" dirty="0" smtClean="0"/>
              <a:t>…</a:t>
            </a:r>
          </a:p>
          <a:p>
            <a:r>
              <a:rPr lang="en-CA" sz="2400" b="1" dirty="0" err="1" smtClean="0"/>
              <a:t>Quelle</a:t>
            </a:r>
            <a:r>
              <a:rPr lang="en-CA" sz="2400" b="1" dirty="0" smtClean="0"/>
              <a:t> </a:t>
            </a:r>
            <a:r>
              <a:rPr lang="en-CA" sz="2400" b="1" dirty="0" err="1" smtClean="0"/>
              <a:t>serait</a:t>
            </a:r>
            <a:r>
              <a:rPr lang="en-CA" sz="2400" b="1" dirty="0" smtClean="0"/>
              <a:t> </a:t>
            </a:r>
            <a:r>
              <a:rPr lang="en-CA" sz="2400" b="1" dirty="0" err="1" smtClean="0"/>
              <a:t>votre</a:t>
            </a:r>
            <a:r>
              <a:rPr lang="en-CA" sz="2400" b="1" dirty="0" smtClean="0"/>
              <a:t> prescription </a:t>
            </a:r>
            <a:r>
              <a:rPr lang="en-CA" sz="2400" b="1" dirty="0" err="1" smtClean="0"/>
              <a:t>d’exercice</a:t>
            </a:r>
            <a:r>
              <a:rPr lang="en-CA" sz="2400" b="1" dirty="0" smtClean="0"/>
              <a:t>?</a:t>
            </a:r>
            <a:endParaRPr lang="en-CA" sz="2400" b="1" dirty="0"/>
          </a:p>
        </p:txBody>
      </p:sp>
    </p:spTree>
    <p:extLst>
      <p:ext uri="{BB962C8B-B14F-4D97-AF65-F5344CB8AC3E}">
        <p14:creationId xmlns:p14="http://schemas.microsoft.com/office/powerpoint/2010/main" val="3077752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5025" y="533400"/>
            <a:ext cx="2300631" cy="1815882"/>
          </a:xfrm>
          <a:prstGeom prst="rect">
            <a:avLst/>
          </a:prstGeom>
          <a:noFill/>
        </p:spPr>
        <p:txBody>
          <a:bodyPr wrap="none" lIns="91440" tIns="45720" rIns="91440" bIns="45720">
            <a:spAutoFit/>
          </a:bodyPr>
          <a:lstStyle/>
          <a:p>
            <a:pPr algn="ct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Une</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prescription</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possible </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pour John…</a:t>
            </a:r>
            <a:endParaRPr lang="fr-CA" sz="28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endParaRP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3534">
            <a:off x="3655870" y="704774"/>
            <a:ext cx="3689350" cy="5308600"/>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617339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Cas 3: Susan </a:t>
            </a:r>
            <a:r>
              <a:rPr lang="fr-CA" dirty="0" err="1" smtClean="0"/>
              <a:t>Fitt</a:t>
            </a:r>
            <a:r>
              <a:rPr lang="fr-CA" dirty="0" smtClean="0"/>
              <a:t> </a:t>
            </a:r>
            <a:endParaRPr lang="fr-CA" dirty="0"/>
          </a:p>
        </p:txBody>
      </p:sp>
      <p:sp>
        <p:nvSpPr>
          <p:cNvPr id="3" name="Espace réservé du contenu 2"/>
          <p:cNvSpPr>
            <a:spLocks noGrp="1"/>
          </p:cNvSpPr>
          <p:nvPr>
            <p:ph idx="1"/>
          </p:nvPr>
        </p:nvSpPr>
        <p:spPr>
          <a:xfrm>
            <a:off x="457200" y="1600200"/>
            <a:ext cx="8229600" cy="4525963"/>
          </a:xfrm>
        </p:spPr>
        <p:txBody>
          <a:bodyPr/>
          <a:lstStyle/>
          <a:p>
            <a:r>
              <a:rPr lang="en-CA" sz="2400" dirty="0" err="1" smtClean="0"/>
              <a:t>Enseignante</a:t>
            </a:r>
            <a:r>
              <a:rPr lang="en-CA" sz="2400" dirty="0" smtClean="0"/>
              <a:t> de 31 </a:t>
            </a:r>
            <a:r>
              <a:rPr lang="en-CA" sz="2400" dirty="0" err="1" smtClean="0"/>
              <a:t>ans</a:t>
            </a:r>
            <a:r>
              <a:rPr lang="en-CA" sz="2400" dirty="0" smtClean="0"/>
              <a:t> </a:t>
            </a:r>
            <a:r>
              <a:rPr lang="en-CA" sz="2400" dirty="0" err="1" smtClean="0"/>
              <a:t>en</a:t>
            </a:r>
            <a:r>
              <a:rPr lang="en-CA" sz="2400" dirty="0" smtClean="0"/>
              <a:t> bonne santé qui </a:t>
            </a:r>
            <a:r>
              <a:rPr lang="en-CA" sz="2400" dirty="0" err="1" smtClean="0"/>
              <a:t>vient</a:t>
            </a:r>
            <a:r>
              <a:rPr lang="en-CA" sz="2400" dirty="0" smtClean="0"/>
              <a:t> pour son </a:t>
            </a:r>
            <a:r>
              <a:rPr lang="en-CA" sz="2400" dirty="0" err="1" smtClean="0"/>
              <a:t>évaluation</a:t>
            </a:r>
            <a:r>
              <a:rPr lang="en-CA" sz="2400" dirty="0" smtClean="0"/>
              <a:t> de la santé </a:t>
            </a:r>
            <a:r>
              <a:rPr lang="en-CA" sz="2400" dirty="0" err="1" smtClean="0"/>
              <a:t>annuel</a:t>
            </a:r>
            <a:r>
              <a:rPr lang="en-CA" sz="2400" dirty="0" smtClean="0"/>
              <a:t> et un </a:t>
            </a:r>
            <a:r>
              <a:rPr lang="en-CA" sz="2400" dirty="0" err="1" smtClean="0"/>
              <a:t>renouvellement</a:t>
            </a:r>
            <a:r>
              <a:rPr lang="en-CA" sz="2400" dirty="0" smtClean="0"/>
              <a:t> </a:t>
            </a:r>
            <a:r>
              <a:rPr lang="en-CA" sz="2400" dirty="0" err="1" smtClean="0"/>
              <a:t>périodique</a:t>
            </a:r>
            <a:r>
              <a:rPr lang="en-CA" sz="2400" dirty="0" smtClean="0"/>
              <a:t> de son </a:t>
            </a:r>
            <a:r>
              <a:rPr lang="en-CA" sz="2400" dirty="0" err="1" smtClean="0"/>
              <a:t>contraceptif</a:t>
            </a:r>
            <a:r>
              <a:rPr lang="en-CA" sz="2400" dirty="0" smtClean="0"/>
              <a:t> oral.</a:t>
            </a:r>
          </a:p>
          <a:p>
            <a:r>
              <a:rPr lang="en-CA" sz="2400" dirty="0" smtClean="0"/>
              <a:t>Elle </a:t>
            </a:r>
            <a:r>
              <a:rPr lang="en-CA" sz="2400" dirty="0" err="1" smtClean="0"/>
              <a:t>rapporte</a:t>
            </a:r>
            <a:r>
              <a:rPr lang="en-CA" sz="2400" dirty="0" smtClean="0"/>
              <a:t> </a:t>
            </a:r>
            <a:r>
              <a:rPr lang="en-CA" sz="2400" dirty="0" err="1" smtClean="0"/>
              <a:t>que</a:t>
            </a:r>
            <a:r>
              <a:rPr lang="en-CA" sz="2400" dirty="0" smtClean="0"/>
              <a:t> son syndrome de la </a:t>
            </a:r>
            <a:r>
              <a:rPr lang="en-CA" sz="2400" dirty="0" err="1" smtClean="0"/>
              <a:t>bandelette</a:t>
            </a:r>
            <a:r>
              <a:rPr lang="en-CA" sz="2400" dirty="0" smtClean="0"/>
              <a:t> </a:t>
            </a:r>
            <a:r>
              <a:rPr lang="en-CA" sz="2400" dirty="0" err="1" smtClean="0"/>
              <a:t>ilio-tibiale</a:t>
            </a:r>
            <a:r>
              <a:rPr lang="en-CA" sz="2400" dirty="0" smtClean="0"/>
              <a:t> </a:t>
            </a:r>
            <a:r>
              <a:rPr lang="en-CA" sz="2400" dirty="0" err="1" smtClean="0"/>
              <a:t>s’est</a:t>
            </a:r>
            <a:r>
              <a:rPr lang="en-CA" sz="2400" dirty="0" smtClean="0"/>
              <a:t> </a:t>
            </a:r>
            <a:r>
              <a:rPr lang="en-CA" sz="2400" dirty="0" err="1" smtClean="0"/>
              <a:t>rapidement</a:t>
            </a:r>
            <a:r>
              <a:rPr lang="en-CA" sz="2400" dirty="0" smtClean="0"/>
              <a:t> </a:t>
            </a:r>
            <a:r>
              <a:rPr lang="en-CA" sz="2400" dirty="0" err="1" smtClean="0"/>
              <a:t>résolu</a:t>
            </a:r>
            <a:r>
              <a:rPr lang="en-CA" sz="2400" dirty="0" smtClean="0"/>
              <a:t> suite à </a:t>
            </a:r>
            <a:r>
              <a:rPr lang="en-CA" sz="2400" dirty="0" err="1" smtClean="0"/>
              <a:t>vos</a:t>
            </a:r>
            <a:r>
              <a:rPr lang="en-CA" sz="2400" dirty="0" smtClean="0"/>
              <a:t> suggestion et </a:t>
            </a:r>
            <a:r>
              <a:rPr lang="en-CA" sz="2400" dirty="0" err="1" smtClean="0"/>
              <a:t>elle</a:t>
            </a:r>
            <a:r>
              <a:rPr lang="en-CA" sz="2400" dirty="0" smtClean="0"/>
              <a:t> a </a:t>
            </a:r>
            <a:r>
              <a:rPr lang="en-CA" sz="2400" dirty="0" err="1" smtClean="0"/>
              <a:t>été</a:t>
            </a:r>
            <a:r>
              <a:rPr lang="en-CA" sz="2400" dirty="0" smtClean="0"/>
              <a:t> </a:t>
            </a:r>
            <a:r>
              <a:rPr lang="en-CA" sz="2400" dirty="0" err="1" smtClean="0"/>
              <a:t>en</a:t>
            </a:r>
            <a:r>
              <a:rPr lang="en-CA" sz="2400" dirty="0" smtClean="0"/>
              <a:t> </a:t>
            </a:r>
            <a:r>
              <a:rPr lang="en-CA" sz="2400" dirty="0" err="1" smtClean="0"/>
              <a:t>mesure</a:t>
            </a:r>
            <a:r>
              <a:rPr lang="en-CA" sz="2400" dirty="0" smtClean="0"/>
              <a:t> de </a:t>
            </a:r>
            <a:r>
              <a:rPr lang="en-CA" sz="2400" dirty="0" err="1" smtClean="0"/>
              <a:t>participer</a:t>
            </a:r>
            <a:r>
              <a:rPr lang="en-CA" sz="2400" dirty="0" smtClean="0"/>
              <a:t> à </a:t>
            </a:r>
            <a:r>
              <a:rPr lang="en-CA" sz="2400" dirty="0" err="1" smtClean="0"/>
              <a:t>sa</a:t>
            </a:r>
            <a:r>
              <a:rPr lang="en-CA" sz="2400" dirty="0" smtClean="0"/>
              <a:t> première course de 10 km </a:t>
            </a:r>
            <a:r>
              <a:rPr lang="en-CA" sz="2400" dirty="0" err="1" smtClean="0"/>
              <a:t>en</a:t>
            </a:r>
            <a:r>
              <a:rPr lang="en-CA" sz="2400" dirty="0" smtClean="0"/>
              <a:t> </a:t>
            </a:r>
            <a:r>
              <a:rPr lang="en-CA" sz="2400" dirty="0" err="1" smtClean="0"/>
              <a:t>août</a:t>
            </a:r>
            <a:r>
              <a:rPr lang="en-CA" sz="2400" dirty="0" smtClean="0"/>
              <a:t> </a:t>
            </a:r>
            <a:r>
              <a:rPr lang="en-CA" sz="2400" dirty="0" err="1" smtClean="0"/>
              <a:t>dernier</a:t>
            </a:r>
            <a:r>
              <a:rPr lang="en-CA" sz="2400" dirty="0" smtClean="0"/>
              <a:t>.</a:t>
            </a:r>
          </a:p>
          <a:p>
            <a:r>
              <a:rPr lang="en-CA" sz="2400" dirty="0" smtClean="0"/>
              <a:t>Elle </a:t>
            </a:r>
            <a:r>
              <a:rPr lang="en-CA" sz="2400" dirty="0" err="1" smtClean="0"/>
              <a:t>dit</a:t>
            </a:r>
            <a:r>
              <a:rPr lang="en-CA" sz="2400" dirty="0" smtClean="0"/>
              <a:t> </a:t>
            </a:r>
            <a:r>
              <a:rPr lang="en-CA" sz="2400" dirty="0" err="1" smtClean="0"/>
              <a:t>qu’elle</a:t>
            </a:r>
            <a:r>
              <a:rPr lang="en-CA" sz="2400" dirty="0" smtClean="0"/>
              <a:t> </a:t>
            </a:r>
            <a:r>
              <a:rPr lang="en-CA" sz="2400" dirty="0" err="1" smtClean="0"/>
              <a:t>aimerait</a:t>
            </a:r>
            <a:r>
              <a:rPr lang="en-CA" sz="2400" dirty="0" smtClean="0"/>
              <a:t> </a:t>
            </a:r>
            <a:r>
              <a:rPr lang="en-CA" sz="2400" dirty="0" err="1" smtClean="0"/>
              <a:t>courrir</a:t>
            </a:r>
            <a:r>
              <a:rPr lang="en-CA" sz="2400" dirty="0" smtClean="0"/>
              <a:t> un demi marathon </a:t>
            </a:r>
            <a:r>
              <a:rPr lang="en-CA" sz="2400" dirty="0" err="1" smtClean="0"/>
              <a:t>l’an</a:t>
            </a:r>
            <a:r>
              <a:rPr lang="en-CA" sz="2400" dirty="0" smtClean="0"/>
              <a:t> prochain et </a:t>
            </a:r>
            <a:r>
              <a:rPr lang="en-CA" sz="2400" dirty="0" err="1" smtClean="0"/>
              <a:t>vous</a:t>
            </a:r>
            <a:r>
              <a:rPr lang="en-CA" sz="2400" dirty="0" smtClean="0"/>
              <a:t> </a:t>
            </a:r>
            <a:r>
              <a:rPr lang="en-CA" sz="2400" dirty="0" err="1" smtClean="0"/>
              <a:t>demande</a:t>
            </a:r>
            <a:r>
              <a:rPr lang="en-CA" sz="2400" dirty="0" smtClean="0"/>
              <a:t> des </a:t>
            </a:r>
            <a:r>
              <a:rPr lang="en-CA" sz="2400" dirty="0" err="1" smtClean="0"/>
              <a:t>conseils</a:t>
            </a:r>
            <a:r>
              <a:rPr lang="en-CA" sz="2400" dirty="0" smtClean="0"/>
              <a:t> </a:t>
            </a:r>
            <a:r>
              <a:rPr lang="en-CA" sz="2400" dirty="0" err="1" smtClean="0"/>
              <a:t>sur</a:t>
            </a:r>
            <a:r>
              <a:rPr lang="en-CA" sz="2400" dirty="0" smtClean="0"/>
              <a:t> la </a:t>
            </a:r>
            <a:r>
              <a:rPr lang="en-CA" sz="2400" dirty="0" err="1" smtClean="0"/>
              <a:t>façon</a:t>
            </a:r>
            <a:r>
              <a:rPr lang="en-CA" sz="2400" dirty="0" smtClean="0"/>
              <a:t> de se </a:t>
            </a:r>
            <a:r>
              <a:rPr lang="en-CA" sz="2400" dirty="0" err="1" smtClean="0"/>
              <a:t>préparer</a:t>
            </a:r>
            <a:r>
              <a:rPr lang="en-CA" sz="2400" dirty="0" smtClean="0"/>
              <a:t> pour un </a:t>
            </a:r>
            <a:r>
              <a:rPr lang="en-CA" sz="2400" dirty="0" err="1" smtClean="0"/>
              <a:t>tel</a:t>
            </a:r>
            <a:r>
              <a:rPr lang="en-CA" sz="2400" dirty="0" smtClean="0"/>
              <a:t> </a:t>
            </a:r>
            <a:r>
              <a:rPr lang="en-CA" sz="2400" dirty="0" err="1" smtClean="0"/>
              <a:t>objectif</a:t>
            </a:r>
            <a:r>
              <a:rPr lang="en-CA" sz="2400" dirty="0" smtClean="0"/>
              <a:t>.</a:t>
            </a:r>
          </a:p>
          <a:p>
            <a:r>
              <a:rPr lang="en-CA" sz="2400" b="1" dirty="0" err="1" smtClean="0"/>
              <a:t>Quelle</a:t>
            </a:r>
            <a:r>
              <a:rPr lang="en-CA" sz="2400" b="1" dirty="0" smtClean="0"/>
              <a:t> </a:t>
            </a:r>
            <a:r>
              <a:rPr lang="en-CA" sz="2400" b="1" dirty="0" err="1" smtClean="0"/>
              <a:t>serait</a:t>
            </a:r>
            <a:r>
              <a:rPr lang="en-CA" sz="2400" b="1" dirty="0" smtClean="0"/>
              <a:t> </a:t>
            </a:r>
            <a:r>
              <a:rPr lang="en-CA" sz="2400" b="1" dirty="0" err="1" smtClean="0"/>
              <a:t>votre</a:t>
            </a:r>
            <a:r>
              <a:rPr lang="en-CA" sz="2400" b="1" dirty="0" smtClean="0"/>
              <a:t> prescription </a:t>
            </a:r>
            <a:r>
              <a:rPr lang="en-CA" sz="2400" b="1" dirty="0" err="1" smtClean="0"/>
              <a:t>d’exercise</a:t>
            </a:r>
            <a:r>
              <a:rPr lang="en-CA" sz="2400" b="1" dirty="0" smtClean="0"/>
              <a:t>?</a:t>
            </a:r>
            <a:endParaRPr lang="en-CA" sz="2400" b="1" dirty="0"/>
          </a:p>
          <a:p>
            <a:pPr marL="0" indent="0">
              <a:buNone/>
            </a:pPr>
            <a:endParaRPr lang="en-CA" sz="2400" dirty="0"/>
          </a:p>
        </p:txBody>
      </p:sp>
    </p:spTree>
    <p:extLst>
      <p:ext uri="{BB962C8B-B14F-4D97-AF65-F5344CB8AC3E}">
        <p14:creationId xmlns:p14="http://schemas.microsoft.com/office/powerpoint/2010/main" val="1764490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219" y="533400"/>
            <a:ext cx="2520242" cy="1815882"/>
          </a:xfrm>
          <a:prstGeom prst="rect">
            <a:avLst/>
          </a:prstGeom>
          <a:noFill/>
        </p:spPr>
        <p:txBody>
          <a:bodyPr wrap="none" lIns="91440" tIns="45720" rIns="91440" bIns="45720">
            <a:spAutoFit/>
          </a:bodyPr>
          <a:lstStyle/>
          <a:p>
            <a:pPr algn="ct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Une</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prescription </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possible </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pour Susan…</a:t>
            </a:r>
            <a:endParaRPr lang="fr-CA" sz="28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endParaRPr>
          </a:p>
        </p:txBody>
      </p:sp>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2302">
            <a:off x="3953137" y="774309"/>
            <a:ext cx="3670300" cy="5314950"/>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89607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2316162"/>
          </a:xfrm>
        </p:spPr>
        <p:txBody>
          <a:bodyPr/>
          <a:lstStyle/>
          <a:p>
            <a:r>
              <a:rPr lang="en-CA" sz="3200" dirty="0" smtClean="0"/>
              <a:t>Qui </a:t>
            </a:r>
            <a:r>
              <a:rPr lang="en-CA" sz="3200" dirty="0" err="1" smtClean="0"/>
              <a:t>peut</a:t>
            </a:r>
            <a:r>
              <a:rPr lang="en-CA" sz="3200" dirty="0" smtClean="0"/>
              <a:t> </a:t>
            </a:r>
            <a:r>
              <a:rPr lang="en-CA" sz="3200" dirty="0" err="1" smtClean="0"/>
              <a:t>vous</a:t>
            </a:r>
            <a:r>
              <a:rPr lang="en-CA" sz="3200" dirty="0" smtClean="0"/>
              <a:t> assister </a:t>
            </a:r>
            <a:r>
              <a:rPr lang="en-CA" sz="3200" dirty="0" err="1" smtClean="0"/>
              <a:t>vous</a:t>
            </a:r>
            <a:r>
              <a:rPr lang="en-CA" sz="3200" dirty="0" smtClean="0"/>
              <a:t> et </a:t>
            </a:r>
            <a:r>
              <a:rPr lang="en-CA" sz="3200" dirty="0" err="1" smtClean="0"/>
              <a:t>votre</a:t>
            </a:r>
            <a:r>
              <a:rPr lang="en-CA" sz="3200" dirty="0" smtClean="0"/>
              <a:t> patient à la prescription et </a:t>
            </a:r>
            <a:r>
              <a:rPr lang="en-CA" sz="3200" dirty="0" err="1" smtClean="0"/>
              <a:t>l’adaptation</a:t>
            </a:r>
            <a:r>
              <a:rPr lang="en-CA" sz="3200" dirty="0" smtClean="0"/>
              <a:t> d’un programme </a:t>
            </a:r>
            <a:r>
              <a:rPr lang="en-CA" sz="3200" dirty="0" err="1" smtClean="0"/>
              <a:t>d’exercice</a:t>
            </a:r>
            <a:r>
              <a:rPr lang="en-CA" sz="3200" dirty="0" smtClean="0"/>
              <a:t>?</a:t>
            </a:r>
            <a:endParaRPr lang="en-CA" sz="3200" dirty="0"/>
          </a:p>
        </p:txBody>
      </p:sp>
      <p:pic>
        <p:nvPicPr>
          <p:cNvPr id="4" name="Picture 5" descr="http://media.metroland.com/metroland_initiatives/exercise.jpeg"/>
          <p:cNvPicPr>
            <a:picLocks noChangeAspect="1" noChangeArrowheads="1"/>
          </p:cNvPicPr>
          <p:nvPr/>
        </p:nvPicPr>
        <p:blipFill>
          <a:blip r:embed="rId2" cstate="print"/>
          <a:srcRect/>
          <a:stretch>
            <a:fillRect/>
          </a:stretch>
        </p:blipFill>
        <p:spPr bwMode="auto">
          <a:xfrm>
            <a:off x="2895600" y="2133600"/>
            <a:ext cx="3118737" cy="4419600"/>
          </a:xfrm>
          <a:prstGeom prst="rect">
            <a:avLst/>
          </a:prstGeom>
          <a:noFill/>
          <a:ln w="9525">
            <a:noFill/>
            <a:miter lim="800000"/>
            <a:headEnd/>
            <a:tailEnd/>
          </a:ln>
        </p:spPr>
      </p:pic>
      <p:sp>
        <p:nvSpPr>
          <p:cNvPr id="5" name="Rectangle 4"/>
          <p:cNvSpPr/>
          <p:nvPr/>
        </p:nvSpPr>
        <p:spPr>
          <a:xfrm>
            <a:off x="533400" y="3352800"/>
            <a:ext cx="7808548" cy="584775"/>
          </a:xfrm>
          <a:prstGeom prst="rect">
            <a:avLst/>
          </a:prstGeom>
        </p:spPr>
        <p:txBody>
          <a:bodyPr wrap="none">
            <a:spAutoFit/>
          </a:bodyPr>
          <a:lstStyle/>
          <a:p>
            <a:r>
              <a:rPr lang="en-CA" sz="3200" b="1" dirty="0" smtClean="0">
                <a:solidFill>
                  <a:srgbClr val="000000"/>
                </a:solidFill>
                <a:effectLst>
                  <a:outerShdw blurRad="38100" dist="38100" dir="2700000" algn="tl">
                    <a:srgbClr val="000000">
                      <a:alpha val="43137"/>
                    </a:srgbClr>
                  </a:outerShdw>
                </a:effectLst>
              </a:rPr>
              <a:t>Qui </a:t>
            </a:r>
            <a:r>
              <a:rPr lang="en-CA" sz="3200" b="1" dirty="0" err="1" smtClean="0">
                <a:solidFill>
                  <a:srgbClr val="000000"/>
                </a:solidFill>
                <a:effectLst>
                  <a:outerShdw blurRad="38100" dist="38100" dir="2700000" algn="tl">
                    <a:srgbClr val="000000">
                      <a:alpha val="43137"/>
                    </a:srgbClr>
                  </a:outerShdw>
                </a:effectLst>
              </a:rPr>
              <a:t>est</a:t>
            </a:r>
            <a:r>
              <a:rPr lang="en-CA" sz="3200" b="1" dirty="0" smtClean="0">
                <a:solidFill>
                  <a:srgbClr val="000000"/>
                </a:solidFill>
                <a:effectLst>
                  <a:outerShdw blurRad="38100" dist="38100" dir="2700000" algn="tl">
                    <a:srgbClr val="000000">
                      <a:alpha val="43137"/>
                    </a:srgbClr>
                  </a:outerShdw>
                </a:effectLst>
              </a:rPr>
              <a:t> un </a:t>
            </a:r>
            <a:r>
              <a:rPr lang="en-CA" sz="3200" b="1" dirty="0" err="1" smtClean="0">
                <a:solidFill>
                  <a:srgbClr val="000000"/>
                </a:solidFill>
                <a:effectLst>
                  <a:outerShdw blurRad="38100" dist="38100" dir="2700000" algn="tl">
                    <a:srgbClr val="000000">
                      <a:alpha val="43137"/>
                    </a:srgbClr>
                  </a:outerShdw>
                </a:effectLst>
              </a:rPr>
              <a:t>professionnel</a:t>
            </a:r>
            <a:r>
              <a:rPr lang="en-CA" sz="3200" b="1" dirty="0" smtClean="0">
                <a:solidFill>
                  <a:srgbClr val="000000"/>
                </a:solidFill>
                <a:effectLst>
                  <a:outerShdw blurRad="38100" dist="38100" dir="2700000" algn="tl">
                    <a:srgbClr val="000000">
                      <a:alpha val="43137"/>
                    </a:srgbClr>
                  </a:outerShdw>
                </a:effectLst>
              </a:rPr>
              <a:t> de </a:t>
            </a:r>
            <a:r>
              <a:rPr lang="en-CA" sz="3200" b="1" dirty="0" err="1" smtClean="0">
                <a:solidFill>
                  <a:srgbClr val="000000"/>
                </a:solidFill>
                <a:effectLst>
                  <a:outerShdw blurRad="38100" dist="38100" dir="2700000" algn="tl">
                    <a:srgbClr val="000000">
                      <a:alpha val="43137"/>
                    </a:srgbClr>
                  </a:outerShdw>
                </a:effectLst>
              </a:rPr>
              <a:t>l’exercise</a:t>
            </a:r>
            <a:r>
              <a:rPr lang="en-CA" sz="3200" b="1" dirty="0" smtClean="0">
                <a:solidFill>
                  <a:srgbClr val="00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656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95288" y="485775"/>
            <a:ext cx="8229600" cy="1143000"/>
          </a:xfrm>
        </p:spPr>
        <p:txBody>
          <a:bodyPr/>
          <a:lstStyle/>
          <a:p>
            <a:pPr eaLnBrk="1" hangingPunct="1"/>
            <a:r>
              <a:rPr lang="fr-CA" sz="3200">
                <a:latin typeface="Calibri" charset="0"/>
              </a:rPr>
              <a:t>Atténuation des sources potentielles de partialité</a:t>
            </a:r>
            <a:endParaRPr lang="en-CA" sz="3200">
              <a:latin typeface="Calibri" charset="0"/>
            </a:endParaRPr>
          </a:p>
        </p:txBody>
      </p:sp>
      <p:sp>
        <p:nvSpPr>
          <p:cNvPr id="5123" name="Content Placeholder 2"/>
          <p:cNvSpPr>
            <a:spLocks noGrp="1"/>
          </p:cNvSpPr>
          <p:nvPr>
            <p:ph idx="1"/>
          </p:nvPr>
        </p:nvSpPr>
        <p:spPr>
          <a:xfrm>
            <a:off x="457200" y="1711325"/>
            <a:ext cx="8229600" cy="4525963"/>
          </a:xfrm>
        </p:spPr>
        <p:txBody>
          <a:bodyPr/>
          <a:lstStyle/>
          <a:p>
            <a:pPr eaLnBrk="1" hangingPunct="1">
              <a:buFontTx/>
              <a:buChar char="-"/>
              <a:defRPr/>
            </a:pPr>
            <a:r>
              <a:rPr lang="fr-CA" sz="2400" dirty="0" smtClean="0">
                <a:solidFill>
                  <a:srgbClr val="000000"/>
                </a:solidFill>
                <a:latin typeface="Calibri" charset="0"/>
              </a:rPr>
              <a:t>Cette présentation ne traitera pas d’utilisation d’agents pharmaceutiques</a:t>
            </a:r>
          </a:p>
          <a:p>
            <a:pPr eaLnBrk="1" hangingPunct="1">
              <a:buFontTx/>
              <a:buChar char="-"/>
              <a:defRPr/>
            </a:pPr>
            <a:endParaRPr lang="fr-CA" sz="2400" dirty="0" smtClean="0">
              <a:solidFill>
                <a:srgbClr val="000000"/>
              </a:solidFill>
              <a:latin typeface="Calibri" charset="0"/>
            </a:endParaRPr>
          </a:p>
          <a:p>
            <a:pPr eaLnBrk="1" hangingPunct="1">
              <a:buFontTx/>
              <a:buChar char="-"/>
              <a:defRPr/>
            </a:pPr>
            <a:r>
              <a:rPr lang="en-CA" sz="2400" dirty="0" err="1" smtClean="0">
                <a:solidFill>
                  <a:srgbClr val="000000"/>
                </a:solidFill>
                <a:latin typeface="Calibri" charset="0"/>
              </a:rPr>
              <a:t>Cette</a:t>
            </a:r>
            <a:r>
              <a:rPr lang="en-CA" sz="2400" dirty="0" smtClean="0">
                <a:solidFill>
                  <a:srgbClr val="000000"/>
                </a:solidFill>
                <a:latin typeface="Calibri" charset="0"/>
              </a:rPr>
              <a:t> presentation </a:t>
            </a:r>
            <a:r>
              <a:rPr lang="en-CA" sz="2400" dirty="0" err="1" smtClean="0">
                <a:solidFill>
                  <a:srgbClr val="000000"/>
                </a:solidFill>
                <a:latin typeface="Calibri" charset="0"/>
              </a:rPr>
              <a:t>pourrait</a:t>
            </a:r>
            <a:r>
              <a:rPr lang="en-CA" sz="2400" dirty="0" smtClean="0">
                <a:solidFill>
                  <a:srgbClr val="000000"/>
                </a:solidFill>
                <a:latin typeface="Calibri" charset="0"/>
              </a:rPr>
              <a:t> </a:t>
            </a:r>
            <a:r>
              <a:rPr lang="en-CA" sz="2400" dirty="0" err="1" smtClean="0">
                <a:solidFill>
                  <a:srgbClr val="000000"/>
                </a:solidFill>
                <a:latin typeface="Calibri" charset="0"/>
              </a:rPr>
              <a:t>traiter</a:t>
            </a:r>
            <a:r>
              <a:rPr lang="en-CA" sz="2400" dirty="0" smtClean="0">
                <a:solidFill>
                  <a:srgbClr val="000000"/>
                </a:solidFill>
                <a:latin typeface="Calibri" charset="0"/>
              </a:rPr>
              <a:t> </a:t>
            </a:r>
            <a:r>
              <a:rPr lang="en-CA" sz="2400" dirty="0" err="1" smtClean="0">
                <a:solidFill>
                  <a:srgbClr val="000000"/>
                </a:solidFill>
                <a:latin typeface="Calibri" charset="0"/>
              </a:rPr>
              <a:t>d’outils</a:t>
            </a:r>
            <a:r>
              <a:rPr lang="en-CA" sz="2400" dirty="0" smtClean="0">
                <a:solidFill>
                  <a:srgbClr val="000000"/>
                </a:solidFill>
                <a:latin typeface="Calibri" charset="0"/>
              </a:rPr>
              <a:t> pour </a:t>
            </a:r>
            <a:r>
              <a:rPr lang="en-CA" sz="2400" dirty="0" err="1" smtClean="0">
                <a:solidFill>
                  <a:srgbClr val="000000"/>
                </a:solidFill>
                <a:latin typeface="Calibri" charset="0"/>
              </a:rPr>
              <a:t>l’entraînement</a:t>
            </a:r>
            <a:r>
              <a:rPr lang="en-CA" sz="2400" dirty="0" smtClean="0">
                <a:solidFill>
                  <a:srgbClr val="000000"/>
                </a:solidFill>
                <a:latin typeface="Calibri" charset="0"/>
              </a:rPr>
              <a:t> par </a:t>
            </a:r>
            <a:r>
              <a:rPr lang="en-CA" sz="2400" dirty="0" err="1" smtClean="0">
                <a:solidFill>
                  <a:srgbClr val="000000"/>
                </a:solidFill>
                <a:latin typeface="Calibri" charset="0"/>
              </a:rPr>
              <a:t>exercice</a:t>
            </a:r>
            <a:r>
              <a:rPr lang="en-CA" sz="2400" dirty="0" smtClean="0">
                <a:solidFill>
                  <a:srgbClr val="000000"/>
                </a:solidFill>
                <a:latin typeface="Calibri" charset="0"/>
              </a:rPr>
              <a:t>. </a:t>
            </a:r>
            <a:endParaRPr lang="fr-CA" sz="2400" dirty="0">
              <a:solidFill>
                <a:srgbClr val="000000"/>
              </a:solidFill>
              <a:latin typeface="Calibri" charset="0"/>
            </a:endParaRPr>
          </a:p>
          <a:p>
            <a:pPr eaLnBrk="1" hangingPunct="1">
              <a:defRPr/>
            </a:pPr>
            <a:endParaRPr lang="fr-CA" sz="2400" dirty="0">
              <a:solidFill>
                <a:srgbClr val="FF0000"/>
              </a:solidFill>
              <a:latin typeface="Calibri" charset="0"/>
            </a:endParaRPr>
          </a:p>
          <a:p>
            <a:pPr eaLnBrk="1" hangingPunct="1">
              <a:buFont typeface="Arial" charset="0"/>
              <a:buNone/>
              <a:defRPr/>
            </a:pPr>
            <a:endParaRPr lang="fr-CA" sz="2000" dirty="0">
              <a:solidFill>
                <a:srgbClr val="FF0000"/>
              </a:solidFill>
              <a:latin typeface="Calibri" charset="0"/>
            </a:endParaRPr>
          </a:p>
          <a:p>
            <a:pPr eaLnBrk="1" hangingPunct="1">
              <a:defRPr/>
            </a:pPr>
            <a:endParaRPr lang="fr-CA" dirty="0">
              <a:latin typeface="Calibri" charset="0"/>
            </a:endParaRPr>
          </a:p>
        </p:txBody>
      </p:sp>
      <p:sp>
        <p:nvSpPr>
          <p:cNvPr id="20483" name="TextBox 3"/>
          <p:cNvSpPr txBox="1">
            <a:spLocks noChangeArrowheads="1"/>
          </p:cNvSpPr>
          <p:nvPr/>
        </p:nvSpPr>
        <p:spPr bwMode="auto">
          <a:xfrm>
            <a:off x="250825" y="19050"/>
            <a:ext cx="43926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A" sz="1800">
                <a:solidFill>
                  <a:schemeClr val="accent2"/>
                </a:solidFill>
                <a:latin typeface="Calibri" charset="0"/>
              </a:rPr>
              <a:t>Modèles conflit d’intérêt CMFC : Diapo 2</a:t>
            </a:r>
          </a:p>
        </p:txBody>
      </p:sp>
    </p:spTree>
    <p:extLst>
      <p:ext uri="{BB962C8B-B14F-4D97-AF65-F5344CB8AC3E}">
        <p14:creationId xmlns:p14="http://schemas.microsoft.com/office/powerpoint/2010/main" val="2708453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152400" y="0"/>
            <a:ext cx="9448800" cy="228600"/>
            <a:chOff x="-96" y="2928"/>
            <a:chExt cx="5952" cy="144"/>
          </a:xfrm>
        </p:grpSpPr>
        <p:sp>
          <p:nvSpPr>
            <p:cNvPr id="34823"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34824"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34819" name="Rectangle 15"/>
          <p:cNvSpPr>
            <a:spLocks noChangeArrowheads="1"/>
          </p:cNvSpPr>
          <p:nvPr/>
        </p:nvSpPr>
        <p:spPr bwMode="auto">
          <a:xfrm>
            <a:off x="-152400" y="6705600"/>
            <a:ext cx="9448800" cy="152400"/>
          </a:xfrm>
          <a:prstGeom prst="rect">
            <a:avLst/>
          </a:prstGeom>
          <a:solidFill>
            <a:srgbClr val="FF7C80"/>
          </a:solidFill>
          <a:ln w="9525">
            <a:noFill/>
            <a:miter lim="800000"/>
            <a:headEnd/>
            <a:tailEnd/>
          </a:ln>
        </p:spPr>
        <p:txBody>
          <a:bodyPr wrap="none" anchor="ctr"/>
          <a:lstStyle/>
          <a:p>
            <a:pPr algn="ctr" eaLnBrk="1" hangingPunct="1"/>
            <a:endParaRPr lang="en-US">
              <a:solidFill>
                <a:srgbClr val="003399"/>
              </a:solidFill>
            </a:endParaRPr>
          </a:p>
        </p:txBody>
      </p:sp>
      <p:sp>
        <p:nvSpPr>
          <p:cNvPr id="34820" name="Title 10"/>
          <p:cNvSpPr>
            <a:spLocks noGrp="1"/>
          </p:cNvSpPr>
          <p:nvPr>
            <p:ph type="title"/>
          </p:nvPr>
        </p:nvSpPr>
        <p:spPr/>
        <p:txBody>
          <a:bodyPr/>
          <a:lstStyle/>
          <a:p>
            <a:r>
              <a:rPr lang="en-CA" sz="3600" b="1" dirty="0" smtClean="0">
                <a:solidFill>
                  <a:srgbClr val="0070C0"/>
                </a:solidFill>
              </a:rPr>
              <a:t>Les </a:t>
            </a:r>
            <a:r>
              <a:rPr lang="en-CA" sz="3600" b="1" dirty="0" err="1" smtClean="0">
                <a:solidFill>
                  <a:srgbClr val="0070C0"/>
                </a:solidFill>
              </a:rPr>
              <a:t>professionnels</a:t>
            </a:r>
            <a:r>
              <a:rPr lang="en-CA" sz="3600" b="1" dirty="0" smtClean="0">
                <a:solidFill>
                  <a:srgbClr val="0070C0"/>
                </a:solidFill>
              </a:rPr>
              <a:t> de </a:t>
            </a:r>
            <a:r>
              <a:rPr lang="en-CA" sz="3600" b="1" dirty="0" err="1" smtClean="0">
                <a:solidFill>
                  <a:srgbClr val="0070C0"/>
                </a:solidFill>
              </a:rPr>
              <a:t>l’exercice</a:t>
            </a:r>
            <a:endParaRPr lang="en-CA" sz="3600" b="1" dirty="0" smtClean="0">
              <a:solidFill>
                <a:srgbClr val="0070C0"/>
              </a:solidFill>
            </a:endParaRPr>
          </a:p>
        </p:txBody>
      </p:sp>
      <p:sp>
        <p:nvSpPr>
          <p:cNvPr id="34821" name="Content Placeholder 11"/>
          <p:cNvSpPr>
            <a:spLocks noGrp="1"/>
          </p:cNvSpPr>
          <p:nvPr>
            <p:ph idx="1"/>
          </p:nvPr>
        </p:nvSpPr>
        <p:spPr>
          <a:xfrm>
            <a:off x="228600" y="1219200"/>
            <a:ext cx="8839200" cy="5715000"/>
          </a:xfrm>
        </p:spPr>
        <p:txBody>
          <a:bodyPr/>
          <a:lstStyle/>
          <a:p>
            <a:pPr marL="0" indent="0" algn="ctr">
              <a:buNone/>
            </a:pPr>
            <a:r>
              <a:rPr lang="en-CA" sz="2100" dirty="0" err="1" smtClean="0"/>
              <a:t>En</a:t>
            </a:r>
            <a:r>
              <a:rPr lang="en-CA" sz="2100" dirty="0" smtClean="0"/>
              <a:t> plus de </a:t>
            </a:r>
            <a:r>
              <a:rPr lang="en-CA" sz="2100" dirty="0" err="1" smtClean="0"/>
              <a:t>ces</a:t>
            </a:r>
            <a:r>
              <a:rPr lang="en-CA" sz="2100" dirty="0" smtClean="0"/>
              <a:t> </a:t>
            </a:r>
            <a:r>
              <a:rPr lang="en-CA" sz="2100" dirty="0" err="1" smtClean="0"/>
              <a:t>professionels</a:t>
            </a:r>
            <a:r>
              <a:rPr lang="en-CA" sz="2100" dirty="0"/>
              <a:t> </a:t>
            </a:r>
            <a:r>
              <a:rPr lang="en-CA" sz="2100" dirty="0" smtClean="0"/>
              <a:t>de la santé </a:t>
            </a:r>
            <a:r>
              <a:rPr lang="en-CA" sz="2100" dirty="0" err="1" smtClean="0"/>
              <a:t>réglementés</a:t>
            </a:r>
            <a:r>
              <a:rPr lang="en-CA" sz="2100" dirty="0" smtClean="0"/>
              <a:t> qui </a:t>
            </a:r>
            <a:r>
              <a:rPr lang="en-CA" sz="2100" dirty="0" err="1" smtClean="0"/>
              <a:t>peuvent</a:t>
            </a:r>
            <a:r>
              <a:rPr lang="en-CA" sz="2100" dirty="0" smtClean="0"/>
              <a:t> </a:t>
            </a:r>
            <a:r>
              <a:rPr lang="en-CA" sz="2100" dirty="0" err="1" smtClean="0"/>
              <a:t>recevoir</a:t>
            </a:r>
            <a:r>
              <a:rPr lang="en-CA" sz="2100" dirty="0" smtClean="0"/>
              <a:t> des </a:t>
            </a:r>
            <a:r>
              <a:rPr lang="en-CA" sz="2100" dirty="0" err="1" smtClean="0"/>
              <a:t>références</a:t>
            </a:r>
            <a:r>
              <a:rPr lang="en-CA" sz="2100" dirty="0" smtClean="0"/>
              <a:t> (ex: </a:t>
            </a:r>
            <a:r>
              <a:rPr lang="en-CA" sz="2100" dirty="0" err="1" smtClean="0"/>
              <a:t>physiothérapeutes</a:t>
            </a:r>
            <a:r>
              <a:rPr lang="en-CA" sz="2100" dirty="0" smtClean="0"/>
              <a:t>, </a:t>
            </a:r>
            <a:r>
              <a:rPr lang="en-CA" sz="2100" dirty="0" err="1" smtClean="0"/>
              <a:t>chiropraticiens</a:t>
            </a:r>
            <a:r>
              <a:rPr lang="en-CA" sz="2100" dirty="0" smtClean="0"/>
              <a:t> </a:t>
            </a:r>
            <a:r>
              <a:rPr lang="en-CA" sz="2100" dirty="0" err="1" smtClean="0"/>
              <a:t>sportifs</a:t>
            </a:r>
            <a:r>
              <a:rPr lang="en-CA" sz="2100" dirty="0" smtClean="0"/>
              <a:t>):</a:t>
            </a:r>
          </a:p>
          <a:p>
            <a:pPr marL="0" indent="0">
              <a:buNone/>
            </a:pPr>
            <a:r>
              <a:rPr lang="en-CA" sz="1100" b="1" dirty="0" smtClean="0"/>
              <a:t/>
            </a:r>
            <a:br>
              <a:rPr lang="en-CA" sz="1100" b="1" dirty="0" smtClean="0"/>
            </a:br>
            <a:r>
              <a:rPr lang="en-CA" sz="2400" b="1" dirty="0" smtClean="0"/>
              <a:t>Programme de reconnaissance </a:t>
            </a:r>
            <a:r>
              <a:rPr lang="en-CA" sz="2400" b="1" dirty="0" err="1" smtClean="0"/>
              <a:t>L’exercice</a:t>
            </a:r>
            <a:r>
              <a:rPr lang="en-CA" sz="2400" b="1" dirty="0" smtClean="0"/>
              <a:t>: un </a:t>
            </a:r>
            <a:r>
              <a:rPr lang="en-CA" sz="2400" b="1" dirty="0" err="1" smtClean="0"/>
              <a:t>médicament</a:t>
            </a:r>
            <a:r>
              <a:rPr lang="en-CA" sz="2400" b="1" dirty="0" smtClean="0"/>
              <a:t> Canada : </a:t>
            </a:r>
            <a:r>
              <a:rPr lang="en-CA" sz="1800" dirty="0" err="1" smtClean="0"/>
              <a:t>Professionnels</a:t>
            </a:r>
            <a:r>
              <a:rPr lang="en-CA" sz="1800" dirty="0" smtClean="0"/>
              <a:t> </a:t>
            </a:r>
            <a:r>
              <a:rPr lang="en-CA" sz="1800" dirty="0" err="1" smtClean="0"/>
              <a:t>qualifiés</a:t>
            </a:r>
            <a:r>
              <a:rPr lang="en-CA" sz="1800" dirty="0" smtClean="0"/>
              <a:t> de </a:t>
            </a:r>
            <a:r>
              <a:rPr lang="en-CA" sz="1800" dirty="0" err="1" smtClean="0"/>
              <a:t>l’exercice</a:t>
            </a:r>
            <a:r>
              <a:rPr lang="en-CA" sz="1800" dirty="0" smtClean="0"/>
              <a:t> </a:t>
            </a:r>
            <a:r>
              <a:rPr lang="en-CA" sz="1800" dirty="0" err="1" smtClean="0"/>
              <a:t>tels</a:t>
            </a:r>
            <a:r>
              <a:rPr lang="en-CA" sz="1800" dirty="0" smtClean="0"/>
              <a:t>: </a:t>
            </a:r>
          </a:p>
          <a:p>
            <a:pPr marL="0" indent="0">
              <a:buNone/>
            </a:pPr>
            <a:r>
              <a:rPr lang="en-CA" sz="1800" dirty="0" smtClean="0"/>
              <a:t>	</a:t>
            </a:r>
            <a:r>
              <a:rPr lang="en-CA" sz="1800" dirty="0" err="1" smtClean="0"/>
              <a:t>Société</a:t>
            </a:r>
            <a:r>
              <a:rPr lang="en-CA" sz="1800" dirty="0" smtClean="0"/>
              <a:t> </a:t>
            </a:r>
            <a:r>
              <a:rPr lang="en-CA" sz="1800" dirty="0" err="1" smtClean="0"/>
              <a:t>Canadienne</a:t>
            </a:r>
            <a:r>
              <a:rPr lang="en-CA" sz="1800" dirty="0" smtClean="0"/>
              <a:t> de la </a:t>
            </a:r>
            <a:r>
              <a:rPr lang="en-CA" sz="1800" dirty="0" err="1" smtClean="0"/>
              <a:t>physiologie</a:t>
            </a:r>
            <a:r>
              <a:rPr lang="en-CA" sz="1800" dirty="0" smtClean="0"/>
              <a:t> de </a:t>
            </a:r>
            <a:r>
              <a:rPr lang="en-CA" sz="1800" dirty="0" err="1" smtClean="0"/>
              <a:t>l’exercice</a:t>
            </a:r>
            <a:r>
              <a:rPr lang="en-CA" sz="1800" dirty="0" smtClean="0"/>
              <a:t> </a:t>
            </a:r>
            <a:r>
              <a:rPr lang="en-CA" sz="1800" dirty="0" smtClean="0">
                <a:hlinkClick r:id="rId3"/>
              </a:rPr>
              <a:t>http://www.csep.ca</a:t>
            </a:r>
            <a:endParaRPr lang="en-CA" sz="1800" dirty="0" smtClean="0"/>
          </a:p>
          <a:p>
            <a:pPr marL="457200" lvl="1" indent="0">
              <a:buNone/>
            </a:pPr>
            <a:r>
              <a:rPr lang="en-CA" sz="2000" dirty="0" smtClean="0"/>
              <a:t>	CSEP-CPT; CSEP-CEP</a:t>
            </a:r>
          </a:p>
          <a:p>
            <a:pPr marL="457200" lvl="1" indent="0">
              <a:buNone/>
            </a:pPr>
            <a:r>
              <a:rPr lang="en-CA" sz="2000" dirty="0"/>
              <a:t>	</a:t>
            </a:r>
            <a:r>
              <a:rPr lang="en-CA" sz="2000" dirty="0" err="1" smtClean="0"/>
              <a:t>Kinésiologues</a:t>
            </a:r>
            <a:r>
              <a:rPr lang="en-CA" sz="2000" dirty="0" smtClean="0"/>
              <a:t> </a:t>
            </a:r>
            <a:r>
              <a:rPr lang="en-CA" sz="2000" dirty="0" err="1" smtClean="0"/>
              <a:t>enregistrés</a:t>
            </a:r>
            <a:r>
              <a:rPr lang="en-CA" sz="2000" dirty="0" smtClean="0"/>
              <a:t>, </a:t>
            </a:r>
            <a:r>
              <a:rPr lang="en-CA" sz="2000" dirty="0" err="1" smtClean="0"/>
              <a:t>RKin</a:t>
            </a:r>
            <a:endParaRPr lang="en-CA" sz="2000" dirty="0"/>
          </a:p>
          <a:p>
            <a:pPr lvl="2"/>
            <a:r>
              <a:rPr lang="en-CA" sz="1800" dirty="0" smtClean="0"/>
              <a:t>Self regulating body in Ontario </a:t>
            </a:r>
            <a:r>
              <a:rPr lang="en-CA" sz="1600" i="1" dirty="0" smtClean="0">
                <a:hlinkClick r:id="rId4"/>
              </a:rPr>
              <a:t>Regulated Health Professions Act 1991 (RHPA)</a:t>
            </a:r>
            <a:r>
              <a:rPr lang="en-CA" sz="1600" dirty="0" smtClean="0"/>
              <a:t> et le </a:t>
            </a:r>
            <a:r>
              <a:rPr lang="en-CA" sz="1600" i="1" dirty="0" smtClean="0">
                <a:hlinkClick r:id="rId4"/>
              </a:rPr>
              <a:t>Kinesiology Act, 2007</a:t>
            </a:r>
            <a:endParaRPr lang="en-CA" sz="2000" dirty="0" smtClean="0"/>
          </a:p>
          <a:p>
            <a:pPr marL="457200" lvl="1" indent="0">
              <a:buNone/>
            </a:pPr>
            <a:r>
              <a:rPr lang="en-CA" sz="2000" dirty="0" smtClean="0"/>
              <a:t>	American College of Sports Medicine (ACSM) </a:t>
            </a:r>
          </a:p>
          <a:p>
            <a:pPr marL="457200" lvl="1" indent="0">
              <a:buNone/>
            </a:pPr>
            <a:r>
              <a:rPr lang="en-CA" sz="2200" b="1" dirty="0" err="1" smtClean="0">
                <a:solidFill>
                  <a:srgbClr val="00B050"/>
                </a:solidFill>
              </a:rPr>
              <a:t>Réseau</a:t>
            </a:r>
            <a:r>
              <a:rPr lang="en-CA" sz="2200" b="1" dirty="0" smtClean="0">
                <a:solidFill>
                  <a:srgbClr val="00B050"/>
                </a:solidFill>
              </a:rPr>
              <a:t> </a:t>
            </a:r>
            <a:r>
              <a:rPr lang="en-CA" sz="2200" b="1" dirty="0" err="1" smtClean="0">
                <a:solidFill>
                  <a:srgbClr val="00B050"/>
                </a:solidFill>
              </a:rPr>
              <a:t>professionnel</a:t>
            </a:r>
            <a:r>
              <a:rPr lang="en-CA" sz="2200" b="1" dirty="0" smtClean="0">
                <a:solidFill>
                  <a:srgbClr val="00B050"/>
                </a:solidFill>
              </a:rPr>
              <a:t> </a:t>
            </a:r>
            <a:r>
              <a:rPr lang="en-CA" sz="2200" b="1" dirty="0" err="1" smtClean="0">
                <a:solidFill>
                  <a:srgbClr val="00B050"/>
                </a:solidFill>
              </a:rPr>
              <a:t>L’exercice</a:t>
            </a:r>
            <a:r>
              <a:rPr lang="en-CA" sz="2200" b="1" dirty="0" smtClean="0">
                <a:solidFill>
                  <a:srgbClr val="00B050"/>
                </a:solidFill>
              </a:rPr>
              <a:t>: un </a:t>
            </a:r>
            <a:r>
              <a:rPr lang="en-CA" sz="2200" b="1" dirty="0" err="1" smtClean="0">
                <a:solidFill>
                  <a:srgbClr val="00B050"/>
                </a:solidFill>
              </a:rPr>
              <a:t>médicament</a:t>
            </a:r>
            <a:r>
              <a:rPr lang="en-CA" sz="2200" b="1" dirty="0" smtClean="0">
                <a:solidFill>
                  <a:srgbClr val="00B050"/>
                </a:solidFill>
              </a:rPr>
              <a:t> Canada et </a:t>
            </a:r>
            <a:r>
              <a:rPr lang="en-CA" sz="2200" b="1" dirty="0" err="1" smtClean="0">
                <a:solidFill>
                  <a:srgbClr val="00B050"/>
                </a:solidFill>
              </a:rPr>
              <a:t>référence</a:t>
            </a:r>
            <a:endParaRPr lang="en-CA" sz="2200" b="1" dirty="0" smtClean="0">
              <a:solidFill>
                <a:srgbClr val="00B050"/>
              </a:solidFill>
            </a:endParaRPr>
          </a:p>
          <a:p>
            <a:pPr marL="457200" lvl="1" indent="0">
              <a:buNone/>
            </a:pPr>
            <a:r>
              <a:rPr lang="fr-CA" sz="1800" dirty="0" smtClean="0"/>
              <a:t>Comprends les professionnels de l’exercice reconnus par L’exercice: un médicament Canada et tous les soins de santé primaires spécialisés réglementés.</a:t>
            </a:r>
            <a:endParaRPr lang="en-US" sz="1800" dirty="0" smtClean="0"/>
          </a:p>
          <a:p>
            <a:endParaRPr lang="en-CA" dirty="0" smtClean="0"/>
          </a:p>
        </p:txBody>
      </p:sp>
    </p:spTree>
    <p:extLst>
      <p:ext uri="{BB962C8B-B14F-4D97-AF65-F5344CB8AC3E}">
        <p14:creationId xmlns:p14="http://schemas.microsoft.com/office/powerpoint/2010/main" val="937662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90600"/>
          </a:xfrm>
        </p:spPr>
        <p:txBody>
          <a:bodyPr/>
          <a:lstStyle/>
          <a:p>
            <a:r>
              <a:rPr lang="en-US" sz="2800" b="1" dirty="0" err="1" smtClean="0">
                <a:solidFill>
                  <a:srgbClr val="0070C0"/>
                </a:solidFill>
              </a:rPr>
              <a:t>Programme</a:t>
            </a:r>
            <a:r>
              <a:rPr lang="en-US" sz="2800" b="1" dirty="0" smtClean="0">
                <a:solidFill>
                  <a:srgbClr val="0070C0"/>
                </a:solidFill>
              </a:rPr>
              <a:t> de reconnaissance </a:t>
            </a:r>
            <a:r>
              <a:rPr lang="en-US" sz="2800" b="1" dirty="0" err="1" smtClean="0">
                <a:solidFill>
                  <a:srgbClr val="0070C0"/>
                </a:solidFill>
              </a:rPr>
              <a:t>professionnelle</a:t>
            </a:r>
            <a:r>
              <a:rPr lang="en-US" sz="2800" b="1" dirty="0" smtClean="0">
                <a:solidFill>
                  <a:srgbClr val="0070C0"/>
                </a:solidFill>
              </a:rPr>
              <a:t> </a:t>
            </a:r>
            <a:r>
              <a:rPr lang="en-US" sz="2800" b="1" dirty="0" err="1" smtClean="0">
                <a:solidFill>
                  <a:srgbClr val="0070C0"/>
                </a:solidFill>
              </a:rPr>
              <a:t>d’Exercice</a:t>
            </a:r>
            <a:r>
              <a:rPr lang="en-US" sz="2800" b="1" dirty="0" smtClean="0">
                <a:solidFill>
                  <a:srgbClr val="0070C0"/>
                </a:solidFill>
              </a:rPr>
              <a:t> : un </a:t>
            </a:r>
            <a:r>
              <a:rPr lang="en-US" sz="2800" b="1" dirty="0" err="1" smtClean="0">
                <a:solidFill>
                  <a:srgbClr val="0070C0"/>
                </a:solidFill>
              </a:rPr>
              <a:t>médicament</a:t>
            </a:r>
            <a:r>
              <a:rPr lang="en-US" sz="2800" b="1" dirty="0" smtClean="0">
                <a:solidFill>
                  <a:srgbClr val="0070C0"/>
                </a:solidFill>
              </a:rPr>
              <a:t> Canada</a:t>
            </a:r>
            <a:r>
              <a:rPr lang="en-US" sz="2400" dirty="0" smtClean="0">
                <a:solidFill>
                  <a:srgbClr val="008000"/>
                </a:solidFill>
              </a:rPr>
              <a:t/>
            </a:r>
            <a:br>
              <a:rPr lang="en-US" sz="2400" dirty="0" smtClean="0">
                <a:solidFill>
                  <a:srgbClr val="008000"/>
                </a:solidFill>
              </a:rPr>
            </a:br>
            <a:r>
              <a:rPr lang="en-US" sz="500" dirty="0" smtClean="0">
                <a:solidFill>
                  <a:srgbClr val="008000"/>
                </a:solidFill>
              </a:rPr>
              <a:t/>
            </a:r>
            <a:br>
              <a:rPr lang="en-US" sz="500" dirty="0" smtClean="0">
                <a:solidFill>
                  <a:srgbClr val="008000"/>
                </a:solidFill>
              </a:rPr>
            </a:br>
            <a:r>
              <a:rPr lang="en-US" sz="1400" dirty="0" smtClean="0">
                <a:solidFill>
                  <a:srgbClr val="008000"/>
                </a:solidFill>
              </a:rPr>
              <a:t>Aide les </a:t>
            </a:r>
            <a:r>
              <a:rPr lang="en-US" sz="1400" dirty="0" err="1" smtClean="0">
                <a:solidFill>
                  <a:srgbClr val="008000"/>
                </a:solidFill>
              </a:rPr>
              <a:t>professionnels</a:t>
            </a:r>
            <a:r>
              <a:rPr lang="en-US" sz="1400" dirty="0" smtClean="0">
                <a:solidFill>
                  <a:srgbClr val="008000"/>
                </a:solidFill>
              </a:rPr>
              <a:t> de la santé </a:t>
            </a:r>
            <a:r>
              <a:rPr lang="en-US" sz="1400" dirty="0" err="1" smtClean="0">
                <a:solidFill>
                  <a:srgbClr val="008000"/>
                </a:solidFill>
              </a:rPr>
              <a:t>occupés</a:t>
            </a:r>
            <a:r>
              <a:rPr lang="en-US" sz="1400" dirty="0" smtClean="0">
                <a:solidFill>
                  <a:srgbClr val="008000"/>
                </a:solidFill>
              </a:rPr>
              <a:t> à identifier des </a:t>
            </a:r>
            <a:r>
              <a:rPr lang="en-US" sz="1400" dirty="0" err="1" smtClean="0">
                <a:solidFill>
                  <a:srgbClr val="008000"/>
                </a:solidFill>
              </a:rPr>
              <a:t>professionnels</a:t>
            </a:r>
            <a:r>
              <a:rPr lang="en-US" sz="1400" dirty="0" smtClean="0">
                <a:solidFill>
                  <a:srgbClr val="008000"/>
                </a:solidFill>
              </a:rPr>
              <a:t> de </a:t>
            </a:r>
            <a:r>
              <a:rPr lang="en-US" sz="1400" dirty="0" err="1" smtClean="0">
                <a:solidFill>
                  <a:srgbClr val="008000"/>
                </a:solidFill>
              </a:rPr>
              <a:t>l’exercice</a:t>
            </a:r>
            <a:r>
              <a:rPr lang="en-US" sz="1400" dirty="0" smtClean="0">
                <a:solidFill>
                  <a:srgbClr val="008000"/>
                </a:solidFill>
              </a:rPr>
              <a:t> </a:t>
            </a:r>
            <a:r>
              <a:rPr lang="en-US" sz="1400" dirty="0" err="1" smtClean="0">
                <a:solidFill>
                  <a:srgbClr val="008000"/>
                </a:solidFill>
              </a:rPr>
              <a:t>hautement</a:t>
            </a:r>
            <a:r>
              <a:rPr lang="en-US" sz="1400" dirty="0" smtClean="0">
                <a:solidFill>
                  <a:srgbClr val="008000"/>
                </a:solidFill>
              </a:rPr>
              <a:t> </a:t>
            </a:r>
            <a:r>
              <a:rPr lang="en-US" sz="1400" dirty="0" err="1" smtClean="0">
                <a:solidFill>
                  <a:srgbClr val="008000"/>
                </a:solidFill>
              </a:rPr>
              <a:t>qualitfiés</a:t>
            </a:r>
            <a:r>
              <a:rPr lang="en-US" sz="1400" dirty="0" smtClean="0">
                <a:solidFill>
                  <a:srgbClr val="008000"/>
                </a:solidFill>
              </a:rPr>
              <a:t> pour aider </a:t>
            </a:r>
            <a:r>
              <a:rPr lang="en-US" sz="1400" dirty="0" err="1" smtClean="0">
                <a:solidFill>
                  <a:srgbClr val="008000"/>
                </a:solidFill>
              </a:rPr>
              <a:t>leurs</a:t>
            </a:r>
            <a:r>
              <a:rPr lang="en-US" sz="1400" dirty="0" smtClean="0">
                <a:solidFill>
                  <a:srgbClr val="008000"/>
                </a:solidFill>
              </a:rPr>
              <a:t> patients à </a:t>
            </a:r>
            <a:r>
              <a:rPr lang="en-US" sz="1400" dirty="0" err="1" smtClean="0">
                <a:solidFill>
                  <a:srgbClr val="008000"/>
                </a:solidFill>
              </a:rPr>
              <a:t>atteindre</a:t>
            </a:r>
            <a:r>
              <a:rPr lang="en-US" sz="1400" dirty="0" smtClean="0">
                <a:solidFill>
                  <a:srgbClr val="008000"/>
                </a:solidFill>
              </a:rPr>
              <a:t> </a:t>
            </a:r>
            <a:r>
              <a:rPr lang="en-US" sz="1400" dirty="0" err="1" smtClean="0">
                <a:solidFill>
                  <a:srgbClr val="008000"/>
                </a:solidFill>
              </a:rPr>
              <a:t>leurs</a:t>
            </a:r>
            <a:r>
              <a:rPr lang="en-US" sz="1400" dirty="0" smtClean="0">
                <a:solidFill>
                  <a:srgbClr val="008000"/>
                </a:solidFill>
              </a:rPr>
              <a:t> </a:t>
            </a:r>
            <a:r>
              <a:rPr lang="en-US" sz="1400" dirty="0" err="1" smtClean="0">
                <a:solidFill>
                  <a:srgbClr val="008000"/>
                </a:solidFill>
              </a:rPr>
              <a:t>objectifs</a:t>
            </a:r>
            <a:r>
              <a:rPr lang="en-US" sz="1400" dirty="0" smtClean="0">
                <a:solidFill>
                  <a:srgbClr val="008000"/>
                </a:solidFill>
              </a:rPr>
              <a:t> </a:t>
            </a:r>
            <a:r>
              <a:rPr lang="en-US" sz="1400" dirty="0" err="1" smtClean="0">
                <a:solidFill>
                  <a:srgbClr val="008000"/>
                </a:solidFill>
              </a:rPr>
              <a:t>d’activité</a:t>
            </a:r>
            <a:r>
              <a:rPr lang="en-US" sz="1400" dirty="0" smtClean="0">
                <a:solidFill>
                  <a:srgbClr val="008000"/>
                </a:solidFill>
              </a:rPr>
              <a:t> physique et de santé </a:t>
            </a:r>
            <a:r>
              <a:rPr lang="en-US" sz="1400" dirty="0" err="1" smtClean="0">
                <a:solidFill>
                  <a:srgbClr val="008000"/>
                </a:solidFill>
              </a:rPr>
              <a:t>liés</a:t>
            </a:r>
            <a:r>
              <a:rPr lang="en-US" sz="1400" dirty="0" smtClean="0">
                <a:solidFill>
                  <a:srgbClr val="008000"/>
                </a:solidFill>
              </a:rPr>
              <a:t> à la </a:t>
            </a:r>
            <a:r>
              <a:rPr lang="en-US" sz="1400" dirty="0" err="1" smtClean="0">
                <a:solidFill>
                  <a:srgbClr val="008000"/>
                </a:solidFill>
              </a:rPr>
              <a:t>prévention</a:t>
            </a:r>
            <a:r>
              <a:rPr lang="en-US" sz="1400" dirty="0" smtClean="0">
                <a:solidFill>
                  <a:srgbClr val="008000"/>
                </a:solidFill>
              </a:rPr>
              <a:t> des maladies </a:t>
            </a:r>
            <a:r>
              <a:rPr lang="en-US" sz="1400" dirty="0" err="1" smtClean="0">
                <a:solidFill>
                  <a:srgbClr val="008000"/>
                </a:solidFill>
              </a:rPr>
              <a:t>chroniques</a:t>
            </a:r>
            <a:r>
              <a:rPr lang="en-US" sz="1400" dirty="0" smtClean="0">
                <a:solidFill>
                  <a:srgbClr val="008000"/>
                </a:solidFill>
              </a:rPr>
              <a:t>, la </a:t>
            </a:r>
            <a:r>
              <a:rPr lang="en-US" sz="1400" dirty="0" err="1" smtClean="0">
                <a:solidFill>
                  <a:srgbClr val="008000"/>
                </a:solidFill>
              </a:rPr>
              <a:t>gestion</a:t>
            </a:r>
            <a:r>
              <a:rPr lang="en-US" sz="1400" dirty="0" smtClean="0">
                <a:solidFill>
                  <a:srgbClr val="008000"/>
                </a:solidFill>
              </a:rPr>
              <a:t> </a:t>
            </a:r>
            <a:r>
              <a:rPr lang="en-US" sz="1400" dirty="0" err="1" smtClean="0">
                <a:solidFill>
                  <a:srgbClr val="008000"/>
                </a:solidFill>
              </a:rPr>
              <a:t>ainsi</a:t>
            </a:r>
            <a:r>
              <a:rPr lang="en-US" sz="1400" dirty="0" smtClean="0">
                <a:solidFill>
                  <a:srgbClr val="008000"/>
                </a:solidFill>
              </a:rPr>
              <a:t> </a:t>
            </a:r>
            <a:r>
              <a:rPr lang="en-US" sz="1400" dirty="0" err="1" smtClean="0">
                <a:solidFill>
                  <a:srgbClr val="008000"/>
                </a:solidFill>
              </a:rPr>
              <a:t>que</a:t>
            </a:r>
            <a:r>
              <a:rPr lang="en-US" sz="1400" dirty="0" smtClean="0">
                <a:solidFill>
                  <a:srgbClr val="008000"/>
                </a:solidFill>
              </a:rPr>
              <a:t> le </a:t>
            </a:r>
            <a:r>
              <a:rPr lang="en-US" sz="1400" dirty="0" err="1" smtClean="0">
                <a:solidFill>
                  <a:srgbClr val="008000"/>
                </a:solidFill>
              </a:rPr>
              <a:t>traitement</a:t>
            </a:r>
            <a:r>
              <a:rPr lang="en-US" sz="1400" dirty="0" smtClean="0">
                <a:solidFill>
                  <a:srgbClr val="008000"/>
                </a:solidFill>
              </a:rPr>
              <a:t>.</a:t>
            </a:r>
            <a:endParaRPr lang="en-US" sz="1600" dirty="0">
              <a:solidFill>
                <a:srgbClr val="008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6063155"/>
              </p:ext>
            </p:extLst>
          </p:nvPr>
        </p:nvGraphicFramePr>
        <p:xfrm>
          <a:off x="457200" y="1981200"/>
          <a:ext cx="8229600" cy="4282440"/>
        </p:xfrm>
        <a:graphic>
          <a:graphicData uri="http://schemas.openxmlformats.org/drawingml/2006/table">
            <a:tbl>
              <a:tblPr firstRow="1" bandRow="1">
                <a:tableStyleId>{5C22544A-7EE6-4342-B048-85BDC9FD1C3A}</a:tableStyleId>
              </a:tblPr>
              <a:tblGrid>
                <a:gridCol w="4114800"/>
                <a:gridCol w="4114800"/>
              </a:tblGrid>
              <a:tr h="533400">
                <a:tc>
                  <a:txBody>
                    <a:bodyPr/>
                    <a:lstStyle/>
                    <a:p>
                      <a:r>
                        <a:rPr lang="en-US" dirty="0" smtClean="0"/>
                        <a:t>EIMC </a:t>
                      </a:r>
                      <a:r>
                        <a:rPr lang="en-US" dirty="0" err="1" smtClean="0"/>
                        <a:t>niveau</a:t>
                      </a:r>
                      <a:r>
                        <a:rPr lang="en-US" dirty="0" smtClean="0"/>
                        <a:t> 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3399"/>
                    </a:solidFill>
                  </a:tcPr>
                </a:tc>
                <a:tc>
                  <a:txBody>
                    <a:bodyPr/>
                    <a:lstStyle/>
                    <a:p>
                      <a:r>
                        <a:rPr lang="en-US" dirty="0" smtClean="0"/>
                        <a:t>EIMC </a:t>
                      </a:r>
                      <a:r>
                        <a:rPr lang="en-US" dirty="0" err="1" smtClean="0"/>
                        <a:t>niveau</a:t>
                      </a:r>
                      <a:r>
                        <a:rPr lang="en-US" baseline="0" dirty="0" smtClean="0"/>
                        <a:t> </a:t>
                      </a:r>
                      <a:r>
                        <a:rPr lang="en-US" dirty="0" smtClean="0"/>
                        <a:t>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3399"/>
                    </a:solidFill>
                  </a:tcPr>
                </a:tc>
              </a:tr>
              <a:tr h="2067245">
                <a:tc>
                  <a:txBody>
                    <a:bodyPr/>
                    <a:lstStyle/>
                    <a:p>
                      <a:r>
                        <a:rPr lang="en-US" b="0" baseline="0" dirty="0" smtClean="0"/>
                        <a:t>EPC – </a:t>
                      </a:r>
                      <a:r>
                        <a:rPr lang="en-US" b="0" baseline="0" dirty="0" err="1" smtClean="0"/>
                        <a:t>entraineur</a:t>
                      </a:r>
                      <a:r>
                        <a:rPr lang="en-US" b="0" baseline="0" dirty="0" smtClean="0"/>
                        <a:t> personnel </a:t>
                      </a:r>
                      <a:r>
                        <a:rPr lang="en-US" b="0" baseline="0" dirty="0" err="1" smtClean="0"/>
                        <a:t>certifié</a:t>
                      </a:r>
                      <a:r>
                        <a:rPr lang="en-US" b="0" baseline="0" dirty="0" smtClean="0"/>
                        <a:t> (EPC-SCPE)</a:t>
                      </a:r>
                    </a:p>
                    <a:p>
                      <a:r>
                        <a:rPr lang="en-US" dirty="0" smtClean="0"/>
                        <a:t>Inscription</a:t>
                      </a:r>
                      <a:r>
                        <a:rPr lang="en-US" baseline="0" dirty="0" smtClean="0"/>
                        <a:t> au C</a:t>
                      </a:r>
                      <a:r>
                        <a:rPr lang="en-US" dirty="0" smtClean="0"/>
                        <a:t>ollege</a:t>
                      </a:r>
                      <a:r>
                        <a:rPr lang="en-US" baseline="0" dirty="0" smtClean="0"/>
                        <a:t> of </a:t>
                      </a:r>
                      <a:r>
                        <a:rPr lang="en-US" baseline="0" dirty="0" err="1" smtClean="0"/>
                        <a:t>Kinesiologists</a:t>
                      </a:r>
                      <a:r>
                        <a:rPr lang="en-US" baseline="0" dirty="0" smtClean="0"/>
                        <a:t> of Ontario (CKO)</a:t>
                      </a:r>
                    </a:p>
                    <a:p>
                      <a:r>
                        <a:rPr lang="en-US" baseline="0" dirty="0" smtClean="0"/>
                        <a:t>ACSM CPT + EIM </a:t>
                      </a:r>
                      <a:r>
                        <a:rPr lang="en-US" baseline="0" dirty="0" err="1" smtClean="0"/>
                        <a:t>niveau</a:t>
                      </a:r>
                      <a:r>
                        <a:rPr lang="en-US" baseline="0" dirty="0" smtClean="0"/>
                        <a:t> 1</a:t>
                      </a:r>
                    </a:p>
                    <a:p>
                      <a:r>
                        <a:rPr lang="en-US" baseline="0" dirty="0" smtClean="0"/>
                        <a:t>ACSM HSF + EIM </a:t>
                      </a:r>
                      <a:r>
                        <a:rPr lang="en-US" baseline="0" dirty="0" err="1" smtClean="0"/>
                        <a:t>niveau</a:t>
                      </a:r>
                      <a:r>
                        <a:rPr lang="en-US" baseline="0" dirty="0" smtClean="0"/>
                        <a:t>  2</a:t>
                      </a:r>
                    </a:p>
                    <a:p>
                      <a:r>
                        <a:rPr lang="en-US" baseline="0" dirty="0" smtClean="0"/>
                        <a:t>ACSM EIM </a:t>
                      </a:r>
                      <a:r>
                        <a:rPr lang="en-US" baseline="0" dirty="0" err="1" smtClean="0"/>
                        <a:t>niveau</a:t>
                      </a:r>
                      <a:r>
                        <a:rPr lang="en-US" baseline="0" dirty="0" smtClean="0"/>
                        <a:t> 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t>SCPE </a:t>
                      </a:r>
                      <a:r>
                        <a:rPr lang="en-US" b="0" dirty="0" err="1" smtClean="0"/>
                        <a:t>physiologiste</a:t>
                      </a:r>
                      <a:r>
                        <a:rPr lang="en-US" b="0" baseline="0" dirty="0" smtClean="0"/>
                        <a:t> de </a:t>
                      </a:r>
                      <a:r>
                        <a:rPr lang="en-US" b="0" baseline="0" dirty="0" err="1" smtClean="0"/>
                        <a:t>l’exercice</a:t>
                      </a:r>
                      <a:r>
                        <a:rPr lang="en-US" b="0" baseline="0" dirty="0" smtClean="0"/>
                        <a:t> </a:t>
                      </a:r>
                      <a:r>
                        <a:rPr lang="en-US" b="0" baseline="0" dirty="0" err="1" smtClean="0"/>
                        <a:t>certifié</a:t>
                      </a:r>
                      <a:r>
                        <a:rPr lang="en-US" b="0" baseline="0" dirty="0" smtClean="0"/>
                        <a:t> </a:t>
                      </a:r>
                      <a:r>
                        <a:rPr lang="en-US" b="0" dirty="0" smtClean="0"/>
                        <a:t>(PEC-SCPE)</a:t>
                      </a:r>
                    </a:p>
                    <a:p>
                      <a:r>
                        <a:rPr lang="en-US" dirty="0" smtClean="0"/>
                        <a:t>Inscription</a:t>
                      </a:r>
                      <a:r>
                        <a:rPr lang="en-US" baseline="0" dirty="0" smtClean="0"/>
                        <a:t> au C</a:t>
                      </a:r>
                      <a:r>
                        <a:rPr lang="en-US" dirty="0" smtClean="0"/>
                        <a:t>ollege</a:t>
                      </a:r>
                      <a:r>
                        <a:rPr lang="en-US" baseline="0" dirty="0" smtClean="0"/>
                        <a:t> of </a:t>
                      </a:r>
                      <a:r>
                        <a:rPr lang="en-US" baseline="0" dirty="0" err="1" smtClean="0"/>
                        <a:t>Kinesiologists</a:t>
                      </a:r>
                      <a:r>
                        <a:rPr lang="en-US" baseline="0" dirty="0" smtClean="0"/>
                        <a:t> of Ontario (CKO)</a:t>
                      </a:r>
                    </a:p>
                    <a:p>
                      <a:r>
                        <a:rPr lang="en-US" baseline="0" dirty="0" smtClean="0"/>
                        <a:t>ACSM CES</a:t>
                      </a:r>
                    </a:p>
                    <a:p>
                      <a:r>
                        <a:rPr lang="en-US" baseline="0" dirty="0" smtClean="0"/>
                        <a:t>ACSM RCEP</a:t>
                      </a:r>
                    </a:p>
                    <a:p>
                      <a:r>
                        <a:rPr lang="en-US" baseline="0" dirty="0" smtClean="0"/>
                        <a:t>ACSM EIM </a:t>
                      </a:r>
                      <a:r>
                        <a:rPr lang="en-US" baseline="0" dirty="0" err="1" smtClean="0"/>
                        <a:t>niveau</a:t>
                      </a:r>
                      <a:r>
                        <a:rPr lang="en-US" baseline="0" dirty="0" smtClean="0"/>
                        <a:t> 2</a:t>
                      </a:r>
                    </a:p>
                    <a:p>
                      <a:r>
                        <a:rPr lang="en-US" baseline="0" dirty="0" smtClean="0"/>
                        <a:t>ACSM EIM </a:t>
                      </a:r>
                      <a:r>
                        <a:rPr lang="en-US" baseline="0" dirty="0" err="1" smtClean="0"/>
                        <a:t>niveau</a:t>
                      </a:r>
                      <a:r>
                        <a:rPr lang="en-US" baseline="0" dirty="0" smtClean="0"/>
                        <a:t> 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295400">
                <a:tc>
                  <a:txBody>
                    <a:bodyPr/>
                    <a:lstStyle/>
                    <a:p>
                      <a:r>
                        <a:rPr lang="en-US" dirty="0" err="1" smtClean="0"/>
                        <a:t>Individus</a:t>
                      </a:r>
                      <a:r>
                        <a:rPr lang="en-US" dirty="0" smtClean="0"/>
                        <a:t> </a:t>
                      </a:r>
                      <a:r>
                        <a:rPr lang="en-US" dirty="0" err="1" smtClean="0"/>
                        <a:t>asymptomtiques</a:t>
                      </a:r>
                      <a:r>
                        <a:rPr lang="en-US" dirty="0" smtClean="0"/>
                        <a:t> avec </a:t>
                      </a:r>
                      <a:r>
                        <a:rPr lang="en-US" dirty="0" err="1" smtClean="0"/>
                        <a:t>une</a:t>
                      </a:r>
                      <a:r>
                        <a:rPr lang="en-US" dirty="0" smtClean="0"/>
                        <a:t> </a:t>
                      </a:r>
                      <a:r>
                        <a:rPr lang="en-US" dirty="0" err="1" smtClean="0"/>
                        <a:t>seule</a:t>
                      </a:r>
                      <a:r>
                        <a:rPr lang="en-US" dirty="0" smtClean="0"/>
                        <a:t> condition </a:t>
                      </a:r>
                      <a:r>
                        <a:rPr lang="en-US" dirty="0" err="1" smtClean="0"/>
                        <a:t>contrôlée</a:t>
                      </a:r>
                      <a:r>
                        <a:rPr lang="en-US" baseline="0" dirty="0" smtClean="0"/>
                        <a:t> </a:t>
                      </a:r>
                      <a:r>
                        <a:rPr lang="en-US" baseline="0" dirty="0" err="1" smtClean="0"/>
                        <a:t>chronique</a:t>
                      </a:r>
                      <a:r>
                        <a:rPr lang="en-US" baseline="0" dirty="0" smtClean="0"/>
                        <a:t> (</a:t>
                      </a:r>
                      <a:r>
                        <a:rPr lang="en-US" baseline="0" dirty="0" err="1" smtClean="0"/>
                        <a:t>risque</a:t>
                      </a:r>
                      <a:r>
                        <a:rPr lang="en-US" baseline="0" dirty="0" smtClean="0"/>
                        <a:t> </a:t>
                      </a:r>
                      <a:r>
                        <a:rPr lang="en-US" baseline="0" dirty="0" err="1" smtClean="0"/>
                        <a:t>faible</a:t>
                      </a:r>
                      <a:r>
                        <a:rPr lang="en-US" baseline="0" dirty="0" smtClean="0"/>
                        <a:t>, </a:t>
                      </a:r>
                      <a:r>
                        <a:rPr lang="en-US" baseline="0" dirty="0" err="1" smtClean="0"/>
                        <a:t>modéré</a:t>
                      </a:r>
                      <a:r>
                        <a:rPr lang="en-US" baseline="0" dirty="0" smtClean="0"/>
                        <a:t>, </a:t>
                      </a:r>
                      <a:r>
                        <a:rPr lang="en-US" baseline="0" dirty="0" err="1" smtClean="0"/>
                        <a:t>élevé</a:t>
                      </a:r>
                      <a:r>
                        <a:rPr lang="en-US" baseline="0" dirty="0" smtClean="0"/>
                        <a:t>, </a:t>
                      </a:r>
                      <a:r>
                        <a:rPr lang="en-US" baseline="0" dirty="0" err="1" smtClean="0"/>
                        <a:t>autorisés</a:t>
                      </a:r>
                      <a:r>
                        <a:rPr lang="en-US" baseline="0" dirty="0" smtClean="0"/>
                        <a:t> à faire de </a:t>
                      </a:r>
                      <a:r>
                        <a:rPr lang="en-US" baseline="0" dirty="0" err="1" smtClean="0"/>
                        <a:t>l’exercice</a:t>
                      </a:r>
                      <a:r>
                        <a:rPr lang="en-US" baseline="0" dirty="0" smtClean="0"/>
                        <a:t> </a:t>
                      </a:r>
                      <a:r>
                        <a:rPr lang="en-US" baseline="0" dirty="0" err="1" smtClean="0"/>
                        <a:t>en</a:t>
                      </a:r>
                      <a:r>
                        <a:rPr lang="en-US" baseline="0" dirty="0" smtClean="0"/>
                        <a:t> </a:t>
                      </a:r>
                      <a:r>
                        <a:rPr lang="en-US" baseline="0" dirty="0" err="1" smtClean="0"/>
                        <a:t>toute</a:t>
                      </a:r>
                      <a:r>
                        <a:rPr lang="en-US" baseline="0" dirty="0" smtClean="0"/>
                        <a:t> </a:t>
                      </a:r>
                      <a:r>
                        <a:rPr lang="en-US" baseline="0" dirty="0" err="1" smtClean="0"/>
                        <a:t>indépendance</a:t>
                      </a:r>
                      <a:r>
                        <a:rPr lang="en-US" baseline="0" dirty="0" smtClean="0"/>
                        <a: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aseline="0" dirty="0" smtClean="0"/>
                        <a:t>Clients à </a:t>
                      </a:r>
                      <a:r>
                        <a:rPr lang="en-US" baseline="0" dirty="0" err="1" smtClean="0"/>
                        <a:t>risques</a:t>
                      </a:r>
                      <a:r>
                        <a:rPr lang="en-US" baseline="0" dirty="0" smtClean="0"/>
                        <a:t> </a:t>
                      </a:r>
                      <a:r>
                        <a:rPr lang="en-US" baseline="0" dirty="0" err="1" smtClean="0"/>
                        <a:t>élevés</a:t>
                      </a:r>
                      <a:r>
                        <a:rPr lang="en-US" baseline="0" dirty="0" smtClean="0"/>
                        <a:t> et </a:t>
                      </a:r>
                      <a:r>
                        <a:rPr lang="en-US" baseline="0" dirty="0" err="1" smtClean="0"/>
                        <a:t>ceux</a:t>
                      </a:r>
                      <a:r>
                        <a:rPr lang="en-US" baseline="0" dirty="0" smtClean="0"/>
                        <a:t> avec &gt; 1 </a:t>
                      </a:r>
                      <a:r>
                        <a:rPr lang="en-US" baseline="0" dirty="0" err="1" smtClean="0"/>
                        <a:t>maladie</a:t>
                      </a:r>
                      <a:r>
                        <a:rPr lang="en-US" baseline="0" dirty="0" smtClean="0"/>
                        <a:t> </a:t>
                      </a:r>
                      <a:r>
                        <a:rPr lang="en-US" baseline="0" dirty="0" err="1" smtClean="0"/>
                        <a:t>chronique</a:t>
                      </a:r>
                      <a:r>
                        <a:rPr lang="en-US" baseline="0" dirty="0" smtClean="0"/>
                        <a:t> </a:t>
                      </a:r>
                      <a:r>
                        <a:rPr lang="en-US" baseline="0" dirty="0" err="1" smtClean="0"/>
                        <a:t>ou</a:t>
                      </a:r>
                      <a:r>
                        <a:rPr lang="en-US" baseline="0" dirty="0" smtClean="0"/>
                        <a:t> qui </a:t>
                      </a:r>
                      <a:r>
                        <a:rPr lang="en-US" baseline="0" dirty="0" err="1" smtClean="0"/>
                        <a:t>peuvent</a:t>
                      </a:r>
                      <a:r>
                        <a:rPr lang="en-US" baseline="0" dirty="0" smtClean="0"/>
                        <a:t> </a:t>
                      </a:r>
                      <a:r>
                        <a:rPr lang="en-US" baseline="0" dirty="0" err="1" smtClean="0"/>
                        <a:t>nécessiter</a:t>
                      </a:r>
                      <a:r>
                        <a:rPr lang="en-US" baseline="0" dirty="0" smtClean="0"/>
                        <a:t> </a:t>
                      </a:r>
                      <a:r>
                        <a:rPr lang="en-US" baseline="0" dirty="0" err="1" smtClean="0"/>
                        <a:t>une</a:t>
                      </a:r>
                      <a:r>
                        <a:rPr lang="en-US" baseline="0" dirty="0" smtClean="0"/>
                        <a:t> surveillance </a:t>
                      </a:r>
                      <a:r>
                        <a:rPr lang="en-US" baseline="0" dirty="0" err="1" smtClean="0"/>
                        <a:t>clinique</a:t>
                      </a:r>
                      <a:r>
                        <a:rPr lang="en-US" baseline="0" dirty="0" smtClean="0"/>
                        <a: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 name="TextBox 2"/>
          <p:cNvSpPr txBox="1"/>
          <p:nvPr/>
        </p:nvSpPr>
        <p:spPr>
          <a:xfrm>
            <a:off x="3826666" y="4915656"/>
            <a:ext cx="184666" cy="369332"/>
          </a:xfrm>
          <a:prstGeom prst="rect">
            <a:avLst/>
          </a:prstGeom>
          <a:noFill/>
        </p:spPr>
        <p:txBody>
          <a:bodyPr wrap="none" rtlCol="0">
            <a:spAutoFit/>
          </a:bodyPr>
          <a:lstStyle/>
          <a:p>
            <a:endParaRPr lang="en-US" dirty="0">
              <a:solidFill>
                <a:srgbClr val="000000"/>
              </a:solidFill>
              <a:cs typeface="Arial"/>
            </a:endParaRPr>
          </a:p>
        </p:txBody>
      </p:sp>
    </p:spTree>
    <p:extLst>
      <p:ext uri="{BB962C8B-B14F-4D97-AF65-F5344CB8AC3E}">
        <p14:creationId xmlns:p14="http://schemas.microsoft.com/office/powerpoint/2010/main" val="1325196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l="-59750" t="-764" b="-54236"/>
          <a:stretch/>
        </p:blipFill>
        <p:spPr>
          <a:xfrm rot="308600">
            <a:off x="3130484" y="446977"/>
            <a:ext cx="5270608" cy="8876859"/>
          </a:xfrm>
        </p:spPr>
      </p:pic>
      <p:sp>
        <p:nvSpPr>
          <p:cNvPr id="3" name="Titre 2"/>
          <p:cNvSpPr>
            <a:spLocks noGrp="1"/>
          </p:cNvSpPr>
          <p:nvPr>
            <p:ph type="title"/>
          </p:nvPr>
        </p:nvSpPr>
        <p:spPr>
          <a:xfrm>
            <a:off x="457200" y="338328"/>
            <a:ext cx="4724400" cy="1719072"/>
          </a:xfrm>
        </p:spPr>
        <p:txBody>
          <a:bodyPr>
            <a:normAutofit fontScale="90000"/>
          </a:bodyPr>
          <a:lstStyle/>
          <a:p>
            <a:pPr algn="ctr"/>
            <a:r>
              <a:rPr lang="fr-CA" sz="3600" dirty="0" smtClean="0"/>
              <a:t>D’autres sources à l’appui de la prescription d’exercice</a:t>
            </a:r>
            <a:endParaRPr lang="fr-CA" sz="3600" dirty="0"/>
          </a:p>
        </p:txBody>
      </p:sp>
      <p:sp>
        <p:nvSpPr>
          <p:cNvPr id="5" name="ZoneTexte 4"/>
          <p:cNvSpPr txBox="1"/>
          <p:nvPr/>
        </p:nvSpPr>
        <p:spPr>
          <a:xfrm>
            <a:off x="-9939" y="2286000"/>
            <a:ext cx="5389617" cy="1569660"/>
          </a:xfrm>
          <a:prstGeom prst="rect">
            <a:avLst/>
          </a:prstGeom>
          <a:noFill/>
        </p:spPr>
        <p:txBody>
          <a:bodyPr wrap="none" rtlCol="0">
            <a:spAutoFit/>
          </a:bodyPr>
          <a:lstStyle/>
          <a:p>
            <a:pPr algn="ctr"/>
            <a:r>
              <a:rPr lang="fr-CA" sz="2400" dirty="0" smtClean="0">
                <a:solidFill>
                  <a:prstClr val="black"/>
                </a:solidFill>
              </a:rPr>
              <a:t>Consultez le the </a:t>
            </a:r>
          </a:p>
          <a:p>
            <a:pPr algn="ctr"/>
            <a:r>
              <a:rPr lang="fr-CA" sz="2400" dirty="0" smtClean="0">
                <a:solidFill>
                  <a:prstClr val="black"/>
                </a:solidFill>
              </a:rPr>
              <a:t>« Guide pour prescrire de l’exercice » </a:t>
            </a:r>
          </a:p>
          <a:p>
            <a:pPr algn="ctr"/>
            <a:r>
              <a:rPr lang="fr-CA" sz="2400" dirty="0" smtClean="0">
                <a:solidFill>
                  <a:prstClr val="black"/>
                </a:solidFill>
              </a:rPr>
              <a:t>Qui sera disponible sous peu au</a:t>
            </a:r>
          </a:p>
          <a:p>
            <a:pPr algn="ctr"/>
            <a:r>
              <a:rPr lang="fr-CA" sz="2400" dirty="0" smtClean="0">
                <a:solidFill>
                  <a:prstClr val="black"/>
                </a:solidFill>
                <a:hlinkClick r:id="rId3"/>
              </a:rPr>
              <a:t>www.exerciseismedicine.ca</a:t>
            </a:r>
            <a:r>
              <a:rPr lang="fr-CA" sz="2400" dirty="0" smtClean="0">
                <a:solidFill>
                  <a:prstClr val="black"/>
                </a:solidFill>
              </a:rPr>
              <a:t> </a:t>
            </a:r>
            <a:endParaRPr lang="fr-CA" sz="2400" dirty="0">
              <a:solidFill>
                <a:prstClr val="black"/>
              </a:solidFill>
            </a:endParaRPr>
          </a:p>
        </p:txBody>
      </p:sp>
    </p:spTree>
    <p:extLst>
      <p:ext uri="{BB962C8B-B14F-4D97-AF65-F5344CB8AC3E}">
        <p14:creationId xmlns:p14="http://schemas.microsoft.com/office/powerpoint/2010/main" val="1497967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vers le bas 5"/>
          <p:cNvSpPr/>
          <p:nvPr/>
        </p:nvSpPr>
        <p:spPr>
          <a:xfrm>
            <a:off x="903422" y="5559536"/>
            <a:ext cx="381000" cy="4572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
        <p:nvSpPr>
          <p:cNvPr id="2" name="TextBox 1"/>
          <p:cNvSpPr txBox="1"/>
          <p:nvPr/>
        </p:nvSpPr>
        <p:spPr>
          <a:xfrm>
            <a:off x="859985" y="228600"/>
            <a:ext cx="7478578" cy="1077218"/>
          </a:xfrm>
          <a:prstGeom prst="rect">
            <a:avLst/>
          </a:prstGeom>
          <a:noFill/>
        </p:spPr>
        <p:txBody>
          <a:bodyPr wrap="square" rtlCol="0">
            <a:spAutoFit/>
          </a:bodyPr>
          <a:lstStyle/>
          <a:p>
            <a:pPr algn="ctr"/>
            <a:r>
              <a:rPr lang="fr-CA" sz="3600" dirty="0" smtClean="0"/>
              <a:t>Guide pour prescrire de l’exercice</a:t>
            </a:r>
          </a:p>
          <a:p>
            <a:pPr algn="ctr"/>
            <a:r>
              <a:rPr lang="fr-CA" sz="1400" dirty="0" smtClean="0"/>
              <a:t>Pour des individus en bonne santé et les personnes ayant une condition chronique stable mais aucune blessure active ou condition aiguë.</a:t>
            </a:r>
          </a:p>
        </p:txBody>
      </p:sp>
      <p:sp>
        <p:nvSpPr>
          <p:cNvPr id="7" name="Straight Connector 3"/>
          <p:cNvSpPr/>
          <p:nvPr/>
        </p:nvSpPr>
        <p:spPr>
          <a:xfrm>
            <a:off x="5953855" y="4807351"/>
            <a:ext cx="91440" cy="373880"/>
          </a:xfrm>
          <a:custGeom>
            <a:avLst/>
            <a:gdLst/>
            <a:ahLst/>
            <a:cxnLst/>
            <a:rect l="0" t="0" r="0" b="0"/>
            <a:pathLst>
              <a:path>
                <a:moveTo>
                  <a:pt x="45720" y="0"/>
                </a:moveTo>
                <a:lnTo>
                  <a:pt x="45720" y="37388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4"/>
          <p:cNvSpPr/>
          <p:nvPr/>
        </p:nvSpPr>
        <p:spPr>
          <a:xfrm>
            <a:off x="5953855" y="3617147"/>
            <a:ext cx="91440" cy="373880"/>
          </a:xfrm>
          <a:custGeom>
            <a:avLst/>
            <a:gdLst/>
            <a:ahLst/>
            <a:cxnLst/>
            <a:rect l="0" t="0" r="0" b="0"/>
            <a:pathLst>
              <a:path>
                <a:moveTo>
                  <a:pt x="45720" y="0"/>
                </a:moveTo>
                <a:lnTo>
                  <a:pt x="45720" y="37388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5"/>
          <p:cNvSpPr/>
          <p:nvPr/>
        </p:nvSpPr>
        <p:spPr>
          <a:xfrm>
            <a:off x="4821154" y="2426942"/>
            <a:ext cx="1178420" cy="373880"/>
          </a:xfrm>
          <a:custGeom>
            <a:avLst/>
            <a:gdLst/>
            <a:ahLst/>
            <a:cxnLst/>
            <a:rect l="0" t="0" r="0" b="0"/>
            <a:pathLst>
              <a:path>
                <a:moveTo>
                  <a:pt x="0" y="0"/>
                </a:moveTo>
                <a:lnTo>
                  <a:pt x="0" y="254788"/>
                </a:lnTo>
                <a:lnTo>
                  <a:pt x="1178420" y="254788"/>
                </a:lnTo>
                <a:lnTo>
                  <a:pt x="1178420" y="37388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6"/>
          <p:cNvSpPr/>
          <p:nvPr/>
        </p:nvSpPr>
        <p:spPr>
          <a:xfrm>
            <a:off x="4176447" y="3745251"/>
            <a:ext cx="785613" cy="373880"/>
          </a:xfrm>
          <a:custGeom>
            <a:avLst/>
            <a:gdLst/>
            <a:ahLst/>
            <a:cxnLst/>
            <a:rect l="0" t="0" r="0" b="0"/>
            <a:pathLst>
              <a:path>
                <a:moveTo>
                  <a:pt x="0" y="0"/>
                </a:moveTo>
                <a:lnTo>
                  <a:pt x="0" y="254788"/>
                </a:lnTo>
                <a:lnTo>
                  <a:pt x="785613" y="254788"/>
                </a:lnTo>
                <a:lnTo>
                  <a:pt x="785613" y="37388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sz="1400" dirty="0"/>
          </a:p>
        </p:txBody>
      </p:sp>
      <p:sp>
        <p:nvSpPr>
          <p:cNvPr id="11" name="Straight Connector 7"/>
          <p:cNvSpPr/>
          <p:nvPr/>
        </p:nvSpPr>
        <p:spPr>
          <a:xfrm>
            <a:off x="2857120" y="3617147"/>
            <a:ext cx="785613" cy="373880"/>
          </a:xfrm>
          <a:custGeom>
            <a:avLst/>
            <a:gdLst/>
            <a:ahLst/>
            <a:cxnLst/>
            <a:rect l="0" t="0" r="0" b="0"/>
            <a:pathLst>
              <a:path>
                <a:moveTo>
                  <a:pt x="785613" y="0"/>
                </a:moveTo>
                <a:lnTo>
                  <a:pt x="785613" y="254788"/>
                </a:lnTo>
                <a:lnTo>
                  <a:pt x="0" y="254788"/>
                </a:lnTo>
                <a:lnTo>
                  <a:pt x="0" y="37388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traight Connector 8"/>
          <p:cNvSpPr/>
          <p:nvPr/>
        </p:nvSpPr>
        <p:spPr>
          <a:xfrm>
            <a:off x="3642734" y="2426942"/>
            <a:ext cx="1178420" cy="373880"/>
          </a:xfrm>
          <a:custGeom>
            <a:avLst/>
            <a:gdLst/>
            <a:ahLst/>
            <a:cxnLst/>
            <a:rect l="0" t="0" r="0" b="0"/>
            <a:pathLst>
              <a:path>
                <a:moveTo>
                  <a:pt x="1178420" y="0"/>
                </a:moveTo>
                <a:lnTo>
                  <a:pt x="1178420" y="254788"/>
                </a:lnTo>
                <a:lnTo>
                  <a:pt x="0" y="254788"/>
                </a:lnTo>
                <a:lnTo>
                  <a:pt x="0" y="37388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Rounded Rectangle 12"/>
          <p:cNvSpPr/>
          <p:nvPr/>
        </p:nvSpPr>
        <p:spPr>
          <a:xfrm>
            <a:off x="4178380" y="1610618"/>
            <a:ext cx="1285549" cy="81632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4" name="Group 13"/>
          <p:cNvGrpSpPr/>
          <p:nvPr/>
        </p:nvGrpSpPr>
        <p:grpSpPr>
          <a:xfrm>
            <a:off x="4321218" y="1746315"/>
            <a:ext cx="1285549" cy="816324"/>
            <a:chOff x="2700722" y="135886"/>
            <a:chExt cx="1285549" cy="816324"/>
          </a:xfrm>
        </p:grpSpPr>
        <p:sp>
          <p:nvSpPr>
            <p:cNvPr id="39" name="Rounded Rectangle 38"/>
            <p:cNvSpPr/>
            <p:nvPr/>
          </p:nvSpPr>
          <p:spPr>
            <a:xfrm>
              <a:off x="2700722" y="135886"/>
              <a:ext cx="1285549" cy="816324"/>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Rounded Rectangle 11"/>
            <p:cNvSpPr/>
            <p:nvPr/>
          </p:nvSpPr>
          <p:spPr>
            <a:xfrm>
              <a:off x="2724631" y="159795"/>
              <a:ext cx="1237731" cy="768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a:t>Est-ce que l'individu fait de l'exercice ou est actif physiquement ?</a:t>
              </a:r>
            </a:p>
          </p:txBody>
        </p:sp>
      </p:grpSp>
      <p:sp>
        <p:nvSpPr>
          <p:cNvPr id="15" name="Rounded Rectangle 14"/>
          <p:cNvSpPr/>
          <p:nvPr/>
        </p:nvSpPr>
        <p:spPr>
          <a:xfrm>
            <a:off x="2999959" y="2800823"/>
            <a:ext cx="1285549" cy="81632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6" name="Group 15"/>
          <p:cNvGrpSpPr/>
          <p:nvPr/>
        </p:nvGrpSpPr>
        <p:grpSpPr>
          <a:xfrm>
            <a:off x="3142798" y="2936520"/>
            <a:ext cx="1285549" cy="816324"/>
            <a:chOff x="1522302" y="1326091"/>
            <a:chExt cx="1285549" cy="816324"/>
          </a:xfrm>
        </p:grpSpPr>
        <p:sp>
          <p:nvSpPr>
            <p:cNvPr id="37" name="Rounded Rectangle 36"/>
            <p:cNvSpPr/>
            <p:nvPr/>
          </p:nvSpPr>
          <p:spPr>
            <a:xfrm>
              <a:off x="1522302" y="1326091"/>
              <a:ext cx="1285549" cy="816324"/>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14"/>
            <p:cNvSpPr/>
            <p:nvPr/>
          </p:nvSpPr>
          <p:spPr>
            <a:xfrm>
              <a:off x="1546211" y="1350000"/>
              <a:ext cx="1237731" cy="768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a:t>Déterminer si l'individu a le feu vert pour faire de l'exercice de façon indépendante</a:t>
              </a:r>
            </a:p>
          </p:txBody>
        </p:sp>
      </p:grpSp>
      <p:sp>
        <p:nvSpPr>
          <p:cNvPr id="17" name="Rounded Rectangle 16"/>
          <p:cNvSpPr/>
          <p:nvPr/>
        </p:nvSpPr>
        <p:spPr>
          <a:xfrm>
            <a:off x="2214345" y="3991027"/>
            <a:ext cx="1285549" cy="81632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8" name="Group 17"/>
          <p:cNvGrpSpPr/>
          <p:nvPr/>
        </p:nvGrpSpPr>
        <p:grpSpPr>
          <a:xfrm>
            <a:off x="2357184" y="4126724"/>
            <a:ext cx="1285549" cy="816324"/>
            <a:chOff x="736688" y="2516295"/>
            <a:chExt cx="1285549" cy="816324"/>
          </a:xfrm>
        </p:grpSpPr>
        <p:sp>
          <p:nvSpPr>
            <p:cNvPr id="35" name="Rounded Rectangle 34"/>
            <p:cNvSpPr/>
            <p:nvPr/>
          </p:nvSpPr>
          <p:spPr>
            <a:xfrm>
              <a:off x="736688" y="2516295"/>
              <a:ext cx="1285549" cy="816324"/>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17"/>
            <p:cNvSpPr/>
            <p:nvPr/>
          </p:nvSpPr>
          <p:spPr>
            <a:xfrm>
              <a:off x="760597" y="2540204"/>
              <a:ext cx="1237731" cy="768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a:t>Rx comme indiqué ou guide pour un professionnel de la santé réglementé ou EIMC niveau 2</a:t>
              </a:r>
            </a:p>
          </p:txBody>
        </p:sp>
      </p:grpSp>
      <p:sp>
        <p:nvSpPr>
          <p:cNvPr id="19" name="Rounded Rectangle 18"/>
          <p:cNvSpPr/>
          <p:nvPr/>
        </p:nvSpPr>
        <p:spPr>
          <a:xfrm>
            <a:off x="3785573" y="3991027"/>
            <a:ext cx="1285549" cy="81632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0" name="Group 19"/>
          <p:cNvGrpSpPr/>
          <p:nvPr/>
        </p:nvGrpSpPr>
        <p:grpSpPr>
          <a:xfrm>
            <a:off x="3928412" y="4126724"/>
            <a:ext cx="1285549" cy="816324"/>
            <a:chOff x="2307916" y="2516295"/>
            <a:chExt cx="1285549" cy="816324"/>
          </a:xfrm>
        </p:grpSpPr>
        <p:sp>
          <p:nvSpPr>
            <p:cNvPr id="33" name="Rounded Rectangle 32"/>
            <p:cNvSpPr/>
            <p:nvPr/>
          </p:nvSpPr>
          <p:spPr>
            <a:xfrm>
              <a:off x="2307916" y="2516295"/>
              <a:ext cx="1285549" cy="816324"/>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20"/>
            <p:cNvSpPr/>
            <p:nvPr/>
          </p:nvSpPr>
          <p:spPr>
            <a:xfrm>
              <a:off x="2331825" y="2540204"/>
              <a:ext cx="1237731" cy="768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a:t>Est-ce que l'individu est prêt à commencer un programme d'exercice / activité physique?</a:t>
              </a:r>
            </a:p>
          </p:txBody>
        </p:sp>
      </p:grpSp>
      <p:sp>
        <p:nvSpPr>
          <p:cNvPr id="21" name="Rounded Rectangle 20"/>
          <p:cNvSpPr/>
          <p:nvPr/>
        </p:nvSpPr>
        <p:spPr>
          <a:xfrm>
            <a:off x="5356800" y="2800823"/>
            <a:ext cx="1285549" cy="81632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2" name="Group 21"/>
          <p:cNvGrpSpPr/>
          <p:nvPr/>
        </p:nvGrpSpPr>
        <p:grpSpPr>
          <a:xfrm>
            <a:off x="5499639" y="2936520"/>
            <a:ext cx="1285549" cy="816324"/>
            <a:chOff x="3879143" y="1326091"/>
            <a:chExt cx="1285549" cy="816324"/>
          </a:xfrm>
        </p:grpSpPr>
        <p:sp>
          <p:nvSpPr>
            <p:cNvPr id="31" name="Rounded Rectangle 30"/>
            <p:cNvSpPr/>
            <p:nvPr/>
          </p:nvSpPr>
          <p:spPr>
            <a:xfrm>
              <a:off x="3879143" y="1326091"/>
              <a:ext cx="1285549" cy="816324"/>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23"/>
            <p:cNvSpPr/>
            <p:nvPr/>
          </p:nvSpPr>
          <p:spPr>
            <a:xfrm>
              <a:off x="3903052" y="1350000"/>
              <a:ext cx="1237731" cy="768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a:t>Combien de jours par semaine fait-il de l'exercise modéré à vigoureux?</a:t>
              </a:r>
              <a:br>
                <a:rPr lang="en-US" sz="800" kern="1200"/>
              </a:br>
              <a:r>
                <a:rPr lang="en-US" sz="800" kern="1200"/>
                <a:t>(Comme la marche rapide?</a:t>
              </a:r>
            </a:p>
          </p:txBody>
        </p:sp>
      </p:grpSp>
      <p:sp>
        <p:nvSpPr>
          <p:cNvPr id="23" name="Rounded Rectangle 22"/>
          <p:cNvSpPr/>
          <p:nvPr/>
        </p:nvSpPr>
        <p:spPr>
          <a:xfrm>
            <a:off x="5356800" y="3991027"/>
            <a:ext cx="1285549" cy="81632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4" name="Group 23"/>
          <p:cNvGrpSpPr/>
          <p:nvPr/>
        </p:nvGrpSpPr>
        <p:grpSpPr>
          <a:xfrm>
            <a:off x="5499639" y="4126724"/>
            <a:ext cx="1285549" cy="816324"/>
            <a:chOff x="3879143" y="2516295"/>
            <a:chExt cx="1285549" cy="816324"/>
          </a:xfrm>
        </p:grpSpPr>
        <p:sp>
          <p:nvSpPr>
            <p:cNvPr id="29" name="Rounded Rectangle 28"/>
            <p:cNvSpPr/>
            <p:nvPr/>
          </p:nvSpPr>
          <p:spPr>
            <a:xfrm>
              <a:off x="3879143" y="2516295"/>
              <a:ext cx="1285549" cy="816324"/>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26"/>
            <p:cNvSpPr/>
            <p:nvPr/>
          </p:nvSpPr>
          <p:spPr>
            <a:xfrm>
              <a:off x="3903052" y="2540204"/>
              <a:ext cx="1237731" cy="768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a:t>En moyenne, combien de minutes d'exercice l'individu fait-il à ce niveau?</a:t>
              </a:r>
              <a:br>
                <a:rPr lang="en-CA" sz="800" kern="1200"/>
              </a:br>
              <a:endParaRPr lang="en-CA" sz="800" kern="1200"/>
            </a:p>
          </p:txBody>
        </p:sp>
      </p:grpSp>
      <p:sp>
        <p:nvSpPr>
          <p:cNvPr id="25" name="Rounded Rectangle 24"/>
          <p:cNvSpPr/>
          <p:nvPr/>
        </p:nvSpPr>
        <p:spPr>
          <a:xfrm>
            <a:off x="5356800" y="5181232"/>
            <a:ext cx="1285549" cy="816324"/>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6" name="Group 25"/>
          <p:cNvGrpSpPr/>
          <p:nvPr/>
        </p:nvGrpSpPr>
        <p:grpSpPr>
          <a:xfrm>
            <a:off x="5499639" y="5316929"/>
            <a:ext cx="1285549" cy="816324"/>
            <a:chOff x="3879143" y="3706500"/>
            <a:chExt cx="1285549" cy="816324"/>
          </a:xfrm>
        </p:grpSpPr>
        <p:sp>
          <p:nvSpPr>
            <p:cNvPr id="27" name="Rounded Rectangle 26"/>
            <p:cNvSpPr/>
            <p:nvPr/>
          </p:nvSpPr>
          <p:spPr>
            <a:xfrm>
              <a:off x="3879143" y="3706500"/>
              <a:ext cx="1285549" cy="816324"/>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29"/>
            <p:cNvSpPr/>
            <p:nvPr/>
          </p:nvSpPr>
          <p:spPr>
            <a:xfrm>
              <a:off x="3903052" y="3730409"/>
              <a:ext cx="1237731" cy="768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CA" sz="800" kern="1200"/>
                <a:t>Est-ce que l'individu rencontre ou d.passe le 150 minutes d'activité modéré à rigoureux par semaine?</a:t>
              </a:r>
              <a:endParaRPr lang="en-US" sz="800" kern="1200"/>
            </a:p>
          </p:txBody>
        </p:sp>
      </p:grpSp>
      <p:sp>
        <p:nvSpPr>
          <p:cNvPr id="41" name="TextBox 40"/>
          <p:cNvSpPr txBox="1"/>
          <p:nvPr/>
        </p:nvSpPr>
        <p:spPr>
          <a:xfrm>
            <a:off x="3334130" y="2377973"/>
            <a:ext cx="482824" cy="307777"/>
          </a:xfrm>
          <a:prstGeom prst="rect">
            <a:avLst/>
          </a:prstGeom>
          <a:noFill/>
        </p:spPr>
        <p:txBody>
          <a:bodyPr wrap="none" rtlCol="0">
            <a:spAutoFit/>
          </a:bodyPr>
          <a:lstStyle/>
          <a:p>
            <a:r>
              <a:rPr lang="fr-CA" sz="1400" dirty="0" smtClean="0"/>
              <a:t>non</a:t>
            </a:r>
            <a:endParaRPr lang="en-US" sz="1400" dirty="0"/>
          </a:p>
        </p:txBody>
      </p:sp>
      <p:sp>
        <p:nvSpPr>
          <p:cNvPr id="42" name="Rectangle 41"/>
          <p:cNvSpPr/>
          <p:nvPr/>
        </p:nvSpPr>
        <p:spPr>
          <a:xfrm>
            <a:off x="5896191" y="2354064"/>
            <a:ext cx="423514" cy="307777"/>
          </a:xfrm>
          <a:prstGeom prst="rect">
            <a:avLst/>
          </a:prstGeom>
        </p:spPr>
        <p:txBody>
          <a:bodyPr wrap="none">
            <a:spAutoFit/>
          </a:bodyPr>
          <a:lstStyle/>
          <a:p>
            <a:r>
              <a:rPr lang="fr-CA" sz="1400" dirty="0" smtClean="0"/>
              <a:t>oui</a:t>
            </a:r>
            <a:endParaRPr lang="en-US" sz="1400" dirty="0"/>
          </a:p>
        </p:txBody>
      </p:sp>
      <p:sp>
        <p:nvSpPr>
          <p:cNvPr id="43" name="Rectangle 42"/>
          <p:cNvSpPr/>
          <p:nvPr/>
        </p:nvSpPr>
        <p:spPr>
          <a:xfrm>
            <a:off x="4697609" y="4919139"/>
            <a:ext cx="423514" cy="307777"/>
          </a:xfrm>
          <a:prstGeom prst="rect">
            <a:avLst/>
          </a:prstGeom>
        </p:spPr>
        <p:txBody>
          <a:bodyPr wrap="none">
            <a:spAutoFit/>
          </a:bodyPr>
          <a:lstStyle/>
          <a:p>
            <a:r>
              <a:rPr lang="fr-CA" sz="1400" dirty="0" smtClean="0"/>
              <a:t>oui</a:t>
            </a:r>
            <a:endParaRPr lang="en-US" sz="1400" dirty="0"/>
          </a:p>
        </p:txBody>
      </p:sp>
      <p:sp>
        <p:nvSpPr>
          <p:cNvPr id="44" name="Rectangle 43"/>
          <p:cNvSpPr/>
          <p:nvPr/>
        </p:nvSpPr>
        <p:spPr>
          <a:xfrm>
            <a:off x="1560159" y="3737093"/>
            <a:ext cx="1308371" cy="307777"/>
          </a:xfrm>
          <a:prstGeom prst="rect">
            <a:avLst/>
          </a:prstGeom>
        </p:spPr>
        <p:txBody>
          <a:bodyPr wrap="none">
            <a:spAutoFit/>
          </a:bodyPr>
          <a:lstStyle/>
          <a:p>
            <a:r>
              <a:rPr lang="fr-CA" sz="1400" dirty="0" smtClean="0"/>
              <a:t>non / incertain</a:t>
            </a:r>
            <a:endParaRPr lang="en-US" sz="1400" dirty="0"/>
          </a:p>
        </p:txBody>
      </p:sp>
      <p:sp>
        <p:nvSpPr>
          <p:cNvPr id="45" name="Rectangle 44"/>
          <p:cNvSpPr/>
          <p:nvPr/>
        </p:nvSpPr>
        <p:spPr>
          <a:xfrm>
            <a:off x="4428347" y="3683250"/>
            <a:ext cx="423514" cy="307777"/>
          </a:xfrm>
          <a:prstGeom prst="rect">
            <a:avLst/>
          </a:prstGeom>
        </p:spPr>
        <p:txBody>
          <a:bodyPr wrap="none">
            <a:spAutoFit/>
          </a:bodyPr>
          <a:lstStyle/>
          <a:p>
            <a:r>
              <a:rPr lang="fr-CA" sz="1400" dirty="0"/>
              <a:t>oui</a:t>
            </a:r>
            <a:endParaRPr lang="en-US" sz="1400" dirty="0"/>
          </a:p>
        </p:txBody>
      </p:sp>
      <p:sp>
        <p:nvSpPr>
          <p:cNvPr id="46" name="Rectangle 45"/>
          <p:cNvSpPr/>
          <p:nvPr/>
        </p:nvSpPr>
        <p:spPr>
          <a:xfrm>
            <a:off x="3799247" y="4892974"/>
            <a:ext cx="482824" cy="307777"/>
          </a:xfrm>
          <a:prstGeom prst="rect">
            <a:avLst/>
          </a:prstGeom>
        </p:spPr>
        <p:txBody>
          <a:bodyPr wrap="none">
            <a:spAutoFit/>
          </a:bodyPr>
          <a:lstStyle/>
          <a:p>
            <a:r>
              <a:rPr lang="fr-CA" sz="1400" dirty="0"/>
              <a:t>non</a:t>
            </a:r>
            <a:endParaRPr lang="en-US" sz="1400" dirty="0"/>
          </a:p>
        </p:txBody>
      </p:sp>
      <p:sp>
        <p:nvSpPr>
          <p:cNvPr id="47" name="Rectangle 46"/>
          <p:cNvSpPr/>
          <p:nvPr/>
        </p:nvSpPr>
        <p:spPr>
          <a:xfrm>
            <a:off x="5356800" y="6133253"/>
            <a:ext cx="482824" cy="307777"/>
          </a:xfrm>
          <a:prstGeom prst="rect">
            <a:avLst/>
          </a:prstGeom>
        </p:spPr>
        <p:txBody>
          <a:bodyPr wrap="none">
            <a:spAutoFit/>
          </a:bodyPr>
          <a:lstStyle/>
          <a:p>
            <a:r>
              <a:rPr lang="fr-CA" sz="1400" dirty="0"/>
              <a:t>non</a:t>
            </a:r>
            <a:endParaRPr lang="en-US" sz="1400" dirty="0"/>
          </a:p>
        </p:txBody>
      </p:sp>
      <p:sp>
        <p:nvSpPr>
          <p:cNvPr id="48" name="Rectangle 47"/>
          <p:cNvSpPr/>
          <p:nvPr/>
        </p:nvSpPr>
        <p:spPr>
          <a:xfrm>
            <a:off x="6319705" y="6122758"/>
            <a:ext cx="423514" cy="307777"/>
          </a:xfrm>
          <a:prstGeom prst="rect">
            <a:avLst/>
          </a:prstGeom>
        </p:spPr>
        <p:txBody>
          <a:bodyPr wrap="none">
            <a:spAutoFit/>
          </a:bodyPr>
          <a:lstStyle/>
          <a:p>
            <a:r>
              <a:rPr lang="fr-CA" sz="1400" dirty="0"/>
              <a:t>oui</a:t>
            </a:r>
            <a:endParaRPr lang="en-US" sz="1400" dirty="0"/>
          </a:p>
        </p:txBody>
      </p:sp>
    </p:spTree>
    <p:extLst>
      <p:ext uri="{BB962C8B-B14F-4D97-AF65-F5344CB8AC3E}">
        <p14:creationId xmlns:p14="http://schemas.microsoft.com/office/powerpoint/2010/main" val="16690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Line 4"/>
          <p:cNvSpPr>
            <a:spLocks noChangeShapeType="1"/>
          </p:cNvSpPr>
          <p:nvPr/>
        </p:nvSpPr>
        <p:spPr bwMode="auto">
          <a:xfrm flipV="1">
            <a:off x="768350" y="4559300"/>
            <a:ext cx="0" cy="530225"/>
          </a:xfrm>
          <a:prstGeom prst="line">
            <a:avLst/>
          </a:prstGeom>
          <a:noFill/>
          <a:ln w="31750">
            <a:solidFill>
              <a:srgbClr val="FFD629"/>
            </a:solidFill>
            <a:round/>
            <a:headEnd/>
            <a:tailEnd/>
          </a:ln>
        </p:spPr>
        <p:txBody>
          <a:bodyPr lIns="92364" tIns="46182" rIns="92364" bIns="46182"/>
          <a:lstStyle/>
          <a:p>
            <a:endParaRPr lang="en-CA"/>
          </a:p>
        </p:txBody>
      </p:sp>
      <p:sp>
        <p:nvSpPr>
          <p:cNvPr id="28675" name="Line 5"/>
          <p:cNvSpPr>
            <a:spLocks noChangeShapeType="1"/>
          </p:cNvSpPr>
          <p:nvPr/>
        </p:nvSpPr>
        <p:spPr bwMode="auto">
          <a:xfrm>
            <a:off x="768350" y="4559300"/>
            <a:ext cx="2006600" cy="0"/>
          </a:xfrm>
          <a:prstGeom prst="line">
            <a:avLst/>
          </a:prstGeom>
          <a:noFill/>
          <a:ln w="31750">
            <a:solidFill>
              <a:srgbClr val="FFD629"/>
            </a:solidFill>
            <a:round/>
            <a:headEnd/>
            <a:tailEnd/>
          </a:ln>
        </p:spPr>
        <p:txBody>
          <a:bodyPr lIns="92364" tIns="46182" rIns="92364" bIns="46182"/>
          <a:lstStyle/>
          <a:p>
            <a:endParaRPr lang="en-CA"/>
          </a:p>
        </p:txBody>
      </p:sp>
      <p:grpSp>
        <p:nvGrpSpPr>
          <p:cNvPr id="28676" name="Group 9"/>
          <p:cNvGrpSpPr>
            <a:grpSpLocks/>
          </p:cNvGrpSpPr>
          <p:nvPr/>
        </p:nvGrpSpPr>
        <p:grpSpPr bwMode="auto">
          <a:xfrm>
            <a:off x="2774950" y="4032250"/>
            <a:ext cx="2008188" cy="527050"/>
            <a:chOff x="839" y="3379"/>
            <a:chExt cx="862" cy="227"/>
          </a:xfrm>
        </p:grpSpPr>
        <p:sp>
          <p:nvSpPr>
            <p:cNvPr id="28687" name="Line 10"/>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28688" name="Line 11"/>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grpSp>
        <p:nvGrpSpPr>
          <p:cNvPr id="28677" name="Group 12"/>
          <p:cNvGrpSpPr>
            <a:grpSpLocks/>
          </p:cNvGrpSpPr>
          <p:nvPr/>
        </p:nvGrpSpPr>
        <p:grpSpPr bwMode="auto">
          <a:xfrm>
            <a:off x="4783138" y="3427413"/>
            <a:ext cx="3751262" cy="604837"/>
            <a:chOff x="839" y="3379"/>
            <a:chExt cx="862" cy="227"/>
          </a:xfrm>
        </p:grpSpPr>
        <p:sp>
          <p:nvSpPr>
            <p:cNvPr id="28685" name="Line 13"/>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28686" name="Line 14"/>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sp>
        <p:nvSpPr>
          <p:cNvPr id="28678" name="Text Box 16"/>
          <p:cNvSpPr txBox="1">
            <a:spLocks noChangeArrowheads="1"/>
          </p:cNvSpPr>
          <p:nvPr/>
        </p:nvSpPr>
        <p:spPr bwMode="auto">
          <a:xfrm>
            <a:off x="908672" y="4158257"/>
            <a:ext cx="1719262" cy="40104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b="1" dirty="0" smtClean="0">
                <a:solidFill>
                  <a:srgbClr val="0070C0"/>
                </a:solidFill>
                <a:latin typeface="Georgia" pitchFamily="18" charset="0"/>
              </a:rPr>
              <a:t>demander</a:t>
            </a:r>
            <a:endParaRPr lang="en-US" sz="2000" b="1" dirty="0">
              <a:solidFill>
                <a:srgbClr val="0070C0"/>
              </a:solidFill>
              <a:latin typeface="Georgia" pitchFamily="18" charset="0"/>
            </a:endParaRPr>
          </a:p>
        </p:txBody>
      </p:sp>
      <p:sp>
        <p:nvSpPr>
          <p:cNvPr id="28679" name="Text Box 17"/>
          <p:cNvSpPr txBox="1">
            <a:spLocks noChangeArrowheads="1"/>
          </p:cNvSpPr>
          <p:nvPr/>
        </p:nvSpPr>
        <p:spPr bwMode="auto">
          <a:xfrm>
            <a:off x="2889423" y="3704431"/>
            <a:ext cx="2130425" cy="40104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b="1" dirty="0" smtClean="0">
                <a:solidFill>
                  <a:srgbClr val="0070C0"/>
                </a:solidFill>
                <a:latin typeface="Georgia" pitchFamily="18" charset="0"/>
              </a:rPr>
              <a:t>renseigner</a:t>
            </a:r>
            <a:endParaRPr lang="en-US" sz="2000" b="1" dirty="0">
              <a:solidFill>
                <a:srgbClr val="0070C0"/>
              </a:solidFill>
              <a:latin typeface="Georgia" pitchFamily="18" charset="0"/>
            </a:endParaRPr>
          </a:p>
        </p:txBody>
      </p:sp>
      <p:sp>
        <p:nvSpPr>
          <p:cNvPr id="175122" name="Text Box 18"/>
          <p:cNvSpPr txBox="1">
            <a:spLocks noChangeArrowheads="1"/>
          </p:cNvSpPr>
          <p:nvPr/>
        </p:nvSpPr>
        <p:spPr bwMode="auto">
          <a:xfrm>
            <a:off x="5049665" y="2981047"/>
            <a:ext cx="5334000" cy="52415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en-US" sz="2800" dirty="0">
                <a:solidFill>
                  <a:srgbClr val="0070C0"/>
                </a:solidFill>
                <a:latin typeface="Georgia" pitchFamily="18" charset="0"/>
              </a:rPr>
              <a:t> </a:t>
            </a:r>
            <a:r>
              <a:rPr lang="en-US" sz="2000" b="1" dirty="0" err="1" smtClean="0">
                <a:solidFill>
                  <a:srgbClr val="0070C0"/>
                </a:solidFill>
                <a:latin typeface="Georgia" pitchFamily="18" charset="0"/>
              </a:rPr>
              <a:t>compréhensif</a:t>
            </a:r>
            <a:endParaRPr lang="en-US" sz="2000" b="1" dirty="0">
              <a:solidFill>
                <a:srgbClr val="0070C0"/>
              </a:solidFill>
              <a:latin typeface="Georgia" pitchFamily="18" charset="0"/>
            </a:endParaRPr>
          </a:p>
        </p:txBody>
      </p:sp>
      <p:sp>
        <p:nvSpPr>
          <p:cNvPr id="28681" name="Text Box 19"/>
          <p:cNvSpPr txBox="1">
            <a:spLocks noChangeArrowheads="1"/>
          </p:cNvSpPr>
          <p:nvPr/>
        </p:nvSpPr>
        <p:spPr bwMode="auto">
          <a:xfrm>
            <a:off x="931863" y="4656138"/>
            <a:ext cx="1827212" cy="398462"/>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a:solidFill>
                  <a:srgbClr val="8D0219"/>
                </a:solidFill>
              </a:rPr>
              <a:t>30 </a:t>
            </a:r>
            <a:r>
              <a:rPr lang="fr-CA" sz="2000" dirty="0" smtClean="0">
                <a:solidFill>
                  <a:srgbClr val="8D0219"/>
                </a:solidFill>
              </a:rPr>
              <a:t>secondes</a:t>
            </a:r>
            <a:endParaRPr lang="en-US" sz="2000" dirty="0">
              <a:solidFill>
                <a:srgbClr val="8D0219"/>
              </a:solidFill>
            </a:endParaRPr>
          </a:p>
        </p:txBody>
      </p:sp>
      <p:sp>
        <p:nvSpPr>
          <p:cNvPr id="28682" name="Text Box 20"/>
          <p:cNvSpPr txBox="1">
            <a:spLocks noChangeArrowheads="1"/>
          </p:cNvSpPr>
          <p:nvPr/>
        </p:nvSpPr>
        <p:spPr bwMode="auto">
          <a:xfrm>
            <a:off x="3049587" y="4112783"/>
            <a:ext cx="1827213" cy="40104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a:solidFill>
                  <a:srgbClr val="8D0219"/>
                </a:solidFill>
              </a:rPr>
              <a:t>2-4 </a:t>
            </a:r>
            <a:r>
              <a:rPr lang="fr-CA" sz="2000" dirty="0" smtClean="0">
                <a:solidFill>
                  <a:srgbClr val="8D0219"/>
                </a:solidFill>
              </a:rPr>
              <a:t>minutes</a:t>
            </a:r>
            <a:endParaRPr lang="en-US" sz="2000" dirty="0">
              <a:solidFill>
                <a:srgbClr val="8D0219"/>
              </a:solidFill>
            </a:endParaRPr>
          </a:p>
        </p:txBody>
      </p:sp>
      <p:sp>
        <p:nvSpPr>
          <p:cNvPr id="28683" name="Text Box 21"/>
          <p:cNvSpPr txBox="1">
            <a:spLocks noChangeArrowheads="1"/>
          </p:cNvSpPr>
          <p:nvPr/>
        </p:nvSpPr>
        <p:spPr bwMode="auto">
          <a:xfrm>
            <a:off x="4876800" y="3505200"/>
            <a:ext cx="3886200" cy="39846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smtClean="0">
                <a:solidFill>
                  <a:srgbClr val="8D0219"/>
                </a:solidFill>
              </a:rPr>
              <a:t>10-20 </a:t>
            </a:r>
            <a:r>
              <a:rPr lang="fr-CA" sz="2000" dirty="0">
                <a:solidFill>
                  <a:srgbClr val="8D0219"/>
                </a:solidFill>
              </a:rPr>
              <a:t>minutes</a:t>
            </a:r>
            <a:endParaRPr lang="en-US" sz="2000" dirty="0">
              <a:solidFill>
                <a:srgbClr val="8D0219"/>
              </a:solidFill>
            </a:endParaRPr>
          </a:p>
        </p:txBody>
      </p:sp>
      <p:sp>
        <p:nvSpPr>
          <p:cNvPr id="28684" name="Rectangle 24"/>
          <p:cNvSpPr>
            <a:spLocks noGrp="1" noChangeArrowheads="1"/>
          </p:cNvSpPr>
          <p:nvPr>
            <p:ph type="title"/>
          </p:nvPr>
        </p:nvSpPr>
        <p:spPr>
          <a:xfrm>
            <a:off x="152400" y="274638"/>
            <a:ext cx="8839200" cy="1143000"/>
          </a:xfrm>
        </p:spPr>
        <p:txBody>
          <a:bodyPr/>
          <a:lstStyle/>
          <a:p>
            <a:r>
              <a:rPr lang="fr-CA" dirty="0" smtClean="0">
                <a:solidFill>
                  <a:srgbClr val="0070C0"/>
                </a:solidFill>
              </a:rPr>
              <a:t>Opportunités de </a:t>
            </a:r>
            <a:r>
              <a:rPr lang="fr-CA" dirty="0" err="1" smtClean="0">
                <a:solidFill>
                  <a:srgbClr val="0070C0"/>
                </a:solidFill>
              </a:rPr>
              <a:t>counselling</a:t>
            </a:r>
            <a:endParaRPr lang="en-US"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175122">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447800"/>
            <a:ext cx="8229600" cy="1066800"/>
          </a:xfrm>
        </p:spPr>
        <p:txBody>
          <a:bodyPr/>
          <a:lstStyle/>
          <a:p>
            <a:r>
              <a:rPr lang="en-US" dirty="0" err="1" smtClean="0"/>
              <a:t>L’équation</a:t>
            </a:r>
            <a:r>
              <a:rPr lang="en-US" dirty="0" smtClean="0"/>
              <a:t> pour un </a:t>
            </a:r>
            <a:r>
              <a:rPr lang="en-US" dirty="0" err="1" smtClean="0"/>
              <a:t>succès</a:t>
            </a:r>
            <a:endParaRPr lang="en-US" dirty="0"/>
          </a:p>
        </p:txBody>
      </p:sp>
      <p:sp>
        <p:nvSpPr>
          <p:cNvPr id="3" name="Content Placeholder 2"/>
          <p:cNvSpPr>
            <a:spLocks noGrp="1"/>
          </p:cNvSpPr>
          <p:nvPr>
            <p:ph idx="4294967295"/>
          </p:nvPr>
        </p:nvSpPr>
        <p:spPr>
          <a:xfrm>
            <a:off x="914400" y="2895600"/>
            <a:ext cx="7315200" cy="3200400"/>
          </a:xfrm>
        </p:spPr>
        <p:txBody>
          <a:bodyPr>
            <a:normAutofit/>
          </a:bodyPr>
          <a:lstStyle/>
          <a:p>
            <a:pPr marL="109728" indent="0">
              <a:buNone/>
            </a:pPr>
            <a:r>
              <a:rPr lang="en-US" sz="4800" dirty="0" smtClean="0"/>
              <a:t>		A  +   S   =   R</a:t>
            </a:r>
            <a:endParaRPr lang="en-US" sz="4800" dirty="0"/>
          </a:p>
        </p:txBody>
      </p:sp>
    </p:spTree>
    <p:extLst>
      <p:ext uri="{BB962C8B-B14F-4D97-AF65-F5344CB8AC3E}">
        <p14:creationId xmlns:p14="http://schemas.microsoft.com/office/powerpoint/2010/main" val="2728603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152400" y="0"/>
            <a:ext cx="9448800" cy="228600"/>
            <a:chOff x="-96" y="2928"/>
            <a:chExt cx="5952" cy="144"/>
          </a:xfrm>
        </p:grpSpPr>
        <p:sp>
          <p:nvSpPr>
            <p:cNvPr id="44040"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44041"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44036" name="Rectangle 12"/>
          <p:cNvSpPr>
            <a:spLocks noChangeArrowheads="1"/>
          </p:cNvSpPr>
          <p:nvPr/>
        </p:nvSpPr>
        <p:spPr bwMode="auto">
          <a:xfrm>
            <a:off x="-152400" y="6705600"/>
            <a:ext cx="9448800" cy="152400"/>
          </a:xfrm>
          <a:prstGeom prst="rect">
            <a:avLst/>
          </a:prstGeom>
          <a:solidFill>
            <a:srgbClr val="FF7C80"/>
          </a:solidFill>
          <a:ln w="9525">
            <a:noFill/>
            <a:miter lim="800000"/>
            <a:headEnd/>
            <a:tailEnd/>
          </a:ln>
        </p:spPr>
        <p:txBody>
          <a:bodyPr wrap="none" anchor="ctr"/>
          <a:lstStyle/>
          <a:p>
            <a:pPr algn="ctr" eaLnBrk="1" hangingPunct="1"/>
            <a:endParaRPr lang="en-US">
              <a:solidFill>
                <a:srgbClr val="003399"/>
              </a:solidFill>
            </a:endParaRPr>
          </a:p>
        </p:txBody>
      </p:sp>
      <p:sp>
        <p:nvSpPr>
          <p:cNvPr id="12" name="Title 11"/>
          <p:cNvSpPr>
            <a:spLocks noGrp="1"/>
          </p:cNvSpPr>
          <p:nvPr>
            <p:ph type="title"/>
          </p:nvPr>
        </p:nvSpPr>
        <p:spPr/>
        <p:txBody>
          <a:bodyPr/>
          <a:lstStyle/>
          <a:p>
            <a:r>
              <a:rPr lang="en-CA" dirty="0" smtClean="0"/>
              <a:t>SOMMAIRE</a:t>
            </a:r>
            <a:endParaRPr lang="en-CA" dirty="0"/>
          </a:p>
        </p:txBody>
      </p:sp>
      <p:sp>
        <p:nvSpPr>
          <p:cNvPr id="13" name="Content Placeholder 12"/>
          <p:cNvSpPr>
            <a:spLocks noGrp="1"/>
          </p:cNvSpPr>
          <p:nvPr>
            <p:ph idx="1"/>
          </p:nvPr>
        </p:nvSpPr>
        <p:spPr/>
        <p:txBody>
          <a:bodyPr/>
          <a:lstStyle/>
          <a:p>
            <a:r>
              <a:rPr lang="en-CA" sz="2800" dirty="0" err="1" smtClean="0"/>
              <a:t>Signes</a:t>
            </a:r>
            <a:r>
              <a:rPr lang="en-CA" sz="2800" dirty="0" smtClean="0"/>
              <a:t> </a:t>
            </a:r>
            <a:r>
              <a:rPr lang="en-CA" sz="2800" dirty="0" err="1" smtClean="0"/>
              <a:t>vitaux</a:t>
            </a:r>
            <a:r>
              <a:rPr lang="en-CA" sz="2800" dirty="0" smtClean="0"/>
              <a:t> de </a:t>
            </a:r>
            <a:r>
              <a:rPr lang="en-CA" sz="2800" dirty="0" err="1" smtClean="0"/>
              <a:t>l’exercice</a:t>
            </a:r>
            <a:r>
              <a:rPr lang="en-CA" sz="2800" dirty="0" smtClean="0"/>
              <a:t>– DEMANDEZ À CHAQUE PATIENT, À CHAQUE FOIS !</a:t>
            </a:r>
          </a:p>
          <a:p>
            <a:r>
              <a:rPr lang="en-CA" sz="2800" dirty="0" err="1" smtClean="0"/>
              <a:t>Éduquez</a:t>
            </a:r>
            <a:r>
              <a:rPr lang="en-CA" sz="2800" dirty="0" smtClean="0"/>
              <a:t> </a:t>
            </a:r>
            <a:r>
              <a:rPr lang="en-CA" sz="2800" dirty="0" err="1" smtClean="0"/>
              <a:t>votre</a:t>
            </a:r>
            <a:r>
              <a:rPr lang="en-CA" sz="2800" dirty="0" smtClean="0"/>
              <a:t> patient </a:t>
            </a:r>
            <a:r>
              <a:rPr lang="en-CA" sz="2800" dirty="0" err="1" smtClean="0"/>
              <a:t>que</a:t>
            </a:r>
            <a:r>
              <a:rPr lang="en-CA" sz="2800" dirty="0" smtClean="0"/>
              <a:t> </a:t>
            </a:r>
            <a:r>
              <a:rPr lang="en-CA" sz="2800" dirty="0" err="1" smtClean="0"/>
              <a:t>l’exercice</a:t>
            </a:r>
            <a:r>
              <a:rPr lang="en-CA" sz="2800" dirty="0" smtClean="0"/>
              <a:t> = bonne </a:t>
            </a:r>
            <a:r>
              <a:rPr lang="en-CA" sz="2800" dirty="0" err="1" smtClean="0"/>
              <a:t>médecine</a:t>
            </a:r>
            <a:r>
              <a:rPr lang="en-CA" sz="2800" dirty="0" smtClean="0"/>
              <a:t>.</a:t>
            </a:r>
          </a:p>
          <a:p>
            <a:r>
              <a:rPr lang="en-CA" sz="2800" dirty="0" smtClean="0"/>
              <a:t>Pour la </a:t>
            </a:r>
            <a:r>
              <a:rPr lang="en-CA" sz="2800" dirty="0" err="1" smtClean="0"/>
              <a:t>plupart</a:t>
            </a:r>
            <a:r>
              <a:rPr lang="en-CA" sz="2800" dirty="0" smtClean="0"/>
              <a:t> des patients, </a:t>
            </a:r>
            <a:r>
              <a:rPr lang="en-CA" sz="2800" dirty="0" err="1" smtClean="0"/>
              <a:t>l’exercice</a:t>
            </a:r>
            <a:r>
              <a:rPr lang="en-CA" sz="2800" dirty="0" smtClean="0"/>
              <a:t> </a:t>
            </a:r>
            <a:r>
              <a:rPr lang="en-CA" sz="2800" dirty="0" err="1" smtClean="0"/>
              <a:t>est</a:t>
            </a:r>
            <a:r>
              <a:rPr lang="en-CA" sz="2800" dirty="0" smtClean="0"/>
              <a:t> </a:t>
            </a:r>
            <a:r>
              <a:rPr lang="en-CA" sz="2800" dirty="0" err="1" smtClean="0"/>
              <a:t>une</a:t>
            </a:r>
            <a:r>
              <a:rPr lang="en-CA" sz="2800" dirty="0" smtClean="0"/>
              <a:t> prescription “</a:t>
            </a:r>
            <a:r>
              <a:rPr lang="en-CA" sz="2800" dirty="0" err="1" smtClean="0"/>
              <a:t>en</a:t>
            </a:r>
            <a:r>
              <a:rPr lang="en-CA" sz="2800" dirty="0" smtClean="0"/>
              <a:t> </a:t>
            </a:r>
            <a:r>
              <a:rPr lang="en-CA" sz="2800" dirty="0" err="1" smtClean="0"/>
              <a:t>vente</a:t>
            </a:r>
            <a:r>
              <a:rPr lang="en-CA" sz="2800" dirty="0" smtClean="0"/>
              <a:t> </a:t>
            </a:r>
            <a:r>
              <a:rPr lang="en-CA" sz="2800" dirty="0" err="1" smtClean="0"/>
              <a:t>libre</a:t>
            </a:r>
            <a:r>
              <a:rPr lang="en-CA" sz="2800" dirty="0" smtClean="0"/>
              <a:t>”.</a:t>
            </a:r>
          </a:p>
          <a:p>
            <a:r>
              <a:rPr lang="en-CA" sz="2800" dirty="0" err="1" smtClean="0"/>
              <a:t>Aidez</a:t>
            </a:r>
            <a:r>
              <a:rPr lang="en-CA" sz="2800" dirty="0" smtClean="0"/>
              <a:t> et </a:t>
            </a:r>
            <a:r>
              <a:rPr lang="en-CA" sz="2800" dirty="0" err="1" smtClean="0"/>
              <a:t>soutenez</a:t>
            </a:r>
            <a:r>
              <a:rPr lang="en-CA" sz="2800" dirty="0" smtClean="0"/>
              <a:t> </a:t>
            </a:r>
            <a:r>
              <a:rPr lang="en-CA" sz="2800" dirty="0" err="1" smtClean="0"/>
              <a:t>votre</a:t>
            </a:r>
            <a:r>
              <a:rPr lang="en-CA" sz="2800" dirty="0" smtClean="0"/>
              <a:t> patient </a:t>
            </a:r>
            <a:r>
              <a:rPr lang="en-CA" sz="2800" dirty="0" err="1" smtClean="0"/>
              <a:t>dans</a:t>
            </a:r>
            <a:r>
              <a:rPr lang="en-CA" sz="2800" dirty="0" smtClean="0"/>
              <a:t> le </a:t>
            </a:r>
            <a:r>
              <a:rPr lang="en-CA" sz="2800" dirty="0" err="1" smtClean="0"/>
              <a:t>processus</a:t>
            </a:r>
            <a:r>
              <a:rPr lang="en-CA" sz="2800" dirty="0" smtClean="0"/>
              <a:t> de </a:t>
            </a:r>
            <a:r>
              <a:rPr lang="en-CA" sz="2800" dirty="0" err="1" smtClean="0"/>
              <a:t>changement</a:t>
            </a:r>
            <a:r>
              <a:rPr lang="en-CA" sz="2800" dirty="0" smtClean="0"/>
              <a:t> de </a:t>
            </a:r>
            <a:r>
              <a:rPr lang="en-CA" sz="2800" dirty="0" err="1" smtClean="0"/>
              <a:t>comportement</a:t>
            </a:r>
            <a:r>
              <a:rPr lang="en-CA" sz="2800" dirty="0" smtClean="0"/>
              <a:t>.</a:t>
            </a:r>
          </a:p>
          <a:p>
            <a:r>
              <a:rPr lang="en-CA" sz="2800" dirty="0" err="1" smtClean="0"/>
              <a:t>Personnaliser</a:t>
            </a:r>
            <a:r>
              <a:rPr lang="en-CA" sz="2800" dirty="0" smtClean="0"/>
              <a:t> </a:t>
            </a:r>
            <a:r>
              <a:rPr lang="en-CA" sz="2800" dirty="0" err="1" smtClean="0"/>
              <a:t>votre</a:t>
            </a:r>
            <a:r>
              <a:rPr lang="en-CA" sz="2800" dirty="0" smtClean="0"/>
              <a:t> prescription </a:t>
            </a:r>
            <a:r>
              <a:rPr lang="en-CA" sz="2800" dirty="0" err="1" smtClean="0"/>
              <a:t>d’exercice</a:t>
            </a:r>
            <a:r>
              <a:rPr lang="en-CA" sz="2800" dirty="0" smtClean="0"/>
              <a:t> au patient.</a:t>
            </a:r>
          </a:p>
          <a:p>
            <a:endParaRPr lang="en-CA"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598" y="126546"/>
            <a:ext cx="7024688" cy="6753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066800" y="3124200"/>
            <a:ext cx="7391400" cy="3739485"/>
          </a:xfrm>
          <a:prstGeom prst="rect">
            <a:avLst/>
          </a:prstGeom>
          <a:noFill/>
        </p:spPr>
        <p:txBody>
          <a:bodyPr wrap="square" rtlCol="0">
            <a:spAutoFit/>
          </a:bodyPr>
          <a:lstStyle/>
          <a:p>
            <a:r>
              <a:rPr lang="fr-CA" sz="3200" dirty="0" smtClean="0">
                <a:latin typeface="Impact" panose="020B0806030902050204" pitchFamily="34" charset="0"/>
              </a:rPr>
              <a:t>Ajoutez des années à votre vie – </a:t>
            </a:r>
            <a:br>
              <a:rPr lang="fr-CA" sz="3200" dirty="0" smtClean="0">
                <a:latin typeface="Impact" panose="020B0806030902050204" pitchFamily="34" charset="0"/>
              </a:rPr>
            </a:br>
            <a:r>
              <a:rPr lang="fr-CA" sz="3200" dirty="0" smtClean="0">
                <a:latin typeface="Impact" panose="020B0806030902050204" pitchFamily="34" charset="0"/>
              </a:rPr>
              <a:t>et de la vie à vos années – </a:t>
            </a:r>
            <a:br>
              <a:rPr lang="fr-CA" sz="3200" dirty="0" smtClean="0">
                <a:latin typeface="Impact" panose="020B0806030902050204" pitchFamily="34" charset="0"/>
              </a:rPr>
            </a:br>
            <a:r>
              <a:rPr lang="fr-CA" sz="3200" dirty="0" smtClean="0">
                <a:latin typeface="Impact" panose="020B0806030902050204" pitchFamily="34" charset="0"/>
              </a:rPr>
              <a:t>un pas à la fois.</a:t>
            </a:r>
          </a:p>
          <a:p>
            <a:endParaRPr lang="fr-CA" sz="3200" dirty="0"/>
          </a:p>
          <a:p>
            <a:r>
              <a:rPr lang="fr-CA" sz="1400" b="1" dirty="0" smtClean="0"/>
              <a:t>L’inactivité physique est l’une des principales causes de décès au Canada. Seulement 150 minutes par semaine peut réduire le risque de décès par le traitement et la prévention des maladies cardiaques, l’hypertension artérielle, le diabète, les ACV et plus.</a:t>
            </a:r>
          </a:p>
          <a:p>
            <a:endParaRPr lang="fr-CA" sz="1100" b="1" dirty="0"/>
          </a:p>
          <a:p>
            <a:r>
              <a:rPr lang="fr-CA" sz="1400" b="1" dirty="0" smtClean="0"/>
              <a:t>Demandez à votre professionnel de la santé </a:t>
            </a:r>
            <a:br>
              <a:rPr lang="fr-CA" sz="1400" b="1" dirty="0" smtClean="0"/>
            </a:br>
            <a:r>
              <a:rPr lang="fr-CA" sz="1400" b="1" dirty="0" smtClean="0"/>
              <a:t>comment vous pouvez bénéficier d’une</a:t>
            </a:r>
            <a:br>
              <a:rPr lang="fr-CA" sz="1400" b="1" dirty="0" smtClean="0"/>
            </a:br>
            <a:r>
              <a:rPr lang="fr-CA" sz="1400" b="1" dirty="0" smtClean="0"/>
              <a:t>prescription d’exercice.</a:t>
            </a:r>
            <a:endParaRPr lang="en-US" sz="1400" b="1" dirty="0"/>
          </a:p>
        </p:txBody>
      </p:sp>
    </p:spTree>
    <p:extLst>
      <p:ext uri="{BB962C8B-B14F-4D97-AF65-F5344CB8AC3E}">
        <p14:creationId xmlns:p14="http://schemas.microsoft.com/office/powerpoint/2010/main" val="1427535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CA" b="1" dirty="0" err="1" smtClean="0">
                <a:solidFill>
                  <a:srgbClr val="0070C0"/>
                </a:solidFill>
              </a:rPr>
              <a:t>Remerciements</a:t>
            </a:r>
            <a:endParaRPr lang="en-CA" b="1" dirty="0" smtClean="0">
              <a:solidFill>
                <a:srgbClr val="0070C0"/>
              </a:solidFill>
            </a:endParaRPr>
          </a:p>
        </p:txBody>
      </p:sp>
      <p:sp>
        <p:nvSpPr>
          <p:cNvPr id="45059" name="Content Placeholder 2"/>
          <p:cNvSpPr>
            <a:spLocks noGrp="1"/>
          </p:cNvSpPr>
          <p:nvPr>
            <p:ph idx="1"/>
          </p:nvPr>
        </p:nvSpPr>
        <p:spPr/>
        <p:txBody>
          <a:bodyPr/>
          <a:lstStyle/>
          <a:p>
            <a:pPr marL="0" indent="0">
              <a:buNone/>
            </a:pPr>
            <a:r>
              <a:rPr lang="en-CA" sz="2800" dirty="0" smtClean="0"/>
              <a:t>Je </a:t>
            </a:r>
            <a:r>
              <a:rPr lang="en-CA" sz="2800" dirty="0" err="1" smtClean="0"/>
              <a:t>tiens</a:t>
            </a:r>
            <a:r>
              <a:rPr lang="en-CA" sz="2800" dirty="0" smtClean="0"/>
              <a:t> à </a:t>
            </a:r>
            <a:r>
              <a:rPr lang="en-CA" sz="2800" dirty="0" err="1" smtClean="0"/>
              <a:t>remercier</a:t>
            </a:r>
            <a:r>
              <a:rPr lang="en-CA" sz="2800" dirty="0" smtClean="0"/>
              <a:t> les </a:t>
            </a:r>
            <a:r>
              <a:rPr lang="en-CA" sz="2800" dirty="0" err="1" smtClean="0"/>
              <a:t>personnes</a:t>
            </a:r>
            <a:r>
              <a:rPr lang="en-CA" sz="2800" dirty="0" smtClean="0"/>
              <a:t> </a:t>
            </a:r>
            <a:r>
              <a:rPr lang="en-CA" sz="2800" dirty="0" err="1" smtClean="0"/>
              <a:t>suivantes</a:t>
            </a:r>
            <a:r>
              <a:rPr lang="en-CA" sz="2800" dirty="0" smtClean="0"/>
              <a:t> pour </a:t>
            </a:r>
            <a:r>
              <a:rPr lang="en-CA" sz="2800" dirty="0" err="1" smtClean="0"/>
              <a:t>leur</a:t>
            </a:r>
            <a:r>
              <a:rPr lang="en-CA" sz="2800" dirty="0" smtClean="0"/>
              <a:t> contribution à </a:t>
            </a:r>
            <a:r>
              <a:rPr lang="en-CA" sz="2800" dirty="0" err="1" smtClean="0"/>
              <a:t>cette</a:t>
            </a:r>
            <a:r>
              <a:rPr lang="en-CA" sz="2800" dirty="0" smtClean="0"/>
              <a:t> </a:t>
            </a:r>
            <a:r>
              <a:rPr lang="en-CA" sz="2800" dirty="0" err="1" smtClean="0"/>
              <a:t>présentation</a:t>
            </a:r>
            <a:r>
              <a:rPr lang="en-CA" sz="2800" dirty="0" smtClean="0"/>
              <a:t>.</a:t>
            </a:r>
          </a:p>
          <a:p>
            <a:pPr marL="0" indent="0">
              <a:buNone/>
            </a:pPr>
            <a:endParaRPr lang="en-CA" sz="2800" dirty="0" smtClean="0"/>
          </a:p>
          <a:p>
            <a:pPr lvl="1"/>
            <a:r>
              <a:rPr lang="en-CA" sz="2400" dirty="0" smtClean="0"/>
              <a:t>Dr. Jonathon Fowles, PhD, CSEP-CEP</a:t>
            </a:r>
          </a:p>
          <a:p>
            <a:pPr lvl="1"/>
            <a:r>
              <a:rPr lang="en-CA" sz="2400" dirty="0" smtClean="0"/>
              <a:t>Dr</a:t>
            </a:r>
            <a:r>
              <a:rPr lang="en-CA" sz="2400" dirty="0"/>
              <a:t>. R. </a:t>
            </a:r>
            <a:r>
              <a:rPr lang="en-CA" sz="2400" dirty="0" smtClean="0"/>
              <a:t>Frankovich, MD, FCFP, </a:t>
            </a:r>
            <a:r>
              <a:rPr lang="en-CA" sz="2400" dirty="0" err="1" smtClean="0"/>
              <a:t>DipSportMed</a:t>
            </a:r>
            <a:endParaRPr lang="en-CA" sz="2400" dirty="0" smtClean="0"/>
          </a:p>
          <a:p>
            <a:pPr lvl="1"/>
            <a:r>
              <a:rPr lang="en-CA" sz="2400" dirty="0" smtClean="0"/>
              <a:t>Dr</a:t>
            </a:r>
            <a:r>
              <a:rPr lang="en-CA" sz="2400" dirty="0"/>
              <a:t>. P. </a:t>
            </a:r>
            <a:r>
              <a:rPr lang="en-CA" sz="2400" dirty="0" smtClean="0"/>
              <a:t>Frémont, MD, PhD, CCFP, </a:t>
            </a:r>
            <a:r>
              <a:rPr lang="en-CA" sz="2400" dirty="0" err="1" smtClean="0"/>
              <a:t>DipSportMed</a:t>
            </a:r>
            <a:endParaRPr lang="en-CA" sz="2400" dirty="0" smtClean="0"/>
          </a:p>
          <a:p>
            <a:pPr lvl="1"/>
            <a:r>
              <a:rPr lang="en-CA" sz="2400" dirty="0" smtClean="0"/>
              <a:t>Sue </a:t>
            </a:r>
            <a:r>
              <a:rPr lang="en-CA" sz="2400" dirty="0" err="1" smtClean="0"/>
              <a:t>Boreskie</a:t>
            </a:r>
            <a:r>
              <a:rPr lang="en-CA" sz="2400" dirty="0" smtClean="0"/>
              <a:t>, MPE</a:t>
            </a:r>
          </a:p>
          <a:p>
            <a:pPr lvl="1"/>
            <a:r>
              <a:rPr lang="en-CA" sz="2400" dirty="0" smtClean="0"/>
              <a:t>Michelle Fortier, PhD</a:t>
            </a:r>
          </a:p>
          <a:p>
            <a:pPr lvl="1"/>
            <a:r>
              <a:rPr lang="en-CA" sz="2400" dirty="0" smtClean="0"/>
              <a:t>Susan Yungblut, </a:t>
            </a:r>
            <a:r>
              <a:rPr lang="en-CA" sz="2400" dirty="0" err="1" smtClean="0"/>
              <a:t>BScPT</a:t>
            </a:r>
            <a:r>
              <a:rPr lang="en-CA" sz="2400" dirty="0" smtClean="0"/>
              <a:t>, MBA, Director, EIMC</a:t>
            </a:r>
          </a:p>
          <a:p>
            <a:pPr marL="457200" lvl="1" indent="0">
              <a:buNone/>
            </a:pPr>
            <a:endParaRPr lang="en-CA" sz="2400" dirty="0"/>
          </a:p>
          <a:p>
            <a:pPr marL="457200" lvl="1" indent="0">
              <a:buNone/>
            </a:pPr>
            <a:r>
              <a:rPr lang="en-CA" sz="2400" dirty="0" smtClean="0"/>
              <a:t>exerciseismedicine.ca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715484"/>
            <a:ext cx="2365375" cy="1116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359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152400" y="0"/>
            <a:ext cx="9447213" cy="227013"/>
            <a:chOff x="-96" y="0"/>
            <a:chExt cx="5951" cy="143"/>
          </a:xfrm>
        </p:grpSpPr>
        <p:sp>
          <p:nvSpPr>
            <p:cNvPr id="8198" name="Rectangle 2"/>
            <p:cNvSpPr>
              <a:spLocks noChangeArrowheads="1"/>
            </p:cNvSpPr>
            <p:nvPr/>
          </p:nvSpPr>
          <p:spPr bwMode="auto">
            <a:xfrm>
              <a:off x="-96" y="0"/>
              <a:ext cx="5951" cy="95"/>
            </a:xfrm>
            <a:prstGeom prst="rect">
              <a:avLst/>
            </a:prstGeom>
            <a:solidFill>
              <a:srgbClr val="333399"/>
            </a:solidFill>
            <a:ln w="9525">
              <a:noFill/>
              <a:miter lim="800000"/>
              <a:headEnd/>
              <a:tailEnd/>
            </a:ln>
          </p:spPr>
          <p:txBody>
            <a:bodyPr wrap="none" anchor="ctr"/>
            <a:lstStyle/>
            <a:p>
              <a:endParaRPr lang="en-US">
                <a:solidFill>
                  <a:srgbClr val="000000"/>
                </a:solidFill>
              </a:endParaRPr>
            </a:p>
          </p:txBody>
        </p:sp>
        <p:sp>
          <p:nvSpPr>
            <p:cNvPr id="8199" name="Rectangle 3"/>
            <p:cNvSpPr>
              <a:spLocks noChangeArrowheads="1"/>
            </p:cNvSpPr>
            <p:nvPr/>
          </p:nvSpPr>
          <p:spPr bwMode="auto">
            <a:xfrm>
              <a:off x="-96" y="96"/>
              <a:ext cx="5951" cy="47"/>
            </a:xfrm>
            <a:prstGeom prst="rect">
              <a:avLst/>
            </a:prstGeom>
            <a:solidFill>
              <a:srgbClr val="339966"/>
            </a:solidFill>
            <a:ln w="9525">
              <a:noFill/>
              <a:miter lim="800000"/>
              <a:headEnd/>
              <a:tailEnd/>
            </a:ln>
          </p:spPr>
          <p:txBody>
            <a:bodyPr wrap="none" anchor="ctr"/>
            <a:lstStyle/>
            <a:p>
              <a:endParaRPr lang="en-US">
                <a:solidFill>
                  <a:srgbClr val="000000"/>
                </a:solidFill>
              </a:endParaRPr>
            </a:p>
          </p:txBody>
        </p:sp>
      </p:grpSp>
      <p:sp>
        <p:nvSpPr>
          <p:cNvPr id="7" name="TextBox 6"/>
          <p:cNvSpPr txBox="1"/>
          <p:nvPr/>
        </p:nvSpPr>
        <p:spPr>
          <a:xfrm>
            <a:off x="457200" y="609600"/>
            <a:ext cx="7848600" cy="4493538"/>
          </a:xfrm>
          <a:prstGeom prst="rect">
            <a:avLst/>
          </a:prstGeom>
          <a:noFill/>
        </p:spPr>
        <p:txBody>
          <a:bodyPr>
            <a:spAutoFit/>
          </a:bodyPr>
          <a:lstStyle/>
          <a:p>
            <a:pPr algn="ctr">
              <a:defRPr/>
            </a:pPr>
            <a:r>
              <a:rPr lang="en-CA" sz="3600" b="1" dirty="0" err="1" smtClean="0">
                <a:solidFill>
                  <a:srgbClr val="0070C0"/>
                </a:solidFill>
              </a:rPr>
              <a:t>Supportez</a:t>
            </a:r>
            <a:r>
              <a:rPr lang="en-CA" sz="3600" b="1" dirty="0" smtClean="0">
                <a:solidFill>
                  <a:srgbClr val="0070C0"/>
                </a:solidFill>
              </a:rPr>
              <a:t> </a:t>
            </a:r>
            <a:r>
              <a:rPr lang="en-CA" sz="3600" b="1" dirty="0" err="1" smtClean="0">
                <a:solidFill>
                  <a:srgbClr val="0070C0"/>
                </a:solidFill>
              </a:rPr>
              <a:t>L’exercice</a:t>
            </a:r>
            <a:r>
              <a:rPr lang="en-CA" sz="3600" b="1" dirty="0" smtClean="0">
                <a:solidFill>
                  <a:srgbClr val="0070C0"/>
                </a:solidFill>
              </a:rPr>
              <a:t>: un </a:t>
            </a:r>
            <a:r>
              <a:rPr lang="en-CA" sz="3600" b="1" dirty="0" err="1" smtClean="0">
                <a:solidFill>
                  <a:srgbClr val="0070C0"/>
                </a:solidFill>
              </a:rPr>
              <a:t>médicament</a:t>
            </a:r>
            <a:r>
              <a:rPr lang="en-CA" sz="3600" b="1" dirty="0" smtClean="0">
                <a:solidFill>
                  <a:srgbClr val="0070C0"/>
                </a:solidFill>
              </a:rPr>
              <a:t> Canada et </a:t>
            </a:r>
            <a:r>
              <a:rPr lang="en-CA" sz="3600" b="1" dirty="0" err="1" smtClean="0">
                <a:solidFill>
                  <a:srgbClr val="0070C0"/>
                </a:solidFill>
              </a:rPr>
              <a:t>rejoignez</a:t>
            </a:r>
            <a:r>
              <a:rPr lang="en-CA" sz="3600" b="1" dirty="0" smtClean="0">
                <a:solidFill>
                  <a:srgbClr val="0070C0"/>
                </a:solidFill>
              </a:rPr>
              <a:t> le </a:t>
            </a:r>
            <a:r>
              <a:rPr lang="en-CA" sz="3600" b="1" dirty="0" err="1" smtClean="0">
                <a:solidFill>
                  <a:srgbClr val="0070C0"/>
                </a:solidFill>
              </a:rPr>
              <a:t>réseau</a:t>
            </a:r>
            <a:r>
              <a:rPr lang="en-CA" sz="3600" b="1" dirty="0" smtClean="0">
                <a:solidFill>
                  <a:srgbClr val="0070C0"/>
                </a:solidFill>
              </a:rPr>
              <a:t> </a:t>
            </a:r>
            <a:r>
              <a:rPr lang="en-CA" sz="3600" b="1" dirty="0" err="1" smtClean="0">
                <a:solidFill>
                  <a:srgbClr val="0070C0"/>
                </a:solidFill>
              </a:rPr>
              <a:t>professionnel</a:t>
            </a:r>
            <a:endParaRPr lang="en-CA" sz="1400" dirty="0" smtClean="0">
              <a:solidFill>
                <a:srgbClr val="000000"/>
              </a:solidFill>
            </a:endParaRPr>
          </a:p>
          <a:p>
            <a:pPr algn="ctr">
              <a:defRPr/>
            </a:pPr>
            <a:endParaRPr lang="en-CA" sz="1400" dirty="0">
              <a:solidFill>
                <a:srgbClr val="000000"/>
              </a:solidFill>
            </a:endParaRPr>
          </a:p>
          <a:p>
            <a:pPr algn="ctr">
              <a:defRPr/>
            </a:pPr>
            <a:endParaRPr lang="en-CA" sz="1400" dirty="0">
              <a:solidFill>
                <a:srgbClr val="000000"/>
              </a:solidFill>
            </a:endParaRPr>
          </a:p>
          <a:p>
            <a:pPr algn="ctr">
              <a:defRPr/>
            </a:pPr>
            <a:endParaRPr lang="en-CA" sz="1400" dirty="0" smtClean="0">
              <a:solidFill>
                <a:srgbClr val="000000"/>
              </a:solidFill>
            </a:endParaRPr>
          </a:p>
          <a:p>
            <a:pPr algn="ctr">
              <a:defRPr/>
            </a:pPr>
            <a:r>
              <a:rPr lang="en-CA" sz="4000" dirty="0" err="1" smtClean="0">
                <a:solidFill>
                  <a:srgbClr val="000000"/>
                </a:solidFill>
              </a:rPr>
              <a:t>Visitez</a:t>
            </a:r>
            <a:r>
              <a:rPr lang="en-CA" sz="4000" dirty="0" smtClean="0">
                <a:solidFill>
                  <a:srgbClr val="000000"/>
                </a:solidFill>
              </a:rPr>
              <a:t> exerciseismedicine.ca / </a:t>
            </a:r>
          </a:p>
          <a:p>
            <a:pPr algn="ctr">
              <a:defRPr/>
            </a:pPr>
            <a:r>
              <a:rPr lang="en-CA" sz="4000" dirty="0" err="1" smtClean="0">
                <a:solidFill>
                  <a:srgbClr val="000000"/>
                </a:solidFill>
              </a:rPr>
              <a:t>Réseau</a:t>
            </a:r>
            <a:r>
              <a:rPr lang="en-CA" sz="4000" dirty="0" smtClean="0">
                <a:solidFill>
                  <a:srgbClr val="000000"/>
                </a:solidFill>
              </a:rPr>
              <a:t> </a:t>
            </a:r>
            <a:r>
              <a:rPr lang="en-CA" sz="4000" dirty="0" err="1" smtClean="0">
                <a:solidFill>
                  <a:srgbClr val="000000"/>
                </a:solidFill>
              </a:rPr>
              <a:t>professionnel</a:t>
            </a:r>
            <a:r>
              <a:rPr lang="en-CA" sz="4000" dirty="0" smtClean="0">
                <a:solidFill>
                  <a:srgbClr val="000000"/>
                </a:solidFill>
              </a:rPr>
              <a:t> </a:t>
            </a:r>
            <a:br>
              <a:rPr lang="en-CA" sz="4000" dirty="0" smtClean="0">
                <a:solidFill>
                  <a:srgbClr val="000000"/>
                </a:solidFill>
              </a:rPr>
            </a:br>
            <a:endParaRPr lang="en-CA" sz="2800" dirty="0">
              <a:solidFill>
                <a:srgbClr val="000000"/>
              </a:solidFill>
            </a:endParaRPr>
          </a:p>
          <a:p>
            <a:pPr>
              <a:defRPr/>
            </a:pPr>
            <a:endParaRPr lang="en-CA" sz="2800" dirty="0" smtClean="0">
              <a:solidFill>
                <a:srgbClr val="00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2704306" y="4895399"/>
            <a:ext cx="3733800" cy="1646583"/>
          </a:xfrm>
          <a:prstGeom prst="rect">
            <a:avLst/>
          </a:prstGeom>
        </p:spPr>
      </p:pic>
    </p:spTree>
    <p:extLst>
      <p:ext uri="{BB962C8B-B14F-4D97-AF65-F5344CB8AC3E}">
        <p14:creationId xmlns:p14="http://schemas.microsoft.com/office/powerpoint/2010/main" val="36221107"/>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4400" b="1" dirty="0" err="1" smtClean="0">
                <a:solidFill>
                  <a:srgbClr val="0070C0"/>
                </a:solidFill>
              </a:rPr>
              <a:t>L’exercice</a:t>
            </a:r>
            <a:r>
              <a:rPr lang="en-CA" sz="4400" b="1" dirty="0" smtClean="0">
                <a:solidFill>
                  <a:srgbClr val="0070C0"/>
                </a:solidFill>
              </a:rPr>
              <a:t> : un </a:t>
            </a:r>
            <a:r>
              <a:rPr lang="en-CA" sz="4400" b="1" dirty="0" err="1" smtClean="0">
                <a:solidFill>
                  <a:srgbClr val="0070C0"/>
                </a:solidFill>
              </a:rPr>
              <a:t>médicament</a:t>
            </a:r>
            <a:r>
              <a:rPr lang="en-CA" sz="4400" b="1" dirty="0" smtClean="0">
                <a:solidFill>
                  <a:srgbClr val="0070C0"/>
                </a:solidFill>
              </a:rPr>
              <a:t> Canada</a:t>
            </a:r>
            <a:endParaRPr lang="en-CA" sz="4400" b="1" dirty="0">
              <a:solidFill>
                <a:srgbClr val="0070C0"/>
              </a:solidFill>
            </a:endParaRPr>
          </a:p>
        </p:txBody>
      </p:sp>
      <p:sp>
        <p:nvSpPr>
          <p:cNvPr id="11267" name="Text Box 2"/>
          <p:cNvSpPr txBox="1">
            <a:spLocks noChangeArrowheads="1"/>
          </p:cNvSpPr>
          <p:nvPr/>
        </p:nvSpPr>
        <p:spPr bwMode="auto">
          <a:xfrm>
            <a:off x="457200" y="1366837"/>
            <a:ext cx="8229600" cy="4525963"/>
          </a:xfrm>
          <a:prstGeom prst="rect">
            <a:avLst/>
          </a:prstGeom>
          <a:noFill/>
          <a:ln w="9525">
            <a:noFill/>
            <a:miter lim="800000"/>
            <a:headEnd/>
            <a:tailEnd/>
          </a:ln>
        </p:spPr>
        <p:txBody>
          <a:bodyPr/>
          <a:lstStyle/>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3200" i="1" dirty="0">
                <a:solidFill>
                  <a:srgbClr val="00B050"/>
                </a:solidFill>
              </a:rPr>
              <a:t>Vision</a:t>
            </a:r>
          </a:p>
          <a:p>
            <a:pPr algn="ct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en-US" sz="3200" dirty="0" smtClean="0">
                <a:solidFill>
                  <a:srgbClr val="000000"/>
                </a:solidFill>
              </a:rPr>
              <a:t>“</a:t>
            </a:r>
            <a:r>
              <a:rPr lang="en-US" sz="3200" dirty="0" err="1" smtClean="0">
                <a:solidFill>
                  <a:srgbClr val="000000"/>
                </a:solidFill>
              </a:rPr>
              <a:t>L’activité</a:t>
            </a:r>
            <a:r>
              <a:rPr lang="en-US" sz="3200" dirty="0" smtClean="0">
                <a:solidFill>
                  <a:srgbClr val="000000"/>
                </a:solidFill>
              </a:rPr>
              <a:t> physique fait </a:t>
            </a:r>
            <a:r>
              <a:rPr lang="en-US" sz="3200" dirty="0" err="1" smtClean="0">
                <a:solidFill>
                  <a:srgbClr val="000000"/>
                </a:solidFill>
              </a:rPr>
              <a:t>partie</a:t>
            </a:r>
            <a:r>
              <a:rPr lang="en-US" sz="3200" dirty="0" smtClean="0">
                <a:solidFill>
                  <a:srgbClr val="000000"/>
                </a:solidFill>
              </a:rPr>
              <a:t> </a:t>
            </a:r>
            <a:r>
              <a:rPr lang="en-US" sz="3200" dirty="0" err="1" smtClean="0">
                <a:solidFill>
                  <a:srgbClr val="000000"/>
                </a:solidFill>
              </a:rPr>
              <a:t>intégrante</a:t>
            </a:r>
            <a:r>
              <a:rPr lang="en-US" sz="3200" dirty="0" smtClean="0">
                <a:solidFill>
                  <a:srgbClr val="000000"/>
                </a:solidFill>
              </a:rPr>
              <a:t> de la </a:t>
            </a:r>
            <a:r>
              <a:rPr lang="en-US" sz="3200" dirty="0" err="1" smtClean="0">
                <a:solidFill>
                  <a:srgbClr val="000000"/>
                </a:solidFill>
              </a:rPr>
              <a:t>prévention</a:t>
            </a:r>
            <a:r>
              <a:rPr lang="en-US" sz="3200" dirty="0" smtClean="0">
                <a:solidFill>
                  <a:srgbClr val="000000"/>
                </a:solidFill>
              </a:rPr>
              <a:t> et du </a:t>
            </a:r>
            <a:r>
              <a:rPr lang="en-US" sz="3200" dirty="0" err="1" smtClean="0">
                <a:solidFill>
                  <a:srgbClr val="000000"/>
                </a:solidFill>
              </a:rPr>
              <a:t>traitement</a:t>
            </a:r>
            <a:r>
              <a:rPr lang="en-US" sz="3200" dirty="0" smtClean="0">
                <a:solidFill>
                  <a:srgbClr val="000000"/>
                </a:solidFill>
              </a:rPr>
              <a:t> des maladies </a:t>
            </a:r>
            <a:r>
              <a:rPr lang="en-US" sz="3200" dirty="0" err="1" smtClean="0">
                <a:solidFill>
                  <a:srgbClr val="000000"/>
                </a:solidFill>
              </a:rPr>
              <a:t>chroniques</a:t>
            </a:r>
            <a:r>
              <a:rPr lang="en-US" sz="3200" dirty="0" smtClean="0">
                <a:solidFill>
                  <a:srgbClr val="000000"/>
                </a:solidFill>
              </a:rPr>
              <a:t> </a:t>
            </a:r>
            <a:r>
              <a:rPr lang="en-US" sz="3200" dirty="0" err="1" smtClean="0">
                <a:solidFill>
                  <a:srgbClr val="000000"/>
                </a:solidFill>
              </a:rPr>
              <a:t>dans</a:t>
            </a:r>
            <a:r>
              <a:rPr lang="en-US" sz="3200" dirty="0" smtClean="0">
                <a:solidFill>
                  <a:srgbClr val="000000"/>
                </a:solidFill>
              </a:rPr>
              <a:t> le </a:t>
            </a:r>
            <a:r>
              <a:rPr lang="en-US" sz="3200" dirty="0" err="1" smtClean="0">
                <a:solidFill>
                  <a:srgbClr val="000000"/>
                </a:solidFill>
              </a:rPr>
              <a:t>système</a:t>
            </a:r>
            <a:r>
              <a:rPr lang="en-US" sz="3200" dirty="0">
                <a:solidFill>
                  <a:srgbClr val="000000"/>
                </a:solidFill>
              </a:rPr>
              <a:t> </a:t>
            </a:r>
            <a:r>
              <a:rPr lang="en-US" sz="3200" dirty="0" smtClean="0">
                <a:solidFill>
                  <a:srgbClr val="000000"/>
                </a:solidFill>
              </a:rPr>
              <a:t>de </a:t>
            </a:r>
            <a:r>
              <a:rPr lang="en-US" sz="3200" dirty="0" err="1" smtClean="0">
                <a:solidFill>
                  <a:srgbClr val="000000"/>
                </a:solidFill>
              </a:rPr>
              <a:t>soins</a:t>
            </a:r>
            <a:r>
              <a:rPr lang="en-US" sz="3200" dirty="0" smtClean="0">
                <a:solidFill>
                  <a:srgbClr val="000000"/>
                </a:solidFill>
              </a:rPr>
              <a:t> de santé.</a:t>
            </a:r>
            <a:r>
              <a:rPr lang="en-US" altLang="en-US" sz="3200" dirty="0" smtClean="0">
                <a:solidFill>
                  <a:srgbClr val="000000"/>
                </a:solidFill>
              </a:rPr>
              <a:t>”</a:t>
            </a:r>
            <a:endParaRPr lang="en-US" sz="3200" dirty="0">
              <a:solidFill>
                <a:srgbClr val="000000"/>
              </a:solidFill>
            </a:endParaRPr>
          </a:p>
        </p:txBody>
      </p:sp>
      <p:pic>
        <p:nvPicPr>
          <p:cNvPr id="11268" name="Picture 6"/>
          <p:cNvPicPr>
            <a:picLocks noChangeAspect="1" noChangeArrowheads="1"/>
          </p:cNvPicPr>
          <p:nvPr/>
        </p:nvPicPr>
        <p:blipFill>
          <a:blip r:embed="rId3" cstate="print"/>
          <a:srcRect l="5887" r="7849" b="54182"/>
          <a:stretch>
            <a:fillRect/>
          </a:stretch>
        </p:blipFill>
        <p:spPr bwMode="auto">
          <a:xfrm>
            <a:off x="228600" y="4495800"/>
            <a:ext cx="4194175" cy="1984375"/>
          </a:xfrm>
          <a:prstGeom prst="rect">
            <a:avLst/>
          </a:prstGeom>
          <a:noFill/>
          <a:ln w="9525">
            <a:noFill/>
            <a:miter lim="800000"/>
            <a:headEnd/>
            <a:tailEnd/>
          </a:ln>
        </p:spPr>
      </p:pic>
      <p:pic>
        <p:nvPicPr>
          <p:cNvPr id="11269" name="Picture 5" descr="https://sites.google.com/a/exerciseismedicine.ca/lexerciceunmedicamentcanada/_/rsrc/1364998133911/home/LOGO.jpg"/>
          <p:cNvPicPr>
            <a:picLocks noChangeAspect="1" noChangeArrowheads="1"/>
          </p:cNvPicPr>
          <p:nvPr/>
        </p:nvPicPr>
        <p:blipFill>
          <a:blip r:embed="rId4" cstate="print"/>
          <a:srcRect/>
          <a:stretch>
            <a:fillRect/>
          </a:stretch>
        </p:blipFill>
        <p:spPr bwMode="auto">
          <a:xfrm>
            <a:off x="4648200" y="4429124"/>
            <a:ext cx="4340225" cy="21177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152400" y="0"/>
            <a:ext cx="9447213" cy="227013"/>
            <a:chOff x="-96" y="0"/>
            <a:chExt cx="5951" cy="143"/>
          </a:xfrm>
        </p:grpSpPr>
        <p:sp>
          <p:nvSpPr>
            <p:cNvPr id="8198" name="Rectangle 2"/>
            <p:cNvSpPr>
              <a:spLocks noChangeArrowheads="1"/>
            </p:cNvSpPr>
            <p:nvPr/>
          </p:nvSpPr>
          <p:spPr bwMode="auto">
            <a:xfrm>
              <a:off x="-96" y="0"/>
              <a:ext cx="5951" cy="95"/>
            </a:xfrm>
            <a:prstGeom prst="rect">
              <a:avLst/>
            </a:prstGeom>
            <a:solidFill>
              <a:srgbClr val="333399"/>
            </a:solidFill>
            <a:ln w="9525">
              <a:noFill/>
              <a:miter lim="800000"/>
              <a:headEnd/>
              <a:tailEnd/>
            </a:ln>
          </p:spPr>
          <p:txBody>
            <a:bodyPr wrap="none" anchor="ctr"/>
            <a:lstStyle/>
            <a:p>
              <a:endParaRPr lang="en-US">
                <a:solidFill>
                  <a:srgbClr val="000000"/>
                </a:solidFill>
              </a:endParaRPr>
            </a:p>
          </p:txBody>
        </p:sp>
        <p:sp>
          <p:nvSpPr>
            <p:cNvPr id="8199" name="Rectangle 3"/>
            <p:cNvSpPr>
              <a:spLocks noChangeArrowheads="1"/>
            </p:cNvSpPr>
            <p:nvPr/>
          </p:nvSpPr>
          <p:spPr bwMode="auto">
            <a:xfrm>
              <a:off x="-96" y="96"/>
              <a:ext cx="5951" cy="47"/>
            </a:xfrm>
            <a:prstGeom prst="rect">
              <a:avLst/>
            </a:prstGeom>
            <a:solidFill>
              <a:srgbClr val="339966"/>
            </a:solidFill>
            <a:ln w="9525">
              <a:noFill/>
              <a:miter lim="800000"/>
              <a:headEnd/>
              <a:tailEnd/>
            </a:ln>
          </p:spPr>
          <p:txBody>
            <a:bodyPr wrap="none" anchor="ctr"/>
            <a:lstStyle/>
            <a:p>
              <a:endParaRPr lang="en-US">
                <a:solidFill>
                  <a:srgbClr val="000000"/>
                </a:solidFill>
              </a:endParaRPr>
            </a:p>
          </p:txBody>
        </p:sp>
      </p:grpSp>
      <p:sp>
        <p:nvSpPr>
          <p:cNvPr id="7" name="TextBox 6"/>
          <p:cNvSpPr txBox="1"/>
          <p:nvPr/>
        </p:nvSpPr>
        <p:spPr>
          <a:xfrm>
            <a:off x="457200" y="609600"/>
            <a:ext cx="7848600" cy="6278642"/>
          </a:xfrm>
          <a:prstGeom prst="rect">
            <a:avLst/>
          </a:prstGeom>
          <a:noFill/>
        </p:spPr>
        <p:txBody>
          <a:bodyPr>
            <a:spAutoFit/>
          </a:bodyPr>
          <a:lstStyle/>
          <a:p>
            <a:pPr algn="ctr">
              <a:defRPr/>
            </a:pPr>
            <a:r>
              <a:rPr lang="en-CA" sz="3200" b="1" dirty="0" err="1" smtClean="0">
                <a:solidFill>
                  <a:srgbClr val="0070C0"/>
                </a:solidFill>
              </a:rPr>
              <a:t>Supportez</a:t>
            </a:r>
            <a:r>
              <a:rPr lang="en-CA" sz="3200" b="1" dirty="0" smtClean="0">
                <a:solidFill>
                  <a:srgbClr val="0070C0"/>
                </a:solidFill>
              </a:rPr>
              <a:t> EIMC – </a:t>
            </a:r>
            <a:r>
              <a:rPr lang="en-CA" sz="3200" b="1" dirty="0" err="1" smtClean="0">
                <a:solidFill>
                  <a:srgbClr val="0070C0"/>
                </a:solidFill>
              </a:rPr>
              <a:t>Joignez</a:t>
            </a:r>
            <a:r>
              <a:rPr lang="en-CA" sz="3200" b="1" dirty="0" smtClean="0">
                <a:solidFill>
                  <a:srgbClr val="0070C0"/>
                </a:solidFill>
              </a:rPr>
              <a:t> le </a:t>
            </a:r>
            <a:r>
              <a:rPr lang="en-CA" sz="3200" b="1" dirty="0" err="1" smtClean="0">
                <a:solidFill>
                  <a:srgbClr val="0070C0"/>
                </a:solidFill>
              </a:rPr>
              <a:t>réseau</a:t>
            </a:r>
            <a:r>
              <a:rPr lang="en-CA" sz="3200" b="1" dirty="0" smtClean="0">
                <a:solidFill>
                  <a:srgbClr val="0070C0"/>
                </a:solidFill>
              </a:rPr>
              <a:t> </a:t>
            </a:r>
            <a:r>
              <a:rPr lang="en-CA" sz="3200" b="1" dirty="0" err="1" smtClean="0">
                <a:solidFill>
                  <a:srgbClr val="0070C0"/>
                </a:solidFill>
              </a:rPr>
              <a:t>professionnel</a:t>
            </a:r>
            <a:r>
              <a:rPr lang="en-CA" sz="3200" b="1" dirty="0" smtClean="0">
                <a:solidFill>
                  <a:srgbClr val="0070C0"/>
                </a:solidFill>
              </a:rPr>
              <a:t> </a:t>
            </a:r>
            <a:r>
              <a:rPr lang="en-CA" sz="3200" b="1" dirty="0" err="1" smtClean="0">
                <a:solidFill>
                  <a:srgbClr val="0070C0"/>
                </a:solidFill>
              </a:rPr>
              <a:t>d’EIMC</a:t>
            </a:r>
            <a:endParaRPr lang="en-CA" sz="3200" dirty="0">
              <a:solidFill>
                <a:srgbClr val="0070C0"/>
              </a:solidFill>
            </a:endParaRPr>
          </a:p>
          <a:p>
            <a:pPr algn="ctr">
              <a:defRPr/>
            </a:pPr>
            <a:endParaRPr lang="en-CA" sz="1400" dirty="0" smtClean="0">
              <a:solidFill>
                <a:srgbClr val="000000"/>
              </a:solidFill>
            </a:endParaRPr>
          </a:p>
          <a:p>
            <a:pPr marL="457200" indent="-457200">
              <a:buFont typeface="Arial"/>
              <a:buChar char="•"/>
              <a:defRPr/>
            </a:pPr>
            <a:r>
              <a:rPr lang="en-CA" sz="2400" dirty="0" err="1" smtClean="0">
                <a:solidFill>
                  <a:srgbClr val="000000"/>
                </a:solidFill>
              </a:rPr>
              <a:t>Certificat</a:t>
            </a:r>
            <a:r>
              <a:rPr lang="en-CA" sz="2400" dirty="0" smtClean="0">
                <a:solidFill>
                  <a:srgbClr val="000000"/>
                </a:solidFill>
              </a:rPr>
              <a:t> pour la zone de service à la </a:t>
            </a:r>
            <a:r>
              <a:rPr lang="en-CA" sz="2400" dirty="0" err="1" smtClean="0">
                <a:solidFill>
                  <a:srgbClr val="000000"/>
                </a:solidFill>
              </a:rPr>
              <a:t>clientèle</a:t>
            </a:r>
            <a:endParaRPr lang="en-CA" sz="2400" dirty="0" smtClean="0">
              <a:solidFill>
                <a:srgbClr val="000000"/>
              </a:solidFill>
            </a:endParaRPr>
          </a:p>
          <a:p>
            <a:pPr marL="457200" indent="-457200">
              <a:buFont typeface="Arial"/>
              <a:buChar char="•"/>
              <a:defRPr/>
            </a:pPr>
            <a:r>
              <a:rPr lang="en-CA" sz="2400" dirty="0" smtClean="0">
                <a:solidFill>
                  <a:srgbClr val="000000"/>
                </a:solidFill>
              </a:rPr>
              <a:t>Utilisation de bloc de prescription EIMC</a:t>
            </a:r>
          </a:p>
          <a:p>
            <a:pPr marL="457200" indent="-457200">
              <a:buFont typeface="Arial"/>
              <a:buChar char="•"/>
              <a:defRPr/>
            </a:pPr>
            <a:r>
              <a:rPr lang="en-CA" sz="2400" dirty="0" smtClean="0">
                <a:solidFill>
                  <a:srgbClr val="000000"/>
                </a:solidFill>
              </a:rPr>
              <a:t>Utilisation du logo </a:t>
            </a:r>
            <a:r>
              <a:rPr lang="en-CA" sz="2400" dirty="0" err="1" smtClean="0">
                <a:solidFill>
                  <a:srgbClr val="000000"/>
                </a:solidFill>
              </a:rPr>
              <a:t>professionnel</a:t>
            </a:r>
            <a:r>
              <a:rPr lang="en-CA" sz="2400" dirty="0" smtClean="0">
                <a:solidFill>
                  <a:srgbClr val="000000"/>
                </a:solidFill>
              </a:rPr>
              <a:t> EIMC pour </a:t>
            </a:r>
            <a:r>
              <a:rPr lang="en-CA" sz="2400" dirty="0" err="1" smtClean="0">
                <a:solidFill>
                  <a:srgbClr val="000000"/>
                </a:solidFill>
              </a:rPr>
              <a:t>matériaux</a:t>
            </a:r>
            <a:r>
              <a:rPr lang="en-CA" sz="2400" dirty="0" smtClean="0">
                <a:solidFill>
                  <a:srgbClr val="000000"/>
                </a:solidFill>
              </a:rPr>
              <a:t> de communications </a:t>
            </a:r>
            <a:r>
              <a:rPr lang="en-CA" sz="2400" dirty="0" err="1" smtClean="0">
                <a:solidFill>
                  <a:srgbClr val="000000"/>
                </a:solidFill>
              </a:rPr>
              <a:t>professionnels</a:t>
            </a:r>
            <a:r>
              <a:rPr lang="en-CA" sz="2400" dirty="0" smtClean="0">
                <a:solidFill>
                  <a:srgbClr val="000000"/>
                </a:solidFill>
              </a:rPr>
              <a:t>.</a:t>
            </a:r>
          </a:p>
          <a:p>
            <a:pPr marL="457200" indent="-457200">
              <a:buFont typeface="Arial"/>
              <a:buChar char="•"/>
              <a:defRPr/>
            </a:pPr>
            <a:r>
              <a:rPr lang="en-CA" sz="2400" dirty="0" smtClean="0">
                <a:solidFill>
                  <a:srgbClr val="000000"/>
                </a:solidFill>
              </a:rPr>
              <a:t>Bulletin </a:t>
            </a:r>
            <a:r>
              <a:rPr lang="en-CA" sz="2400" dirty="0" err="1" smtClean="0">
                <a:solidFill>
                  <a:srgbClr val="000000"/>
                </a:solidFill>
              </a:rPr>
              <a:t>électronique</a:t>
            </a:r>
            <a:r>
              <a:rPr lang="en-CA" sz="2400" dirty="0" smtClean="0">
                <a:solidFill>
                  <a:srgbClr val="000000"/>
                </a:solidFill>
              </a:rPr>
              <a:t> </a:t>
            </a:r>
            <a:r>
              <a:rPr lang="en-CA" sz="2400" dirty="0" err="1" smtClean="0">
                <a:solidFill>
                  <a:srgbClr val="000000"/>
                </a:solidFill>
              </a:rPr>
              <a:t>mensuel</a:t>
            </a:r>
            <a:endParaRPr lang="en-CA" sz="2400" dirty="0" smtClean="0">
              <a:solidFill>
                <a:srgbClr val="000000"/>
              </a:solidFill>
            </a:endParaRPr>
          </a:p>
          <a:p>
            <a:pPr marL="457200" indent="-457200">
              <a:buFont typeface="Arial"/>
              <a:buChar char="•"/>
              <a:defRPr/>
            </a:pPr>
            <a:r>
              <a:rPr lang="en-CA" sz="2400" dirty="0" err="1" smtClean="0">
                <a:solidFill>
                  <a:srgbClr val="000000"/>
                </a:solidFill>
              </a:rPr>
              <a:t>Tarifs</a:t>
            </a:r>
            <a:r>
              <a:rPr lang="en-CA" sz="2400" dirty="0" smtClean="0">
                <a:solidFill>
                  <a:srgbClr val="000000"/>
                </a:solidFill>
              </a:rPr>
              <a:t> </a:t>
            </a:r>
            <a:r>
              <a:rPr lang="en-CA" sz="2400" dirty="0" err="1" smtClean="0">
                <a:solidFill>
                  <a:srgbClr val="000000"/>
                </a:solidFill>
              </a:rPr>
              <a:t>réduits</a:t>
            </a:r>
            <a:r>
              <a:rPr lang="en-CA" sz="2400" dirty="0" smtClean="0">
                <a:solidFill>
                  <a:srgbClr val="000000"/>
                </a:solidFill>
              </a:rPr>
              <a:t> </a:t>
            </a:r>
            <a:r>
              <a:rPr lang="en-CA" sz="2400" dirty="0" err="1" smtClean="0">
                <a:solidFill>
                  <a:srgbClr val="000000"/>
                </a:solidFill>
              </a:rPr>
              <a:t>sur</a:t>
            </a:r>
            <a:r>
              <a:rPr lang="en-CA" sz="2400" dirty="0" smtClean="0">
                <a:solidFill>
                  <a:srgbClr val="000000"/>
                </a:solidFill>
              </a:rPr>
              <a:t> les </a:t>
            </a:r>
            <a:r>
              <a:rPr lang="en-CA" sz="2400" dirty="0" err="1" smtClean="0">
                <a:solidFill>
                  <a:srgbClr val="000000"/>
                </a:solidFill>
              </a:rPr>
              <a:t>offres</a:t>
            </a:r>
            <a:r>
              <a:rPr lang="en-CA" sz="2400" dirty="0" smtClean="0">
                <a:solidFill>
                  <a:srgbClr val="000000"/>
                </a:solidFill>
              </a:rPr>
              <a:t> de formation</a:t>
            </a:r>
          </a:p>
          <a:p>
            <a:pPr marL="457200" indent="-457200">
              <a:buFont typeface="Arial"/>
              <a:buChar char="•"/>
              <a:defRPr/>
            </a:pPr>
            <a:r>
              <a:rPr lang="en-CA" sz="2400" dirty="0" smtClean="0">
                <a:solidFill>
                  <a:srgbClr val="000000"/>
                </a:solidFill>
              </a:rPr>
              <a:t>2e phase de </a:t>
            </a:r>
            <a:r>
              <a:rPr lang="en-CA" sz="2400" dirty="0" err="1" smtClean="0">
                <a:solidFill>
                  <a:srgbClr val="000000"/>
                </a:solidFill>
              </a:rPr>
              <a:t>réseautage</a:t>
            </a:r>
            <a:r>
              <a:rPr lang="en-CA" sz="2400" dirty="0" smtClean="0">
                <a:solidFill>
                  <a:srgbClr val="000000"/>
                </a:solidFill>
              </a:rPr>
              <a:t> </a:t>
            </a:r>
            <a:r>
              <a:rPr lang="en-CA" sz="2400" dirty="0" err="1" smtClean="0">
                <a:solidFill>
                  <a:srgbClr val="000000"/>
                </a:solidFill>
              </a:rPr>
              <a:t>en</a:t>
            </a:r>
            <a:r>
              <a:rPr lang="en-CA" sz="2400" dirty="0" smtClean="0">
                <a:solidFill>
                  <a:srgbClr val="000000"/>
                </a:solidFill>
              </a:rPr>
              <a:t> </a:t>
            </a:r>
            <a:r>
              <a:rPr lang="en-CA" sz="2400" dirty="0" err="1" smtClean="0">
                <a:solidFill>
                  <a:srgbClr val="000000"/>
                </a:solidFill>
              </a:rPr>
              <a:t>ligne</a:t>
            </a:r>
            <a:r>
              <a:rPr lang="en-CA" sz="2400" dirty="0" smtClean="0">
                <a:solidFill>
                  <a:srgbClr val="000000"/>
                </a:solidFill>
              </a:rPr>
              <a:t> et base de </a:t>
            </a:r>
            <a:r>
              <a:rPr lang="en-CA" sz="2400" dirty="0" err="1" smtClean="0">
                <a:solidFill>
                  <a:srgbClr val="000000"/>
                </a:solidFill>
              </a:rPr>
              <a:t>données</a:t>
            </a:r>
            <a:r>
              <a:rPr lang="en-CA" sz="2400" dirty="0" smtClean="0">
                <a:solidFill>
                  <a:srgbClr val="000000"/>
                </a:solidFill>
              </a:rPr>
              <a:t> pour </a:t>
            </a:r>
            <a:r>
              <a:rPr lang="en-CA" sz="2400" dirty="0" err="1" smtClean="0">
                <a:solidFill>
                  <a:srgbClr val="000000"/>
                </a:solidFill>
              </a:rPr>
              <a:t>références</a:t>
            </a:r>
            <a:endParaRPr lang="en-CA" sz="2400" dirty="0" smtClean="0">
              <a:solidFill>
                <a:srgbClr val="000000"/>
              </a:solidFill>
            </a:endParaRPr>
          </a:p>
          <a:p>
            <a:pPr marL="457200" indent="-457200">
              <a:buFont typeface="Arial"/>
              <a:buChar char="•"/>
              <a:defRPr/>
            </a:pPr>
            <a:r>
              <a:rPr lang="en-CA" sz="2400" dirty="0" err="1" smtClean="0">
                <a:solidFill>
                  <a:srgbClr val="000000"/>
                </a:solidFill>
              </a:rPr>
              <a:t>Frais</a:t>
            </a:r>
            <a:r>
              <a:rPr lang="en-CA" sz="2400" dirty="0" smtClean="0">
                <a:solidFill>
                  <a:srgbClr val="000000"/>
                </a:solidFill>
              </a:rPr>
              <a:t> </a:t>
            </a:r>
            <a:r>
              <a:rPr lang="en-CA" sz="2400" dirty="0" err="1" smtClean="0">
                <a:solidFill>
                  <a:srgbClr val="000000"/>
                </a:solidFill>
              </a:rPr>
              <a:t>annuel</a:t>
            </a:r>
            <a:r>
              <a:rPr lang="en-CA" sz="2400" dirty="0" smtClean="0">
                <a:solidFill>
                  <a:srgbClr val="000000"/>
                </a:solidFill>
              </a:rPr>
              <a:t> de 60$</a:t>
            </a:r>
          </a:p>
          <a:p>
            <a:pPr>
              <a:defRPr/>
            </a:pPr>
            <a:r>
              <a:rPr lang="en-CA" sz="2400" dirty="0">
                <a:solidFill>
                  <a:srgbClr val="000000"/>
                </a:solidFill>
              </a:rPr>
              <a:t> </a:t>
            </a:r>
            <a:r>
              <a:rPr lang="en-CA" sz="2400" dirty="0" smtClean="0">
                <a:solidFill>
                  <a:srgbClr val="000000"/>
                </a:solidFill>
              </a:rPr>
              <a:t>    (</a:t>
            </a:r>
            <a:r>
              <a:rPr lang="en-CA" sz="2400" dirty="0" err="1" smtClean="0">
                <a:solidFill>
                  <a:srgbClr val="000000"/>
                </a:solidFill>
              </a:rPr>
              <a:t>Membres</a:t>
            </a:r>
            <a:r>
              <a:rPr lang="en-CA" sz="2400" dirty="0" smtClean="0">
                <a:solidFill>
                  <a:srgbClr val="000000"/>
                </a:solidFill>
              </a:rPr>
              <a:t> CSEP 50$)</a:t>
            </a:r>
          </a:p>
          <a:p>
            <a:pPr>
              <a:defRPr/>
            </a:pPr>
            <a:r>
              <a:rPr lang="en-CA" sz="2800" dirty="0">
                <a:solidFill>
                  <a:srgbClr val="000000"/>
                </a:solidFill>
              </a:rPr>
              <a:t>  </a:t>
            </a:r>
            <a:endParaRPr lang="en-CA" sz="2800" dirty="0" smtClean="0">
              <a:solidFill>
                <a:srgbClr val="000000"/>
              </a:solidFill>
            </a:endParaRPr>
          </a:p>
          <a:p>
            <a:pPr>
              <a:defRPr/>
            </a:pPr>
            <a:endParaRPr lang="en-CA" sz="2800" dirty="0">
              <a:solidFill>
                <a:srgbClr val="000000"/>
              </a:solidFill>
            </a:endParaRPr>
          </a:p>
          <a:p>
            <a:pPr>
              <a:defRPr/>
            </a:pPr>
            <a:endParaRPr lang="en-CA" sz="2800" dirty="0" smtClean="0">
              <a:solidFill>
                <a:srgbClr val="00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4800600" y="4805016"/>
            <a:ext cx="3733800" cy="1646583"/>
          </a:xfrm>
          <a:prstGeom prst="rect">
            <a:avLst/>
          </a:prstGeom>
        </p:spPr>
      </p:pic>
    </p:spTree>
    <p:extLst>
      <p:ext uri="{BB962C8B-B14F-4D97-AF65-F5344CB8AC3E}">
        <p14:creationId xmlns:p14="http://schemas.microsoft.com/office/powerpoint/2010/main" val="2878600112"/>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19200"/>
          </a:xfrm>
        </p:spPr>
        <p:txBody>
          <a:bodyPr/>
          <a:lstStyle/>
          <a:p>
            <a:r>
              <a:rPr lang="en-US" sz="2800" b="1" dirty="0" err="1" smtClean="0">
                <a:solidFill>
                  <a:srgbClr val="0070C0"/>
                </a:solidFill>
              </a:rPr>
              <a:t>Réseau</a:t>
            </a:r>
            <a:r>
              <a:rPr lang="en-US" sz="2800" b="1" dirty="0" smtClean="0">
                <a:solidFill>
                  <a:srgbClr val="0070C0"/>
                </a:solidFill>
              </a:rPr>
              <a:t> EIMC </a:t>
            </a:r>
            <a:r>
              <a:rPr lang="en-US" sz="2800" b="1" dirty="0" err="1" smtClean="0">
                <a:solidFill>
                  <a:srgbClr val="0070C0"/>
                </a:solidFill>
              </a:rPr>
              <a:t>professionnel</a:t>
            </a:r>
            <a:r>
              <a:rPr lang="en-US" sz="2400" dirty="0" smtClean="0">
                <a:solidFill>
                  <a:srgbClr val="008000"/>
                </a:solidFill>
              </a:rPr>
              <a:t/>
            </a:r>
            <a:br>
              <a:rPr lang="en-US" sz="2400" dirty="0" smtClean="0">
                <a:solidFill>
                  <a:srgbClr val="008000"/>
                </a:solidFill>
              </a:rPr>
            </a:br>
            <a:r>
              <a:rPr lang="en-US" sz="1600" dirty="0" err="1" smtClean="0">
                <a:solidFill>
                  <a:srgbClr val="008000"/>
                </a:solidFill>
              </a:rPr>
              <a:t>Intègre</a:t>
            </a:r>
            <a:r>
              <a:rPr lang="en-US" sz="1600" dirty="0" smtClean="0">
                <a:solidFill>
                  <a:srgbClr val="008000"/>
                </a:solidFill>
              </a:rPr>
              <a:t> les </a:t>
            </a:r>
            <a:r>
              <a:rPr lang="en-US" sz="1600" dirty="0" err="1" smtClean="0">
                <a:solidFill>
                  <a:srgbClr val="008000"/>
                </a:solidFill>
              </a:rPr>
              <a:t>profressionnels</a:t>
            </a:r>
            <a:r>
              <a:rPr lang="en-US" sz="1600" dirty="0" smtClean="0">
                <a:solidFill>
                  <a:srgbClr val="008000"/>
                </a:solidFill>
              </a:rPr>
              <a:t> de la santé </a:t>
            </a:r>
            <a:r>
              <a:rPr lang="en-US" sz="1600" dirty="0" err="1" smtClean="0">
                <a:solidFill>
                  <a:srgbClr val="008000"/>
                </a:solidFill>
              </a:rPr>
              <a:t>règlementés</a:t>
            </a:r>
            <a:r>
              <a:rPr lang="en-US" sz="1600" dirty="0" smtClean="0">
                <a:solidFill>
                  <a:srgbClr val="008000"/>
                </a:solidFill>
              </a:rPr>
              <a:t> et les </a:t>
            </a:r>
            <a:r>
              <a:rPr lang="en-US" sz="1600" dirty="0" err="1" smtClean="0">
                <a:solidFill>
                  <a:srgbClr val="008000"/>
                </a:solidFill>
              </a:rPr>
              <a:t>professionnels</a:t>
            </a:r>
            <a:r>
              <a:rPr lang="en-US" sz="1600" dirty="0" smtClean="0">
                <a:solidFill>
                  <a:srgbClr val="008000"/>
                </a:solidFill>
              </a:rPr>
              <a:t> de </a:t>
            </a:r>
            <a:r>
              <a:rPr lang="en-US" sz="1600" dirty="0" err="1" smtClean="0">
                <a:solidFill>
                  <a:srgbClr val="008000"/>
                </a:solidFill>
              </a:rPr>
              <a:t>l’exercice</a:t>
            </a:r>
            <a:r>
              <a:rPr lang="en-US" sz="1600" dirty="0" smtClean="0">
                <a:solidFill>
                  <a:srgbClr val="008000"/>
                </a:solidFill>
              </a:rPr>
              <a:t> EIMC </a:t>
            </a:r>
            <a:r>
              <a:rPr lang="en-US" sz="1600" dirty="0" err="1" smtClean="0">
                <a:solidFill>
                  <a:srgbClr val="008000"/>
                </a:solidFill>
              </a:rPr>
              <a:t>reconnus</a:t>
            </a:r>
            <a:r>
              <a:rPr lang="en-US" sz="1600" dirty="0" smtClean="0">
                <a:solidFill>
                  <a:srgbClr val="008000"/>
                </a:solidFill>
              </a:rPr>
              <a:t> pour des </a:t>
            </a:r>
            <a:r>
              <a:rPr lang="en-US" sz="1600" dirty="0" err="1" smtClean="0">
                <a:solidFill>
                  <a:srgbClr val="008000"/>
                </a:solidFill>
              </a:rPr>
              <a:t>références</a:t>
            </a:r>
            <a:r>
              <a:rPr lang="en-US" sz="1600" dirty="0" smtClean="0">
                <a:solidFill>
                  <a:srgbClr val="008000"/>
                </a:solidFill>
              </a:rPr>
              <a:t> et du </a:t>
            </a:r>
            <a:r>
              <a:rPr lang="en-US" sz="1600" dirty="0" err="1" smtClean="0">
                <a:solidFill>
                  <a:srgbClr val="008000"/>
                </a:solidFill>
              </a:rPr>
              <a:t>réseautage</a:t>
            </a:r>
            <a:endParaRPr lang="en-US" sz="1600" dirty="0">
              <a:solidFill>
                <a:srgbClr val="008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0937018"/>
              </p:ext>
            </p:extLst>
          </p:nvPr>
        </p:nvGraphicFramePr>
        <p:xfrm>
          <a:off x="0" y="1359434"/>
          <a:ext cx="9067800" cy="5437606"/>
        </p:xfrm>
        <a:graphic>
          <a:graphicData uri="http://schemas.openxmlformats.org/drawingml/2006/table">
            <a:tbl>
              <a:tblPr firstRow="1" bandRow="1">
                <a:tableStyleId>{5C22544A-7EE6-4342-B048-85BDC9FD1C3A}</a:tableStyleId>
              </a:tblPr>
              <a:tblGrid>
                <a:gridCol w="3797626"/>
                <a:gridCol w="5270174"/>
              </a:tblGrid>
              <a:tr h="469366">
                <a:tc>
                  <a:txBody>
                    <a:bodyPr/>
                    <a:lstStyle/>
                    <a:p>
                      <a:r>
                        <a:rPr lang="en-US" dirty="0" err="1" smtClean="0"/>
                        <a:t>Supporteur</a:t>
                      </a:r>
                      <a:r>
                        <a:rPr lang="en-US" dirty="0" smtClean="0"/>
                        <a:t> EIMC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3399"/>
                    </a:solidFill>
                  </a:tcPr>
                </a:tc>
                <a:tc>
                  <a:txBody>
                    <a:bodyPr/>
                    <a:lstStyle/>
                    <a:p>
                      <a:r>
                        <a:rPr lang="en-US" dirty="0" err="1" smtClean="0"/>
                        <a:t>Fournisseur</a:t>
                      </a:r>
                      <a:r>
                        <a:rPr lang="en-US" dirty="0" smtClean="0"/>
                        <a:t> EIMC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3399"/>
                    </a:solidFill>
                  </a:tcPr>
                </a:tc>
              </a:tr>
              <a:tr h="4898571">
                <a:tc>
                  <a:txBody>
                    <a:bodyPr/>
                    <a:lstStyle/>
                    <a:p>
                      <a:pPr marL="285750" indent="-285750">
                        <a:buFont typeface="Arial" panose="020B0604020202020204" pitchFamily="34" charset="0"/>
                        <a:buChar char="•"/>
                      </a:pPr>
                      <a:r>
                        <a:rPr lang="en-CA" sz="1600" kern="1200" dirty="0" err="1" smtClean="0">
                          <a:solidFill>
                            <a:schemeClr val="dk1"/>
                          </a:solidFill>
                          <a:effectLst/>
                          <a:latin typeface="+mn-lt"/>
                          <a:ea typeface="+mn-ea"/>
                          <a:cs typeface="+mn-cs"/>
                        </a:rPr>
                        <a:t>Soutenir</a:t>
                      </a:r>
                      <a:r>
                        <a:rPr lang="en-CA" sz="1600" kern="1200" baseline="0" dirty="0" smtClean="0">
                          <a:solidFill>
                            <a:schemeClr val="dk1"/>
                          </a:solidFill>
                          <a:effectLst/>
                          <a:latin typeface="+mn-lt"/>
                          <a:ea typeface="+mn-ea"/>
                          <a:cs typeface="+mn-cs"/>
                        </a:rPr>
                        <a:t> la </a:t>
                      </a:r>
                      <a:r>
                        <a:rPr lang="en-CA" sz="1600" kern="1200" baseline="0" dirty="0" err="1" smtClean="0">
                          <a:solidFill>
                            <a:schemeClr val="dk1"/>
                          </a:solidFill>
                          <a:effectLst/>
                          <a:latin typeface="+mn-lt"/>
                          <a:ea typeface="+mn-ea"/>
                          <a:cs typeface="+mn-cs"/>
                        </a:rPr>
                        <a:t>philisophie</a:t>
                      </a:r>
                      <a:r>
                        <a:rPr lang="en-CA" sz="1600" kern="1200" baseline="0" dirty="0" smtClean="0">
                          <a:solidFill>
                            <a:schemeClr val="dk1"/>
                          </a:solidFill>
                          <a:effectLst/>
                          <a:latin typeface="+mn-lt"/>
                          <a:ea typeface="+mn-ea"/>
                          <a:cs typeface="+mn-cs"/>
                        </a:rPr>
                        <a:t> EIM.</a:t>
                      </a:r>
                      <a:r>
                        <a:rPr lang="en-CA" sz="1600" kern="1200" dirty="0" smtClean="0">
                          <a:solidFill>
                            <a:schemeClr val="dk1"/>
                          </a:solidFill>
                          <a:effectLst/>
                          <a:latin typeface="+mn-lt"/>
                          <a:ea typeface="+mn-ea"/>
                          <a:cs typeface="+mn-cs"/>
                        </a:rPr>
                        <a:t/>
                      </a:r>
                      <a:br>
                        <a:rPr lang="en-CA" sz="1600" kern="1200" dirty="0" smtClean="0">
                          <a:solidFill>
                            <a:schemeClr val="dk1"/>
                          </a:solidFill>
                          <a:effectLst/>
                          <a:latin typeface="+mn-lt"/>
                          <a:ea typeface="+mn-ea"/>
                          <a:cs typeface="+mn-cs"/>
                        </a:rPr>
                      </a:br>
                      <a:endParaRPr lang="en-CA"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CA" sz="1600" b="1" kern="1200" dirty="0" smtClean="0">
                          <a:solidFill>
                            <a:schemeClr val="dk1"/>
                          </a:solidFill>
                          <a:effectLst/>
                          <a:latin typeface="+mn-lt"/>
                          <a:ea typeface="+mn-ea"/>
                          <a:cs typeface="+mn-cs"/>
                        </a:rPr>
                        <a:t>Demander</a:t>
                      </a:r>
                      <a:r>
                        <a:rPr lang="en-CA" sz="1600" b="1" kern="1200" baseline="0" dirty="0" smtClean="0">
                          <a:solidFill>
                            <a:schemeClr val="dk1"/>
                          </a:solidFill>
                          <a:effectLst/>
                          <a:latin typeface="+mn-lt"/>
                          <a:ea typeface="+mn-ea"/>
                          <a:cs typeface="+mn-cs"/>
                        </a:rPr>
                        <a:t> </a:t>
                      </a:r>
                      <a:r>
                        <a:rPr lang="en-CA" sz="1600" b="0" i="1" kern="1200" baseline="0" dirty="0" smtClean="0">
                          <a:solidFill>
                            <a:schemeClr val="dk1"/>
                          </a:solidFill>
                          <a:effectLst/>
                          <a:latin typeface="+mn-lt"/>
                          <a:ea typeface="+mn-ea"/>
                          <a:cs typeface="+mn-cs"/>
                        </a:rPr>
                        <a:t>à </a:t>
                      </a:r>
                      <a:r>
                        <a:rPr lang="en-CA" sz="1600" b="0" i="1" kern="1200" baseline="0" dirty="0" err="1" smtClean="0">
                          <a:solidFill>
                            <a:schemeClr val="dk1"/>
                          </a:solidFill>
                          <a:effectLst/>
                          <a:latin typeface="+mn-lt"/>
                          <a:ea typeface="+mn-ea"/>
                          <a:cs typeface="+mn-cs"/>
                        </a:rPr>
                        <a:t>chaque</a:t>
                      </a:r>
                      <a:r>
                        <a:rPr lang="en-CA" sz="1600" b="0" i="1" kern="1200" baseline="0" dirty="0" smtClean="0">
                          <a:solidFill>
                            <a:schemeClr val="dk1"/>
                          </a:solidFill>
                          <a:effectLst/>
                          <a:latin typeface="+mn-lt"/>
                          <a:ea typeface="+mn-ea"/>
                          <a:cs typeface="+mn-cs"/>
                        </a:rPr>
                        <a:t> patient, à </a:t>
                      </a:r>
                      <a:r>
                        <a:rPr lang="en-CA" sz="1600" b="0" i="1" kern="1200" baseline="0" dirty="0" err="1" smtClean="0">
                          <a:solidFill>
                            <a:schemeClr val="dk1"/>
                          </a:solidFill>
                          <a:effectLst/>
                          <a:latin typeface="+mn-lt"/>
                          <a:ea typeface="+mn-ea"/>
                          <a:cs typeface="+mn-cs"/>
                        </a:rPr>
                        <a:t>chaque</a:t>
                      </a:r>
                      <a:r>
                        <a:rPr lang="en-CA" sz="1600" b="0" i="1" kern="1200" baseline="0" dirty="0" smtClean="0">
                          <a:solidFill>
                            <a:schemeClr val="dk1"/>
                          </a:solidFill>
                          <a:effectLst/>
                          <a:latin typeface="+mn-lt"/>
                          <a:ea typeface="+mn-ea"/>
                          <a:cs typeface="+mn-cs"/>
                        </a:rPr>
                        <a:t> </a:t>
                      </a:r>
                      <a:r>
                        <a:rPr lang="en-CA" sz="1600" b="0" i="1" kern="1200" baseline="0" dirty="0" err="1" smtClean="0">
                          <a:solidFill>
                            <a:schemeClr val="dk1"/>
                          </a:solidFill>
                          <a:effectLst/>
                          <a:latin typeface="+mn-lt"/>
                          <a:ea typeface="+mn-ea"/>
                          <a:cs typeface="+mn-cs"/>
                        </a:rPr>
                        <a:t>fois</a:t>
                      </a:r>
                      <a:r>
                        <a:rPr lang="en-CA" sz="1600" i="1" kern="1200" dirty="0" smtClean="0">
                          <a:solidFill>
                            <a:schemeClr val="dk1"/>
                          </a:solidFill>
                          <a:effectLst/>
                          <a:latin typeface="+mn-lt"/>
                          <a:ea typeface="+mn-ea"/>
                          <a:cs typeface="+mn-cs"/>
                        </a:rPr>
                        <a:t>, every time</a:t>
                      </a:r>
                      <a:r>
                        <a:rPr lang="en-CA" sz="1600" kern="1200" dirty="0" smtClean="0">
                          <a:solidFill>
                            <a:schemeClr val="dk1"/>
                          </a:solidFill>
                          <a:effectLst/>
                          <a:latin typeface="+mn-lt"/>
                          <a:ea typeface="+mn-ea"/>
                          <a:cs typeface="+mn-cs"/>
                        </a:rPr>
                        <a:t> à propos de</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leur</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niveau</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d’activité</a:t>
                      </a:r>
                      <a:r>
                        <a:rPr lang="en-CA" sz="1600" kern="1200" baseline="0" dirty="0" smtClean="0">
                          <a:solidFill>
                            <a:schemeClr val="dk1"/>
                          </a:solidFill>
                          <a:effectLst/>
                          <a:latin typeface="+mn-lt"/>
                          <a:ea typeface="+mn-ea"/>
                          <a:cs typeface="+mn-cs"/>
                        </a:rPr>
                        <a:t> physique</a:t>
                      </a:r>
                      <a:r>
                        <a:rPr lang="en-CA" sz="1600" kern="1200" dirty="0" smtClean="0">
                          <a:solidFill>
                            <a:schemeClr val="dk1"/>
                          </a:solidFill>
                          <a:effectLst/>
                          <a:latin typeface="+mn-lt"/>
                          <a:ea typeface="+mn-ea"/>
                          <a:cs typeface="+mn-cs"/>
                        </a:rPr>
                        <a:t/>
                      </a:r>
                      <a:br>
                        <a:rPr lang="en-CA" sz="1600" kern="1200" dirty="0" smtClean="0">
                          <a:solidFill>
                            <a:schemeClr val="dk1"/>
                          </a:solidFill>
                          <a:effectLst/>
                          <a:latin typeface="+mn-lt"/>
                          <a:ea typeface="+mn-ea"/>
                          <a:cs typeface="+mn-cs"/>
                        </a:rPr>
                      </a:br>
                      <a:endParaRPr lang="en-CA"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CA" sz="1600" kern="1200" dirty="0" err="1" smtClean="0">
                          <a:solidFill>
                            <a:schemeClr val="dk1"/>
                          </a:solidFill>
                          <a:effectLst/>
                          <a:latin typeface="+mn-lt"/>
                          <a:ea typeface="+mn-ea"/>
                          <a:cs typeface="+mn-cs"/>
                        </a:rPr>
                        <a:t>Travailler</a:t>
                      </a:r>
                      <a:r>
                        <a:rPr lang="en-CA" sz="1600" kern="1200" dirty="0" smtClean="0">
                          <a:solidFill>
                            <a:schemeClr val="dk1"/>
                          </a:solidFill>
                          <a:effectLst/>
                          <a:latin typeface="+mn-lt"/>
                          <a:ea typeface="+mn-ea"/>
                          <a:cs typeface="+mn-cs"/>
                        </a:rPr>
                        <a:t> avec</a:t>
                      </a:r>
                      <a:r>
                        <a:rPr lang="en-CA" sz="1600" kern="1200" baseline="0" dirty="0" smtClean="0">
                          <a:solidFill>
                            <a:schemeClr val="dk1"/>
                          </a:solidFill>
                          <a:effectLst/>
                          <a:latin typeface="+mn-lt"/>
                          <a:ea typeface="+mn-ea"/>
                          <a:cs typeface="+mn-cs"/>
                        </a:rPr>
                        <a:t> les patients pour les aider à </a:t>
                      </a:r>
                      <a:r>
                        <a:rPr lang="en-CA" sz="1600" kern="1200" baseline="0" dirty="0" err="1" smtClean="0">
                          <a:solidFill>
                            <a:schemeClr val="dk1"/>
                          </a:solidFill>
                          <a:effectLst/>
                          <a:latin typeface="+mn-lt"/>
                          <a:ea typeface="+mn-ea"/>
                          <a:cs typeface="+mn-cs"/>
                        </a:rPr>
                        <a:t>atteindre</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leurs</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objectifs</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d’activité</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pyhysique</a:t>
                      </a:r>
                      <a:r>
                        <a:rPr lang="en-CA" sz="1600" kern="1200" baseline="0" dirty="0" smtClean="0">
                          <a:solidFill>
                            <a:schemeClr val="dk1"/>
                          </a:solidFill>
                          <a:effectLst/>
                          <a:latin typeface="+mn-lt"/>
                          <a:ea typeface="+mn-ea"/>
                          <a:cs typeface="+mn-cs"/>
                        </a:rPr>
                        <a:t> et de santé avec:</a:t>
                      </a:r>
                      <a:endParaRPr lang="en-CA" sz="1600" kern="1200" dirty="0" smtClean="0">
                        <a:solidFill>
                          <a:schemeClr val="dk1"/>
                        </a:solidFill>
                        <a:effectLst/>
                        <a:latin typeface="+mn-lt"/>
                        <a:ea typeface="+mn-ea"/>
                        <a:cs typeface="+mn-cs"/>
                      </a:endParaRPr>
                    </a:p>
                    <a:p>
                      <a:pPr marL="742950" lvl="1" indent="-285750">
                        <a:buFont typeface="Arial" panose="020B0604020202020204" pitchFamily="34" charset="0"/>
                        <a:buChar char="•"/>
                      </a:pPr>
                      <a:r>
                        <a:rPr lang="en-CA" sz="1600" kern="1200" dirty="0" err="1" smtClean="0">
                          <a:solidFill>
                            <a:schemeClr val="dk1"/>
                          </a:solidFill>
                          <a:effectLst/>
                          <a:latin typeface="+mn-lt"/>
                          <a:ea typeface="+mn-ea"/>
                          <a:cs typeface="+mn-cs"/>
                        </a:rPr>
                        <a:t>L’éducation</a:t>
                      </a:r>
                      <a:r>
                        <a:rPr lang="en-CA" sz="1600" kern="1200" dirty="0" smtClean="0">
                          <a:solidFill>
                            <a:schemeClr val="dk1"/>
                          </a:solidFill>
                          <a:effectLst/>
                          <a:latin typeface="+mn-lt"/>
                          <a:ea typeface="+mn-ea"/>
                          <a:cs typeface="+mn-cs"/>
                        </a:rPr>
                        <a:t> </a:t>
                      </a:r>
                      <a:r>
                        <a:rPr lang="en-CA" sz="1600" kern="1200" dirty="0" err="1" smtClean="0">
                          <a:solidFill>
                            <a:schemeClr val="dk1"/>
                          </a:solidFill>
                          <a:effectLst/>
                          <a:latin typeface="+mn-lt"/>
                          <a:ea typeface="+mn-ea"/>
                          <a:cs typeface="+mn-cs"/>
                        </a:rPr>
                        <a:t>sur</a:t>
                      </a:r>
                      <a:r>
                        <a:rPr lang="en-CA" sz="1600" kern="1200" dirty="0" smtClean="0">
                          <a:solidFill>
                            <a:schemeClr val="dk1"/>
                          </a:solidFill>
                          <a:effectLst/>
                          <a:latin typeface="+mn-lt"/>
                          <a:ea typeface="+mn-ea"/>
                          <a:cs typeface="+mn-cs"/>
                        </a:rPr>
                        <a:t> </a:t>
                      </a:r>
                      <a:r>
                        <a:rPr lang="en-CA" sz="1600" kern="1200" dirty="0" err="1" smtClean="0">
                          <a:solidFill>
                            <a:schemeClr val="dk1"/>
                          </a:solidFill>
                          <a:effectLst/>
                          <a:latin typeface="+mn-lt"/>
                          <a:ea typeface="+mn-ea"/>
                          <a:cs typeface="+mn-cs"/>
                        </a:rPr>
                        <a:t>l’importance</a:t>
                      </a:r>
                      <a:r>
                        <a:rPr lang="en-CA" sz="1600" kern="1200" baseline="0" dirty="0" smtClean="0">
                          <a:solidFill>
                            <a:schemeClr val="dk1"/>
                          </a:solidFill>
                          <a:effectLst/>
                          <a:latin typeface="+mn-lt"/>
                          <a:ea typeface="+mn-ea"/>
                          <a:cs typeface="+mn-cs"/>
                        </a:rPr>
                        <a:t> de </a:t>
                      </a:r>
                      <a:r>
                        <a:rPr lang="en-CA" sz="1600" kern="1200" baseline="0" dirty="0" err="1" smtClean="0">
                          <a:solidFill>
                            <a:schemeClr val="dk1"/>
                          </a:solidFill>
                          <a:effectLst/>
                          <a:latin typeface="+mn-lt"/>
                          <a:ea typeface="+mn-ea"/>
                          <a:cs typeface="+mn-cs"/>
                        </a:rPr>
                        <a:t>l’activité</a:t>
                      </a:r>
                      <a:r>
                        <a:rPr lang="en-CA" sz="1600" kern="1200" baseline="0" dirty="0" smtClean="0">
                          <a:solidFill>
                            <a:schemeClr val="dk1"/>
                          </a:solidFill>
                          <a:effectLst/>
                          <a:latin typeface="+mn-lt"/>
                          <a:ea typeface="+mn-ea"/>
                          <a:cs typeface="+mn-cs"/>
                        </a:rPr>
                        <a:t> physique </a:t>
                      </a:r>
                      <a:r>
                        <a:rPr lang="en-CA" sz="1600" kern="1200" baseline="0" dirty="0" err="1" smtClean="0">
                          <a:solidFill>
                            <a:schemeClr val="dk1"/>
                          </a:solidFill>
                          <a:effectLst/>
                          <a:latin typeface="+mn-lt"/>
                          <a:ea typeface="+mn-ea"/>
                          <a:cs typeface="+mn-cs"/>
                        </a:rPr>
                        <a:t>sur</a:t>
                      </a:r>
                      <a:r>
                        <a:rPr lang="en-CA" sz="1600" kern="1200" baseline="0" dirty="0" smtClean="0">
                          <a:solidFill>
                            <a:schemeClr val="dk1"/>
                          </a:solidFill>
                          <a:effectLst/>
                          <a:latin typeface="+mn-lt"/>
                          <a:ea typeface="+mn-ea"/>
                          <a:cs typeface="+mn-cs"/>
                        </a:rPr>
                        <a:t> la santé.</a:t>
                      </a:r>
                      <a:endParaRPr lang="en-CA" sz="1600" kern="1200" dirty="0" smtClean="0">
                        <a:solidFill>
                          <a:schemeClr val="dk1"/>
                        </a:solidFill>
                        <a:effectLst/>
                        <a:latin typeface="+mn-lt"/>
                        <a:ea typeface="+mn-ea"/>
                        <a:cs typeface="+mn-cs"/>
                      </a:endParaRPr>
                    </a:p>
                    <a:p>
                      <a:pPr marL="742950" lvl="1" indent="-285750">
                        <a:buFont typeface="Arial" panose="020B0604020202020204" pitchFamily="34" charset="0"/>
                        <a:buChar char="•"/>
                      </a:pPr>
                      <a:r>
                        <a:rPr lang="en-CA" sz="1600" kern="1200" dirty="0" smtClean="0">
                          <a:solidFill>
                            <a:schemeClr val="dk1"/>
                          </a:solidFill>
                          <a:effectLst/>
                          <a:latin typeface="+mn-lt"/>
                          <a:ea typeface="+mn-ea"/>
                          <a:cs typeface="+mn-cs"/>
                        </a:rPr>
                        <a:t>Des </a:t>
                      </a:r>
                      <a:r>
                        <a:rPr lang="en-CA" sz="1600" kern="1200" dirty="0" err="1" smtClean="0">
                          <a:solidFill>
                            <a:schemeClr val="dk1"/>
                          </a:solidFill>
                          <a:effectLst/>
                          <a:latin typeface="+mn-lt"/>
                          <a:ea typeface="+mn-ea"/>
                          <a:cs typeface="+mn-cs"/>
                        </a:rPr>
                        <a:t>conseils</a:t>
                      </a:r>
                      <a:r>
                        <a:rPr lang="en-CA" sz="1600" kern="1200" dirty="0" smtClean="0">
                          <a:solidFill>
                            <a:schemeClr val="dk1"/>
                          </a:solidFill>
                          <a:effectLst/>
                          <a:latin typeface="+mn-lt"/>
                          <a:ea typeface="+mn-ea"/>
                          <a:cs typeface="+mn-cs"/>
                        </a:rPr>
                        <a:t> et </a:t>
                      </a:r>
                      <a:r>
                        <a:rPr lang="en-CA" sz="1600" kern="1200" dirty="0" err="1" smtClean="0">
                          <a:solidFill>
                            <a:schemeClr val="dk1"/>
                          </a:solidFill>
                          <a:effectLst/>
                          <a:latin typeface="+mn-lt"/>
                          <a:ea typeface="+mn-ea"/>
                          <a:cs typeface="+mn-cs"/>
                        </a:rPr>
                        <a:t>références</a:t>
                      </a:r>
                      <a:r>
                        <a:rPr lang="en-CA" sz="1600" kern="1200" dirty="0" smtClean="0">
                          <a:solidFill>
                            <a:schemeClr val="dk1"/>
                          </a:solidFill>
                          <a:effectLst/>
                          <a:latin typeface="+mn-lt"/>
                          <a:ea typeface="+mn-ea"/>
                          <a:cs typeface="+mn-cs"/>
                        </a:rPr>
                        <a:t> pour </a:t>
                      </a:r>
                      <a:r>
                        <a:rPr lang="en-CA" sz="1600" kern="1200" dirty="0" err="1" smtClean="0">
                          <a:solidFill>
                            <a:schemeClr val="dk1"/>
                          </a:solidFill>
                          <a:effectLst/>
                          <a:latin typeface="+mn-lt"/>
                          <a:ea typeface="+mn-ea"/>
                          <a:cs typeface="+mn-cs"/>
                        </a:rPr>
                        <a:t>évaluation</a:t>
                      </a:r>
                      <a:r>
                        <a:rPr lang="en-CA" sz="1600" kern="1200" baseline="0" dirty="0" smtClean="0">
                          <a:solidFill>
                            <a:schemeClr val="dk1"/>
                          </a:solidFill>
                          <a:effectLst/>
                          <a:latin typeface="+mn-lt"/>
                          <a:ea typeface="+mn-ea"/>
                          <a:cs typeface="+mn-cs"/>
                        </a:rPr>
                        <a:t> et </a:t>
                      </a:r>
                      <a:r>
                        <a:rPr lang="en-CA" sz="1600" kern="1200" baseline="0" dirty="0" err="1" smtClean="0">
                          <a:solidFill>
                            <a:schemeClr val="dk1"/>
                          </a:solidFill>
                          <a:effectLst/>
                          <a:latin typeface="+mn-lt"/>
                          <a:ea typeface="+mn-ea"/>
                          <a:cs typeface="+mn-cs"/>
                        </a:rPr>
                        <a:t>conseils</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supplémentaires</a:t>
                      </a:r>
                      <a:r>
                        <a:rPr lang="en-CA" sz="1600" kern="1200" baseline="0" dirty="0" smtClean="0">
                          <a:solidFill>
                            <a:schemeClr val="dk1"/>
                          </a:solidFill>
                          <a:effectLst/>
                          <a:latin typeface="+mn-lt"/>
                          <a:ea typeface="+mn-ea"/>
                          <a:cs typeface="+mn-cs"/>
                        </a:rPr>
                        <a:t>.</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kern="1200" dirty="0" err="1" smtClean="0">
                          <a:solidFill>
                            <a:schemeClr val="dk1"/>
                          </a:solidFill>
                          <a:effectLst/>
                          <a:latin typeface="+mn-lt"/>
                          <a:ea typeface="+mn-ea"/>
                          <a:cs typeface="+mn-cs"/>
                        </a:rPr>
                        <a:t>Soutenir</a:t>
                      </a:r>
                      <a:r>
                        <a:rPr lang="en-CA" sz="1600" kern="1200" dirty="0" smtClean="0">
                          <a:solidFill>
                            <a:schemeClr val="dk1"/>
                          </a:solidFill>
                          <a:effectLst/>
                          <a:latin typeface="+mn-lt"/>
                          <a:ea typeface="+mn-ea"/>
                          <a:cs typeface="+mn-cs"/>
                        </a:rPr>
                        <a:t> la </a:t>
                      </a:r>
                      <a:r>
                        <a:rPr lang="en-CA" sz="1600" kern="1200" dirty="0" err="1" smtClean="0">
                          <a:solidFill>
                            <a:schemeClr val="dk1"/>
                          </a:solidFill>
                          <a:effectLst/>
                          <a:latin typeface="+mn-lt"/>
                          <a:ea typeface="+mn-ea"/>
                          <a:cs typeface="+mn-cs"/>
                        </a:rPr>
                        <a:t>philosphie</a:t>
                      </a:r>
                      <a:r>
                        <a:rPr lang="en-CA" sz="1600" kern="1200" dirty="0" smtClean="0">
                          <a:solidFill>
                            <a:schemeClr val="dk1"/>
                          </a:solidFill>
                          <a:effectLst/>
                          <a:latin typeface="+mn-lt"/>
                          <a:ea typeface="+mn-ea"/>
                          <a:cs typeface="+mn-cs"/>
                        </a:rPr>
                        <a:t> EIM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6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1" kern="1200" dirty="0" smtClean="0">
                          <a:solidFill>
                            <a:schemeClr val="dk1"/>
                          </a:solidFill>
                          <a:effectLst/>
                          <a:latin typeface="+mn-lt"/>
                          <a:ea typeface="+mn-ea"/>
                          <a:cs typeface="+mn-cs"/>
                        </a:rPr>
                        <a:t>Demander</a:t>
                      </a:r>
                      <a:r>
                        <a:rPr lang="en-CA" sz="1600" b="1" kern="1200" baseline="0" dirty="0" smtClean="0">
                          <a:solidFill>
                            <a:schemeClr val="dk1"/>
                          </a:solidFill>
                          <a:effectLst/>
                          <a:latin typeface="+mn-lt"/>
                          <a:ea typeface="+mn-ea"/>
                          <a:cs typeface="+mn-cs"/>
                        </a:rPr>
                        <a:t> </a:t>
                      </a:r>
                      <a:r>
                        <a:rPr lang="en-CA" sz="1600" b="0" i="1" kern="1200" baseline="0" dirty="0" smtClean="0">
                          <a:solidFill>
                            <a:schemeClr val="dk1"/>
                          </a:solidFill>
                          <a:effectLst/>
                          <a:latin typeface="+mn-lt"/>
                          <a:ea typeface="+mn-ea"/>
                          <a:cs typeface="+mn-cs"/>
                        </a:rPr>
                        <a:t>à </a:t>
                      </a:r>
                      <a:r>
                        <a:rPr lang="en-CA" sz="1600" b="0" i="1" kern="1200" baseline="0" dirty="0" err="1" smtClean="0">
                          <a:solidFill>
                            <a:schemeClr val="dk1"/>
                          </a:solidFill>
                          <a:effectLst/>
                          <a:latin typeface="+mn-lt"/>
                          <a:ea typeface="+mn-ea"/>
                          <a:cs typeface="+mn-cs"/>
                        </a:rPr>
                        <a:t>chaque</a:t>
                      </a:r>
                      <a:r>
                        <a:rPr lang="en-CA" sz="1600" b="0" i="1" kern="1200" baseline="0" dirty="0" smtClean="0">
                          <a:solidFill>
                            <a:schemeClr val="dk1"/>
                          </a:solidFill>
                          <a:effectLst/>
                          <a:latin typeface="+mn-lt"/>
                          <a:ea typeface="+mn-ea"/>
                          <a:cs typeface="+mn-cs"/>
                        </a:rPr>
                        <a:t> patient, à </a:t>
                      </a:r>
                      <a:r>
                        <a:rPr lang="en-CA" sz="1600" b="0" i="1" kern="1200" baseline="0" dirty="0" err="1" smtClean="0">
                          <a:solidFill>
                            <a:schemeClr val="dk1"/>
                          </a:solidFill>
                          <a:effectLst/>
                          <a:latin typeface="+mn-lt"/>
                          <a:ea typeface="+mn-ea"/>
                          <a:cs typeface="+mn-cs"/>
                        </a:rPr>
                        <a:t>chaque</a:t>
                      </a:r>
                      <a:r>
                        <a:rPr lang="en-CA" sz="1600" b="0" i="1" kern="1200" baseline="0" dirty="0" smtClean="0">
                          <a:solidFill>
                            <a:schemeClr val="dk1"/>
                          </a:solidFill>
                          <a:effectLst/>
                          <a:latin typeface="+mn-lt"/>
                          <a:ea typeface="+mn-ea"/>
                          <a:cs typeface="+mn-cs"/>
                        </a:rPr>
                        <a:t> </a:t>
                      </a:r>
                      <a:r>
                        <a:rPr lang="en-CA" sz="1600" b="0" i="1" kern="1200" baseline="0" dirty="0" err="1" smtClean="0">
                          <a:solidFill>
                            <a:schemeClr val="dk1"/>
                          </a:solidFill>
                          <a:effectLst/>
                          <a:latin typeface="+mn-lt"/>
                          <a:ea typeface="+mn-ea"/>
                          <a:cs typeface="+mn-cs"/>
                        </a:rPr>
                        <a:t>fois</a:t>
                      </a:r>
                      <a:r>
                        <a:rPr lang="en-CA" sz="1600" i="1" kern="1200" dirty="0" smtClean="0">
                          <a:solidFill>
                            <a:schemeClr val="dk1"/>
                          </a:solidFill>
                          <a:effectLst/>
                          <a:latin typeface="+mn-lt"/>
                          <a:ea typeface="+mn-ea"/>
                          <a:cs typeface="+mn-cs"/>
                        </a:rPr>
                        <a:t>, every time</a:t>
                      </a:r>
                      <a:r>
                        <a:rPr lang="en-CA" sz="1600" kern="1200" dirty="0" smtClean="0">
                          <a:solidFill>
                            <a:schemeClr val="dk1"/>
                          </a:solidFill>
                          <a:effectLst/>
                          <a:latin typeface="+mn-lt"/>
                          <a:ea typeface="+mn-ea"/>
                          <a:cs typeface="+mn-cs"/>
                        </a:rPr>
                        <a:t> à propos de</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leur</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niveau</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d’activité</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physique</a:t>
                      </a:r>
                      <a:r>
                        <a:rPr lang="en-CA" sz="1600" kern="1200" dirty="0" err="1" smtClean="0">
                          <a:solidFill>
                            <a:schemeClr val="dk1"/>
                          </a:solidFill>
                          <a:effectLst/>
                          <a:latin typeface="+mn-lt"/>
                          <a:ea typeface="+mn-ea"/>
                          <a:cs typeface="+mn-cs"/>
                        </a:rPr>
                        <a:t>levels</a:t>
                      </a:r>
                      <a:r>
                        <a:rPr lang="en-CA" sz="1600" kern="1200" dirty="0" smtClean="0">
                          <a:solidFill>
                            <a:schemeClr val="dk1"/>
                          </a:solidFill>
                          <a:effectLst/>
                          <a:latin typeface="+mn-lt"/>
                          <a:ea typeface="+mn-ea"/>
                          <a:cs typeface="+mn-cs"/>
                        </a:rPr>
                        <a:t>, </a:t>
                      </a:r>
                      <a:br>
                        <a:rPr lang="en-CA" sz="1600" kern="1200" dirty="0" smtClean="0">
                          <a:solidFill>
                            <a:schemeClr val="dk1"/>
                          </a:solidFill>
                          <a:effectLst/>
                          <a:latin typeface="+mn-lt"/>
                          <a:ea typeface="+mn-ea"/>
                          <a:cs typeface="+mn-cs"/>
                        </a:rPr>
                      </a:br>
                      <a:endParaRPr lang="en-CA" sz="16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kern="1200" dirty="0" err="1" smtClean="0">
                          <a:solidFill>
                            <a:schemeClr val="dk1"/>
                          </a:solidFill>
                          <a:effectLst/>
                          <a:latin typeface="+mn-lt"/>
                          <a:ea typeface="+mn-ea"/>
                          <a:cs typeface="+mn-cs"/>
                        </a:rPr>
                        <a:t>Travailler</a:t>
                      </a:r>
                      <a:r>
                        <a:rPr lang="en-CA" sz="1600" kern="1200" dirty="0" smtClean="0">
                          <a:solidFill>
                            <a:schemeClr val="dk1"/>
                          </a:solidFill>
                          <a:effectLst/>
                          <a:latin typeface="+mn-lt"/>
                          <a:ea typeface="+mn-ea"/>
                          <a:cs typeface="+mn-cs"/>
                        </a:rPr>
                        <a:t> avec les patients pour les aider à </a:t>
                      </a:r>
                      <a:r>
                        <a:rPr lang="en-CA" sz="1600" kern="1200" dirty="0" err="1" smtClean="0">
                          <a:solidFill>
                            <a:schemeClr val="dk1"/>
                          </a:solidFill>
                          <a:effectLst/>
                          <a:latin typeface="+mn-lt"/>
                          <a:ea typeface="+mn-ea"/>
                          <a:cs typeface="+mn-cs"/>
                        </a:rPr>
                        <a:t>atteindre</a:t>
                      </a:r>
                      <a:r>
                        <a:rPr lang="en-CA" sz="1600" kern="1200" dirty="0" smtClean="0">
                          <a:solidFill>
                            <a:schemeClr val="dk1"/>
                          </a:solidFill>
                          <a:effectLst/>
                          <a:latin typeface="+mn-lt"/>
                          <a:ea typeface="+mn-ea"/>
                          <a:cs typeface="+mn-cs"/>
                        </a:rPr>
                        <a:t> </a:t>
                      </a:r>
                      <a:r>
                        <a:rPr lang="en-CA" sz="1600" kern="1200" dirty="0" err="1" smtClean="0">
                          <a:solidFill>
                            <a:schemeClr val="dk1"/>
                          </a:solidFill>
                          <a:effectLst/>
                          <a:latin typeface="+mn-lt"/>
                          <a:ea typeface="+mn-ea"/>
                          <a:cs typeface="+mn-cs"/>
                        </a:rPr>
                        <a:t>leurs</a:t>
                      </a:r>
                      <a:r>
                        <a:rPr lang="en-CA" sz="1600" kern="1200" dirty="0" smtClean="0">
                          <a:solidFill>
                            <a:schemeClr val="dk1"/>
                          </a:solidFill>
                          <a:effectLst/>
                          <a:latin typeface="+mn-lt"/>
                          <a:ea typeface="+mn-ea"/>
                          <a:cs typeface="+mn-cs"/>
                        </a:rPr>
                        <a:t> </a:t>
                      </a:r>
                      <a:r>
                        <a:rPr lang="en-CA" sz="1600" kern="1200" dirty="0" err="1" smtClean="0">
                          <a:solidFill>
                            <a:schemeClr val="dk1"/>
                          </a:solidFill>
                          <a:effectLst/>
                          <a:latin typeface="+mn-lt"/>
                          <a:ea typeface="+mn-ea"/>
                          <a:cs typeface="+mn-cs"/>
                        </a:rPr>
                        <a:t>objectifs</a:t>
                      </a:r>
                      <a:r>
                        <a:rPr lang="en-CA" sz="1600" kern="1200" dirty="0" smtClean="0">
                          <a:solidFill>
                            <a:schemeClr val="dk1"/>
                          </a:solidFill>
                          <a:effectLst/>
                          <a:latin typeface="+mn-lt"/>
                          <a:ea typeface="+mn-ea"/>
                          <a:cs typeface="+mn-cs"/>
                        </a:rPr>
                        <a:t> </a:t>
                      </a:r>
                      <a:r>
                        <a:rPr lang="en-CA" sz="1600" kern="1200" dirty="0" err="1" smtClean="0">
                          <a:solidFill>
                            <a:schemeClr val="dk1"/>
                          </a:solidFill>
                          <a:effectLst/>
                          <a:latin typeface="+mn-lt"/>
                          <a:ea typeface="+mn-ea"/>
                          <a:cs typeface="+mn-cs"/>
                        </a:rPr>
                        <a:t>d’activité</a:t>
                      </a:r>
                      <a:r>
                        <a:rPr lang="en-CA" sz="1600" kern="1200" baseline="0" dirty="0" smtClean="0">
                          <a:solidFill>
                            <a:schemeClr val="dk1"/>
                          </a:solidFill>
                          <a:effectLst/>
                          <a:latin typeface="+mn-lt"/>
                          <a:ea typeface="+mn-ea"/>
                          <a:cs typeface="+mn-cs"/>
                        </a:rPr>
                        <a:t> physique et </a:t>
                      </a:r>
                      <a:r>
                        <a:rPr lang="en-CA" sz="1600" kern="1200" baseline="0" dirty="0" err="1" smtClean="0">
                          <a:solidFill>
                            <a:schemeClr val="dk1"/>
                          </a:solidFill>
                          <a:effectLst/>
                          <a:latin typeface="+mn-lt"/>
                          <a:ea typeface="+mn-ea"/>
                          <a:cs typeface="+mn-cs"/>
                        </a:rPr>
                        <a:t>ainsi</a:t>
                      </a:r>
                      <a:r>
                        <a:rPr lang="en-CA" sz="1600" kern="1200" baseline="0" dirty="0" smtClean="0">
                          <a:solidFill>
                            <a:schemeClr val="dk1"/>
                          </a:solidFill>
                          <a:effectLst/>
                          <a:latin typeface="+mn-lt"/>
                          <a:ea typeface="+mn-ea"/>
                          <a:cs typeface="+mn-cs"/>
                        </a:rPr>
                        <a:t> optimiser </a:t>
                      </a:r>
                      <a:r>
                        <a:rPr lang="en-CA" sz="1600" kern="1200" baseline="0" dirty="0" err="1" smtClean="0">
                          <a:solidFill>
                            <a:schemeClr val="dk1"/>
                          </a:solidFill>
                          <a:effectLst/>
                          <a:latin typeface="+mn-lt"/>
                          <a:ea typeface="+mn-ea"/>
                          <a:cs typeface="+mn-cs"/>
                        </a:rPr>
                        <a:t>leur</a:t>
                      </a:r>
                      <a:r>
                        <a:rPr lang="en-CA" sz="1600" kern="1200" baseline="0" dirty="0" smtClean="0">
                          <a:solidFill>
                            <a:schemeClr val="dk1"/>
                          </a:solidFill>
                          <a:effectLst/>
                          <a:latin typeface="+mn-lt"/>
                          <a:ea typeface="+mn-ea"/>
                          <a:cs typeface="+mn-cs"/>
                        </a:rPr>
                        <a:t> santé physique et </a:t>
                      </a:r>
                      <a:r>
                        <a:rPr lang="en-CA" sz="1600" kern="1200" baseline="0" dirty="0" err="1" smtClean="0">
                          <a:solidFill>
                            <a:schemeClr val="dk1"/>
                          </a:solidFill>
                          <a:effectLst/>
                          <a:latin typeface="+mn-lt"/>
                          <a:ea typeface="+mn-ea"/>
                          <a:cs typeface="+mn-cs"/>
                        </a:rPr>
                        <a:t>mentale</a:t>
                      </a:r>
                      <a:r>
                        <a:rPr lang="en-CA" sz="1600" kern="1200" baseline="0" dirty="0" smtClean="0">
                          <a:solidFill>
                            <a:schemeClr val="dk1"/>
                          </a:solidFill>
                          <a:effectLst/>
                          <a:latin typeface="+mn-lt"/>
                          <a:ea typeface="+mn-ea"/>
                          <a:cs typeface="+mn-cs"/>
                        </a:rPr>
                        <a:t> à travers:</a:t>
                      </a:r>
                      <a:endParaRPr lang="en-CA" sz="1600" kern="1200" dirty="0" smtClean="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kern="1200" dirty="0" err="1" smtClean="0">
                          <a:solidFill>
                            <a:schemeClr val="dk1"/>
                          </a:solidFill>
                          <a:effectLst/>
                          <a:latin typeface="+mn-lt"/>
                          <a:ea typeface="+mn-ea"/>
                          <a:cs typeface="+mn-cs"/>
                        </a:rPr>
                        <a:t>Évaluation</a:t>
                      </a:r>
                      <a:r>
                        <a:rPr lang="en-CA" sz="1600" kern="1200" dirty="0" smtClean="0">
                          <a:solidFill>
                            <a:schemeClr val="dk1"/>
                          </a:solidFill>
                          <a:effectLst/>
                          <a:latin typeface="+mn-lt"/>
                          <a:ea typeface="+mn-ea"/>
                          <a:cs typeface="+mn-cs"/>
                        </a:rPr>
                        <a:t>,</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conseils</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éducation</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sur</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l’importance</a:t>
                      </a:r>
                      <a:r>
                        <a:rPr lang="en-CA" sz="1600" kern="1200" baseline="0" dirty="0" smtClean="0">
                          <a:solidFill>
                            <a:schemeClr val="dk1"/>
                          </a:solidFill>
                          <a:effectLst/>
                          <a:latin typeface="+mn-lt"/>
                          <a:ea typeface="+mn-ea"/>
                          <a:cs typeface="+mn-cs"/>
                        </a:rPr>
                        <a:t> de </a:t>
                      </a:r>
                      <a:r>
                        <a:rPr lang="en-CA" sz="1600" kern="1200" baseline="0" dirty="0" err="1" smtClean="0">
                          <a:solidFill>
                            <a:schemeClr val="dk1"/>
                          </a:solidFill>
                          <a:effectLst/>
                          <a:latin typeface="+mn-lt"/>
                          <a:ea typeface="+mn-ea"/>
                          <a:cs typeface="+mn-cs"/>
                        </a:rPr>
                        <a:t>l’activité</a:t>
                      </a:r>
                      <a:r>
                        <a:rPr lang="en-CA" sz="1600" kern="1200" baseline="0" dirty="0" smtClean="0">
                          <a:solidFill>
                            <a:schemeClr val="dk1"/>
                          </a:solidFill>
                          <a:effectLst/>
                          <a:latin typeface="+mn-lt"/>
                          <a:ea typeface="+mn-ea"/>
                          <a:cs typeface="+mn-cs"/>
                        </a:rPr>
                        <a:t> physique pour la santé.</a:t>
                      </a:r>
                      <a:endParaRPr lang="en-CA" sz="1600" kern="1200" dirty="0" smtClean="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kern="1200" dirty="0" err="1" smtClean="0">
                          <a:solidFill>
                            <a:schemeClr val="dk1"/>
                          </a:solidFill>
                          <a:effectLst/>
                          <a:latin typeface="+mn-lt"/>
                          <a:ea typeface="+mn-ea"/>
                          <a:cs typeface="+mn-cs"/>
                        </a:rPr>
                        <a:t>Stratégies</a:t>
                      </a:r>
                      <a:r>
                        <a:rPr lang="en-CA" sz="1600" kern="1200" dirty="0" smtClean="0">
                          <a:solidFill>
                            <a:schemeClr val="dk1"/>
                          </a:solidFill>
                          <a:effectLst/>
                          <a:latin typeface="+mn-lt"/>
                          <a:ea typeface="+mn-ea"/>
                          <a:cs typeface="+mn-cs"/>
                        </a:rPr>
                        <a:t> de counseling pour le </a:t>
                      </a:r>
                      <a:r>
                        <a:rPr lang="en-CA" sz="1600" kern="1200" dirty="0" err="1" smtClean="0">
                          <a:solidFill>
                            <a:schemeClr val="dk1"/>
                          </a:solidFill>
                          <a:effectLst/>
                          <a:latin typeface="+mn-lt"/>
                          <a:ea typeface="+mn-ea"/>
                          <a:cs typeface="+mn-cs"/>
                        </a:rPr>
                        <a:t>changement</a:t>
                      </a:r>
                      <a:r>
                        <a:rPr lang="en-CA" sz="1600" kern="1200" baseline="0" dirty="0" smtClean="0">
                          <a:solidFill>
                            <a:schemeClr val="dk1"/>
                          </a:solidFill>
                          <a:effectLst/>
                          <a:latin typeface="+mn-lt"/>
                          <a:ea typeface="+mn-ea"/>
                          <a:cs typeface="+mn-cs"/>
                        </a:rPr>
                        <a:t> de </a:t>
                      </a:r>
                      <a:r>
                        <a:rPr lang="en-CA" sz="1600" kern="1200" baseline="0" dirty="0" err="1" smtClean="0">
                          <a:solidFill>
                            <a:schemeClr val="dk1"/>
                          </a:solidFill>
                          <a:effectLst/>
                          <a:latin typeface="+mn-lt"/>
                          <a:ea typeface="+mn-ea"/>
                          <a:cs typeface="+mn-cs"/>
                        </a:rPr>
                        <a:t>comportement</a:t>
                      </a:r>
                      <a:r>
                        <a:rPr lang="en-CA" sz="1600" kern="1200" baseline="0" dirty="0" smtClean="0">
                          <a:solidFill>
                            <a:schemeClr val="dk1"/>
                          </a:solidFill>
                          <a:effectLst/>
                          <a:latin typeface="+mn-lt"/>
                          <a:ea typeface="+mn-ea"/>
                          <a:cs typeface="+mn-cs"/>
                        </a:rPr>
                        <a:t>.</a:t>
                      </a:r>
                      <a:endParaRPr lang="en-CA" sz="1600" kern="1200" dirty="0" smtClean="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kern="1200" dirty="0" smtClean="0">
                          <a:solidFill>
                            <a:schemeClr val="dk1"/>
                          </a:solidFill>
                          <a:effectLst/>
                          <a:latin typeface="+mn-lt"/>
                          <a:ea typeface="+mn-ea"/>
                          <a:cs typeface="+mn-cs"/>
                        </a:rPr>
                        <a:t>Des instructions</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d’exercises</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ainsi</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que</a:t>
                      </a:r>
                      <a:r>
                        <a:rPr lang="en-CA" sz="1600" kern="1200" baseline="0" dirty="0" smtClean="0">
                          <a:solidFill>
                            <a:schemeClr val="dk1"/>
                          </a:solidFill>
                          <a:effectLst/>
                          <a:latin typeface="+mn-lt"/>
                          <a:ea typeface="+mn-ea"/>
                          <a:cs typeface="+mn-cs"/>
                        </a:rPr>
                        <a:t> la supervision et orientation au </a:t>
                      </a:r>
                      <a:r>
                        <a:rPr lang="en-CA" sz="1600" kern="1200" baseline="0" dirty="0" err="1" smtClean="0">
                          <a:solidFill>
                            <a:schemeClr val="dk1"/>
                          </a:solidFill>
                          <a:effectLst/>
                          <a:latin typeface="+mn-lt"/>
                          <a:ea typeface="+mn-ea"/>
                          <a:cs typeface="+mn-cs"/>
                        </a:rPr>
                        <a:t>besoin</a:t>
                      </a:r>
                      <a:r>
                        <a:rPr lang="en-CA" sz="1600" kern="1200" baseline="0" dirty="0" smtClean="0">
                          <a:solidFill>
                            <a:schemeClr val="dk1"/>
                          </a:solidFill>
                          <a:effectLst/>
                          <a:latin typeface="+mn-lt"/>
                          <a:ea typeface="+mn-ea"/>
                          <a:cs typeface="+mn-cs"/>
                        </a:rPr>
                        <a:t>.</a:t>
                      </a:r>
                      <a:endParaRPr lang="en-CA" sz="1600" kern="1200" dirty="0" smtClean="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kern="1200" dirty="0" err="1" smtClean="0">
                          <a:solidFill>
                            <a:schemeClr val="dk1"/>
                          </a:solidFill>
                          <a:effectLst/>
                          <a:latin typeface="+mn-lt"/>
                          <a:ea typeface="+mn-ea"/>
                          <a:cs typeface="+mn-cs"/>
                        </a:rPr>
                        <a:t>Être</a:t>
                      </a:r>
                      <a:r>
                        <a:rPr lang="en-CA" sz="1600" kern="1200" dirty="0" smtClean="0">
                          <a:solidFill>
                            <a:schemeClr val="dk1"/>
                          </a:solidFill>
                          <a:effectLst/>
                          <a:latin typeface="+mn-lt"/>
                          <a:ea typeface="+mn-ea"/>
                          <a:cs typeface="+mn-cs"/>
                        </a:rPr>
                        <a:t> </a:t>
                      </a:r>
                      <a:r>
                        <a:rPr lang="en-CA" sz="1600" kern="1200" dirty="0" err="1" smtClean="0">
                          <a:solidFill>
                            <a:schemeClr val="dk1"/>
                          </a:solidFill>
                          <a:effectLst/>
                          <a:latin typeface="+mn-lt"/>
                          <a:ea typeface="+mn-ea"/>
                          <a:cs typeface="+mn-cs"/>
                        </a:rPr>
                        <a:t>prêts</a:t>
                      </a:r>
                      <a:r>
                        <a:rPr lang="en-CA" sz="1600" kern="1200" dirty="0" smtClean="0">
                          <a:solidFill>
                            <a:schemeClr val="dk1"/>
                          </a:solidFill>
                          <a:effectLst/>
                          <a:latin typeface="+mn-lt"/>
                          <a:ea typeface="+mn-ea"/>
                          <a:cs typeface="+mn-cs"/>
                        </a:rPr>
                        <a:t> à accepter</a:t>
                      </a:r>
                      <a:r>
                        <a:rPr lang="en-CA" sz="1600" kern="1200" baseline="0" dirty="0" smtClean="0">
                          <a:solidFill>
                            <a:schemeClr val="dk1"/>
                          </a:solidFill>
                          <a:effectLst/>
                          <a:latin typeface="+mn-lt"/>
                          <a:ea typeface="+mn-ea"/>
                          <a:cs typeface="+mn-cs"/>
                        </a:rPr>
                        <a:t> des </a:t>
                      </a:r>
                      <a:r>
                        <a:rPr lang="en-CA" sz="1600" kern="1200" baseline="0" dirty="0" err="1" smtClean="0">
                          <a:solidFill>
                            <a:schemeClr val="dk1"/>
                          </a:solidFill>
                          <a:effectLst/>
                          <a:latin typeface="+mn-lt"/>
                          <a:ea typeface="+mn-ea"/>
                          <a:cs typeface="+mn-cs"/>
                        </a:rPr>
                        <a:t>références</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provenant</a:t>
                      </a:r>
                      <a:r>
                        <a:rPr lang="en-CA" sz="1600" kern="1200" baseline="0" dirty="0" smtClean="0">
                          <a:solidFill>
                            <a:schemeClr val="dk1"/>
                          </a:solidFill>
                          <a:effectLst/>
                          <a:latin typeface="+mn-lt"/>
                          <a:ea typeface="+mn-ea"/>
                          <a:cs typeface="+mn-cs"/>
                        </a:rPr>
                        <a:t> de </a:t>
                      </a:r>
                      <a:r>
                        <a:rPr lang="en-CA" sz="1600" kern="1200" baseline="0" dirty="0" err="1" smtClean="0">
                          <a:solidFill>
                            <a:schemeClr val="dk1"/>
                          </a:solidFill>
                          <a:effectLst/>
                          <a:latin typeface="+mn-lt"/>
                          <a:ea typeface="+mn-ea"/>
                          <a:cs typeface="+mn-cs"/>
                        </a:rPr>
                        <a:t>d’autres</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professionnels</a:t>
                      </a:r>
                      <a:r>
                        <a:rPr lang="en-CA" sz="1600" kern="1200" baseline="0" dirty="0" smtClean="0">
                          <a:solidFill>
                            <a:schemeClr val="dk1"/>
                          </a:solidFill>
                          <a:effectLst/>
                          <a:latin typeface="+mn-lt"/>
                          <a:ea typeface="+mn-ea"/>
                          <a:cs typeface="+mn-cs"/>
                        </a:rPr>
                        <a:t> de la santé pour des </a:t>
                      </a:r>
                      <a:r>
                        <a:rPr lang="en-CA" sz="1600" kern="1200" baseline="0" dirty="0" err="1" smtClean="0">
                          <a:solidFill>
                            <a:schemeClr val="dk1"/>
                          </a:solidFill>
                          <a:effectLst/>
                          <a:latin typeface="+mn-lt"/>
                          <a:ea typeface="+mn-ea"/>
                          <a:cs typeface="+mn-cs"/>
                        </a:rPr>
                        <a:t>conseils</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sur</a:t>
                      </a:r>
                      <a:r>
                        <a:rPr lang="en-CA" sz="1600" kern="1200" baseline="0" dirty="0" smtClean="0">
                          <a:solidFill>
                            <a:schemeClr val="dk1"/>
                          </a:solidFill>
                          <a:effectLst/>
                          <a:latin typeface="+mn-lt"/>
                          <a:ea typeface="+mn-ea"/>
                          <a:cs typeface="+mn-cs"/>
                        </a:rPr>
                        <a:t> </a:t>
                      </a:r>
                      <a:r>
                        <a:rPr lang="en-CA" sz="1600" kern="1200" baseline="0" dirty="0" err="1" smtClean="0">
                          <a:solidFill>
                            <a:schemeClr val="dk1"/>
                          </a:solidFill>
                          <a:effectLst/>
                          <a:latin typeface="+mn-lt"/>
                          <a:ea typeface="+mn-ea"/>
                          <a:cs typeface="+mn-cs"/>
                        </a:rPr>
                        <a:t>l’activité</a:t>
                      </a:r>
                      <a:r>
                        <a:rPr lang="en-CA" sz="1600" kern="1200" baseline="0" dirty="0" smtClean="0">
                          <a:solidFill>
                            <a:schemeClr val="dk1"/>
                          </a:solidFill>
                          <a:effectLst/>
                          <a:latin typeface="+mn-lt"/>
                          <a:ea typeface="+mn-ea"/>
                          <a:cs typeface="+mn-cs"/>
                        </a:rPr>
                        <a:t> physique continue et la prescription.</a:t>
                      </a:r>
                      <a:endParaRPr lang="en-CA" sz="1600" kern="1200" dirty="0" smtClean="0">
                        <a:solidFill>
                          <a:schemeClr val="dk1"/>
                        </a:solidFill>
                        <a:effectLst/>
                        <a:latin typeface="+mn-lt"/>
                        <a:ea typeface="+mn-ea"/>
                        <a:cs typeface="+mn-cs"/>
                      </a:endParaRPr>
                    </a:p>
                    <a:p>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 name="TextBox 2"/>
          <p:cNvSpPr txBox="1"/>
          <p:nvPr/>
        </p:nvSpPr>
        <p:spPr>
          <a:xfrm>
            <a:off x="3826666" y="4915656"/>
            <a:ext cx="184666" cy="369332"/>
          </a:xfrm>
          <a:prstGeom prst="rect">
            <a:avLst/>
          </a:prstGeom>
          <a:noFill/>
        </p:spPr>
        <p:txBody>
          <a:bodyPr wrap="none" rtlCol="0">
            <a:spAutoFit/>
          </a:bodyPr>
          <a:lstStyle/>
          <a:p>
            <a:endParaRPr lang="en-US" dirty="0">
              <a:solidFill>
                <a:srgbClr val="000000"/>
              </a:solidFill>
              <a:cs typeface="Arial"/>
            </a:endParaRPr>
          </a:p>
        </p:txBody>
      </p:sp>
    </p:spTree>
    <p:extLst>
      <p:ext uri="{BB962C8B-B14F-4D97-AF65-F5344CB8AC3E}">
        <p14:creationId xmlns:p14="http://schemas.microsoft.com/office/powerpoint/2010/main" val="727218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0"/>
            <a:ext cx="8875059" cy="6858000"/>
          </a:xfrm>
          <a:prstGeom prst="rect">
            <a:avLst/>
          </a:prstGeom>
        </p:spPr>
      </p:pic>
    </p:spTree>
    <p:extLst>
      <p:ext uri="{BB962C8B-B14F-4D97-AF65-F5344CB8AC3E}">
        <p14:creationId xmlns:p14="http://schemas.microsoft.com/office/powerpoint/2010/main" val="3414863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solidFill>
                  <a:srgbClr val="0070C0"/>
                </a:solidFill>
              </a:rPr>
              <a:t>L’exercice</a:t>
            </a:r>
            <a:r>
              <a:rPr lang="en-US" dirty="0" smtClean="0">
                <a:solidFill>
                  <a:srgbClr val="0070C0"/>
                </a:solidFill>
              </a:rPr>
              <a:t>: un </a:t>
            </a:r>
            <a:r>
              <a:rPr lang="en-US" dirty="0" err="1" smtClean="0">
                <a:solidFill>
                  <a:srgbClr val="0070C0"/>
                </a:solidFill>
              </a:rPr>
              <a:t>médicament</a:t>
            </a:r>
            <a:r>
              <a:rPr lang="en-US" dirty="0" smtClean="0">
                <a:solidFill>
                  <a:srgbClr val="0070C0"/>
                </a:solidFill>
              </a:rPr>
              <a:t>® Canada</a:t>
            </a:r>
            <a:endParaRPr lang="en-US" dirty="0">
              <a:solidFill>
                <a:srgbClr val="0070C0"/>
              </a:solidFill>
            </a:endParaRPr>
          </a:p>
        </p:txBody>
      </p:sp>
      <p:sp>
        <p:nvSpPr>
          <p:cNvPr id="5" name="Content Placeholder 4"/>
          <p:cNvSpPr>
            <a:spLocks noGrp="1"/>
          </p:cNvSpPr>
          <p:nvPr>
            <p:ph idx="1"/>
          </p:nvPr>
        </p:nvSpPr>
        <p:spPr>
          <a:xfrm>
            <a:off x="457200" y="1219200"/>
            <a:ext cx="8229600" cy="4530725"/>
          </a:xfrm>
        </p:spPr>
        <p:txBody>
          <a:bodyPr/>
          <a:lstStyle/>
          <a:p>
            <a:pPr marL="0" lvl="0" indent="0">
              <a:buNone/>
            </a:pPr>
            <a:r>
              <a:rPr lang="en-US" sz="2700" dirty="0" err="1" smtClean="0"/>
              <a:t>Objectifs</a:t>
            </a:r>
            <a:r>
              <a:rPr lang="en-US" sz="2700" dirty="0" smtClean="0"/>
              <a:t>:</a:t>
            </a:r>
          </a:p>
          <a:p>
            <a:r>
              <a:rPr lang="en-US" sz="2700" dirty="0" err="1" smtClean="0"/>
              <a:t>Accroître</a:t>
            </a:r>
            <a:r>
              <a:rPr lang="en-US" sz="2700" dirty="0" smtClean="0"/>
              <a:t> </a:t>
            </a:r>
            <a:r>
              <a:rPr lang="en-US" sz="2700" dirty="0"/>
              <a:t>le </a:t>
            </a:r>
            <a:r>
              <a:rPr lang="en-US" sz="2700" dirty="0" err="1"/>
              <a:t>nombre</a:t>
            </a:r>
            <a:r>
              <a:rPr lang="en-US" sz="2700" dirty="0"/>
              <a:t> de </a:t>
            </a:r>
            <a:r>
              <a:rPr lang="en-US" sz="2700" dirty="0" err="1"/>
              <a:t>professionnels</a:t>
            </a:r>
            <a:r>
              <a:rPr lang="en-US" sz="2700" dirty="0"/>
              <a:t> de la santé qui </a:t>
            </a:r>
            <a:r>
              <a:rPr lang="en-US" sz="2700" dirty="0" err="1"/>
              <a:t>évaluent</a:t>
            </a:r>
            <a:r>
              <a:rPr lang="en-US" sz="2700" dirty="0"/>
              <a:t> les patients, </a:t>
            </a:r>
            <a:r>
              <a:rPr lang="en-US" sz="2700" dirty="0" err="1"/>
              <a:t>leur</a:t>
            </a:r>
            <a:r>
              <a:rPr lang="en-US" sz="2700" dirty="0"/>
              <a:t> </a:t>
            </a:r>
            <a:r>
              <a:rPr lang="en-US" sz="2700" dirty="0" err="1"/>
              <a:t>prescrivent</a:t>
            </a:r>
            <a:r>
              <a:rPr lang="en-US" sz="2700" dirty="0"/>
              <a:t> de </a:t>
            </a:r>
            <a:r>
              <a:rPr lang="en-US" sz="2700" dirty="0" err="1"/>
              <a:t>l’activité</a:t>
            </a:r>
            <a:r>
              <a:rPr lang="en-US" sz="2700" dirty="0"/>
              <a:t> physique et </a:t>
            </a:r>
            <a:r>
              <a:rPr lang="en-US" sz="2700" dirty="0" err="1"/>
              <a:t>leur</a:t>
            </a:r>
            <a:r>
              <a:rPr lang="en-US" sz="2700" dirty="0"/>
              <a:t> </a:t>
            </a:r>
            <a:r>
              <a:rPr lang="en-US" sz="2700" dirty="0" err="1"/>
              <a:t>offrent</a:t>
            </a:r>
            <a:r>
              <a:rPr lang="en-US" sz="2700" dirty="0"/>
              <a:t> des </a:t>
            </a:r>
            <a:r>
              <a:rPr lang="en-US" sz="2700" dirty="0" err="1"/>
              <a:t>conseils</a:t>
            </a:r>
            <a:r>
              <a:rPr lang="en-US" sz="2700" dirty="0"/>
              <a:t> à </a:t>
            </a:r>
            <a:r>
              <a:rPr lang="en-US" sz="2700" dirty="0" err="1"/>
              <a:t>ce</a:t>
            </a:r>
            <a:r>
              <a:rPr lang="en-US" sz="2700" dirty="0"/>
              <a:t> </a:t>
            </a:r>
            <a:r>
              <a:rPr lang="en-US" sz="2700" dirty="0" err="1"/>
              <a:t>sujet</a:t>
            </a:r>
            <a:r>
              <a:rPr lang="en-US" sz="2700" dirty="0"/>
              <a:t>;</a:t>
            </a:r>
          </a:p>
          <a:p>
            <a:r>
              <a:rPr lang="en-US" sz="2700" dirty="0"/>
              <a:t>Augmenter le </a:t>
            </a:r>
            <a:r>
              <a:rPr lang="en-US" sz="2700" dirty="0" err="1"/>
              <a:t>nombre</a:t>
            </a:r>
            <a:r>
              <a:rPr lang="en-US" sz="2700" dirty="0"/>
              <a:t> de </a:t>
            </a:r>
            <a:r>
              <a:rPr lang="en-US" sz="2700" dirty="0" err="1" smtClean="0"/>
              <a:t>Canadiens</a:t>
            </a:r>
            <a:r>
              <a:rPr lang="en-US" sz="2700" dirty="0" smtClean="0"/>
              <a:t> </a:t>
            </a:r>
            <a:r>
              <a:rPr lang="en-US" sz="2700" dirty="0"/>
              <a:t>qui </a:t>
            </a:r>
            <a:r>
              <a:rPr lang="en-US" sz="2700" dirty="0" err="1"/>
              <a:t>respectent</a:t>
            </a:r>
            <a:r>
              <a:rPr lang="en-US" sz="2700" dirty="0"/>
              <a:t> les Directives </a:t>
            </a:r>
            <a:r>
              <a:rPr lang="en-US" sz="2700" dirty="0" err="1"/>
              <a:t>canadiennes</a:t>
            </a:r>
            <a:r>
              <a:rPr lang="en-US" sz="2700" dirty="0"/>
              <a:t> et </a:t>
            </a:r>
            <a:r>
              <a:rPr lang="en-US" sz="2700" dirty="0" err="1"/>
              <a:t>matière</a:t>
            </a:r>
            <a:r>
              <a:rPr lang="en-US" sz="2700" dirty="0"/>
              <a:t> </a:t>
            </a:r>
            <a:r>
              <a:rPr lang="en-US" sz="2700" dirty="0" err="1"/>
              <a:t>d’activité</a:t>
            </a:r>
            <a:r>
              <a:rPr lang="en-US" sz="2700" dirty="0"/>
              <a:t> physique et les Directives </a:t>
            </a:r>
            <a:r>
              <a:rPr lang="en-US" sz="2700" dirty="0" err="1"/>
              <a:t>canadiennes</a:t>
            </a:r>
            <a:r>
              <a:rPr lang="en-US" sz="2700" dirty="0"/>
              <a:t> </a:t>
            </a:r>
            <a:r>
              <a:rPr lang="en-US" sz="2700" dirty="0" err="1"/>
              <a:t>en</a:t>
            </a:r>
            <a:r>
              <a:rPr lang="en-US" sz="2700" dirty="0"/>
              <a:t> </a:t>
            </a:r>
            <a:r>
              <a:rPr lang="en-US" sz="2700" dirty="0" err="1"/>
              <a:t>matière</a:t>
            </a:r>
            <a:r>
              <a:rPr lang="en-US" sz="2700" dirty="0"/>
              <a:t> de </a:t>
            </a:r>
            <a:r>
              <a:rPr lang="en-US" sz="2700" dirty="0" err="1"/>
              <a:t>comportement</a:t>
            </a:r>
            <a:r>
              <a:rPr lang="en-US" sz="2700" dirty="0"/>
              <a:t> </a:t>
            </a:r>
            <a:r>
              <a:rPr lang="en-US" sz="2700" dirty="0" err="1"/>
              <a:t>sédentaire</a:t>
            </a:r>
            <a:r>
              <a:rPr lang="en-US" sz="2700" dirty="0"/>
              <a:t>; et </a:t>
            </a:r>
          </a:p>
          <a:p>
            <a:r>
              <a:rPr lang="en-US" sz="2700" dirty="0"/>
              <a:t>Encourager </a:t>
            </a:r>
            <a:r>
              <a:rPr lang="en-US" sz="2700" dirty="0" err="1"/>
              <a:t>une</a:t>
            </a:r>
            <a:r>
              <a:rPr lang="en-US" sz="2700" dirty="0"/>
              <a:t> </a:t>
            </a:r>
            <a:r>
              <a:rPr lang="en-US" sz="2700" dirty="0" err="1"/>
              <a:t>utilisation</a:t>
            </a:r>
            <a:r>
              <a:rPr lang="en-US" sz="2700" dirty="0"/>
              <a:t> </a:t>
            </a:r>
            <a:r>
              <a:rPr lang="en-US" sz="2700" dirty="0" err="1"/>
              <a:t>adéquate</a:t>
            </a:r>
            <a:r>
              <a:rPr lang="en-US" sz="2700" dirty="0"/>
              <a:t> de </a:t>
            </a:r>
            <a:r>
              <a:rPr lang="en-US" sz="2700" dirty="0" err="1"/>
              <a:t>professionnels</a:t>
            </a:r>
            <a:r>
              <a:rPr lang="en-US" sz="2700" dirty="0"/>
              <a:t> et </a:t>
            </a:r>
            <a:r>
              <a:rPr lang="en-US" sz="2700" dirty="0" err="1"/>
              <a:t>l’exercice</a:t>
            </a:r>
            <a:r>
              <a:rPr lang="en-US" sz="2700" dirty="0"/>
              <a:t> </a:t>
            </a:r>
            <a:r>
              <a:rPr lang="en-US" sz="2700" dirty="0" err="1"/>
              <a:t>qualifiés</a:t>
            </a:r>
            <a:r>
              <a:rPr lang="en-US" sz="2700" dirty="0"/>
              <a:t> </a:t>
            </a:r>
            <a:r>
              <a:rPr lang="en-US" sz="2700" dirty="0" err="1"/>
              <a:t>dans</a:t>
            </a:r>
            <a:r>
              <a:rPr lang="en-US" sz="2700" dirty="0"/>
              <a:t> la </a:t>
            </a:r>
            <a:r>
              <a:rPr lang="en-US" sz="2700" dirty="0" err="1"/>
              <a:t>prévention</a:t>
            </a:r>
            <a:r>
              <a:rPr lang="en-US" sz="2700" dirty="0"/>
              <a:t> et le </a:t>
            </a:r>
            <a:r>
              <a:rPr lang="en-US" sz="2700" dirty="0" err="1"/>
              <a:t>traitement</a:t>
            </a:r>
            <a:r>
              <a:rPr lang="en-US" sz="2700" dirty="0"/>
              <a:t> des maladies. </a:t>
            </a:r>
          </a:p>
          <a:p>
            <a:pPr marL="514350" indent="-514350">
              <a:buFont typeface="+mj-lt"/>
              <a:buAutoNum type="arabicPeriod"/>
            </a:pPr>
            <a:endParaRPr lang="en-US" sz="2800" dirty="0"/>
          </a:p>
        </p:txBody>
      </p:sp>
    </p:spTree>
    <p:extLst>
      <p:ext uri="{BB962C8B-B14F-4D97-AF65-F5344CB8AC3E}">
        <p14:creationId xmlns:p14="http://schemas.microsoft.com/office/powerpoint/2010/main" val="2220971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smtClean="0"/>
              <a:t>Objectifs</a:t>
            </a:r>
            <a:r>
              <a:rPr lang="en-US" sz="3600" dirty="0" smtClean="0"/>
              <a:t> </a:t>
            </a:r>
            <a:r>
              <a:rPr lang="en-US" sz="3600" dirty="0" err="1" smtClean="0"/>
              <a:t>d’apprentissage</a:t>
            </a:r>
            <a:r>
              <a:rPr lang="en-US" sz="3600" dirty="0" smtClean="0"/>
              <a:t> pour </a:t>
            </a:r>
            <a:r>
              <a:rPr lang="en-US" sz="3600" dirty="0" err="1" smtClean="0"/>
              <a:t>aujourd’hui</a:t>
            </a:r>
            <a:endParaRPr lang="en-CA" sz="3600" dirty="0"/>
          </a:p>
        </p:txBody>
      </p:sp>
      <p:sp>
        <p:nvSpPr>
          <p:cNvPr id="3" name="Content Placeholder 2"/>
          <p:cNvSpPr>
            <a:spLocks noGrp="1"/>
          </p:cNvSpPr>
          <p:nvPr>
            <p:ph idx="1"/>
          </p:nvPr>
        </p:nvSpPr>
        <p:spPr>
          <a:xfrm>
            <a:off x="304800" y="1219200"/>
            <a:ext cx="8686800" cy="4530725"/>
          </a:xfrm>
        </p:spPr>
        <p:txBody>
          <a:bodyPr/>
          <a:lstStyle/>
          <a:p>
            <a:pPr marL="566928" indent="-457200">
              <a:buFont typeface="+mj-lt"/>
              <a:buAutoNum type="arabicPeriod"/>
            </a:pPr>
            <a:r>
              <a:rPr lang="en-US" sz="2800" dirty="0" err="1" smtClean="0"/>
              <a:t>Comprendre</a:t>
            </a:r>
            <a:r>
              <a:rPr lang="en-US" sz="2800" dirty="0" smtClean="0"/>
              <a:t> la base </a:t>
            </a:r>
            <a:r>
              <a:rPr lang="en-US" sz="2800" dirty="0" err="1" smtClean="0"/>
              <a:t>scientifique</a:t>
            </a:r>
            <a:r>
              <a:rPr lang="en-US" sz="2800" dirty="0" smtClean="0"/>
              <a:t> du potential </a:t>
            </a:r>
            <a:r>
              <a:rPr lang="en-US" sz="2800" dirty="0" err="1" smtClean="0"/>
              <a:t>spectaculaire</a:t>
            </a:r>
            <a:r>
              <a:rPr lang="en-US" sz="2800" dirty="0" smtClean="0"/>
              <a:t> de </a:t>
            </a:r>
            <a:r>
              <a:rPr lang="en-US" sz="2800" dirty="0" err="1" smtClean="0"/>
              <a:t>l’exercice</a:t>
            </a:r>
            <a:r>
              <a:rPr lang="en-US" sz="2800" dirty="0" smtClean="0"/>
              <a:t> pour la </a:t>
            </a:r>
            <a:r>
              <a:rPr lang="en-US" sz="2800" dirty="0" err="1" smtClean="0"/>
              <a:t>prévention</a:t>
            </a:r>
            <a:r>
              <a:rPr lang="en-US" sz="2800" dirty="0" smtClean="0"/>
              <a:t> et la </a:t>
            </a:r>
            <a:r>
              <a:rPr lang="en-US" sz="2800" dirty="0" err="1" smtClean="0"/>
              <a:t>gestion</a:t>
            </a:r>
            <a:r>
              <a:rPr lang="en-US" sz="2800" dirty="0" smtClean="0"/>
              <a:t> des maladies </a:t>
            </a:r>
            <a:r>
              <a:rPr lang="en-US" sz="2800" dirty="0" err="1" smtClean="0"/>
              <a:t>chroniques</a:t>
            </a:r>
            <a:r>
              <a:rPr lang="en-US" sz="2800" dirty="0" smtClean="0"/>
              <a:t>.</a:t>
            </a:r>
          </a:p>
          <a:p>
            <a:pPr marL="566928" indent="-457200">
              <a:buFont typeface="+mj-lt"/>
              <a:buAutoNum type="arabicPeriod"/>
            </a:pPr>
            <a:r>
              <a:rPr lang="en-US" sz="2800" dirty="0" err="1" smtClean="0"/>
              <a:t>Intégrer</a:t>
            </a:r>
            <a:r>
              <a:rPr lang="en-US" sz="2800" dirty="0" smtClean="0"/>
              <a:t> “les </a:t>
            </a:r>
            <a:r>
              <a:rPr lang="en-US" sz="2800" dirty="0" err="1" smtClean="0"/>
              <a:t>signe</a:t>
            </a:r>
            <a:r>
              <a:rPr lang="en-US" sz="2800" dirty="0" smtClean="0"/>
              <a:t> </a:t>
            </a:r>
            <a:r>
              <a:rPr lang="en-US" sz="2800" dirty="0" err="1" smtClean="0"/>
              <a:t>vitaux</a:t>
            </a:r>
            <a:r>
              <a:rPr lang="en-US" sz="2800" dirty="0" smtClean="0"/>
              <a:t> de </a:t>
            </a:r>
            <a:r>
              <a:rPr lang="en-US" sz="2800" dirty="0" err="1" smtClean="0"/>
              <a:t>l’exercice</a:t>
            </a:r>
            <a:r>
              <a:rPr lang="en-US" sz="2800" dirty="0" smtClean="0"/>
              <a:t>” </a:t>
            </a:r>
            <a:r>
              <a:rPr lang="en-US" sz="2800" dirty="0" err="1" smtClean="0"/>
              <a:t>dans</a:t>
            </a:r>
            <a:r>
              <a:rPr lang="en-US" sz="2800" dirty="0" smtClean="0"/>
              <a:t> le cadre de </a:t>
            </a:r>
            <a:r>
              <a:rPr lang="en-US" sz="2800" dirty="0" err="1" smtClean="0"/>
              <a:t>l’examen</a:t>
            </a:r>
            <a:r>
              <a:rPr lang="en-US" sz="2800" dirty="0" smtClean="0"/>
              <a:t> </a:t>
            </a:r>
            <a:r>
              <a:rPr lang="en-US" sz="2800" dirty="0" err="1" smtClean="0"/>
              <a:t>périodique</a:t>
            </a:r>
            <a:r>
              <a:rPr lang="en-US" sz="2800" dirty="0" smtClean="0"/>
              <a:t> de la santé.</a:t>
            </a:r>
          </a:p>
          <a:p>
            <a:pPr marL="566928" indent="-457200">
              <a:buFont typeface="+mj-lt"/>
              <a:buAutoNum type="arabicPeriod"/>
            </a:pPr>
            <a:r>
              <a:rPr lang="en-US" sz="2800" dirty="0" err="1" smtClean="0"/>
              <a:t>Être</a:t>
            </a:r>
            <a:r>
              <a:rPr lang="en-US" sz="2800" dirty="0" smtClean="0"/>
              <a:t> </a:t>
            </a:r>
            <a:r>
              <a:rPr lang="en-US" sz="2800" dirty="0" err="1" smtClean="0"/>
              <a:t>en</a:t>
            </a:r>
            <a:r>
              <a:rPr lang="en-US" sz="2800" dirty="0" smtClean="0"/>
              <a:t> </a:t>
            </a:r>
            <a:r>
              <a:rPr lang="en-US" sz="2800" dirty="0" err="1" smtClean="0"/>
              <a:t>mesure</a:t>
            </a:r>
            <a:r>
              <a:rPr lang="en-US" sz="2800" dirty="0" smtClean="0"/>
              <a:t> </a:t>
            </a:r>
            <a:r>
              <a:rPr lang="en-US" sz="2800" dirty="0" err="1" smtClean="0"/>
              <a:t>d’utiliser</a:t>
            </a:r>
            <a:r>
              <a:rPr lang="en-US" sz="2800" dirty="0" smtClean="0"/>
              <a:t> </a:t>
            </a:r>
            <a:r>
              <a:rPr lang="en-US" sz="2800" dirty="0" err="1" smtClean="0"/>
              <a:t>l’outil</a:t>
            </a:r>
            <a:r>
              <a:rPr lang="en-US" sz="2800" dirty="0" smtClean="0"/>
              <a:t> de </a:t>
            </a:r>
            <a:r>
              <a:rPr lang="en-US" sz="2800" dirty="0" err="1" smtClean="0"/>
              <a:t>référence</a:t>
            </a:r>
            <a:r>
              <a:rPr lang="en-US" sz="2800" dirty="0" smtClean="0"/>
              <a:t> et de prescription </a:t>
            </a:r>
            <a:r>
              <a:rPr lang="en-US" sz="2800" dirty="0" err="1" smtClean="0"/>
              <a:t>d’exercice</a:t>
            </a:r>
            <a:r>
              <a:rPr lang="en-US" sz="2800" dirty="0" smtClean="0"/>
              <a:t> </a:t>
            </a:r>
            <a:r>
              <a:rPr lang="en-US" sz="2800" dirty="0" err="1" smtClean="0"/>
              <a:t>développé</a:t>
            </a:r>
            <a:r>
              <a:rPr lang="en-US" sz="2800" dirty="0" smtClean="0"/>
              <a:t> par  “</a:t>
            </a:r>
            <a:r>
              <a:rPr lang="en-US" sz="2800" dirty="0" err="1" smtClean="0"/>
              <a:t>L’exercice</a:t>
            </a:r>
            <a:r>
              <a:rPr lang="en-US" sz="2800" dirty="0" smtClean="0"/>
              <a:t>: un </a:t>
            </a:r>
            <a:r>
              <a:rPr lang="en-US" sz="2800" dirty="0" err="1" smtClean="0"/>
              <a:t>médicament</a:t>
            </a:r>
            <a:r>
              <a:rPr lang="en-US" sz="2800" dirty="0" smtClean="0"/>
              <a:t> Canada” pour </a:t>
            </a:r>
            <a:r>
              <a:rPr lang="en-US" sz="2800" dirty="0" err="1" smtClean="0"/>
              <a:t>l’évaluation</a:t>
            </a:r>
            <a:r>
              <a:rPr lang="en-US" sz="2800" dirty="0" smtClean="0"/>
              <a:t> de </a:t>
            </a:r>
            <a:r>
              <a:rPr lang="en-US" sz="2800" dirty="0" err="1" smtClean="0"/>
              <a:t>l’exercice</a:t>
            </a:r>
            <a:r>
              <a:rPr lang="en-US" sz="2800" dirty="0" smtClean="0"/>
              <a:t> et la prescription de base.  </a:t>
            </a:r>
            <a:endParaRPr lang="en-US" sz="2400" dirty="0"/>
          </a:p>
        </p:txBody>
      </p:sp>
    </p:spTree>
    <p:extLst>
      <p:ext uri="{BB962C8B-B14F-4D97-AF65-F5344CB8AC3E}">
        <p14:creationId xmlns:p14="http://schemas.microsoft.com/office/powerpoint/2010/main" val="377279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Auto </a:t>
            </a:r>
            <a:r>
              <a:rPr lang="en-CA" dirty="0" err="1" smtClean="0"/>
              <a:t>réflexion</a:t>
            </a:r>
            <a:r>
              <a:rPr lang="en-CA" dirty="0" smtClean="0"/>
              <a:t> – </a:t>
            </a:r>
            <a:r>
              <a:rPr lang="en-CA" dirty="0" err="1" smtClean="0"/>
              <a:t>activité</a:t>
            </a:r>
            <a:r>
              <a:rPr lang="en-CA" dirty="0" smtClean="0"/>
              <a:t> de </a:t>
            </a:r>
            <a:r>
              <a:rPr lang="en-CA" dirty="0" err="1" smtClean="0"/>
              <a:t>partage</a:t>
            </a:r>
            <a:endParaRPr lang="en-CA" dirty="0"/>
          </a:p>
        </p:txBody>
      </p:sp>
      <p:sp>
        <p:nvSpPr>
          <p:cNvPr id="7" name="Content Placeholder 6"/>
          <p:cNvSpPr>
            <a:spLocks noGrp="1"/>
          </p:cNvSpPr>
          <p:nvPr>
            <p:ph idx="1"/>
          </p:nvPr>
        </p:nvSpPr>
        <p:spPr>
          <a:xfrm>
            <a:off x="457200" y="1219200"/>
            <a:ext cx="8229600" cy="4302125"/>
          </a:xfrm>
        </p:spPr>
        <p:txBody>
          <a:bodyPr/>
          <a:lstStyle/>
          <a:p>
            <a:r>
              <a:rPr lang="en-CA" sz="2600" dirty="0" err="1" smtClean="0"/>
              <a:t>Connaissez-vous</a:t>
            </a:r>
            <a:r>
              <a:rPr lang="en-CA" sz="2600" dirty="0" smtClean="0"/>
              <a:t> </a:t>
            </a:r>
            <a:r>
              <a:rPr lang="en-CA" sz="2600" dirty="0" err="1"/>
              <a:t>ce</a:t>
            </a:r>
            <a:r>
              <a:rPr lang="en-CA" sz="2600" dirty="0"/>
              <a:t> </a:t>
            </a:r>
            <a:r>
              <a:rPr lang="en-CA" sz="2600" dirty="0" err="1"/>
              <a:t>que</a:t>
            </a:r>
            <a:r>
              <a:rPr lang="en-CA" sz="2600" dirty="0"/>
              <a:t> les Directives </a:t>
            </a:r>
            <a:r>
              <a:rPr lang="en-CA" sz="2600" dirty="0" err="1"/>
              <a:t>canadiennes</a:t>
            </a:r>
            <a:r>
              <a:rPr lang="en-CA" sz="2600" dirty="0"/>
              <a:t> </a:t>
            </a:r>
            <a:r>
              <a:rPr lang="en-CA" sz="2600" dirty="0" err="1"/>
              <a:t>en</a:t>
            </a:r>
            <a:r>
              <a:rPr lang="en-CA" sz="2600" dirty="0"/>
              <a:t> </a:t>
            </a:r>
            <a:r>
              <a:rPr lang="en-CA" sz="2600" dirty="0" err="1"/>
              <a:t>matière</a:t>
            </a:r>
            <a:r>
              <a:rPr lang="en-CA" sz="2600" dirty="0"/>
              <a:t> </a:t>
            </a:r>
            <a:r>
              <a:rPr lang="en-CA" sz="2600" dirty="0" err="1"/>
              <a:t>d’activité</a:t>
            </a:r>
            <a:r>
              <a:rPr lang="en-CA" sz="2600" dirty="0"/>
              <a:t> physique </a:t>
            </a:r>
            <a:r>
              <a:rPr lang="en-CA" sz="2600" dirty="0" err="1"/>
              <a:t>recommandent</a:t>
            </a:r>
            <a:r>
              <a:rPr lang="en-CA" sz="2600" dirty="0"/>
              <a:t>?</a:t>
            </a:r>
          </a:p>
          <a:p>
            <a:r>
              <a:rPr lang="en-CA" sz="2600" dirty="0"/>
              <a:t>Est-</a:t>
            </a:r>
            <a:r>
              <a:rPr lang="en-CA" sz="2600" dirty="0" err="1"/>
              <a:t>ce</a:t>
            </a:r>
            <a:r>
              <a:rPr lang="en-CA" sz="2600" dirty="0"/>
              <a:t> </a:t>
            </a:r>
            <a:r>
              <a:rPr lang="en-CA" sz="2600" dirty="0" err="1"/>
              <a:t>que</a:t>
            </a:r>
            <a:r>
              <a:rPr lang="en-CA" sz="2600" dirty="0"/>
              <a:t> </a:t>
            </a:r>
            <a:r>
              <a:rPr lang="en-CA" sz="2600" b="1" i="1" dirty="0" err="1">
                <a:effectLst>
                  <a:outerShdw blurRad="50800" dist="38100" algn="tr" rotWithShape="0">
                    <a:prstClr val="black">
                      <a:alpha val="40000"/>
                    </a:prstClr>
                  </a:outerShdw>
                </a:effectLst>
              </a:rPr>
              <a:t>vous</a:t>
            </a:r>
            <a:r>
              <a:rPr lang="en-CA" sz="2600" dirty="0"/>
              <a:t>  </a:t>
            </a:r>
            <a:r>
              <a:rPr lang="en-CA" sz="2600" dirty="0" err="1"/>
              <a:t>rencontrez</a:t>
            </a:r>
            <a:r>
              <a:rPr lang="en-CA" sz="2600" dirty="0"/>
              <a:t> </a:t>
            </a:r>
            <a:r>
              <a:rPr lang="en-CA" sz="2600" dirty="0" err="1" smtClean="0"/>
              <a:t>ces</a:t>
            </a:r>
            <a:r>
              <a:rPr lang="en-CA" sz="2600" dirty="0" smtClean="0"/>
              <a:t> </a:t>
            </a:r>
            <a:r>
              <a:rPr lang="en-CA" sz="2600" dirty="0" err="1" smtClean="0"/>
              <a:t>recommandations</a:t>
            </a:r>
            <a:r>
              <a:rPr lang="en-CA" sz="2600" dirty="0" smtClean="0"/>
              <a:t>?</a:t>
            </a:r>
            <a:endParaRPr lang="en-CA" sz="2600" dirty="0"/>
          </a:p>
          <a:p>
            <a:r>
              <a:rPr lang="en-CA" sz="2600" dirty="0" err="1"/>
              <a:t>Quels</a:t>
            </a:r>
            <a:r>
              <a:rPr lang="en-CA" sz="2600" dirty="0"/>
              <a:t> </a:t>
            </a:r>
            <a:r>
              <a:rPr lang="en-CA" sz="2600" dirty="0" err="1"/>
              <a:t>sont</a:t>
            </a:r>
            <a:r>
              <a:rPr lang="en-CA" sz="2600" dirty="0"/>
              <a:t> les obstacles à </a:t>
            </a:r>
            <a:r>
              <a:rPr lang="en-CA" sz="2600" dirty="0" err="1" smtClean="0"/>
              <a:t>rencontrer</a:t>
            </a:r>
            <a:r>
              <a:rPr lang="en-CA" sz="2600" dirty="0" smtClean="0"/>
              <a:t> </a:t>
            </a:r>
            <a:r>
              <a:rPr lang="en-CA" sz="2600" dirty="0"/>
              <a:t>les directives </a:t>
            </a:r>
            <a:r>
              <a:rPr lang="en-CA" sz="2600" b="1" i="1" dirty="0" err="1"/>
              <a:t>vous-même</a:t>
            </a:r>
            <a:r>
              <a:rPr lang="en-CA" sz="2600" dirty="0"/>
              <a:t>?</a:t>
            </a:r>
          </a:p>
          <a:p>
            <a:r>
              <a:rPr lang="en-CA" sz="2600" b="1" i="1" dirty="0" err="1"/>
              <a:t>Prescrivez</a:t>
            </a:r>
            <a:r>
              <a:rPr lang="en-CA" sz="2600" dirty="0" err="1"/>
              <a:t>-vous</a:t>
            </a:r>
            <a:r>
              <a:rPr lang="en-CA" sz="2600" dirty="0"/>
              <a:t> </a:t>
            </a:r>
            <a:r>
              <a:rPr lang="en-CA" sz="2600" dirty="0" err="1"/>
              <a:t>l’activité</a:t>
            </a:r>
            <a:r>
              <a:rPr lang="en-CA" sz="2600" dirty="0"/>
              <a:t> physique </a:t>
            </a:r>
            <a:r>
              <a:rPr lang="en-CA" sz="2600" dirty="0" err="1"/>
              <a:t>ou</a:t>
            </a:r>
            <a:r>
              <a:rPr lang="en-CA" sz="2600" dirty="0"/>
              <a:t> </a:t>
            </a:r>
            <a:r>
              <a:rPr lang="en-CA" sz="2600" dirty="0" err="1"/>
              <a:t>l’exercice</a:t>
            </a:r>
            <a:r>
              <a:rPr lang="en-CA" sz="2600" dirty="0"/>
              <a:t> à </a:t>
            </a:r>
            <a:r>
              <a:rPr lang="en-CA" sz="2600" dirty="0" err="1"/>
              <a:t>vos</a:t>
            </a:r>
            <a:r>
              <a:rPr lang="en-CA" sz="2600" dirty="0"/>
              <a:t> patients? </a:t>
            </a:r>
          </a:p>
          <a:p>
            <a:r>
              <a:rPr lang="en-CA" sz="2600" dirty="0" err="1"/>
              <a:t>Quels</a:t>
            </a:r>
            <a:r>
              <a:rPr lang="en-CA" sz="2600" dirty="0"/>
              <a:t> </a:t>
            </a:r>
            <a:r>
              <a:rPr lang="en-CA" sz="2600" dirty="0" err="1"/>
              <a:t>sont</a:t>
            </a:r>
            <a:r>
              <a:rPr lang="en-CA" sz="2600" dirty="0"/>
              <a:t> les </a:t>
            </a:r>
            <a:r>
              <a:rPr lang="en-CA" sz="2600" dirty="0" err="1"/>
              <a:t>défis</a:t>
            </a:r>
            <a:r>
              <a:rPr lang="en-CA" sz="2600" dirty="0"/>
              <a:t> </a:t>
            </a:r>
            <a:r>
              <a:rPr lang="en-CA" sz="2600" dirty="0" err="1"/>
              <a:t>auxquels</a:t>
            </a:r>
            <a:r>
              <a:rPr lang="en-CA" sz="2600" dirty="0"/>
              <a:t> </a:t>
            </a:r>
            <a:r>
              <a:rPr lang="en-CA" sz="2600" b="1" i="1" dirty="0" err="1"/>
              <a:t>vous</a:t>
            </a:r>
            <a:r>
              <a:rPr lang="en-CA" sz="2600" b="1" i="1" dirty="0"/>
              <a:t> </a:t>
            </a:r>
            <a:r>
              <a:rPr lang="en-CA" sz="2600" b="1" i="1" dirty="0" err="1"/>
              <a:t>êtes</a:t>
            </a:r>
            <a:r>
              <a:rPr lang="en-CA" sz="2600" b="1" i="1" dirty="0"/>
              <a:t> </a:t>
            </a:r>
            <a:r>
              <a:rPr lang="en-CA" sz="2600" b="1" i="1" dirty="0" err="1"/>
              <a:t>confrontés</a:t>
            </a:r>
            <a:r>
              <a:rPr lang="en-CA" sz="2600" b="1" i="1" dirty="0"/>
              <a:t> </a:t>
            </a:r>
            <a:r>
              <a:rPr lang="en-CA" sz="2600" dirty="0" err="1"/>
              <a:t>lorsque</a:t>
            </a:r>
            <a:r>
              <a:rPr lang="en-CA" sz="2600" dirty="0"/>
              <a:t> </a:t>
            </a:r>
            <a:r>
              <a:rPr lang="en-CA" sz="2600" dirty="0" err="1"/>
              <a:t>vous</a:t>
            </a:r>
            <a:r>
              <a:rPr lang="en-CA" sz="2600" dirty="0"/>
              <a:t> </a:t>
            </a:r>
            <a:r>
              <a:rPr lang="en-CA" sz="2600" b="1" i="1" dirty="0" err="1"/>
              <a:t>conseillez</a:t>
            </a:r>
            <a:r>
              <a:rPr lang="en-CA" sz="2600" dirty="0"/>
              <a:t> </a:t>
            </a:r>
            <a:r>
              <a:rPr lang="en-CA" sz="2600" dirty="0" err="1"/>
              <a:t>vos</a:t>
            </a:r>
            <a:r>
              <a:rPr lang="en-CA" sz="2600" dirty="0"/>
              <a:t> patients </a:t>
            </a:r>
            <a:r>
              <a:rPr lang="en-CA" sz="2600" dirty="0" err="1"/>
              <a:t>sur</a:t>
            </a:r>
            <a:r>
              <a:rPr lang="en-CA" sz="2600" dirty="0"/>
              <a:t> </a:t>
            </a:r>
            <a:r>
              <a:rPr lang="en-CA" sz="2600" dirty="0" err="1"/>
              <a:t>l’adoption</a:t>
            </a:r>
            <a:r>
              <a:rPr lang="en-CA" sz="2600" dirty="0"/>
              <a:t> d’un mode de vie physique </a:t>
            </a:r>
            <a:r>
              <a:rPr lang="en-CA" sz="2600" dirty="0" err="1"/>
              <a:t>actif</a:t>
            </a:r>
            <a:r>
              <a:rPr lang="en-CA" sz="2600" dirty="0"/>
              <a:t>?</a:t>
            </a:r>
          </a:p>
        </p:txBody>
      </p:sp>
    </p:spTree>
    <p:extLst>
      <p:ext uri="{BB962C8B-B14F-4D97-AF65-F5344CB8AC3E}">
        <p14:creationId xmlns:p14="http://schemas.microsoft.com/office/powerpoint/2010/main" val="154186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7813"/>
            <a:ext cx="8229600" cy="1322387"/>
          </a:xfrm>
        </p:spPr>
        <p:txBody>
          <a:bodyPr/>
          <a:lstStyle/>
          <a:p>
            <a:pPr algn="ctr" eaLnBrk="1" hangingPunct="1"/>
            <a:r>
              <a:rPr lang="en-US" altLang="en-US" sz="3800" dirty="0" smtClean="0">
                <a:latin typeface="Calibri" panose="020F0502020204030204" pitchFamily="34" charset="0"/>
              </a:rPr>
              <a:t>Directives </a:t>
            </a:r>
            <a:r>
              <a:rPr lang="en-US" altLang="en-US" sz="3800" dirty="0" err="1" smtClean="0">
                <a:latin typeface="Calibri" panose="020F0502020204030204" pitchFamily="34" charset="0"/>
              </a:rPr>
              <a:t>d’activité</a:t>
            </a:r>
            <a:r>
              <a:rPr lang="en-US" altLang="en-US" sz="3800" dirty="0" smtClean="0">
                <a:latin typeface="Calibri" panose="020F0502020204030204" pitchFamily="34" charset="0"/>
              </a:rPr>
              <a:t> physique pour les </a:t>
            </a:r>
            <a:r>
              <a:rPr lang="en-US" altLang="en-US" sz="3800" dirty="0" err="1" smtClean="0">
                <a:latin typeface="Calibri" panose="020F0502020204030204" pitchFamily="34" charset="0"/>
              </a:rPr>
              <a:t>canadiens</a:t>
            </a:r>
            <a:endParaRPr lang="en-CA" altLang="en-US" sz="3800" dirty="0" smtClean="0">
              <a:latin typeface="Calibri" panose="020F0502020204030204" pitchFamily="34" charset="0"/>
            </a:endParaRPr>
          </a:p>
        </p:txBody>
      </p:sp>
      <p:sp>
        <p:nvSpPr>
          <p:cNvPr id="32771" name="TextBox 5"/>
          <p:cNvSpPr txBox="1">
            <a:spLocks noChangeArrowheads="1"/>
          </p:cNvSpPr>
          <p:nvPr/>
        </p:nvSpPr>
        <p:spPr bwMode="auto">
          <a:xfrm>
            <a:off x="1018830" y="5301574"/>
            <a:ext cx="72731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r>
              <a:rPr lang="en-US" altLang="en-US" sz="2400" dirty="0" smtClean="0">
                <a:solidFill>
                  <a:srgbClr val="000000"/>
                </a:solidFill>
                <a:latin typeface="Arial" charset="0"/>
                <a:cs typeface="+mn-cs"/>
              </a:rPr>
              <a:t>Directives </a:t>
            </a:r>
            <a:r>
              <a:rPr lang="en-US" altLang="en-US" sz="2400" dirty="0" err="1" smtClean="0">
                <a:solidFill>
                  <a:srgbClr val="000000"/>
                </a:solidFill>
                <a:latin typeface="Arial" charset="0"/>
                <a:cs typeface="+mn-cs"/>
              </a:rPr>
              <a:t>similaires</a:t>
            </a:r>
            <a:r>
              <a:rPr lang="en-US" altLang="en-US" sz="2400" dirty="0" smtClean="0">
                <a:solidFill>
                  <a:srgbClr val="000000"/>
                </a:solidFill>
                <a:latin typeface="Arial" charset="0"/>
                <a:cs typeface="+mn-cs"/>
              </a:rPr>
              <a:t> pour les gens de 65 </a:t>
            </a:r>
            <a:r>
              <a:rPr lang="en-US" altLang="en-US" sz="2400" dirty="0" err="1" smtClean="0">
                <a:solidFill>
                  <a:srgbClr val="000000"/>
                </a:solidFill>
                <a:latin typeface="Arial" charset="0"/>
                <a:cs typeface="+mn-cs"/>
              </a:rPr>
              <a:t>ans</a:t>
            </a:r>
            <a:r>
              <a:rPr lang="en-US" altLang="en-US" sz="2400" dirty="0" smtClean="0">
                <a:solidFill>
                  <a:srgbClr val="000000"/>
                </a:solidFill>
                <a:latin typeface="Arial" charset="0"/>
                <a:cs typeface="+mn-cs"/>
              </a:rPr>
              <a:t> et plus</a:t>
            </a:r>
            <a:endParaRPr lang="en-CA" altLang="en-US" sz="2400" dirty="0">
              <a:solidFill>
                <a:srgbClr val="000000"/>
              </a:solidFill>
              <a:latin typeface="Arial" charset="0"/>
              <a:cs typeface="+mn-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1447800"/>
            <a:ext cx="8151813" cy="339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343400"/>
            <a:ext cx="22860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189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Edge">
  <a:themeElements>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000099"/>
        </a:dk2>
        <a:lt2>
          <a:srgbClr val="666699"/>
        </a:lt2>
        <a:accent1>
          <a:srgbClr val="0099FF"/>
        </a:accent1>
        <a:accent2>
          <a:srgbClr val="4C6D4E"/>
        </a:accent2>
        <a:accent3>
          <a:srgbClr val="FFFFFF"/>
        </a:accent3>
        <a:accent4>
          <a:srgbClr val="000000"/>
        </a:accent4>
        <a:accent5>
          <a:srgbClr val="AACA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dge">
  <a:themeElements>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000099"/>
        </a:dk2>
        <a:lt2>
          <a:srgbClr val="666699"/>
        </a:lt2>
        <a:accent1>
          <a:srgbClr val="0099FF"/>
        </a:accent1>
        <a:accent2>
          <a:srgbClr val="4C6D4E"/>
        </a:accent2>
        <a:accent3>
          <a:srgbClr val="FFFFFF"/>
        </a:accent3>
        <a:accent4>
          <a:srgbClr val="000000"/>
        </a:accent4>
        <a:accent5>
          <a:srgbClr val="AACA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Edge">
  <a:themeElements>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000099"/>
        </a:dk2>
        <a:lt2>
          <a:srgbClr val="666699"/>
        </a:lt2>
        <a:accent1>
          <a:srgbClr val="0099FF"/>
        </a:accent1>
        <a:accent2>
          <a:srgbClr val="4C6D4E"/>
        </a:accent2>
        <a:accent3>
          <a:srgbClr val="FFFFFF"/>
        </a:accent3>
        <a:accent4>
          <a:srgbClr val="000000"/>
        </a:accent4>
        <a:accent5>
          <a:srgbClr val="AACA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10429</TotalTime>
  <Words>3971</Words>
  <Application>Microsoft Office PowerPoint</Application>
  <PresentationFormat>Affichage à l'écran (4:3)</PresentationFormat>
  <Paragraphs>475</Paragraphs>
  <Slides>52</Slides>
  <Notes>34</Notes>
  <HiddenSlides>1</HiddenSlides>
  <MMClips>0</MMClips>
  <ScaleCrop>false</ScaleCrop>
  <HeadingPairs>
    <vt:vector size="8" baseType="variant">
      <vt:variant>
        <vt:lpstr>Polices utilisées</vt:lpstr>
      </vt:variant>
      <vt:variant>
        <vt:i4>13</vt:i4>
      </vt:variant>
      <vt:variant>
        <vt:lpstr>Thème</vt:lpstr>
      </vt:variant>
      <vt:variant>
        <vt:i4>9</vt:i4>
      </vt:variant>
      <vt:variant>
        <vt:lpstr>Serveurs OLE incorporés</vt:lpstr>
      </vt:variant>
      <vt:variant>
        <vt:i4>1</vt:i4>
      </vt:variant>
      <vt:variant>
        <vt:lpstr>Titres des diapositives</vt:lpstr>
      </vt:variant>
      <vt:variant>
        <vt:i4>52</vt:i4>
      </vt:variant>
    </vt:vector>
  </HeadingPairs>
  <TitlesOfParts>
    <vt:vector size="75" baseType="lpstr">
      <vt:lpstr>ＭＳ Ｐゴシック</vt:lpstr>
      <vt:lpstr>Aharoni</vt:lpstr>
      <vt:lpstr>Arial</vt:lpstr>
      <vt:lpstr>Arial Narrow</vt:lpstr>
      <vt:lpstr>Calibri</vt:lpstr>
      <vt:lpstr>Century</vt:lpstr>
      <vt:lpstr>Garamond</vt:lpstr>
      <vt:lpstr>Georgia</vt:lpstr>
      <vt:lpstr>Impact</vt:lpstr>
      <vt:lpstr>msgothic</vt:lpstr>
      <vt:lpstr>Tahoma</vt:lpstr>
      <vt:lpstr>Times New Roman</vt:lpstr>
      <vt:lpstr>Wingdings</vt:lpstr>
      <vt:lpstr>1_Default Design</vt:lpstr>
      <vt:lpstr>3_Edge</vt:lpstr>
      <vt:lpstr>3_Default Design</vt:lpstr>
      <vt:lpstr>2_Default Design</vt:lpstr>
      <vt:lpstr>6_Default Design</vt:lpstr>
      <vt:lpstr>7_Default Design</vt:lpstr>
      <vt:lpstr>5_Edge</vt:lpstr>
      <vt:lpstr>4_Default Design</vt:lpstr>
      <vt:lpstr>4_Edge</vt:lpstr>
      <vt:lpstr>Chart</vt:lpstr>
      <vt:lpstr>L’exercice: un medicament Prescription d’exercice en soins de santé     </vt:lpstr>
      <vt:lpstr>Présentation PowerPoint</vt:lpstr>
      <vt:lpstr>Divulgation du présentateur</vt:lpstr>
      <vt:lpstr>Atténuation des sources potentielles de partialité</vt:lpstr>
      <vt:lpstr>Présentation PowerPoint</vt:lpstr>
      <vt:lpstr>L’exercice: un médicament® Canada</vt:lpstr>
      <vt:lpstr>Objectifs d’apprentissage pour aujourd’hui</vt:lpstr>
      <vt:lpstr>Auto réflexion – activité de partage</vt:lpstr>
      <vt:lpstr>Directives d’activité physique pour les canadiens</vt:lpstr>
      <vt:lpstr>Présentation PowerPoint</vt:lpstr>
      <vt:lpstr>Présentation PowerPoint</vt:lpstr>
      <vt:lpstr>Présentation PowerPoint</vt:lpstr>
      <vt:lpstr>Temps de loisir mesuré en activité physique au Canada</vt:lpstr>
      <vt:lpstr>Présentation PowerPoint</vt:lpstr>
      <vt:lpstr>Coût de l’inactivité:</vt:lpstr>
      <vt:lpstr>Présentation PowerPoint</vt:lpstr>
      <vt:lpstr>Présentation PowerPoint</vt:lpstr>
      <vt:lpstr>Présentation PowerPoint</vt:lpstr>
      <vt:lpstr>Commanditaires du projet de prescription d’exercices</vt:lpstr>
      <vt:lpstr>The Five A’s Model for PA Counseling</vt:lpstr>
      <vt:lpstr>Opportunités de counseling</vt:lpstr>
      <vt:lpstr>Présentation PowerPoint</vt:lpstr>
      <vt:lpstr>Évaluer – signes vitaux d’exercice</vt:lpstr>
      <vt:lpstr>Présentation PowerPoint</vt:lpstr>
      <vt:lpstr>Présentation PowerPoint</vt:lpstr>
      <vt:lpstr>Opportunités de counselling</vt:lpstr>
      <vt:lpstr>Stade du changement de l’activité physique</vt:lpstr>
      <vt:lpstr>AVISER : le patient sceptique</vt:lpstr>
      <vt:lpstr>Présentation PowerPoint</vt:lpstr>
      <vt:lpstr>Présentation PowerPoint</vt:lpstr>
      <vt:lpstr>AVISER – votre patient est réceptif à apprendre davantage</vt:lpstr>
      <vt:lpstr>Stade de l’activité physique du changement</vt:lpstr>
      <vt:lpstr>Cas 1: Amanda Lamarche</vt:lpstr>
      <vt:lpstr>Présentation PowerPoint</vt:lpstr>
      <vt:lpstr>Cas 2: John Sweet</vt:lpstr>
      <vt:lpstr>Présentation PowerPoint</vt:lpstr>
      <vt:lpstr>Cas 3: Susan Fitt </vt:lpstr>
      <vt:lpstr>Présentation PowerPoint</vt:lpstr>
      <vt:lpstr>Qui peut vous assister vous et votre patient à la prescription et l’adaptation d’un programme d’exercice?</vt:lpstr>
      <vt:lpstr>Les professionnels de l’exercice</vt:lpstr>
      <vt:lpstr>Programme de reconnaissance professionnelle d’Exercice : un médicament Canada  Aide les professionnels de la santé occupés à identifier des professionnels de l’exercice hautement qualitfiés pour aider leurs patients à atteindre leurs objectifs d’activité physique et de santé liés à la prévention des maladies chroniques, la gestion ainsi que le traitement.</vt:lpstr>
      <vt:lpstr>D’autres sources à l’appui de la prescription d’exercice</vt:lpstr>
      <vt:lpstr>Présentation PowerPoint</vt:lpstr>
      <vt:lpstr>Opportunités de counselling</vt:lpstr>
      <vt:lpstr>L’équation pour un succès</vt:lpstr>
      <vt:lpstr>SOMMAIRE</vt:lpstr>
      <vt:lpstr>Présentation PowerPoint</vt:lpstr>
      <vt:lpstr>Remerciements</vt:lpstr>
      <vt:lpstr>Présentation PowerPoint</vt:lpstr>
      <vt:lpstr>Présentation PowerPoint</vt:lpstr>
      <vt:lpstr>Réseau EIMC professionnel Intègre les profressionnels de la santé règlementés et les professionnels de l’exercice EIMC reconnus pour des références et du réseautage</vt:lpstr>
      <vt:lpstr>Présentation PowerPoint</vt:lpstr>
    </vt:vector>
  </TitlesOfParts>
  <Company>ACSM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JFowles</dc:creator>
  <cp:lastModifiedBy>Mathieu Bélanger</cp:lastModifiedBy>
  <cp:revision>952</cp:revision>
  <cp:lastPrinted>2015-05-16T15:24:12Z</cp:lastPrinted>
  <dcterms:created xsi:type="dcterms:W3CDTF">2008-09-10T13:51:22Z</dcterms:created>
  <dcterms:modified xsi:type="dcterms:W3CDTF">2015-05-22T11:45:05Z</dcterms:modified>
</cp:coreProperties>
</file>