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98" r:id="rId3"/>
    <p:sldId id="299" r:id="rId4"/>
    <p:sldId id="257" r:id="rId5"/>
    <p:sldId id="262" r:id="rId6"/>
    <p:sldId id="263" r:id="rId7"/>
    <p:sldId id="264" r:id="rId8"/>
    <p:sldId id="265" r:id="rId9"/>
    <p:sldId id="266" r:id="rId10"/>
    <p:sldId id="297" r:id="rId11"/>
    <p:sldId id="267" r:id="rId12"/>
    <p:sldId id="268" r:id="rId13"/>
    <p:sldId id="286" r:id="rId14"/>
    <p:sldId id="258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59" r:id="rId25"/>
    <p:sldId id="270" r:id="rId26"/>
    <p:sldId id="271" r:id="rId27"/>
    <p:sldId id="272" r:id="rId28"/>
    <p:sldId id="274" r:id="rId29"/>
    <p:sldId id="277" r:id="rId30"/>
    <p:sldId id="275" r:id="rId31"/>
    <p:sldId id="276" r:id="rId32"/>
    <p:sldId id="273" r:id="rId33"/>
    <p:sldId id="284" r:id="rId34"/>
    <p:sldId id="285" r:id="rId35"/>
    <p:sldId id="260" r:id="rId36"/>
    <p:sldId id="278" r:id="rId37"/>
    <p:sldId id="279" r:id="rId38"/>
    <p:sldId id="261" r:id="rId39"/>
    <p:sldId id="280" r:id="rId40"/>
    <p:sldId id="281" r:id="rId41"/>
    <p:sldId id="282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7549-F61E-2742-AF60-DEFEF3DBF564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7DE08-B6F1-744B-86C3-CE82F99D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This slide must be visually presented to the audience AND verbalized by the speaker.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E87530-1DCA-3E40-8E4A-9506E95F18A3}" type="slidenum">
              <a:rPr lang="en-CA" sz="1200">
                <a:latin typeface="Calibri" charset="0"/>
              </a:rPr>
              <a:pPr eaLnBrk="1" hangingPunct="1"/>
              <a:t>2</a:t>
            </a:fld>
            <a:endParaRPr lang="en-C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This slide must be visually presented to the audience AND verbalized by the speaker.</a:t>
            </a:r>
          </a:p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35D03B-9E90-D24B-A52B-4E9FE5C11617}" type="slidenum">
              <a:rPr lang="en-CA" sz="1200">
                <a:latin typeface="Calibri" charset="0"/>
              </a:rPr>
              <a:pPr eaLnBrk="1" hangingPunct="1"/>
              <a:t>3</a:t>
            </a:fld>
            <a:endParaRPr lang="en-CA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0BF1F-A118-DC40-9545-BA934C586C99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2F0C-FEC1-074A-B281-E7FA91E50A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Gériatrie</a:t>
            </a:r>
            <a:r>
              <a:rPr lang="en-US" dirty="0" smtClean="0"/>
              <a:t> au bureau: </a:t>
            </a:r>
            <a:r>
              <a:rPr lang="en-US" dirty="0" err="1"/>
              <a:t>c</a:t>
            </a:r>
            <a:r>
              <a:rPr lang="en-US" dirty="0" err="1" smtClean="0"/>
              <a:t>as</a:t>
            </a:r>
            <a:r>
              <a:rPr lang="en-US" dirty="0" smtClean="0"/>
              <a:t> </a:t>
            </a:r>
            <a:r>
              <a:rPr lang="en-US" dirty="0" err="1" smtClean="0"/>
              <a:t>cliniques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Dre</a:t>
            </a:r>
            <a:r>
              <a:rPr lang="en-US" dirty="0" smtClean="0"/>
              <a:t> </a:t>
            </a:r>
            <a:r>
              <a:rPr lang="en-US" dirty="0" err="1" smtClean="0"/>
              <a:t>Raphaëlle</a:t>
            </a:r>
            <a:r>
              <a:rPr lang="en-US" dirty="0" smtClean="0"/>
              <a:t> </a:t>
            </a:r>
            <a:r>
              <a:rPr lang="en-US" dirty="0" err="1" smtClean="0"/>
              <a:t>Thériault</a:t>
            </a:r>
            <a:r>
              <a:rPr lang="en-US" dirty="0" smtClean="0"/>
              <a:t>, MD, CCFP, COE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June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FSC,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rénal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TSH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err="1" smtClean="0"/>
              <a:t>Vit</a:t>
            </a:r>
            <a:r>
              <a:rPr lang="en-US" dirty="0" smtClean="0"/>
              <a:t> B12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CT scan?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Diagnostic?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Phosphate Inline"/>
                <a:cs typeface="Phosphate Inline"/>
              </a:rPr>
              <a:t>Démence</a:t>
            </a:r>
            <a:r>
              <a:rPr lang="en-US" sz="88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 Alzheimer</a:t>
            </a:r>
            <a:endParaRPr lang="en-US" sz="88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Plan:</a:t>
            </a:r>
          </a:p>
          <a:p>
            <a:pPr lvl="1"/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Ativan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1 an</a:t>
            </a:r>
          </a:p>
          <a:p>
            <a:pPr lvl="1"/>
            <a:r>
              <a:rPr lang="en-US" dirty="0" err="1" smtClean="0"/>
              <a:t>Donepezil</a:t>
            </a:r>
            <a:r>
              <a:rPr lang="en-US" dirty="0" smtClean="0"/>
              <a:t> 5 mg die </a:t>
            </a:r>
            <a:r>
              <a:rPr lang="en-US" dirty="0" err="1" smtClean="0"/>
              <a:t>x</a:t>
            </a:r>
            <a:r>
              <a:rPr lang="en-US" dirty="0" smtClean="0"/>
              <a:t> 1-3 </a:t>
            </a:r>
            <a:r>
              <a:rPr lang="en-US" dirty="0" err="1" smtClean="0"/>
              <a:t>mois</a:t>
            </a:r>
            <a:r>
              <a:rPr lang="en-US" dirty="0" smtClean="0"/>
              <a:t> </a:t>
            </a:r>
            <a:r>
              <a:rPr lang="en-US" dirty="0" err="1" smtClean="0"/>
              <a:t>puis</a:t>
            </a:r>
            <a:r>
              <a:rPr lang="en-US" dirty="0" smtClean="0"/>
              <a:t> 10 mg die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</a:t>
            </a:r>
            <a:r>
              <a:rPr lang="en-US" dirty="0" err="1" smtClean="0"/>
              <a:t>pharmaco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Activité</a:t>
            </a:r>
            <a:r>
              <a:rPr lang="en-US" dirty="0" smtClean="0"/>
              <a:t> physique</a:t>
            </a:r>
          </a:p>
          <a:p>
            <a:pPr lvl="1"/>
            <a:r>
              <a:rPr lang="en-US" dirty="0" err="1" smtClean="0"/>
              <a:t>Diète</a:t>
            </a:r>
            <a:r>
              <a:rPr lang="en-US" dirty="0" smtClean="0"/>
              <a:t> </a:t>
            </a:r>
            <a:r>
              <a:rPr lang="en-US" dirty="0" err="1" smtClean="0"/>
              <a:t>équilibrée</a:t>
            </a:r>
            <a:endParaRPr lang="en-US" dirty="0" smtClean="0"/>
          </a:p>
          <a:p>
            <a:pPr lvl="1"/>
            <a:r>
              <a:rPr lang="en-US" dirty="0" smtClean="0"/>
              <a:t>Stimulation cognitive</a:t>
            </a:r>
          </a:p>
          <a:p>
            <a:pPr lvl="1"/>
            <a:r>
              <a:rPr lang="en-US" dirty="0" smtClean="0"/>
              <a:t>Stimulation </a:t>
            </a:r>
            <a:r>
              <a:rPr lang="en-US" dirty="0" err="1" smtClean="0"/>
              <a:t>sociale</a:t>
            </a:r>
            <a:endParaRPr lang="en-US" dirty="0" smtClean="0"/>
          </a:p>
          <a:p>
            <a:pPr lvl="1"/>
            <a:r>
              <a:rPr lang="en-US" dirty="0" smtClean="0"/>
              <a:t>POA, testament,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ide </a:t>
            </a:r>
            <a:r>
              <a:rPr lang="en-US" dirty="0" err="1" smtClean="0"/>
              <a:t>à</a:t>
            </a:r>
            <a:r>
              <a:rPr lang="en-US" dirty="0" smtClean="0"/>
              <a:t> domicile</a:t>
            </a:r>
          </a:p>
          <a:p>
            <a:pPr lvl="1"/>
            <a:r>
              <a:rPr lang="en-US" dirty="0" err="1" smtClean="0"/>
              <a:t>Société</a:t>
            </a:r>
            <a:r>
              <a:rPr lang="en-US" dirty="0" smtClean="0"/>
              <a:t> </a:t>
            </a:r>
            <a:r>
              <a:rPr lang="en-US" dirty="0" err="1" smtClean="0"/>
              <a:t>Alzheimers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lzheimer_form2-e copy.pdf"/>
          <p:cNvPicPr>
            <a:picLocks noGrp="1" noChangeAspect="1"/>
          </p:cNvPicPr>
          <p:nvPr>
            <p:ph idx="1"/>
          </p:nvPr>
        </p:nvPicPr>
        <p:blipFill>
          <a:blip r:embed="rId2"/>
          <a:srcRect l="-67655" r="-67655"/>
          <a:stretch>
            <a:fillRect/>
          </a:stretch>
        </p:blipFill>
        <p:spPr>
          <a:xfrm>
            <a:off x="-562049" y="274638"/>
            <a:ext cx="10639882" cy="58515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#2: M. 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Homme</a:t>
            </a:r>
            <a:r>
              <a:rPr lang="en-US" dirty="0" smtClean="0"/>
              <a:t> 72 </a:t>
            </a:r>
            <a:r>
              <a:rPr lang="en-US" dirty="0" err="1" smtClean="0"/>
              <a:t>ans</a:t>
            </a:r>
            <a:r>
              <a:rPr lang="en-US" dirty="0" smtClean="0"/>
              <a:t>, habit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Moncton avec </a:t>
            </a:r>
            <a:r>
              <a:rPr lang="en-US" dirty="0" err="1" smtClean="0"/>
              <a:t>épouse</a:t>
            </a:r>
            <a:r>
              <a:rPr lang="en-US" dirty="0" smtClean="0"/>
              <a:t> et </a:t>
            </a:r>
            <a:r>
              <a:rPr lang="en-US" dirty="0" err="1" smtClean="0"/>
              <a:t>fils</a:t>
            </a:r>
            <a:endParaRPr lang="en-US" dirty="0" smtClean="0"/>
          </a:p>
          <a:p>
            <a:r>
              <a:rPr lang="en-US" dirty="0" err="1" smtClean="0"/>
              <a:t>Consulte</a:t>
            </a:r>
            <a:r>
              <a:rPr lang="en-US" dirty="0" smtClean="0"/>
              <a:t> </a:t>
            </a:r>
            <a:r>
              <a:rPr lang="en-US" dirty="0" err="1" smtClean="0"/>
              <a:t>seul</a:t>
            </a:r>
            <a:endParaRPr lang="en-US" dirty="0" smtClean="0"/>
          </a:p>
          <a:p>
            <a:r>
              <a:rPr lang="en-US" dirty="0" smtClean="0"/>
              <a:t>RC: Chutes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4 chutes dans 6 mois</a:t>
            </a:r>
          </a:p>
          <a:p>
            <a:r>
              <a:rPr lang="fr-CA" dirty="0" smtClean="0"/>
              <a:t>Circonstances différences chaque fois, perte d’équilibre selon patient</a:t>
            </a:r>
          </a:p>
          <a:p>
            <a:r>
              <a:rPr lang="fr-CA" dirty="0" smtClean="0"/>
              <a:t>Pas de </a:t>
            </a:r>
            <a:r>
              <a:rPr lang="fr-CA" dirty="0" err="1" smtClean="0"/>
              <a:t>sx</a:t>
            </a:r>
            <a:r>
              <a:rPr lang="fr-CA" dirty="0" smtClean="0"/>
              <a:t> cardiaque, d’étourdissements ou de </a:t>
            </a:r>
            <a:r>
              <a:rPr lang="fr-CA" dirty="0" err="1" smtClean="0"/>
              <a:t>sx</a:t>
            </a:r>
            <a:r>
              <a:rPr lang="fr-CA" dirty="0" smtClean="0"/>
              <a:t> </a:t>
            </a:r>
            <a:r>
              <a:rPr lang="fr-CA" dirty="0" err="1" smtClean="0"/>
              <a:t>neuro</a:t>
            </a:r>
            <a:r>
              <a:rPr lang="fr-CA" dirty="0" smtClean="0"/>
              <a:t> focaux ou suggestifs de convulsion</a:t>
            </a:r>
          </a:p>
          <a:p>
            <a:r>
              <a:rPr lang="fr-CA" dirty="0" smtClean="0"/>
              <a:t>Se sent plus ralenti ou “</a:t>
            </a:r>
            <a:r>
              <a:rPr lang="fr-CA" dirty="0" err="1" smtClean="0"/>
              <a:t>stiff</a:t>
            </a:r>
            <a:r>
              <a:rPr lang="fr-CA" dirty="0" smtClean="0"/>
              <a:t>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ATCDs</a:t>
            </a:r>
            <a:r>
              <a:rPr lang="en-US" dirty="0" smtClean="0"/>
              <a:t>: </a:t>
            </a:r>
            <a:r>
              <a:rPr lang="en-US" dirty="0" err="1" smtClean="0"/>
              <a:t>Hypothyroïdie</a:t>
            </a:r>
            <a:r>
              <a:rPr lang="en-US" dirty="0" smtClean="0"/>
              <a:t>, </a:t>
            </a:r>
            <a:r>
              <a:rPr lang="en-US" dirty="0" err="1" smtClean="0"/>
              <a:t>insomnie</a:t>
            </a:r>
            <a:r>
              <a:rPr lang="en-US" dirty="0" smtClean="0"/>
              <a:t>, </a:t>
            </a:r>
            <a:r>
              <a:rPr lang="en-US" dirty="0" err="1" smtClean="0"/>
              <a:t>déficit</a:t>
            </a:r>
            <a:r>
              <a:rPr lang="en-US" dirty="0" smtClean="0"/>
              <a:t> B12, DLPD, </a:t>
            </a:r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bipolaire</a:t>
            </a:r>
            <a:r>
              <a:rPr lang="en-US" dirty="0" smtClean="0"/>
              <a:t>, IRC</a:t>
            </a:r>
          </a:p>
          <a:p>
            <a:r>
              <a:rPr lang="en-US" dirty="0" smtClean="0"/>
              <a:t>HDV: </a:t>
            </a:r>
            <a:r>
              <a:rPr lang="en-US" dirty="0" err="1" smtClean="0"/>
              <a:t>Ancien</a:t>
            </a:r>
            <a:r>
              <a:rPr lang="en-US" dirty="0" smtClean="0"/>
              <a:t> </a:t>
            </a:r>
            <a:r>
              <a:rPr lang="en-US" dirty="0" err="1" smtClean="0"/>
              <a:t>abus</a:t>
            </a:r>
            <a:r>
              <a:rPr lang="en-US" dirty="0" smtClean="0"/>
              <a:t> ROH, pas de </a:t>
            </a:r>
            <a:r>
              <a:rPr lang="en-US" dirty="0" err="1" smtClean="0"/>
              <a:t>tabac</a:t>
            </a:r>
            <a:endParaRPr lang="en-US" dirty="0" smtClean="0"/>
          </a:p>
          <a:p>
            <a:r>
              <a:rPr lang="en-US" dirty="0" err="1" smtClean="0"/>
              <a:t>Médicaments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Synthroid</a:t>
            </a:r>
            <a:r>
              <a:rPr lang="en-US" dirty="0" smtClean="0"/>
              <a:t> 75 mcg die</a:t>
            </a:r>
          </a:p>
          <a:p>
            <a:pPr lvl="1"/>
            <a:r>
              <a:rPr lang="en-US" dirty="0" err="1" smtClean="0"/>
              <a:t>Serax</a:t>
            </a:r>
            <a:r>
              <a:rPr lang="en-US" dirty="0" smtClean="0"/>
              <a:t> 15 mg HS</a:t>
            </a:r>
          </a:p>
          <a:p>
            <a:pPr lvl="1"/>
            <a:r>
              <a:rPr lang="en-US" dirty="0" smtClean="0"/>
              <a:t>Lipitor 20 mg die</a:t>
            </a:r>
          </a:p>
          <a:p>
            <a:pPr lvl="1"/>
            <a:r>
              <a:rPr lang="en-US" dirty="0" err="1" smtClean="0"/>
              <a:t>Zyprexa</a:t>
            </a:r>
            <a:r>
              <a:rPr lang="en-US" dirty="0" smtClean="0"/>
              <a:t> 5 mg die</a:t>
            </a:r>
          </a:p>
          <a:p>
            <a:pPr lvl="1"/>
            <a:r>
              <a:rPr lang="en-US" dirty="0" err="1" smtClean="0"/>
              <a:t>Vit</a:t>
            </a:r>
            <a:r>
              <a:rPr lang="en-US" dirty="0" smtClean="0"/>
              <a:t> B12 1200 mcg PO die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20"/>
            <a:ext cx="8229600" cy="49396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SV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Coeur, </a:t>
            </a:r>
            <a:r>
              <a:rPr lang="en-US" dirty="0" err="1" smtClean="0"/>
              <a:t>poumons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err="1" smtClean="0"/>
              <a:t>Neuro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PERL</a:t>
            </a:r>
          </a:p>
          <a:p>
            <a:pPr lvl="1"/>
            <a:r>
              <a:rPr lang="en-US" dirty="0" smtClean="0"/>
              <a:t>NC </a:t>
            </a:r>
            <a:r>
              <a:rPr lang="en-US" dirty="0" err="1" smtClean="0"/>
              <a:t>n</a:t>
            </a:r>
            <a:endParaRPr lang="en-US" dirty="0" smtClean="0"/>
          </a:p>
          <a:p>
            <a:pPr lvl="1"/>
            <a:r>
              <a:rPr lang="en-US" dirty="0" err="1" smtClean="0"/>
              <a:t>Doigt-nez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pPr lvl="1"/>
            <a:r>
              <a:rPr lang="en-US" dirty="0" err="1" smtClean="0"/>
              <a:t>Ralentissement</a:t>
            </a:r>
            <a:r>
              <a:rPr lang="en-US" dirty="0" smtClean="0"/>
              <a:t> aux MAR </a:t>
            </a:r>
            <a:r>
              <a:rPr lang="en-US" dirty="0" err="1" smtClean="0"/>
              <a:t>doigts</a:t>
            </a:r>
            <a:r>
              <a:rPr lang="en-US" dirty="0" smtClean="0"/>
              <a:t> et mains G&gt;D</a:t>
            </a:r>
          </a:p>
          <a:p>
            <a:pPr lvl="1"/>
            <a:r>
              <a:rPr lang="en-US" dirty="0" smtClean="0"/>
              <a:t>Tonus: </a:t>
            </a:r>
            <a:r>
              <a:rPr lang="en-US" dirty="0" err="1" smtClean="0"/>
              <a:t>Rigidité</a:t>
            </a:r>
            <a:r>
              <a:rPr lang="en-US" dirty="0" smtClean="0"/>
              <a:t> MS G&gt;D, </a:t>
            </a:r>
            <a:r>
              <a:rPr lang="en-US" dirty="0" err="1" smtClean="0"/>
              <a:t>roue</a:t>
            </a:r>
            <a:r>
              <a:rPr lang="en-US" dirty="0" smtClean="0"/>
              <a:t> </a:t>
            </a:r>
            <a:r>
              <a:rPr lang="en-US" dirty="0" err="1" smtClean="0"/>
              <a:t>dentée</a:t>
            </a:r>
            <a:r>
              <a:rPr lang="en-US" dirty="0" smtClean="0"/>
              <a:t> +</a:t>
            </a:r>
          </a:p>
          <a:p>
            <a:pPr lvl="1"/>
            <a:r>
              <a:rPr lang="en-US" dirty="0" smtClean="0"/>
              <a:t>Forces 5/5 MS et MI, </a:t>
            </a:r>
            <a:r>
              <a:rPr lang="en-US" dirty="0" err="1" smtClean="0"/>
              <a:t>réflexes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pPr lvl="1"/>
            <a:r>
              <a:rPr lang="en-US" dirty="0" err="1" smtClean="0"/>
              <a:t>Démarche</a:t>
            </a:r>
            <a:r>
              <a:rPr lang="en-US" dirty="0" smtClean="0"/>
              <a:t>: flexion du </a:t>
            </a:r>
            <a:r>
              <a:rPr lang="en-US" dirty="0" err="1" smtClean="0"/>
              <a:t>tronc</a:t>
            </a:r>
            <a:r>
              <a:rPr lang="en-US" dirty="0" smtClean="0"/>
              <a:t>, </a:t>
            </a:r>
            <a:r>
              <a:rPr lang="en-US" dirty="0" err="1" smtClean="0"/>
              <a:t>petits</a:t>
            </a:r>
            <a:r>
              <a:rPr lang="en-US" dirty="0" smtClean="0"/>
              <a:t> pas, </a:t>
            </a:r>
            <a:r>
              <a:rPr lang="en-US" dirty="0" err="1" smtClean="0"/>
              <a:t>perte</a:t>
            </a:r>
            <a:r>
              <a:rPr lang="en-US" dirty="0" smtClean="0"/>
              <a:t> </a:t>
            </a:r>
            <a:r>
              <a:rPr lang="en-US" dirty="0" err="1" smtClean="0"/>
              <a:t>mvt</a:t>
            </a:r>
            <a:r>
              <a:rPr lang="en-US" dirty="0" smtClean="0"/>
              <a:t> bras “arm swing”, pas de “freezing”</a:t>
            </a:r>
          </a:p>
          <a:p>
            <a:pPr lvl="1"/>
            <a:r>
              <a:rPr lang="en-US" dirty="0" err="1" smtClean="0"/>
              <a:t>Sensibilité</a:t>
            </a:r>
            <a:r>
              <a:rPr lang="en-US" dirty="0" smtClean="0"/>
              <a:t> </a:t>
            </a:r>
            <a:r>
              <a:rPr lang="en-US" dirty="0" err="1" smtClean="0"/>
              <a:t>préservée</a:t>
            </a:r>
            <a:endParaRPr lang="en-US" dirty="0" smtClean="0"/>
          </a:p>
          <a:p>
            <a:pPr lvl="1"/>
            <a:r>
              <a:rPr lang="en-US" dirty="0" smtClean="0"/>
              <a:t>Pas de </a:t>
            </a:r>
            <a:r>
              <a:rPr lang="en-US" dirty="0" err="1" smtClean="0"/>
              <a:t>tremblement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Diagnostic?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???</a:t>
            </a:r>
            <a:endParaRPr lang="en-US" sz="96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</a:t>
            </a:r>
            <a:r>
              <a:rPr lang="en-US" dirty="0" err="1" smtClean="0"/>
              <a:t>d’information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Lithium </a:t>
            </a:r>
            <a:r>
              <a:rPr lang="en-US" dirty="0" err="1" smtClean="0"/>
              <a:t>changé</a:t>
            </a:r>
            <a:r>
              <a:rPr lang="en-US" dirty="0" smtClean="0"/>
              <a:t> pour </a:t>
            </a:r>
            <a:r>
              <a:rPr lang="en-US" dirty="0" err="1" smtClean="0"/>
              <a:t>Zyprexa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a 9 </a:t>
            </a:r>
            <a:r>
              <a:rPr lang="en-US" dirty="0" err="1" smtClean="0"/>
              <a:t>mois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IRC</a:t>
            </a:r>
          </a:p>
          <a:p>
            <a:r>
              <a:rPr lang="en-US" dirty="0" err="1" smtClean="0"/>
              <a:t>Zyprexa</a:t>
            </a:r>
            <a:r>
              <a:rPr lang="en-US" dirty="0" smtClean="0"/>
              <a:t> </a:t>
            </a:r>
            <a:r>
              <a:rPr lang="en-US" dirty="0" err="1" smtClean="0"/>
              <a:t>augmenté</a:t>
            </a:r>
            <a:r>
              <a:rPr lang="en-US" dirty="0" smtClean="0"/>
              <a:t> </a:t>
            </a:r>
            <a:r>
              <a:rPr lang="en-US" dirty="0" err="1" smtClean="0"/>
              <a:t>progressivement</a:t>
            </a:r>
            <a:endParaRPr lang="en-US" dirty="0" smtClean="0"/>
          </a:p>
          <a:p>
            <a:r>
              <a:rPr lang="en-US" dirty="0" smtClean="0"/>
              <a:t>TSH </a:t>
            </a:r>
            <a:r>
              <a:rPr lang="en-US" dirty="0" err="1" smtClean="0"/>
              <a:t>normale</a:t>
            </a:r>
            <a:endParaRPr lang="en-US" dirty="0" smtClean="0"/>
          </a:p>
          <a:p>
            <a:r>
              <a:rPr lang="en-US" dirty="0" smtClean="0"/>
              <a:t>B12 </a:t>
            </a:r>
            <a:r>
              <a:rPr lang="en-US" dirty="0" err="1" smtClean="0"/>
              <a:t>normale</a:t>
            </a:r>
            <a:endParaRPr lang="en-US" dirty="0" smtClean="0"/>
          </a:p>
          <a:p>
            <a:r>
              <a:rPr lang="en-US" dirty="0" smtClean="0"/>
              <a:t>FSC </a:t>
            </a:r>
            <a:r>
              <a:rPr lang="en-US" dirty="0" err="1" smtClean="0"/>
              <a:t>normale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79388" y="414338"/>
            <a:ext cx="8785225" cy="1143000"/>
          </a:xfrm>
        </p:spPr>
        <p:txBody>
          <a:bodyPr/>
          <a:lstStyle/>
          <a:p>
            <a:pPr eaLnBrk="1" hangingPunct="1"/>
            <a:r>
              <a:rPr lang="fr-CA" sz="4000">
                <a:latin typeface="Calibri" charset="0"/>
              </a:rPr>
              <a:t>Divulgation du présentateur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r>
              <a:rPr lang="fr-CA" sz="2400" b="1" dirty="0">
                <a:solidFill>
                  <a:srgbClr val="000000"/>
                </a:solidFill>
                <a:latin typeface="Calibri" charset="0"/>
              </a:rPr>
              <a:t>Présentateur : </a:t>
            </a:r>
            <a:r>
              <a:rPr lang="en-US" sz="2400" dirty="0" err="1"/>
              <a:t>Dre</a:t>
            </a:r>
            <a:r>
              <a:rPr lang="en-US" sz="2400" dirty="0"/>
              <a:t> </a:t>
            </a:r>
            <a:r>
              <a:rPr lang="en-US" sz="2400" dirty="0" err="1"/>
              <a:t>Raphaëlle</a:t>
            </a:r>
            <a:r>
              <a:rPr lang="en-US" sz="2400" dirty="0"/>
              <a:t> </a:t>
            </a:r>
            <a:r>
              <a:rPr lang="en-US" sz="2400" dirty="0" err="1" smtClean="0"/>
              <a:t>Thériault</a:t>
            </a:r>
            <a:endParaRPr lang="en-US" sz="2400" dirty="0" smtClean="0"/>
          </a:p>
          <a:p>
            <a:pPr marL="0" indent="0">
              <a:buNone/>
            </a:pPr>
            <a:endParaRPr lang="fr-CA" sz="2400" b="1" dirty="0">
              <a:latin typeface="Calibri" charset="0"/>
            </a:endParaRPr>
          </a:p>
          <a:p>
            <a:pPr eaLnBrk="1" hangingPunct="1"/>
            <a:r>
              <a:rPr lang="fr-CA" sz="2400" b="1" dirty="0">
                <a:latin typeface="Calibri" charset="0"/>
              </a:rPr>
              <a:t>Relations avec des intérêts commerciaux :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fr-CA" sz="2000" b="1" dirty="0">
                <a:solidFill>
                  <a:srgbClr val="000000"/>
                </a:solidFill>
                <a:latin typeface="Calibri" charset="0"/>
              </a:rPr>
              <a:t>AUCUNE</a:t>
            </a:r>
            <a:endParaRPr lang="fr-CA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endParaRPr lang="fr-CA" sz="24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fr-CA" sz="2400" dirty="0">
              <a:latin typeface="Calibri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9388" y="19050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800">
                <a:solidFill>
                  <a:schemeClr val="accent2"/>
                </a:solidFill>
                <a:latin typeface="Calibri" charset="0"/>
              </a:rPr>
              <a:t>Modèles conflit d’intérêt CMFC : Diapo 1</a:t>
            </a:r>
          </a:p>
        </p:txBody>
      </p:sp>
    </p:spTree>
    <p:extLst>
      <p:ext uri="{BB962C8B-B14F-4D97-AF65-F5344CB8AC3E}">
        <p14:creationId xmlns:p14="http://schemas.microsoft.com/office/powerpoint/2010/main" val="5719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Appel</a:t>
            </a:r>
            <a:r>
              <a:rPr lang="en-US" dirty="0" smtClean="0"/>
              <a:t> </a:t>
            </a:r>
            <a:r>
              <a:rPr lang="en-US" dirty="0" err="1" smtClean="0"/>
              <a:t>psychiatre</a:t>
            </a:r>
            <a:r>
              <a:rPr lang="en-US" dirty="0" smtClean="0"/>
              <a:t>…RV </a:t>
            </a:r>
            <a:r>
              <a:rPr lang="en-US" dirty="0" err="1" smtClean="0"/>
              <a:t>semaine</a:t>
            </a:r>
            <a:r>
              <a:rPr lang="en-US" dirty="0" smtClean="0"/>
              <a:t> </a:t>
            </a:r>
            <a:r>
              <a:rPr lang="en-US" dirty="0" err="1" smtClean="0"/>
              <a:t>prochaine</a:t>
            </a:r>
            <a:endParaRPr lang="en-US" dirty="0" smtClean="0"/>
          </a:p>
          <a:p>
            <a:r>
              <a:rPr lang="en-US" dirty="0" err="1" smtClean="0"/>
              <a:t>Zyprexa</a:t>
            </a:r>
            <a:r>
              <a:rPr lang="en-US" dirty="0" smtClean="0"/>
              <a:t> </a:t>
            </a:r>
            <a:r>
              <a:rPr lang="en-US" dirty="0" err="1" smtClean="0"/>
              <a:t>changé</a:t>
            </a:r>
            <a:r>
              <a:rPr lang="en-US" dirty="0" smtClean="0"/>
              <a:t> pour </a:t>
            </a:r>
            <a:r>
              <a:rPr lang="en-US" dirty="0" err="1" smtClean="0"/>
              <a:t>Acide</a:t>
            </a:r>
            <a:r>
              <a:rPr lang="en-US" dirty="0" smtClean="0"/>
              <a:t> </a:t>
            </a:r>
            <a:r>
              <a:rPr lang="en-US" dirty="0" err="1" smtClean="0"/>
              <a:t>valproïque</a:t>
            </a:r>
            <a:endParaRPr lang="en-US" dirty="0" smtClean="0"/>
          </a:p>
          <a:p>
            <a:r>
              <a:rPr lang="en-US" dirty="0" err="1" smtClean="0"/>
              <a:t>Suivi</a:t>
            </a:r>
            <a:r>
              <a:rPr lang="en-US" dirty="0" smtClean="0"/>
              <a:t> </a:t>
            </a:r>
            <a:r>
              <a:rPr lang="en-US" dirty="0" err="1" smtClean="0"/>
              <a:t>rapproché</a:t>
            </a:r>
            <a:r>
              <a:rPr lang="en-US" dirty="0" smtClean="0"/>
              <a:t> en </a:t>
            </a:r>
            <a:r>
              <a:rPr lang="en-US" dirty="0" err="1" smtClean="0"/>
              <a:t>psychiatrie</a:t>
            </a:r>
            <a:r>
              <a:rPr lang="en-US" dirty="0" smtClean="0"/>
              <a:t> pour </a:t>
            </a:r>
            <a:r>
              <a:rPr lang="en-US" dirty="0" err="1" smtClean="0"/>
              <a:t>prochains</a:t>
            </a:r>
            <a:r>
              <a:rPr lang="en-US" dirty="0" smtClean="0"/>
              <a:t> </a:t>
            </a:r>
            <a:r>
              <a:rPr lang="en-US" dirty="0" err="1" smtClean="0"/>
              <a:t>mois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mois</a:t>
            </a:r>
            <a:r>
              <a:rPr lang="en-US" dirty="0" smtClean="0"/>
              <a:t> plus </a:t>
            </a:r>
            <a:r>
              <a:rPr lang="en-US" dirty="0" err="1" smtClean="0"/>
              <a:t>tard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 de chute </a:t>
            </a:r>
            <a:r>
              <a:rPr lang="en-US" dirty="0" err="1" smtClean="0"/>
              <a:t>dans</a:t>
            </a:r>
            <a:r>
              <a:rPr lang="en-US" dirty="0" smtClean="0"/>
              <a:t> dernier </a:t>
            </a:r>
            <a:r>
              <a:rPr lang="en-US" dirty="0" err="1" smtClean="0"/>
              <a:t>mois</a:t>
            </a:r>
            <a:r>
              <a:rPr lang="en-US" dirty="0" smtClean="0"/>
              <a:t>, pt se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moin</a:t>
            </a:r>
            <a:r>
              <a:rPr lang="en-US" dirty="0" smtClean="0"/>
              <a:t> “stiff”, </a:t>
            </a:r>
            <a:r>
              <a:rPr lang="en-US" dirty="0" err="1" smtClean="0"/>
              <a:t>équilibre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trouve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ralenti</a:t>
            </a:r>
            <a:endParaRPr lang="en-US" dirty="0" smtClean="0"/>
          </a:p>
          <a:p>
            <a:r>
              <a:rPr lang="en-US" dirty="0" smtClean="0"/>
              <a:t>EP: 	</a:t>
            </a:r>
          </a:p>
          <a:p>
            <a:pPr lvl="1"/>
            <a:r>
              <a:rPr lang="en-US" dirty="0" err="1" smtClean="0"/>
              <a:t>Rigidité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encore </a:t>
            </a:r>
            <a:r>
              <a:rPr lang="en-US" dirty="0" err="1" smtClean="0"/>
              <a:t>roue</a:t>
            </a:r>
            <a:r>
              <a:rPr lang="en-US" dirty="0" smtClean="0"/>
              <a:t> </a:t>
            </a:r>
            <a:r>
              <a:rPr lang="en-US" dirty="0" err="1" smtClean="0"/>
              <a:t>dentée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G</a:t>
            </a:r>
          </a:p>
          <a:p>
            <a:pPr lvl="1"/>
            <a:r>
              <a:rPr lang="en-US" dirty="0" err="1" smtClean="0"/>
              <a:t>Lég</a:t>
            </a:r>
            <a:r>
              <a:rPr lang="en-US" dirty="0" smtClean="0"/>
              <a:t>. </a:t>
            </a:r>
            <a:r>
              <a:rPr lang="en-US" dirty="0" err="1"/>
              <a:t>b</a:t>
            </a:r>
            <a:r>
              <a:rPr lang="en-US" dirty="0" err="1" smtClean="0"/>
              <a:t>radykinésie</a:t>
            </a:r>
            <a:r>
              <a:rPr lang="en-US" dirty="0" smtClean="0"/>
              <a:t> </a:t>
            </a:r>
            <a:r>
              <a:rPr lang="en-US" dirty="0" err="1" smtClean="0"/>
              <a:t>persiste</a:t>
            </a:r>
            <a:endParaRPr lang="en-US" dirty="0" smtClean="0"/>
          </a:p>
          <a:p>
            <a:pPr lvl="1"/>
            <a:r>
              <a:rPr lang="en-US" dirty="0" err="1" smtClean="0"/>
              <a:t>Démarche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en flexion, les pas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r>
              <a:rPr lang="en-US" dirty="0" smtClean="0"/>
              <a:t>, pt </a:t>
            </a:r>
            <a:r>
              <a:rPr lang="en-US" dirty="0" err="1" smtClean="0"/>
              <a:t>s’est</a:t>
            </a:r>
            <a:r>
              <a:rPr lang="en-US" dirty="0" smtClean="0"/>
              <a:t> </a:t>
            </a:r>
            <a:r>
              <a:rPr lang="en-US" dirty="0" err="1" smtClean="0"/>
              <a:t>acheté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marchette</a:t>
            </a:r>
            <a:r>
              <a:rPr lang="en-US" dirty="0" smtClean="0"/>
              <a:t> 4 </a:t>
            </a:r>
            <a:r>
              <a:rPr lang="en-US" dirty="0" err="1" smtClean="0"/>
              <a:t>roues</a:t>
            </a:r>
            <a:r>
              <a:rPr lang="en-US" dirty="0" smtClean="0"/>
              <a:t> pour </a:t>
            </a:r>
            <a:r>
              <a:rPr lang="en-US" dirty="0" err="1" smtClean="0"/>
              <a:t>grandes</a:t>
            </a:r>
            <a:r>
              <a:rPr lang="en-US" dirty="0" smtClean="0"/>
              <a:t> distances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Diagnostic?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8000" dirty="0" err="1" smtClean="0">
                <a:solidFill>
                  <a:srgbClr val="FF0000"/>
                </a:solidFill>
                <a:latin typeface="Phosphate Inline"/>
                <a:cs typeface="Phosphate Inline"/>
              </a:rPr>
              <a:t>Maladie</a:t>
            </a:r>
            <a:r>
              <a:rPr lang="en-US" sz="80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 de </a:t>
            </a:r>
            <a:r>
              <a:rPr lang="en-US" sz="8000" dirty="0" err="1" smtClean="0">
                <a:solidFill>
                  <a:srgbClr val="FF0000"/>
                </a:solidFill>
                <a:latin typeface="Phosphate Inline"/>
                <a:cs typeface="Phosphate Inline"/>
              </a:rPr>
              <a:t>parkinson</a:t>
            </a:r>
            <a:endParaRPr lang="en-US" sz="80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sx incommodants, Sinemet 25/100mg 1 co die x 1 semaine, puis 1 co bid </a:t>
            </a:r>
          </a:p>
          <a:p>
            <a:r>
              <a:rPr lang="fr-CA" dirty="0" smtClean="0"/>
              <a:t>Rv suivi</a:t>
            </a:r>
          </a:p>
          <a:p>
            <a:r>
              <a:rPr lang="fr-CA" dirty="0" smtClean="0"/>
              <a:t>Éventuellement 1 co qid ou plus</a:t>
            </a:r>
          </a:p>
          <a:p>
            <a:r>
              <a:rPr lang="fr-CA" dirty="0" smtClean="0"/>
              <a:t>Idéalement centre de jour, suivi paramètres par physio</a:t>
            </a:r>
            <a:endParaRPr lang="fr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#3: M.O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82 </a:t>
            </a:r>
            <a:r>
              <a:rPr lang="en-US" dirty="0" err="1" smtClean="0"/>
              <a:t>ans</a:t>
            </a:r>
            <a:r>
              <a:rPr lang="en-US" dirty="0" smtClean="0"/>
              <a:t>, residence </a:t>
            </a:r>
            <a:r>
              <a:rPr lang="en-US" dirty="0" err="1" smtClean="0"/>
              <a:t>niveau</a:t>
            </a:r>
            <a:r>
              <a:rPr lang="en-US" dirty="0" smtClean="0"/>
              <a:t> 2 </a:t>
            </a:r>
            <a:r>
              <a:rPr lang="en-US" dirty="0" err="1" smtClean="0"/>
              <a:t>x</a:t>
            </a:r>
            <a:r>
              <a:rPr lang="en-US" dirty="0" smtClean="0"/>
              <a:t> 4 </a:t>
            </a:r>
            <a:r>
              <a:rPr lang="en-US" dirty="0" err="1" smtClean="0"/>
              <a:t>mois</a:t>
            </a:r>
            <a:endParaRPr lang="en-US" dirty="0" smtClean="0"/>
          </a:p>
          <a:p>
            <a:r>
              <a:rPr lang="en-US" dirty="0" smtClean="0"/>
              <a:t>ATCD: MPOC, </a:t>
            </a:r>
            <a:r>
              <a:rPr lang="en-US" dirty="0" err="1" smtClean="0"/>
              <a:t>Arthrose</a:t>
            </a:r>
            <a:r>
              <a:rPr lang="en-US" dirty="0" smtClean="0"/>
              <a:t>, RGO, HTA, MCAS </a:t>
            </a:r>
          </a:p>
          <a:p>
            <a:r>
              <a:rPr lang="en-US" dirty="0" smtClean="0"/>
              <a:t>HDV: </a:t>
            </a:r>
            <a:r>
              <a:rPr lang="en-US" dirty="0" err="1" smtClean="0"/>
              <a:t>Ancien</a:t>
            </a:r>
            <a:r>
              <a:rPr lang="en-US" dirty="0" smtClean="0"/>
              <a:t> ROH? </a:t>
            </a:r>
            <a:r>
              <a:rPr lang="en-US" dirty="0" err="1" smtClean="0"/>
              <a:t>Tabac</a:t>
            </a:r>
            <a:r>
              <a:rPr lang="en-US" dirty="0" smtClean="0"/>
              <a:t> 2 </a:t>
            </a:r>
            <a:r>
              <a:rPr lang="en-US" dirty="0" err="1" smtClean="0"/>
              <a:t>paquets</a:t>
            </a:r>
            <a:r>
              <a:rPr lang="en-US" dirty="0" smtClean="0"/>
              <a:t>/jour</a:t>
            </a:r>
          </a:p>
          <a:p>
            <a:r>
              <a:rPr lang="en-US" dirty="0" smtClean="0"/>
              <a:t>RC: </a:t>
            </a:r>
            <a:r>
              <a:rPr lang="en-US" dirty="0" err="1" smtClean="0"/>
              <a:t>Toux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559" y="71338"/>
            <a:ext cx="2273012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2728"/>
            <a:ext cx="8229600" cy="5652985"/>
          </a:xfrm>
        </p:spPr>
        <p:txBody>
          <a:bodyPr/>
          <a:lstStyle/>
          <a:p>
            <a:r>
              <a:rPr lang="en-US" dirty="0" smtClean="0"/>
              <a:t>HMA:</a:t>
            </a:r>
          </a:p>
          <a:p>
            <a:pPr lvl="1"/>
            <a:r>
              <a:rPr lang="en-US" dirty="0" smtClean="0"/>
              <a:t>Histoire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faite</a:t>
            </a:r>
            <a:r>
              <a:rPr lang="en-US" dirty="0" smtClean="0"/>
              <a:t> avec aide </a:t>
            </a:r>
            <a:r>
              <a:rPr lang="en-US" dirty="0" err="1" smtClean="0"/>
              <a:t>soignant</a:t>
            </a:r>
            <a:r>
              <a:rPr lang="en-US" dirty="0" smtClean="0"/>
              <a:t> et pt</a:t>
            </a:r>
          </a:p>
          <a:p>
            <a:pPr lvl="1"/>
            <a:r>
              <a:rPr lang="en-US" dirty="0" err="1" smtClean="0"/>
              <a:t>Toux</a:t>
            </a:r>
            <a:r>
              <a:rPr lang="en-US" dirty="0" smtClean="0"/>
              <a:t> + </a:t>
            </a:r>
            <a:r>
              <a:rPr lang="en-US" dirty="0" err="1" smtClean="0"/>
              <a:t>expectos</a:t>
            </a:r>
            <a:r>
              <a:rPr lang="en-US" dirty="0" smtClean="0"/>
              <a:t> </a:t>
            </a:r>
            <a:r>
              <a:rPr lang="en-US" dirty="0" err="1" smtClean="0"/>
              <a:t>verdâtres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5 </a:t>
            </a:r>
            <a:r>
              <a:rPr lang="en-US" dirty="0" err="1" smtClean="0"/>
              <a:t>jours</a:t>
            </a:r>
            <a:endParaRPr lang="en-US" dirty="0" smtClean="0"/>
          </a:p>
          <a:p>
            <a:pPr lvl="1"/>
            <a:r>
              <a:rPr lang="en-US" dirty="0" err="1" smtClean="0"/>
              <a:t>Légère</a:t>
            </a:r>
            <a:r>
              <a:rPr lang="en-US" dirty="0" smtClean="0"/>
              <a:t> </a:t>
            </a:r>
            <a:r>
              <a:rPr lang="en-US" dirty="0" err="1" smtClean="0"/>
              <a:t>dyspnée</a:t>
            </a:r>
            <a:endParaRPr lang="en-US" dirty="0" smtClean="0"/>
          </a:p>
          <a:p>
            <a:pPr lvl="1"/>
            <a:r>
              <a:rPr lang="en-US" dirty="0" err="1" smtClean="0"/>
              <a:t>Fièvre</a:t>
            </a:r>
            <a:r>
              <a:rPr lang="en-US" dirty="0" smtClean="0"/>
              <a:t> (38.8), saturation 88% AL</a:t>
            </a:r>
          </a:p>
          <a:p>
            <a:pPr lvl="1"/>
            <a:r>
              <a:rPr lang="en-US" dirty="0" smtClean="0"/>
              <a:t>EP </a:t>
            </a:r>
            <a:r>
              <a:rPr lang="en-US" dirty="0" err="1" smtClean="0"/>
              <a:t>suggestif</a:t>
            </a:r>
            <a:r>
              <a:rPr lang="en-US" dirty="0" smtClean="0"/>
              <a:t> de </a:t>
            </a:r>
            <a:r>
              <a:rPr lang="en-US" dirty="0" err="1" smtClean="0"/>
              <a:t>pneumonie</a:t>
            </a:r>
            <a:r>
              <a:rPr lang="en-US" dirty="0" smtClean="0"/>
              <a:t> base D</a:t>
            </a:r>
          </a:p>
          <a:p>
            <a:pPr lvl="1"/>
            <a:r>
              <a:rPr lang="en-US" dirty="0" smtClean="0"/>
              <a:t>Rayon-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confirme</a:t>
            </a:r>
            <a:endParaRPr lang="en-US" dirty="0" smtClean="0"/>
          </a:p>
          <a:p>
            <a:pPr lvl="1"/>
            <a:r>
              <a:rPr lang="en-US" dirty="0" smtClean="0"/>
              <a:t>Admission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l’urgence</a:t>
            </a:r>
            <a:r>
              <a:rPr lang="en-US" dirty="0" smtClean="0"/>
              <a:t>, ATB IV</a:t>
            </a:r>
          </a:p>
          <a:p>
            <a:pPr lvl="1"/>
            <a:r>
              <a:rPr lang="en-US" dirty="0" smtClean="0"/>
              <a:t>Isolation pour influenza pending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48h plus </a:t>
            </a:r>
            <a:r>
              <a:rPr lang="en-US" dirty="0" err="1" smtClean="0"/>
              <a:t>tard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 encore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l’urgence</a:t>
            </a:r>
            <a:r>
              <a:rPr lang="en-US" dirty="0" smtClean="0"/>
              <a:t>,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agité</a:t>
            </a:r>
            <a:r>
              <a:rPr lang="en-US" dirty="0" smtClean="0"/>
              <a:t> la </a:t>
            </a:r>
            <a:r>
              <a:rPr lang="en-US" dirty="0" err="1" smtClean="0"/>
              <a:t>nuit</a:t>
            </a:r>
            <a:r>
              <a:rPr lang="en-US" dirty="0" smtClean="0"/>
              <a:t> </a:t>
            </a:r>
            <a:r>
              <a:rPr lang="en-US" dirty="0" err="1" smtClean="0"/>
              <a:t>dernière</a:t>
            </a:r>
            <a:r>
              <a:rPr lang="en-US" dirty="0" smtClean="0"/>
              <a:t>, </a:t>
            </a:r>
            <a:r>
              <a:rPr lang="en-US" dirty="0" err="1" smtClean="0"/>
              <a:t>aggressif</a:t>
            </a:r>
            <a:r>
              <a:rPr lang="en-US" dirty="0" smtClean="0"/>
              <a:t> </a:t>
            </a:r>
            <a:r>
              <a:rPr lang="en-US" dirty="0" err="1" smtClean="0"/>
              <a:t>verbalement</a:t>
            </a:r>
            <a:r>
              <a:rPr lang="en-US" dirty="0" smtClean="0"/>
              <a:t> et </a:t>
            </a:r>
            <a:r>
              <a:rPr lang="en-US" dirty="0" err="1" smtClean="0"/>
              <a:t>physiquement</a:t>
            </a:r>
            <a:r>
              <a:rPr lang="en-US" dirty="0" smtClean="0"/>
              <a:t> avec le personnel, </a:t>
            </a:r>
            <a:r>
              <a:rPr lang="en-US" dirty="0" err="1" smtClean="0"/>
              <a:t>pense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au foyer </a:t>
            </a:r>
          </a:p>
          <a:p>
            <a:r>
              <a:rPr lang="en-US" dirty="0" err="1" smtClean="0"/>
              <a:t>Transfert</a:t>
            </a:r>
            <a:r>
              <a:rPr lang="en-US" dirty="0" smtClean="0"/>
              <a:t> aux </a:t>
            </a:r>
            <a:r>
              <a:rPr lang="en-US" dirty="0" err="1" smtClean="0"/>
              <a:t>soins</a:t>
            </a:r>
            <a:r>
              <a:rPr lang="en-US" dirty="0" smtClean="0"/>
              <a:t> pall. car </a:t>
            </a:r>
            <a:r>
              <a:rPr lang="en-US" dirty="0" err="1" smtClean="0"/>
              <a:t>seul</a:t>
            </a:r>
            <a:r>
              <a:rPr lang="en-US" dirty="0" smtClean="0"/>
              <a:t> lit </a:t>
            </a:r>
            <a:r>
              <a:rPr lang="en-US" dirty="0" err="1" smtClean="0"/>
              <a:t>disponible</a:t>
            </a:r>
            <a:endParaRPr lang="en-US" dirty="0" smtClean="0"/>
          </a:p>
          <a:p>
            <a:r>
              <a:rPr lang="en-US" dirty="0" err="1" smtClean="0"/>
              <a:t>Dérange</a:t>
            </a:r>
            <a:r>
              <a:rPr lang="en-US" dirty="0" smtClean="0"/>
              <a:t> les </a:t>
            </a:r>
            <a:r>
              <a:rPr lang="en-US" dirty="0" err="1" smtClean="0"/>
              <a:t>autres</a:t>
            </a:r>
            <a:r>
              <a:rPr lang="en-US" dirty="0" smtClean="0"/>
              <a:t> patients +++</a:t>
            </a:r>
          </a:p>
          <a:p>
            <a:r>
              <a:rPr lang="en-US" dirty="0" err="1" smtClean="0"/>
              <a:t>Reçoit</a:t>
            </a:r>
            <a:r>
              <a:rPr lang="en-US" dirty="0" smtClean="0"/>
              <a:t> 1 mg </a:t>
            </a:r>
            <a:r>
              <a:rPr lang="en-US" dirty="0" err="1" smtClean="0"/>
              <a:t>Ativan</a:t>
            </a:r>
            <a:r>
              <a:rPr lang="en-US" dirty="0" smtClean="0"/>
              <a:t> </a:t>
            </a:r>
            <a:r>
              <a:rPr lang="en-US" dirty="0" err="1" smtClean="0"/>
              <a:t>qid</a:t>
            </a:r>
            <a:r>
              <a:rPr lang="en-US" dirty="0" smtClean="0"/>
              <a:t> PRN pour agitation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65" dirty="0" smtClean="0"/>
              <a:t>Diagnostic?</a:t>
            </a:r>
          </a:p>
          <a:p>
            <a:pPr algn="ctr"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Phosphate Inline"/>
                <a:cs typeface="Phosphate Inline"/>
              </a:rPr>
              <a:t>Délirium</a:t>
            </a:r>
            <a:r>
              <a:rPr lang="en-US" sz="88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!</a:t>
            </a:r>
          </a:p>
          <a:p>
            <a:pPr algn="ctr">
              <a:buNone/>
            </a:pPr>
            <a:endParaRPr lang="en-US" sz="8800" dirty="0" smtClean="0">
              <a:solidFill>
                <a:srgbClr val="FF0000"/>
              </a:solidFill>
              <a:latin typeface="Phosphate Inline"/>
              <a:cs typeface="Phosphate Inline"/>
            </a:endParaRPr>
          </a:p>
          <a:p>
            <a:pPr algn="ctr">
              <a:buNone/>
            </a:pPr>
            <a:endParaRPr lang="en-US" sz="88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Facteurs</a:t>
            </a:r>
            <a:r>
              <a:rPr lang="en-US" dirty="0" smtClean="0"/>
              <a:t> de </a:t>
            </a:r>
            <a:r>
              <a:rPr lang="en-US" dirty="0" err="1" smtClean="0"/>
              <a:t>risque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Changement</a:t>
            </a:r>
            <a:r>
              <a:rPr lang="en-US" dirty="0" smtClean="0"/>
              <a:t> de milieu</a:t>
            </a:r>
          </a:p>
          <a:p>
            <a:r>
              <a:rPr lang="en-US" dirty="0" smtClean="0"/>
              <a:t>Isolation…masques et </a:t>
            </a:r>
            <a:r>
              <a:rPr lang="en-US" dirty="0" err="1" smtClean="0"/>
              <a:t>jaquettes</a:t>
            </a:r>
            <a:endParaRPr lang="en-US" dirty="0" smtClean="0"/>
          </a:p>
          <a:p>
            <a:r>
              <a:rPr lang="en-US" dirty="0" smtClean="0"/>
              <a:t>Pas de </a:t>
            </a:r>
            <a:r>
              <a:rPr lang="en-US" dirty="0" err="1" smtClean="0"/>
              <a:t>fenêtres</a:t>
            </a:r>
            <a:endParaRPr lang="en-US" dirty="0" smtClean="0"/>
          </a:p>
          <a:p>
            <a:r>
              <a:rPr lang="en-US" dirty="0" err="1" smtClean="0"/>
              <a:t>Changement</a:t>
            </a:r>
            <a:r>
              <a:rPr lang="en-US" dirty="0" smtClean="0"/>
              <a:t> de </a:t>
            </a:r>
            <a:r>
              <a:rPr lang="en-US" dirty="0" err="1" smtClean="0"/>
              <a:t>médicaments</a:t>
            </a:r>
            <a:endParaRPr lang="en-US" dirty="0" smtClean="0"/>
          </a:p>
          <a:p>
            <a:r>
              <a:rPr lang="en-US" dirty="0" err="1" smtClean="0"/>
              <a:t>Potentiel</a:t>
            </a:r>
            <a:r>
              <a:rPr lang="en-US" dirty="0" smtClean="0"/>
              <a:t> </a:t>
            </a:r>
            <a:r>
              <a:rPr lang="en-US" dirty="0" err="1" smtClean="0"/>
              <a:t>sevrage</a:t>
            </a:r>
            <a:endParaRPr lang="en-US" dirty="0" smtClean="0"/>
          </a:p>
          <a:p>
            <a:r>
              <a:rPr lang="en-US" dirty="0" smtClean="0"/>
              <a:t>Troubles </a:t>
            </a:r>
            <a:r>
              <a:rPr lang="en-US" dirty="0" err="1" smtClean="0"/>
              <a:t>cognitifs</a:t>
            </a:r>
            <a:r>
              <a:rPr lang="en-US" dirty="0" smtClean="0"/>
              <a:t> de base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Sans </a:t>
            </a:r>
            <a:r>
              <a:rPr lang="en-US" dirty="0" err="1" smtClean="0"/>
              <a:t>particuliarités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95288" y="485775"/>
            <a:ext cx="8229600" cy="1143000"/>
          </a:xfrm>
        </p:spPr>
        <p:txBody>
          <a:bodyPr/>
          <a:lstStyle/>
          <a:p>
            <a:pPr eaLnBrk="1" hangingPunct="1"/>
            <a:r>
              <a:rPr lang="fr-CA" sz="3200">
                <a:latin typeface="Calibri" charset="0"/>
              </a:rPr>
              <a:t>Atténuation des sources potentielles de partialité</a:t>
            </a:r>
            <a:endParaRPr lang="en-CA" sz="3200">
              <a:latin typeface="Calibri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fr-CA" sz="2400" smtClean="0">
                <a:solidFill>
                  <a:srgbClr val="000000"/>
                </a:solidFill>
                <a:latin typeface="Calibri" charset="0"/>
              </a:rPr>
              <a:t>Non applicable</a:t>
            </a:r>
            <a:endParaRPr lang="fr-CA" sz="24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A" sz="24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fr-CA" sz="20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A" dirty="0">
              <a:latin typeface="Calibri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50825" y="19050"/>
            <a:ext cx="4392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800">
                <a:solidFill>
                  <a:schemeClr val="accent2"/>
                </a:solidFill>
                <a:latin typeface="Calibri" charset="0"/>
              </a:rPr>
              <a:t>Modèles conflit d’intérêt CMFC : Diapo 2</a:t>
            </a:r>
          </a:p>
        </p:txBody>
      </p:sp>
    </p:spTree>
    <p:extLst>
      <p:ext uri="{BB962C8B-B14F-4D97-AF65-F5344CB8AC3E}">
        <p14:creationId xmlns:p14="http://schemas.microsoft.com/office/powerpoint/2010/main" val="3141108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FSC: </a:t>
            </a:r>
            <a:r>
              <a:rPr lang="en-US" dirty="0" err="1" smtClean="0"/>
              <a:t>normale</a:t>
            </a:r>
            <a:endParaRPr lang="en-US" dirty="0" smtClean="0"/>
          </a:p>
          <a:p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rénal</a:t>
            </a:r>
            <a:r>
              <a:rPr lang="en-US" dirty="0" smtClean="0"/>
              <a:t>: normal</a:t>
            </a:r>
          </a:p>
          <a:p>
            <a:r>
              <a:rPr lang="en-US" dirty="0" smtClean="0"/>
              <a:t>TSH: </a:t>
            </a:r>
            <a:r>
              <a:rPr lang="en-US" dirty="0" err="1" smtClean="0"/>
              <a:t>normale</a:t>
            </a:r>
            <a:endParaRPr lang="en-US" dirty="0" smtClean="0"/>
          </a:p>
          <a:p>
            <a:r>
              <a:rPr lang="en-US" dirty="0" err="1" smtClean="0"/>
              <a:t>Tropo</a:t>
            </a:r>
            <a:r>
              <a:rPr lang="en-US" dirty="0" smtClean="0"/>
              <a:t>: 0,050 (</a:t>
            </a:r>
            <a:r>
              <a:rPr lang="en-US" dirty="0" err="1" smtClean="0"/>
              <a:t>n</a:t>
            </a:r>
            <a:r>
              <a:rPr lang="en-US" dirty="0" smtClean="0"/>
              <a:t>&lt;0,034)</a:t>
            </a:r>
          </a:p>
          <a:p>
            <a:r>
              <a:rPr lang="en-US" dirty="0" err="1" smtClean="0"/>
              <a:t>Procalcitonine</a:t>
            </a:r>
            <a:r>
              <a:rPr lang="en-US" dirty="0" smtClean="0"/>
              <a:t>: 0.18</a:t>
            </a:r>
          </a:p>
          <a:p>
            <a:r>
              <a:rPr lang="en-US" dirty="0" smtClean="0"/>
              <a:t>Influenza: </a:t>
            </a:r>
            <a:r>
              <a:rPr lang="en-US" dirty="0" err="1" smtClean="0"/>
              <a:t>négatif</a:t>
            </a:r>
            <a:endParaRPr lang="en-US" dirty="0" smtClean="0"/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d’urine</a:t>
            </a:r>
            <a:r>
              <a:rPr lang="en-US" dirty="0" smtClean="0"/>
              <a:t>: </a:t>
            </a:r>
            <a:r>
              <a:rPr lang="en-US" dirty="0" err="1" smtClean="0"/>
              <a:t>normale</a:t>
            </a:r>
            <a:endParaRPr lang="en-US" dirty="0" smtClean="0"/>
          </a:p>
          <a:p>
            <a:r>
              <a:rPr lang="en-US" dirty="0" err="1" smtClean="0"/>
              <a:t>Dernière</a:t>
            </a:r>
            <a:r>
              <a:rPr lang="en-US" dirty="0" smtClean="0"/>
              <a:t> </a:t>
            </a:r>
            <a:r>
              <a:rPr lang="en-US" dirty="0" err="1" smtClean="0"/>
              <a:t>selle</a:t>
            </a:r>
            <a:r>
              <a:rPr lang="en-US" dirty="0" smtClean="0"/>
              <a:t>: </a:t>
            </a:r>
            <a:r>
              <a:rPr lang="en-US" dirty="0" err="1" smtClean="0"/>
              <a:t>aucune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l’admission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Pneumonie</a:t>
            </a:r>
            <a:endParaRPr lang="en-US" dirty="0" smtClean="0"/>
          </a:p>
          <a:p>
            <a:r>
              <a:rPr lang="en-US" dirty="0" smtClean="0"/>
              <a:t>Constipation</a:t>
            </a:r>
          </a:p>
          <a:p>
            <a:r>
              <a:rPr lang="en-US" dirty="0" err="1" smtClean="0"/>
              <a:t>Sevrage</a:t>
            </a:r>
            <a:r>
              <a:rPr lang="en-US" dirty="0" smtClean="0"/>
              <a:t> Nicotine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08" y="1678695"/>
            <a:ext cx="6015146" cy="38558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Causes…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D/C </a:t>
            </a:r>
            <a:r>
              <a:rPr lang="en-US" dirty="0" err="1" smtClean="0"/>
              <a:t>Ativan</a:t>
            </a:r>
            <a:endParaRPr lang="en-US" dirty="0" smtClean="0"/>
          </a:p>
          <a:p>
            <a:r>
              <a:rPr lang="en-US" dirty="0" smtClean="0"/>
              <a:t>Protocol </a:t>
            </a:r>
            <a:r>
              <a:rPr lang="en-US" dirty="0" err="1" smtClean="0"/>
              <a:t>sevrage</a:t>
            </a:r>
            <a:r>
              <a:rPr lang="en-US" dirty="0" smtClean="0"/>
              <a:t> nicotine, </a:t>
            </a:r>
            <a:r>
              <a:rPr lang="en-US" dirty="0" err="1" smtClean="0"/>
              <a:t>donner</a:t>
            </a:r>
            <a:r>
              <a:rPr lang="en-US" dirty="0" smtClean="0"/>
              <a:t> </a:t>
            </a:r>
            <a:r>
              <a:rPr lang="en-US" dirty="0" err="1" smtClean="0"/>
              <a:t>inhalateurs</a:t>
            </a:r>
            <a:r>
              <a:rPr lang="en-US" dirty="0" smtClean="0"/>
              <a:t> </a:t>
            </a:r>
            <a:r>
              <a:rPr lang="en-US" dirty="0" err="1" smtClean="0"/>
              <a:t>régulièrement</a:t>
            </a:r>
            <a:endParaRPr lang="en-US" dirty="0" smtClean="0"/>
          </a:p>
          <a:p>
            <a:r>
              <a:rPr lang="en-US" dirty="0" err="1" smtClean="0"/>
              <a:t>Seroquel</a:t>
            </a:r>
            <a:r>
              <a:rPr lang="en-US" dirty="0" smtClean="0"/>
              <a:t> 12,5 </a:t>
            </a:r>
            <a:r>
              <a:rPr lang="en-US" dirty="0" err="1" smtClean="0"/>
              <a:t>à</a:t>
            </a:r>
            <a:r>
              <a:rPr lang="en-US" dirty="0" smtClean="0"/>
              <a:t> 25 mg PO bid </a:t>
            </a:r>
            <a:r>
              <a:rPr lang="en-US" dirty="0" err="1" smtClean="0"/>
              <a:t>rég</a:t>
            </a:r>
            <a:r>
              <a:rPr lang="en-US" dirty="0" smtClean="0"/>
              <a:t>. + </a:t>
            </a:r>
            <a:r>
              <a:rPr lang="en-US" dirty="0" err="1" smtClean="0"/>
              <a:t>seroquel</a:t>
            </a:r>
            <a:r>
              <a:rPr lang="en-US" dirty="0" smtClean="0"/>
              <a:t> 12,5 mg PO bid PRN</a:t>
            </a:r>
          </a:p>
          <a:p>
            <a:r>
              <a:rPr lang="en-US" dirty="0" smtClean="0"/>
              <a:t>Peg die </a:t>
            </a:r>
            <a:r>
              <a:rPr lang="en-US" dirty="0" err="1" smtClean="0"/>
              <a:t>x</a:t>
            </a:r>
            <a:r>
              <a:rPr lang="en-US" dirty="0" smtClean="0"/>
              <a:t> 3 </a:t>
            </a:r>
            <a:r>
              <a:rPr lang="en-US" dirty="0" err="1" smtClean="0"/>
              <a:t>jours</a:t>
            </a:r>
            <a:endParaRPr lang="en-US" dirty="0" smtClean="0"/>
          </a:p>
          <a:p>
            <a:r>
              <a:rPr lang="en-US" dirty="0" smtClean="0"/>
              <a:t>Faire </a:t>
            </a:r>
            <a:r>
              <a:rPr lang="en-US" smtClean="0"/>
              <a:t>marcher pt 3x/j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Devient</a:t>
            </a:r>
            <a:r>
              <a:rPr lang="en-US" dirty="0" smtClean="0"/>
              <a:t> plus </a:t>
            </a:r>
            <a:r>
              <a:rPr lang="en-US" dirty="0" err="1" smtClean="0"/>
              <a:t>calme</a:t>
            </a:r>
            <a:r>
              <a:rPr lang="en-US" dirty="0" smtClean="0"/>
              <a:t> 5 min post-</a:t>
            </a:r>
            <a:r>
              <a:rPr lang="en-US" dirty="0" err="1" smtClean="0"/>
              <a:t>inhalateur</a:t>
            </a:r>
            <a:r>
              <a:rPr lang="en-US" dirty="0" smtClean="0"/>
              <a:t> nicotine</a:t>
            </a:r>
          </a:p>
          <a:p>
            <a:r>
              <a:rPr lang="en-US" dirty="0" err="1" smtClean="0"/>
              <a:t>Résolution</a:t>
            </a:r>
            <a:r>
              <a:rPr lang="en-US" dirty="0" smtClean="0"/>
              <a:t> progressive de la confusion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prochains</a:t>
            </a:r>
            <a:r>
              <a:rPr lang="en-US" dirty="0" smtClean="0"/>
              <a:t> 5 </a:t>
            </a:r>
            <a:r>
              <a:rPr lang="en-US" dirty="0" err="1" smtClean="0"/>
              <a:t>jours</a:t>
            </a:r>
            <a:endParaRPr lang="en-US" dirty="0" smtClean="0"/>
          </a:p>
          <a:p>
            <a:r>
              <a:rPr lang="en-US" dirty="0" smtClean="0"/>
              <a:t>Troubles </a:t>
            </a:r>
            <a:r>
              <a:rPr lang="en-US" dirty="0" err="1" smtClean="0"/>
              <a:t>cognitifs</a:t>
            </a:r>
            <a:r>
              <a:rPr lang="en-US" dirty="0" smtClean="0"/>
              <a:t> de base idem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#4: Mme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Femme 87 ans, accompagnée de sa fille</a:t>
            </a:r>
          </a:p>
          <a:p>
            <a:r>
              <a:rPr lang="fr-CA" dirty="0" err="1" smtClean="0"/>
              <a:t>ATCDs</a:t>
            </a:r>
            <a:r>
              <a:rPr lang="fr-CA" dirty="0" smtClean="0"/>
              <a:t>: HTA, DM 2, DLPD, MCAS (IM 1994), Anxiété, Démence mixte, ostéoporose, RGO</a:t>
            </a:r>
          </a:p>
          <a:p>
            <a:r>
              <a:rPr lang="fr-CA" dirty="0" smtClean="0"/>
              <a:t>RC: étourdissements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Étourdissements seulement quand se lève, très suggestifs d’HTO</a:t>
            </a:r>
          </a:p>
          <a:p>
            <a:r>
              <a:rPr lang="fr-CA" dirty="0" smtClean="0"/>
              <a:t>Habite avec sa fille, complètement dépendante pour </a:t>
            </a:r>
            <a:r>
              <a:rPr lang="fr-CA" dirty="0" err="1" smtClean="0"/>
              <a:t>AVDs</a:t>
            </a:r>
            <a:r>
              <a:rPr lang="fr-CA" dirty="0" smtClean="0"/>
              <a:t>, aide au bain, s’habille avec guidance, se mobilise avec marchette</a:t>
            </a:r>
          </a:p>
          <a:p>
            <a:r>
              <a:rPr lang="fr-CA" dirty="0" smtClean="0"/>
              <a:t>Pas de problèmes de comportement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TA: 112/65 (assise), 88/53 (debout)</a:t>
            </a:r>
          </a:p>
          <a:p>
            <a:r>
              <a:rPr lang="fr-CA" dirty="0" smtClean="0"/>
              <a:t>Pouls: 58</a:t>
            </a:r>
          </a:p>
          <a:p>
            <a:r>
              <a:rPr lang="fr-CA" dirty="0" smtClean="0"/>
              <a:t>Reste sans particularités</a:t>
            </a:r>
          </a:p>
          <a:p>
            <a:r>
              <a:rPr lang="fr-CA" dirty="0" smtClean="0"/>
              <a:t>Carnet glycémies: 5.5-8.2 (2 hypoglycémies dans le dernier mois)</a:t>
            </a:r>
            <a:endParaRPr lang="fr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Médicaments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HCTZ 25 mg die</a:t>
            </a:r>
          </a:p>
          <a:p>
            <a:r>
              <a:rPr lang="en-US" dirty="0" err="1" smtClean="0"/>
              <a:t>Coversyl</a:t>
            </a:r>
            <a:r>
              <a:rPr lang="en-US" dirty="0" smtClean="0"/>
              <a:t> 4 mg die</a:t>
            </a:r>
          </a:p>
          <a:p>
            <a:r>
              <a:rPr lang="en-US" dirty="0" err="1" smtClean="0"/>
              <a:t>Metoprolol</a:t>
            </a:r>
            <a:r>
              <a:rPr lang="en-US" dirty="0" smtClean="0"/>
              <a:t> 50 mg bid</a:t>
            </a:r>
          </a:p>
          <a:p>
            <a:r>
              <a:rPr lang="en-US" dirty="0" err="1" smtClean="0"/>
              <a:t>Insuline</a:t>
            </a:r>
            <a:r>
              <a:rPr lang="en-US" dirty="0" smtClean="0"/>
              <a:t> NPH 10 U HS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1000 mg bid</a:t>
            </a:r>
          </a:p>
          <a:p>
            <a:r>
              <a:rPr lang="en-US" dirty="0" err="1" smtClean="0"/>
              <a:t>Diamicron</a:t>
            </a:r>
            <a:r>
              <a:rPr lang="en-US" dirty="0" smtClean="0"/>
              <a:t> 60 mg bid</a:t>
            </a:r>
          </a:p>
          <a:p>
            <a:r>
              <a:rPr lang="en-US" dirty="0" smtClean="0"/>
              <a:t>Lipitor 40 mg die</a:t>
            </a:r>
          </a:p>
          <a:p>
            <a:r>
              <a:rPr lang="en-US" dirty="0" smtClean="0"/>
              <a:t>ASA 81 mg die</a:t>
            </a:r>
          </a:p>
          <a:p>
            <a:r>
              <a:rPr lang="en-US" dirty="0" smtClean="0"/>
              <a:t>Ranitidine 75 mg bid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Vit</a:t>
            </a:r>
            <a:r>
              <a:rPr lang="en-US" dirty="0" smtClean="0"/>
              <a:t> D 1000U die</a:t>
            </a:r>
          </a:p>
          <a:p>
            <a:r>
              <a:rPr lang="en-US" dirty="0" smtClean="0"/>
              <a:t>Calcium 500 mg bid</a:t>
            </a:r>
          </a:p>
          <a:p>
            <a:r>
              <a:rPr lang="en-US" dirty="0" err="1" smtClean="0"/>
              <a:t>Alendronate</a:t>
            </a:r>
            <a:r>
              <a:rPr lang="en-US" dirty="0" smtClean="0"/>
              <a:t> 70 mg/</a:t>
            </a:r>
            <a:r>
              <a:rPr lang="en-US" dirty="0" err="1" smtClean="0"/>
              <a:t>sem</a:t>
            </a:r>
            <a:endParaRPr lang="en-US" dirty="0" smtClean="0"/>
          </a:p>
          <a:p>
            <a:r>
              <a:rPr lang="en-US" dirty="0" err="1" smtClean="0"/>
              <a:t>Rivotril</a:t>
            </a:r>
            <a:r>
              <a:rPr lang="en-US" dirty="0" smtClean="0"/>
              <a:t> 0.5 mg bid</a:t>
            </a:r>
          </a:p>
          <a:p>
            <a:r>
              <a:rPr lang="en-US" dirty="0" err="1" smtClean="0"/>
              <a:t>Celexa</a:t>
            </a:r>
            <a:r>
              <a:rPr lang="en-US" dirty="0" smtClean="0"/>
              <a:t> 40 mg die</a:t>
            </a:r>
          </a:p>
          <a:p>
            <a:r>
              <a:rPr lang="en-US" dirty="0" smtClean="0"/>
              <a:t>Aricept 10 mg die</a:t>
            </a:r>
          </a:p>
          <a:p>
            <a:r>
              <a:rPr lang="en-US" dirty="0" smtClean="0"/>
              <a:t>FeSO4 300 mg die</a:t>
            </a:r>
          </a:p>
          <a:p>
            <a:r>
              <a:rPr lang="en-US" dirty="0" err="1" smtClean="0"/>
              <a:t>Vit</a:t>
            </a:r>
            <a:r>
              <a:rPr lang="en-US" dirty="0" smtClean="0"/>
              <a:t> B12 1200 mcg die</a:t>
            </a:r>
          </a:p>
          <a:p>
            <a:r>
              <a:rPr lang="en-US" dirty="0" smtClean="0"/>
              <a:t>Tylenol </a:t>
            </a:r>
            <a:r>
              <a:rPr lang="en-US" dirty="0" err="1" smtClean="0"/>
              <a:t>arthrite</a:t>
            </a:r>
            <a:r>
              <a:rPr lang="en-US" dirty="0" smtClean="0"/>
              <a:t> 650 mg bid</a:t>
            </a:r>
          </a:p>
          <a:p>
            <a:r>
              <a:rPr lang="en-US" dirty="0" err="1" smtClean="0"/>
              <a:t>Senokot</a:t>
            </a:r>
            <a:r>
              <a:rPr lang="en-US" dirty="0" smtClean="0"/>
              <a:t> die PRN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02693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err="1" smtClean="0">
                <a:solidFill>
                  <a:srgbClr val="FF0000"/>
                </a:solidFill>
                <a:latin typeface="Phosphate Inline"/>
                <a:cs typeface="Phosphate Inline"/>
              </a:rPr>
              <a:t>Cesser</a:t>
            </a:r>
            <a:r>
              <a:rPr lang="en-US" sz="72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, </a:t>
            </a:r>
          </a:p>
          <a:p>
            <a:pPr algn="ctr">
              <a:buNone/>
            </a:pPr>
            <a:r>
              <a:rPr lang="en-US" sz="7200" dirty="0" err="1" smtClean="0">
                <a:solidFill>
                  <a:srgbClr val="FF0000"/>
                </a:solidFill>
                <a:latin typeface="Phosphate Inline"/>
                <a:cs typeface="Phosphate Inline"/>
              </a:rPr>
              <a:t>diminuer</a:t>
            </a:r>
            <a:r>
              <a:rPr lang="en-US" sz="72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Phosphate Inline"/>
                <a:cs typeface="Phosphate Inline"/>
              </a:rPr>
              <a:t>ou</a:t>
            </a:r>
            <a:r>
              <a:rPr lang="en-US" sz="7200" dirty="0" smtClean="0">
                <a:solidFill>
                  <a:srgbClr val="FF0000"/>
                </a:solidFill>
                <a:latin typeface="Phosphate Inline"/>
                <a:cs typeface="Phosphate Inline"/>
              </a:rPr>
              <a:t> continuer?</a:t>
            </a:r>
            <a:endParaRPr lang="en-US" sz="7200" dirty="0">
              <a:solidFill>
                <a:srgbClr val="FF0000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#1: Mme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fr-CA" dirty="0" smtClean="0"/>
              <a:t>79 ans, habite maison Sainte-Marie</a:t>
            </a:r>
          </a:p>
          <a:p>
            <a:r>
              <a:rPr lang="fr-CA" dirty="0" smtClean="0"/>
              <a:t>Mari </a:t>
            </a:r>
            <a:r>
              <a:rPr lang="fr-CA" dirty="0" err="1" smtClean="0"/>
              <a:t>dcd</a:t>
            </a:r>
            <a:r>
              <a:rPr lang="fr-CA" dirty="0" smtClean="0"/>
              <a:t> x 2 mois (AVC)</a:t>
            </a:r>
          </a:p>
          <a:p>
            <a:r>
              <a:rPr lang="fr-CA" dirty="0" smtClean="0"/>
              <a:t>Consulte avec sa fille (qui est aussi votre </a:t>
            </a:r>
            <a:r>
              <a:rPr lang="fr-CA" dirty="0" err="1" smtClean="0"/>
              <a:t>pte</a:t>
            </a:r>
            <a:r>
              <a:rPr lang="fr-CA" dirty="0" smtClean="0"/>
              <a:t>)</a:t>
            </a:r>
          </a:p>
          <a:p>
            <a:r>
              <a:rPr lang="fr-CA" dirty="0" smtClean="0"/>
              <a:t>RC: suivi HTA</a:t>
            </a:r>
          </a:p>
          <a:p>
            <a:r>
              <a:rPr lang="fr-CA" dirty="0" smtClean="0"/>
              <a:t>À la sortie, sa fille vous dit…</a:t>
            </a:r>
          </a:p>
          <a:p>
            <a:pPr lvl="1"/>
            <a:r>
              <a:rPr lang="fr-CA" dirty="0" smtClean="0"/>
              <a:t>“J’ai peur que ma mère a attrapé Alzheimer!”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32" y="5023387"/>
            <a:ext cx="2582335" cy="17640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Médicaments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HCTZ 25 mg die</a:t>
            </a:r>
          </a:p>
          <a:p>
            <a:r>
              <a:rPr lang="en-US" dirty="0" err="1" smtClean="0"/>
              <a:t>Coversyl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mg die</a:t>
            </a:r>
          </a:p>
          <a:p>
            <a:r>
              <a:rPr lang="en-US" dirty="0" err="1" smtClean="0"/>
              <a:t>Metoprolol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 mg bid</a:t>
            </a:r>
          </a:p>
          <a:p>
            <a:r>
              <a:rPr lang="en-US" dirty="0" err="1" smtClean="0"/>
              <a:t>Insuline</a:t>
            </a:r>
            <a:r>
              <a:rPr lang="en-US" dirty="0" smtClean="0"/>
              <a:t> NPH 10 U HS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1000 mg bid</a:t>
            </a:r>
          </a:p>
          <a:p>
            <a:r>
              <a:rPr lang="en-US" dirty="0" err="1" smtClean="0"/>
              <a:t>Diamicron</a:t>
            </a:r>
            <a:r>
              <a:rPr lang="en-US" dirty="0" smtClean="0"/>
              <a:t> 60 mg bid</a:t>
            </a:r>
          </a:p>
          <a:p>
            <a:r>
              <a:rPr lang="en-US" dirty="0" smtClean="0"/>
              <a:t>Lipitor 40 mg die</a:t>
            </a:r>
          </a:p>
          <a:p>
            <a:r>
              <a:rPr lang="en-US" dirty="0" smtClean="0"/>
              <a:t>ASA 81 mg die</a:t>
            </a:r>
          </a:p>
          <a:p>
            <a:r>
              <a:rPr lang="en-US" dirty="0" smtClean="0"/>
              <a:t>Ranitidine 75 mg bid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Tecta</a:t>
            </a:r>
            <a:r>
              <a:rPr lang="en-US" dirty="0" smtClean="0">
                <a:solidFill>
                  <a:srgbClr val="FF0000"/>
                </a:solidFill>
              </a:rPr>
              <a:t> 40 mg die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Vit</a:t>
            </a:r>
            <a:r>
              <a:rPr lang="en-US" dirty="0" smtClean="0"/>
              <a:t> D 1000U die</a:t>
            </a:r>
          </a:p>
          <a:p>
            <a:r>
              <a:rPr lang="en-US" dirty="0" smtClean="0"/>
              <a:t>Calcium 500 mg bid</a:t>
            </a:r>
          </a:p>
          <a:p>
            <a:r>
              <a:rPr lang="en-US" dirty="0" err="1" smtClean="0"/>
              <a:t>Alendronate</a:t>
            </a:r>
            <a:r>
              <a:rPr lang="en-US" dirty="0" smtClean="0"/>
              <a:t> 70 mg/</a:t>
            </a:r>
            <a:r>
              <a:rPr lang="en-US" dirty="0" err="1" smtClean="0"/>
              <a:t>sem</a:t>
            </a:r>
            <a:endParaRPr lang="en-US" dirty="0" smtClean="0"/>
          </a:p>
          <a:p>
            <a:r>
              <a:rPr lang="en-US" dirty="0" err="1" smtClean="0"/>
              <a:t>Rivotril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0.25-0.5 </a:t>
            </a:r>
            <a:r>
              <a:rPr lang="en-US" dirty="0" smtClean="0"/>
              <a:t>mg (bid)</a:t>
            </a:r>
          </a:p>
          <a:p>
            <a:r>
              <a:rPr lang="en-US" dirty="0" err="1" smtClean="0"/>
              <a:t>Celexa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mg die</a:t>
            </a:r>
          </a:p>
          <a:p>
            <a:r>
              <a:rPr lang="en-US" dirty="0" smtClean="0"/>
              <a:t>Aricept 10 mg die</a:t>
            </a:r>
          </a:p>
          <a:p>
            <a:r>
              <a:rPr lang="en-US" dirty="0" smtClean="0"/>
              <a:t>FeSO4 300 mg die</a:t>
            </a:r>
          </a:p>
          <a:p>
            <a:r>
              <a:rPr lang="en-US" dirty="0" err="1" smtClean="0"/>
              <a:t>Vit</a:t>
            </a:r>
            <a:r>
              <a:rPr lang="en-US" dirty="0" smtClean="0"/>
              <a:t> B12 1200 mcg die</a:t>
            </a:r>
          </a:p>
          <a:p>
            <a:r>
              <a:rPr lang="en-US" dirty="0" smtClean="0"/>
              <a:t>Tylenol </a:t>
            </a:r>
            <a:r>
              <a:rPr lang="en-US" dirty="0" err="1" smtClean="0"/>
              <a:t>arthrite</a:t>
            </a:r>
            <a:r>
              <a:rPr lang="en-US" dirty="0" smtClean="0"/>
              <a:t> 650 mg bid</a:t>
            </a:r>
          </a:p>
          <a:p>
            <a:r>
              <a:rPr lang="en-US" dirty="0" err="1" smtClean="0"/>
              <a:t>Senokot</a:t>
            </a:r>
            <a:r>
              <a:rPr lang="en-US" dirty="0" smtClean="0"/>
              <a:t> die PRN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768615" y="1838271"/>
            <a:ext cx="2389387" cy="334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768618" y="2989777"/>
            <a:ext cx="307445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768617" y="3793521"/>
            <a:ext cx="3074458" cy="167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768617" y="4226432"/>
            <a:ext cx="238938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768615" y="4580554"/>
            <a:ext cx="2122041" cy="334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768617" y="4981631"/>
            <a:ext cx="307445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995992" y="2222633"/>
            <a:ext cx="2756985" cy="167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4995992" y="2623712"/>
            <a:ext cx="3458762" cy="334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995993" y="4177877"/>
            <a:ext cx="2756985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995993" y="4595666"/>
            <a:ext cx="3007619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de </a:t>
            </a:r>
            <a:r>
              <a:rPr lang="en-US" dirty="0" err="1" smtClean="0"/>
              <a:t>soins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</a:t>
            </a:r>
          </a:p>
          <a:p>
            <a:r>
              <a:rPr lang="en-US" dirty="0" smtClean="0"/>
              <a:t>ATB</a:t>
            </a:r>
          </a:p>
          <a:p>
            <a:r>
              <a:rPr lang="en-US" dirty="0" err="1" smtClean="0"/>
              <a:t>Soins</a:t>
            </a:r>
            <a:r>
              <a:rPr lang="en-US" dirty="0" smtClean="0"/>
              <a:t> de comfort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soins</a:t>
            </a:r>
            <a:r>
              <a:rPr lang="en-US" dirty="0" smtClean="0"/>
              <a:t> </a:t>
            </a:r>
            <a:r>
              <a:rPr lang="en-US" dirty="0" err="1" smtClean="0"/>
              <a:t>palliatifs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rgbClr val="0000FF"/>
                </a:solidFill>
                <a:latin typeface="Phosphate Inline"/>
                <a:cs typeface="Phosphate Inline"/>
              </a:rPr>
              <a:t>Merci!</a:t>
            </a:r>
            <a:endParaRPr lang="en-US" sz="9600" dirty="0">
              <a:solidFill>
                <a:srgbClr val="0000FF"/>
              </a:solidFill>
              <a:latin typeface="Phosphate Inline"/>
              <a:cs typeface="Phosphate Inlin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Option A</a:t>
            </a:r>
            <a:r>
              <a:rPr lang="en-US" dirty="0" smtClean="0"/>
              <a:t>: Consultation en </a:t>
            </a:r>
            <a:r>
              <a:rPr lang="en-US" dirty="0" err="1" smtClean="0"/>
              <a:t>gériatrie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Option B</a:t>
            </a:r>
            <a:r>
              <a:rPr lang="en-US" dirty="0" smtClean="0"/>
              <a:t>: RV </a:t>
            </a:r>
            <a:r>
              <a:rPr lang="en-US" dirty="0" err="1" smtClean="0"/>
              <a:t>dans</a:t>
            </a:r>
            <a:r>
              <a:rPr lang="en-US" dirty="0" smtClean="0"/>
              <a:t> 3 </a:t>
            </a:r>
            <a:r>
              <a:rPr lang="en-US" dirty="0" err="1" smtClean="0"/>
              <a:t>semaines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semaines</a:t>
            </a:r>
            <a:r>
              <a:rPr lang="en-US" dirty="0" smtClean="0"/>
              <a:t> plus </a:t>
            </a:r>
            <a:r>
              <a:rPr lang="en-US" dirty="0" err="1" smtClean="0"/>
              <a:t>tard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Perte de mémoire court terme x 1 ans</a:t>
            </a:r>
          </a:p>
          <a:p>
            <a:r>
              <a:rPr lang="fr-CA" dirty="0" smtClean="0"/>
              <a:t>Progressif</a:t>
            </a:r>
          </a:p>
          <a:p>
            <a:r>
              <a:rPr lang="fr-CA" dirty="0" smtClean="0"/>
              <a:t>Langage préservé</a:t>
            </a:r>
          </a:p>
          <a:p>
            <a:r>
              <a:rPr lang="fr-CA" dirty="0" smtClean="0"/>
              <a:t>Pas d’hallucinations/délires</a:t>
            </a:r>
          </a:p>
          <a:p>
            <a:r>
              <a:rPr lang="fr-CA" dirty="0" smtClean="0"/>
              <a:t>Pas de problème de la marche/équilibre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AVDs</a:t>
            </a:r>
            <a:r>
              <a:rPr lang="fr-CA" dirty="0" smtClean="0"/>
              <a:t>: </a:t>
            </a:r>
          </a:p>
          <a:p>
            <a:pPr lvl="1"/>
            <a:r>
              <a:rPr lang="fr-CA" dirty="0" smtClean="0"/>
              <a:t>Cuisine ok mais fait des repas plus simples</a:t>
            </a:r>
          </a:p>
          <a:p>
            <a:pPr lvl="1"/>
            <a:r>
              <a:rPr lang="fr-CA" dirty="0" smtClean="0"/>
              <a:t>Ménage/lavages ok</a:t>
            </a:r>
          </a:p>
          <a:p>
            <a:pPr lvl="1"/>
            <a:r>
              <a:rPr lang="fr-CA" dirty="0" smtClean="0"/>
              <a:t>Oubli prise médicaments </a:t>
            </a:r>
          </a:p>
          <a:p>
            <a:pPr lvl="1"/>
            <a:r>
              <a:rPr lang="fr-CA" dirty="0" smtClean="0"/>
              <a:t>Pas de conduite auto</a:t>
            </a:r>
          </a:p>
          <a:p>
            <a:pPr lvl="1"/>
            <a:r>
              <a:rPr lang="fr-CA" dirty="0" smtClean="0"/>
              <a:t>Fille s’occupe des finances x 2 mois</a:t>
            </a:r>
          </a:p>
          <a:p>
            <a:r>
              <a:rPr lang="fr-CA" dirty="0" err="1" smtClean="0"/>
              <a:t>AVQs</a:t>
            </a:r>
            <a:r>
              <a:rPr lang="fr-CA" dirty="0" smtClean="0"/>
              <a:t>: préservés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ATCD: Ostéoporose, HTA, RGO, anxiété</a:t>
            </a:r>
          </a:p>
          <a:p>
            <a:r>
              <a:rPr lang="fr-CA" dirty="0" smtClean="0"/>
              <a:t>HDV: </a:t>
            </a:r>
            <a:r>
              <a:rPr lang="fr-CA" dirty="0" err="1" smtClean="0"/>
              <a:t>nil</a:t>
            </a:r>
            <a:r>
              <a:rPr lang="fr-CA" dirty="0" smtClean="0"/>
              <a:t> ROH ou tabac</a:t>
            </a:r>
          </a:p>
          <a:p>
            <a:r>
              <a:rPr lang="fr-CA" dirty="0" smtClean="0"/>
              <a:t>Médicaments:</a:t>
            </a:r>
          </a:p>
          <a:p>
            <a:pPr lvl="1"/>
            <a:r>
              <a:rPr lang="fr-CA" dirty="0" smtClean="0"/>
              <a:t>HCTZ 25 mg die</a:t>
            </a:r>
          </a:p>
          <a:p>
            <a:pPr lvl="1"/>
            <a:r>
              <a:rPr lang="fr-CA" dirty="0" err="1" smtClean="0"/>
              <a:t>Coversyl</a:t>
            </a:r>
            <a:r>
              <a:rPr lang="fr-CA" dirty="0" smtClean="0"/>
              <a:t> 4 mg die</a:t>
            </a:r>
          </a:p>
          <a:p>
            <a:pPr lvl="1"/>
            <a:r>
              <a:rPr lang="fr-CA" dirty="0" smtClean="0"/>
              <a:t>Calcium 500 mg </a:t>
            </a:r>
            <a:r>
              <a:rPr lang="fr-CA" dirty="0" err="1" smtClean="0"/>
              <a:t>bid</a:t>
            </a:r>
            <a:endParaRPr lang="fr-CA" dirty="0" smtClean="0"/>
          </a:p>
          <a:p>
            <a:pPr lvl="1"/>
            <a:r>
              <a:rPr lang="fr-CA" dirty="0" smtClean="0"/>
              <a:t>Vit D 1000U die</a:t>
            </a:r>
          </a:p>
          <a:p>
            <a:pPr lvl="1"/>
            <a:r>
              <a:rPr lang="fr-CA" dirty="0" err="1" smtClean="0"/>
              <a:t>Tecta</a:t>
            </a:r>
            <a:r>
              <a:rPr lang="fr-CA" dirty="0" smtClean="0"/>
              <a:t> 40 mg die</a:t>
            </a:r>
          </a:p>
          <a:p>
            <a:pPr lvl="1"/>
            <a:r>
              <a:rPr lang="fr-CA" dirty="0" err="1" smtClean="0"/>
              <a:t>Celexa</a:t>
            </a:r>
            <a:r>
              <a:rPr lang="fr-CA" dirty="0" smtClean="0"/>
              <a:t> 20 mg die</a:t>
            </a:r>
          </a:p>
          <a:p>
            <a:pPr lvl="1"/>
            <a:r>
              <a:rPr lang="fr-CA" dirty="0" err="1" smtClean="0"/>
              <a:t>Ativan</a:t>
            </a:r>
            <a:r>
              <a:rPr lang="fr-CA" dirty="0" smtClean="0"/>
              <a:t> 1 mg </a:t>
            </a:r>
            <a:r>
              <a:rPr lang="fr-CA" dirty="0" err="1" smtClean="0"/>
              <a:t>tid</a:t>
            </a:r>
            <a:r>
              <a:rPr lang="fr-CA" dirty="0" smtClean="0"/>
              <a:t> et 1 mg 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07" y="2809520"/>
            <a:ext cx="3941966" cy="22280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EP:</a:t>
            </a:r>
          </a:p>
          <a:p>
            <a:pPr lvl="1"/>
            <a:r>
              <a:rPr lang="en-US" dirty="0" smtClean="0"/>
              <a:t>Coeur, </a:t>
            </a:r>
            <a:r>
              <a:rPr lang="en-US" dirty="0" err="1" smtClean="0"/>
              <a:t>poumon</a:t>
            </a:r>
            <a:r>
              <a:rPr lang="en-US" dirty="0" smtClean="0"/>
              <a:t>, </a:t>
            </a:r>
            <a:r>
              <a:rPr lang="en-US" dirty="0" err="1" smtClean="0"/>
              <a:t>abdo</a:t>
            </a:r>
            <a:r>
              <a:rPr lang="en-US" dirty="0" smtClean="0"/>
              <a:t> normal (fait au dernier </a:t>
            </a:r>
            <a:r>
              <a:rPr lang="en-US" dirty="0" err="1" smtClean="0"/>
              <a:t>rv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Neuro</a:t>
            </a:r>
            <a:r>
              <a:rPr lang="en-US" dirty="0" smtClean="0"/>
              <a:t> </a:t>
            </a:r>
            <a:r>
              <a:rPr lang="en-US" dirty="0" err="1" smtClean="0"/>
              <a:t>sommaires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NC </a:t>
            </a:r>
            <a:r>
              <a:rPr lang="en-US" dirty="0" err="1" smtClean="0"/>
              <a:t>n</a:t>
            </a:r>
            <a:endParaRPr lang="en-US" dirty="0" smtClean="0"/>
          </a:p>
          <a:p>
            <a:pPr lvl="2"/>
            <a:r>
              <a:rPr lang="en-US" dirty="0" err="1" smtClean="0"/>
              <a:t>Doigt-nez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pPr lvl="2"/>
            <a:r>
              <a:rPr lang="en-US" dirty="0" smtClean="0"/>
              <a:t>Tonus, forces, </a:t>
            </a:r>
            <a:r>
              <a:rPr lang="en-US" dirty="0" err="1" smtClean="0"/>
              <a:t>réflexes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pPr lvl="2"/>
            <a:r>
              <a:rPr lang="en-US" dirty="0" err="1" smtClean="0"/>
              <a:t>Sensibilité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pPr lvl="2"/>
            <a:r>
              <a:rPr lang="en-US" dirty="0" err="1" smtClean="0"/>
              <a:t>Démarche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MMSE: 21/30 (4/5, 0/3)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892" y="4919663"/>
            <a:ext cx="1905000" cy="120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11839</TotalTime>
  <Words>1248</Words>
  <Application>Microsoft Macintosh PowerPoint</Application>
  <PresentationFormat>On-screen Show (4:3)</PresentationFormat>
  <Paragraphs>256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Gériatrie au bureau: cas cliniques</vt:lpstr>
      <vt:lpstr>Divulgation du présentateur</vt:lpstr>
      <vt:lpstr>Atténuation des sources potentielles de partialité</vt:lpstr>
      <vt:lpstr>Cas #1: Mme M</vt:lpstr>
      <vt:lpstr>PowerPoint Presentation</vt:lpstr>
      <vt:lpstr>3 semaines plus tard</vt:lpstr>
      <vt:lpstr>PowerPoint Presentation</vt:lpstr>
      <vt:lpstr>PowerPoint Presentation</vt:lpstr>
      <vt:lpstr>PowerPoint Presentation</vt:lpstr>
      <vt:lpstr>Investigation</vt:lpstr>
      <vt:lpstr>PowerPoint Presentation</vt:lpstr>
      <vt:lpstr>Traitement</vt:lpstr>
      <vt:lpstr>PowerPoint Presentation</vt:lpstr>
      <vt:lpstr>Cas #2: M. S</vt:lpstr>
      <vt:lpstr>HMA</vt:lpstr>
      <vt:lpstr>PowerPoint Presentation</vt:lpstr>
      <vt:lpstr>EP</vt:lpstr>
      <vt:lpstr>PowerPoint Presentation</vt:lpstr>
      <vt:lpstr>Plus d’information…</vt:lpstr>
      <vt:lpstr>CAT…</vt:lpstr>
      <vt:lpstr>2 mois plus tard</vt:lpstr>
      <vt:lpstr>PowerPoint Presentation</vt:lpstr>
      <vt:lpstr>Traitement</vt:lpstr>
      <vt:lpstr>Cas #3: M.O</vt:lpstr>
      <vt:lpstr>PowerPoint Presentation</vt:lpstr>
      <vt:lpstr>48h plus tard</vt:lpstr>
      <vt:lpstr>PowerPoint Presentation</vt:lpstr>
      <vt:lpstr>Facteurs de risque</vt:lpstr>
      <vt:lpstr>EP</vt:lpstr>
      <vt:lpstr>Bilans</vt:lpstr>
      <vt:lpstr>Cause?</vt:lpstr>
      <vt:lpstr>Causes…</vt:lpstr>
      <vt:lpstr>Traitement</vt:lpstr>
      <vt:lpstr>Suite…</vt:lpstr>
      <vt:lpstr>Cas #4: Mme B</vt:lpstr>
      <vt:lpstr>PowerPoint Presentation</vt:lpstr>
      <vt:lpstr>EP</vt:lpstr>
      <vt:lpstr>Médicaments</vt:lpstr>
      <vt:lpstr>PowerPoint Presentation</vt:lpstr>
      <vt:lpstr>Médicaments</vt:lpstr>
      <vt:lpstr>Plan de soins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clinical cases</dc:title>
  <dc:creator>Raphaelle Theriault</dc:creator>
  <cp:lastModifiedBy>Karine DeGrace</cp:lastModifiedBy>
  <cp:revision>35</cp:revision>
  <dcterms:created xsi:type="dcterms:W3CDTF">2015-04-26T18:25:18Z</dcterms:created>
  <dcterms:modified xsi:type="dcterms:W3CDTF">2015-05-20T02:50:30Z</dcterms:modified>
</cp:coreProperties>
</file>