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256" r:id="rId3"/>
    <p:sldId id="260" r:id="rId4"/>
    <p:sldId id="262" r:id="rId5"/>
    <p:sldId id="263" r:id="rId6"/>
    <p:sldId id="264" r:id="rId7"/>
    <p:sldId id="265" r:id="rId8"/>
    <p:sldId id="266" r:id="rId9"/>
    <p:sldId id="267" r:id="rId10"/>
    <p:sldId id="268" r:id="rId11"/>
    <p:sldId id="269" r:id="rId12"/>
    <p:sldId id="271" r:id="rId13"/>
    <p:sldId id="274" r:id="rId14"/>
    <p:sldId id="273" r:id="rId15"/>
    <p:sldId id="289" r:id="rId16"/>
    <p:sldId id="259" r:id="rId17"/>
    <p:sldId id="258" r:id="rId18"/>
    <p:sldId id="275" r:id="rId19"/>
    <p:sldId id="276" r:id="rId20"/>
    <p:sldId id="290" r:id="rId21"/>
    <p:sldId id="277" r:id="rId22"/>
    <p:sldId id="278" r:id="rId23"/>
    <p:sldId id="292" r:id="rId24"/>
    <p:sldId id="279" r:id="rId25"/>
    <p:sldId id="282" r:id="rId26"/>
    <p:sldId id="288" r:id="rId27"/>
    <p:sldId id="270" r:id="rId28"/>
    <p:sldId id="284" r:id="rId29"/>
    <p:sldId id="285" r:id="rId30"/>
    <p:sldId id="286" r:id="rId31"/>
    <p:sldId id="293"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66"/>
    <a:srgbClr val="6DB6FF"/>
    <a:srgbClr val="85C2FF"/>
    <a:srgbClr val="FFEAAF"/>
    <a:srgbClr val="FFFF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09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C16EF-06FE-4C26-9C35-A23E4939FF1C}" type="datetimeFigureOut">
              <a:rPr lang="en-CA" smtClean="0"/>
              <a:t>15-05-20</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5706C-408A-4FD8-AFCF-3E1CE83BC0B5}" type="slidenum">
              <a:rPr lang="en-CA" smtClean="0"/>
              <a:t>‹#›</a:t>
            </a:fld>
            <a:endParaRPr lang="en-CA"/>
          </a:p>
        </p:txBody>
      </p:sp>
    </p:spTree>
    <p:extLst>
      <p:ext uri="{BB962C8B-B14F-4D97-AF65-F5344CB8AC3E}">
        <p14:creationId xmlns:p14="http://schemas.microsoft.com/office/powerpoint/2010/main" val="413708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J’ai</a:t>
            </a:r>
            <a:r>
              <a:rPr lang="en-CA" dirty="0" smtClean="0"/>
              <a:t> </a:t>
            </a:r>
            <a:r>
              <a:rPr lang="en-CA" dirty="0" err="1" smtClean="0"/>
              <a:t>décidé</a:t>
            </a:r>
            <a:r>
              <a:rPr lang="en-CA" dirty="0" smtClean="0"/>
              <a:t> de </a:t>
            </a:r>
            <a:r>
              <a:rPr lang="en-CA" dirty="0" err="1" smtClean="0"/>
              <a:t>présenter</a:t>
            </a:r>
            <a:r>
              <a:rPr lang="en-CA" dirty="0" smtClean="0"/>
              <a:t> </a:t>
            </a:r>
            <a:r>
              <a:rPr lang="en-CA" dirty="0" err="1" smtClean="0"/>
              <a:t>sur</a:t>
            </a:r>
            <a:r>
              <a:rPr lang="en-CA" dirty="0" smtClean="0"/>
              <a:t> </a:t>
            </a:r>
            <a:r>
              <a:rPr lang="en-CA" dirty="0" err="1" smtClean="0"/>
              <a:t>ce</a:t>
            </a:r>
            <a:r>
              <a:rPr lang="en-CA" dirty="0" smtClean="0"/>
              <a:t> </a:t>
            </a:r>
            <a:r>
              <a:rPr lang="en-CA" dirty="0" err="1" smtClean="0"/>
              <a:t>sujet</a:t>
            </a:r>
            <a:r>
              <a:rPr lang="en-CA" dirty="0" smtClean="0"/>
              <a:t> suite à la revision des </a:t>
            </a:r>
            <a:r>
              <a:rPr lang="en-CA" dirty="0" err="1" smtClean="0"/>
              <a:t>évaluations</a:t>
            </a:r>
            <a:r>
              <a:rPr lang="en-CA" dirty="0" smtClean="0"/>
              <a:t> de </a:t>
            </a:r>
            <a:r>
              <a:rPr lang="en-CA" dirty="0" err="1" smtClean="0"/>
              <a:t>l’ASA</a:t>
            </a:r>
            <a:r>
              <a:rPr lang="en-CA" dirty="0" smtClean="0"/>
              <a:t> 2014</a:t>
            </a:r>
            <a:r>
              <a:rPr lang="en-CA" baseline="0" dirty="0" smtClean="0"/>
              <a:t> </a:t>
            </a:r>
            <a:r>
              <a:rPr lang="en-CA" baseline="0" dirty="0" err="1" smtClean="0"/>
              <a:t>où</a:t>
            </a:r>
            <a:r>
              <a:rPr lang="en-CA" baseline="0" dirty="0" smtClean="0"/>
              <a:t> </a:t>
            </a:r>
            <a:r>
              <a:rPr lang="en-CA" baseline="0" dirty="0" err="1" smtClean="0"/>
              <a:t>u</a:t>
            </a:r>
            <a:r>
              <a:rPr lang="en-CA" dirty="0" err="1" smtClean="0"/>
              <a:t>ne</a:t>
            </a:r>
            <a:r>
              <a:rPr lang="en-CA" dirty="0" smtClean="0"/>
              <a:t> des presentations </a:t>
            </a:r>
            <a:r>
              <a:rPr lang="en-CA" dirty="0" err="1" smtClean="0"/>
              <a:t>était</a:t>
            </a:r>
            <a:r>
              <a:rPr lang="en-CA" dirty="0" smtClean="0"/>
              <a:t> </a:t>
            </a:r>
            <a:r>
              <a:rPr lang="en-CA" dirty="0" err="1" smtClean="0"/>
              <a:t>très</a:t>
            </a:r>
            <a:r>
              <a:rPr lang="en-CA" dirty="0" smtClean="0"/>
              <a:t> </a:t>
            </a:r>
            <a:r>
              <a:rPr lang="en-CA" dirty="0" err="1" smtClean="0"/>
              <a:t>clairement</a:t>
            </a:r>
            <a:r>
              <a:rPr lang="en-CA" dirty="0" smtClean="0"/>
              <a:t> </a:t>
            </a:r>
            <a:r>
              <a:rPr lang="en-CA" dirty="0" err="1" smtClean="0"/>
              <a:t>biaisée</a:t>
            </a:r>
            <a:r>
              <a:rPr lang="en-CA" dirty="0" smtClean="0"/>
              <a:t> et de </a:t>
            </a:r>
            <a:r>
              <a:rPr lang="en-CA" dirty="0" err="1" smtClean="0"/>
              <a:t>toute</a:t>
            </a:r>
            <a:r>
              <a:rPr lang="en-CA" dirty="0" smtClean="0"/>
              <a:t> evidence </a:t>
            </a:r>
            <a:r>
              <a:rPr lang="en-CA" dirty="0" err="1" smtClean="0"/>
              <a:t>visait</a:t>
            </a:r>
            <a:r>
              <a:rPr lang="en-CA" dirty="0" smtClean="0"/>
              <a:t> des </a:t>
            </a:r>
            <a:r>
              <a:rPr lang="en-CA" dirty="0" err="1" smtClean="0"/>
              <a:t>intérêts</a:t>
            </a:r>
            <a:r>
              <a:rPr lang="en-CA" baseline="0" dirty="0" smtClean="0"/>
              <a:t> </a:t>
            </a:r>
            <a:r>
              <a:rPr lang="en-CA" baseline="0" dirty="0" err="1" smtClean="0"/>
              <a:t>commerciaux</a:t>
            </a:r>
            <a:r>
              <a:rPr lang="en-CA" baseline="0" dirty="0" smtClean="0"/>
              <a:t>. À ma surprise </a:t>
            </a:r>
            <a:r>
              <a:rPr lang="en-CA" baseline="0" dirty="0" err="1" smtClean="0"/>
              <a:t>cependant</a:t>
            </a:r>
            <a:r>
              <a:rPr lang="en-CA" baseline="0" dirty="0" smtClean="0"/>
              <a:t>, </a:t>
            </a:r>
            <a:r>
              <a:rPr lang="en-CA" baseline="0" dirty="0" err="1" smtClean="0"/>
              <a:t>seulement</a:t>
            </a:r>
            <a:r>
              <a:rPr lang="en-CA" baseline="0" dirty="0" smtClean="0"/>
              <a:t> 6 participants </a:t>
            </a:r>
            <a:r>
              <a:rPr lang="en-CA" baseline="0" dirty="0" err="1" smtClean="0"/>
              <a:t>ont</a:t>
            </a:r>
            <a:r>
              <a:rPr lang="en-CA" baseline="0" dirty="0" smtClean="0"/>
              <a:t> </a:t>
            </a:r>
            <a:r>
              <a:rPr lang="en-CA" baseline="0" dirty="0" err="1" smtClean="0"/>
              <a:t>identifié</a:t>
            </a:r>
            <a:r>
              <a:rPr lang="en-CA" baseline="0" dirty="0" smtClean="0"/>
              <a:t> </a:t>
            </a:r>
            <a:r>
              <a:rPr lang="en-CA" baseline="0" dirty="0" err="1" smtClean="0"/>
              <a:t>ou</a:t>
            </a:r>
            <a:r>
              <a:rPr lang="en-CA" baseline="0" dirty="0" smtClean="0"/>
              <a:t> </a:t>
            </a:r>
            <a:r>
              <a:rPr lang="en-CA" baseline="0" dirty="0" err="1" smtClean="0"/>
              <a:t>jugé</a:t>
            </a:r>
            <a:r>
              <a:rPr lang="en-CA" baseline="0" dirty="0" smtClean="0"/>
              <a:t> </a:t>
            </a:r>
            <a:r>
              <a:rPr lang="en-CA" baseline="0" dirty="0" err="1" smtClean="0"/>
              <a:t>opportun</a:t>
            </a:r>
            <a:r>
              <a:rPr lang="en-CA" baseline="0" dirty="0" smtClean="0"/>
              <a:t> de </a:t>
            </a:r>
            <a:r>
              <a:rPr lang="en-CA" baseline="0" dirty="0" err="1" smtClean="0"/>
              <a:t>rapporter</a:t>
            </a:r>
            <a:r>
              <a:rPr lang="en-CA" baseline="0" dirty="0" smtClean="0"/>
              <a:t> </a:t>
            </a:r>
            <a:r>
              <a:rPr lang="en-CA" baseline="0" dirty="0" err="1" smtClean="0"/>
              <a:t>ce</a:t>
            </a:r>
            <a:r>
              <a:rPr lang="en-CA" baseline="0" dirty="0" smtClean="0"/>
              <a:t> </a:t>
            </a:r>
            <a:r>
              <a:rPr lang="en-CA" baseline="0" dirty="0" err="1" smtClean="0"/>
              <a:t>biais</a:t>
            </a:r>
            <a:r>
              <a:rPr lang="en-CA" baseline="0" dirty="0" smtClean="0"/>
              <a:t> </a:t>
            </a:r>
            <a:r>
              <a:rPr lang="en-CA" baseline="0" dirty="0" err="1" smtClean="0"/>
              <a:t>dans</a:t>
            </a:r>
            <a:r>
              <a:rPr lang="en-CA" baseline="0" dirty="0" smtClean="0"/>
              <a:t> </a:t>
            </a:r>
            <a:r>
              <a:rPr lang="en-CA" baseline="0" dirty="0" err="1" smtClean="0"/>
              <a:t>leur</a:t>
            </a:r>
            <a:r>
              <a:rPr lang="en-CA" baseline="0" dirty="0" smtClean="0"/>
              <a:t> </a:t>
            </a:r>
            <a:r>
              <a:rPr lang="en-CA" baseline="0" dirty="0" err="1" smtClean="0"/>
              <a:t>évaluation</a:t>
            </a:r>
            <a:r>
              <a:rPr lang="en-CA" baseline="0" dirty="0" smtClean="0"/>
              <a:t>. </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4</a:t>
            </a:fld>
            <a:endParaRPr lang="en-CA"/>
          </a:p>
        </p:txBody>
      </p:sp>
    </p:spTree>
    <p:extLst>
      <p:ext uri="{BB962C8B-B14F-4D97-AF65-F5344CB8AC3E}">
        <p14:creationId xmlns:p14="http://schemas.microsoft.com/office/powerpoint/2010/main" val="284632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Et </a:t>
            </a:r>
            <a:r>
              <a:rPr lang="en-CA" dirty="0" err="1" smtClean="0"/>
              <a:t>là</a:t>
            </a:r>
            <a:r>
              <a:rPr lang="en-CA" dirty="0" smtClean="0"/>
              <a:t>, la </a:t>
            </a:r>
            <a:r>
              <a:rPr lang="en-CA" dirty="0" err="1" smtClean="0"/>
              <a:t>diapo</a:t>
            </a:r>
            <a:r>
              <a:rPr lang="en-CA" dirty="0" smtClean="0"/>
              <a:t> </a:t>
            </a:r>
            <a:r>
              <a:rPr lang="en-CA" dirty="0" err="1" smtClean="0"/>
              <a:t>précédente</a:t>
            </a:r>
            <a:r>
              <a:rPr lang="en-CA" dirty="0" smtClean="0"/>
              <a:t> </a:t>
            </a:r>
            <a:r>
              <a:rPr lang="en-CA" dirty="0" err="1" smtClean="0"/>
              <a:t>était-elle</a:t>
            </a:r>
            <a:r>
              <a:rPr lang="en-CA" dirty="0" smtClean="0"/>
              <a:t> </a:t>
            </a:r>
            <a:r>
              <a:rPr lang="en-CA" dirty="0" err="1" smtClean="0"/>
              <a:t>biaisée</a:t>
            </a:r>
            <a:r>
              <a:rPr lang="en-CA"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16</a:t>
            </a:fld>
            <a:endParaRPr lang="en-CA"/>
          </a:p>
        </p:txBody>
      </p:sp>
    </p:spTree>
    <p:extLst>
      <p:ext uri="{BB962C8B-B14F-4D97-AF65-F5344CB8AC3E}">
        <p14:creationId xmlns:p14="http://schemas.microsoft.com/office/powerpoint/2010/main" val="9601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Links </a:t>
            </a:r>
            <a:r>
              <a:rPr lang="en-CA" dirty="0" err="1" smtClean="0"/>
              <a:t>aussi</a:t>
            </a:r>
            <a:r>
              <a:rPr lang="en-CA" dirty="0" smtClean="0"/>
              <a:t> </a:t>
            </a:r>
            <a:r>
              <a:rPr lang="en-CA" dirty="0" err="1" smtClean="0"/>
              <a:t>sur</a:t>
            </a:r>
            <a:r>
              <a:rPr lang="en-CA" dirty="0" smtClean="0"/>
              <a:t> les sites</a:t>
            </a:r>
            <a:r>
              <a:rPr lang="en-CA" baseline="0" dirty="0" smtClean="0"/>
              <a:t> education online </a:t>
            </a:r>
            <a:r>
              <a:rPr lang="en-CA" baseline="0" dirty="0" err="1" smtClean="0"/>
              <a:t>ou</a:t>
            </a:r>
            <a:r>
              <a:rPr lang="en-CA" baseline="0" dirty="0" smtClean="0"/>
              <a:t> </a:t>
            </a:r>
            <a:r>
              <a:rPr lang="en-CA" baseline="0" dirty="0" err="1" smtClean="0"/>
              <a:t>téléphones</a:t>
            </a:r>
            <a:r>
              <a:rPr lang="en-CA" baseline="0" dirty="0" smtClean="0"/>
              <a:t> </a:t>
            </a:r>
            <a:r>
              <a:rPr lang="en-CA" baseline="0" dirty="0" err="1" smtClean="0"/>
              <a:t>intelligents</a:t>
            </a:r>
            <a:r>
              <a:rPr lang="en-CA" baseline="0" dirty="0" smtClean="0"/>
              <a:t>. </a:t>
            </a:r>
            <a:r>
              <a:rPr lang="en-CA" dirty="0" smtClean="0"/>
              <a:t>Le branding </a:t>
            </a:r>
            <a:r>
              <a:rPr lang="en-CA" dirty="0" err="1" smtClean="0"/>
              <a:t>est</a:t>
            </a:r>
            <a:r>
              <a:rPr lang="en-CA" dirty="0" smtClean="0"/>
              <a:t> </a:t>
            </a:r>
            <a:r>
              <a:rPr lang="en-CA" dirty="0" err="1" smtClean="0"/>
              <a:t>bien</a:t>
            </a:r>
            <a:r>
              <a:rPr lang="en-CA" dirty="0" smtClean="0"/>
              <a:t> plus </a:t>
            </a:r>
            <a:r>
              <a:rPr lang="en-CA" dirty="0" err="1" smtClean="0"/>
              <a:t>qu’un</a:t>
            </a:r>
            <a:r>
              <a:rPr lang="en-CA" dirty="0" smtClean="0"/>
              <a:t> logo et des </a:t>
            </a:r>
            <a:r>
              <a:rPr lang="en-CA" dirty="0" err="1" smtClean="0"/>
              <a:t>couleurs</a:t>
            </a:r>
            <a:r>
              <a:rPr lang="en-CA" dirty="0" smtClean="0"/>
              <a:t>…Taglines: That was easy (Staples) Be </a:t>
            </a:r>
            <a:r>
              <a:rPr lang="en-CA" dirty="0" err="1" smtClean="0"/>
              <a:t>celective</a:t>
            </a:r>
            <a:r>
              <a:rPr lang="en-CA" dirty="0" smtClean="0"/>
              <a:t> (Celebrex)</a:t>
            </a:r>
            <a:r>
              <a:rPr lang="en-CA" baseline="0" dirty="0" smtClean="0"/>
              <a:t> A match made for OA (</a:t>
            </a:r>
            <a:r>
              <a:rPr lang="en-CA" baseline="0" dirty="0" err="1" smtClean="0"/>
              <a:t>Vimovo</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17</a:t>
            </a:fld>
            <a:endParaRPr lang="en-CA"/>
          </a:p>
        </p:txBody>
      </p:sp>
    </p:spTree>
    <p:extLst>
      <p:ext uri="{BB962C8B-B14F-4D97-AF65-F5344CB8AC3E}">
        <p14:creationId xmlns:p14="http://schemas.microsoft.com/office/powerpoint/2010/main" val="302431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Les </a:t>
            </a:r>
            <a:r>
              <a:rPr lang="en-CA" dirty="0" err="1" smtClean="0"/>
              <a:t>références</a:t>
            </a:r>
            <a:r>
              <a:rPr lang="en-CA" dirty="0" smtClean="0"/>
              <a:t> </a:t>
            </a:r>
            <a:r>
              <a:rPr lang="en-CA" dirty="0" err="1" smtClean="0"/>
              <a:t>sont-elles</a:t>
            </a:r>
            <a:r>
              <a:rPr lang="en-CA" dirty="0" smtClean="0"/>
              <a:t> </a:t>
            </a:r>
            <a:r>
              <a:rPr lang="en-CA" dirty="0" err="1" smtClean="0"/>
              <a:t>citées</a:t>
            </a:r>
            <a:r>
              <a:rPr lang="en-CA" dirty="0" smtClean="0"/>
              <a:t>,</a:t>
            </a:r>
            <a:r>
              <a:rPr lang="en-CA" baseline="0" dirty="0" smtClean="0"/>
              <a:t> </a:t>
            </a:r>
            <a:r>
              <a:rPr lang="en-CA" baseline="0" dirty="0" err="1" smtClean="0"/>
              <a:t>mentionne</a:t>
            </a:r>
            <a:r>
              <a:rPr lang="en-CA" baseline="0" dirty="0" smtClean="0"/>
              <a:t>-t-on le </a:t>
            </a:r>
            <a:r>
              <a:rPr lang="en-CA" baseline="0" dirty="0" err="1" smtClean="0"/>
              <a:t>niveau</a:t>
            </a:r>
            <a:r>
              <a:rPr lang="en-CA" baseline="0" dirty="0" smtClean="0"/>
              <a:t> de </a:t>
            </a:r>
            <a:r>
              <a:rPr lang="en-CA" baseline="0" dirty="0" err="1" smtClean="0"/>
              <a:t>preuve</a:t>
            </a:r>
            <a:r>
              <a:rPr lang="en-CA" baseline="0" dirty="0" smtClean="0"/>
              <a:t> (opinions expert vs </a:t>
            </a:r>
            <a:r>
              <a:rPr lang="en-CA" baseline="0" dirty="0" err="1" smtClean="0"/>
              <a:t>études</a:t>
            </a:r>
            <a:r>
              <a:rPr lang="en-CA" baseline="0" dirty="0" smtClean="0"/>
              <a:t> </a:t>
            </a:r>
            <a:r>
              <a:rPr lang="en-CA" baseline="0" dirty="0" err="1" smtClean="0"/>
              <a:t>randomisées</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18</a:t>
            </a:fld>
            <a:endParaRPr lang="en-CA"/>
          </a:p>
        </p:txBody>
      </p:sp>
    </p:spTree>
    <p:extLst>
      <p:ext uri="{BB962C8B-B14F-4D97-AF65-F5344CB8AC3E}">
        <p14:creationId xmlns:p14="http://schemas.microsoft.com/office/powerpoint/2010/main" val="349652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Pareils</a:t>
            </a:r>
            <a:r>
              <a:rPr lang="en-CA" dirty="0" smtClean="0"/>
              <a:t> </a:t>
            </a:r>
            <a:r>
              <a:rPr lang="en-CA" dirty="0" err="1" smtClean="0"/>
              <a:t>ou</a:t>
            </a:r>
            <a:r>
              <a:rPr lang="en-CA" baseline="0" dirty="0" smtClean="0"/>
              <a:t> pas </a:t>
            </a:r>
            <a:r>
              <a:rPr lang="en-CA" baseline="0" dirty="0" err="1" smtClean="0"/>
              <a:t>pareils</a:t>
            </a:r>
            <a:r>
              <a:rPr lang="en-CA" baseline="0" dirty="0" smtClean="0"/>
              <a:t> </a:t>
            </a:r>
            <a:r>
              <a:rPr lang="en-CA" baseline="0" dirty="0" err="1" smtClean="0"/>
              <a:t>ces</a:t>
            </a:r>
            <a:r>
              <a:rPr lang="en-CA" baseline="0" dirty="0" smtClean="0"/>
              <a:t> </a:t>
            </a:r>
            <a:r>
              <a:rPr lang="en-CA" baseline="0" dirty="0" err="1" smtClean="0"/>
              <a:t>graphiques</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19</a:t>
            </a:fld>
            <a:endParaRPr lang="en-CA"/>
          </a:p>
        </p:txBody>
      </p:sp>
    </p:spTree>
    <p:extLst>
      <p:ext uri="{BB962C8B-B14F-4D97-AF65-F5344CB8AC3E}">
        <p14:creationId xmlns:p14="http://schemas.microsoft.com/office/powerpoint/2010/main" val="472148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Ex. Programme </a:t>
            </a:r>
            <a:r>
              <a:rPr lang="en-CA" dirty="0" err="1" smtClean="0"/>
              <a:t>sur</a:t>
            </a:r>
            <a:r>
              <a:rPr lang="en-CA" dirty="0" smtClean="0"/>
              <a:t> un </a:t>
            </a:r>
            <a:r>
              <a:rPr lang="en-CA" dirty="0" err="1" smtClean="0"/>
              <a:t>produit</a:t>
            </a:r>
            <a:r>
              <a:rPr lang="en-CA" dirty="0" smtClean="0"/>
              <a:t> encore non </a:t>
            </a:r>
            <a:r>
              <a:rPr lang="en-CA" dirty="0" err="1" smtClean="0"/>
              <a:t>offert</a:t>
            </a:r>
            <a:r>
              <a:rPr lang="en-CA" dirty="0" smtClean="0"/>
              <a:t> au Canada. Non mention du </a:t>
            </a:r>
            <a:r>
              <a:rPr lang="en-CA" dirty="0" err="1" smtClean="0"/>
              <a:t>coût</a:t>
            </a:r>
            <a:r>
              <a:rPr lang="en-CA" dirty="0" smtClean="0"/>
              <a:t> </a:t>
            </a:r>
            <a:r>
              <a:rPr lang="en-CA" dirty="0" err="1" smtClean="0"/>
              <a:t>ou</a:t>
            </a:r>
            <a:r>
              <a:rPr lang="en-CA" dirty="0" smtClean="0"/>
              <a:t> de </a:t>
            </a:r>
            <a:r>
              <a:rPr lang="en-CA" dirty="0" err="1" smtClean="0"/>
              <a:t>l’absence</a:t>
            </a:r>
            <a:r>
              <a:rPr lang="en-CA" dirty="0" smtClean="0"/>
              <a:t> de couverture </a:t>
            </a:r>
            <a:r>
              <a:rPr lang="en-CA" dirty="0" err="1" smtClean="0"/>
              <a:t>médicamenteuse</a:t>
            </a:r>
            <a:r>
              <a:rPr lang="en-CA" dirty="0" smtClean="0"/>
              <a:t>/</a:t>
            </a:r>
            <a:r>
              <a:rPr lang="en-CA" dirty="0" err="1" smtClean="0"/>
              <a:t>medicare</a:t>
            </a:r>
            <a:r>
              <a:rPr lang="en-CA" dirty="0" smtClean="0"/>
              <a:t>.</a:t>
            </a:r>
            <a:r>
              <a:rPr lang="en-CA" baseline="0" dirty="0" smtClean="0"/>
              <a:t> </a:t>
            </a:r>
            <a:r>
              <a:rPr lang="en-CA" baseline="0" dirty="0" err="1" smtClean="0"/>
              <a:t>Équipement</a:t>
            </a:r>
            <a:r>
              <a:rPr lang="en-CA" baseline="0" dirty="0" smtClean="0"/>
              <a:t> </a:t>
            </a:r>
            <a:r>
              <a:rPr lang="en-CA" baseline="0" dirty="0" err="1" smtClean="0"/>
              <a:t>ou</a:t>
            </a:r>
            <a:r>
              <a:rPr lang="en-CA" baseline="0" dirty="0" smtClean="0"/>
              <a:t> service </a:t>
            </a:r>
            <a:r>
              <a:rPr lang="en-CA" baseline="0" dirty="0" err="1" smtClean="0"/>
              <a:t>disponible</a:t>
            </a:r>
            <a:r>
              <a:rPr lang="en-CA" baseline="0" dirty="0" smtClean="0"/>
              <a:t> </a:t>
            </a:r>
            <a:r>
              <a:rPr lang="en-CA" baseline="0" dirty="0" err="1" smtClean="0"/>
              <a:t>seulement</a:t>
            </a:r>
            <a:r>
              <a:rPr lang="en-CA" baseline="0" dirty="0" smtClean="0"/>
              <a:t> </a:t>
            </a:r>
            <a:r>
              <a:rPr lang="en-CA" baseline="0" dirty="0" err="1" smtClean="0"/>
              <a:t>dans</a:t>
            </a:r>
            <a:r>
              <a:rPr lang="en-CA" baseline="0" dirty="0" smtClean="0"/>
              <a:t> de rare centres au Canada. </a:t>
            </a:r>
            <a:r>
              <a:rPr lang="en-CA" baseline="0" dirty="0" err="1" smtClean="0"/>
              <a:t>Ou</a:t>
            </a:r>
            <a:r>
              <a:rPr lang="en-CA" baseline="0" dirty="0" smtClean="0"/>
              <a:t> End-</a:t>
            </a:r>
            <a:r>
              <a:rPr lang="en-CA" baseline="0" dirty="0" err="1" smtClean="0"/>
              <a:t>ponts</a:t>
            </a:r>
            <a:r>
              <a:rPr lang="en-CA" baseline="0" dirty="0" smtClean="0"/>
              <a:t> </a:t>
            </a:r>
            <a:r>
              <a:rPr lang="en-CA" baseline="0" dirty="0" err="1" smtClean="0"/>
              <a:t>présentés</a:t>
            </a:r>
            <a:r>
              <a:rPr lang="en-CA" baseline="0" dirty="0" smtClean="0"/>
              <a:t> ne </a:t>
            </a:r>
            <a:r>
              <a:rPr lang="en-CA" baseline="0" dirty="0" err="1" smtClean="0"/>
              <a:t>sont</a:t>
            </a:r>
            <a:r>
              <a:rPr lang="en-CA" baseline="0" dirty="0" smtClean="0"/>
              <a:t> </a:t>
            </a:r>
            <a:r>
              <a:rPr lang="en-CA" baseline="0" dirty="0" err="1" smtClean="0"/>
              <a:t>que</a:t>
            </a:r>
            <a:r>
              <a:rPr lang="en-CA" baseline="0" dirty="0" smtClean="0"/>
              <a:t> des </a:t>
            </a:r>
            <a:r>
              <a:rPr lang="en-CA" baseline="0" dirty="0" err="1" smtClean="0"/>
              <a:t>valeurs</a:t>
            </a:r>
            <a:r>
              <a:rPr lang="en-CA" baseline="0" dirty="0" smtClean="0"/>
              <a:t> </a:t>
            </a:r>
            <a:r>
              <a:rPr lang="en-CA" baseline="0" dirty="0" err="1" smtClean="0"/>
              <a:t>laboratoires</a:t>
            </a:r>
            <a:r>
              <a:rPr lang="en-CA" baseline="0" dirty="0" smtClean="0"/>
              <a:t> et </a:t>
            </a:r>
            <a:r>
              <a:rPr lang="en-CA" baseline="0" dirty="0" err="1" smtClean="0"/>
              <a:t>aucune</a:t>
            </a:r>
            <a:r>
              <a:rPr lang="en-CA" baseline="0" dirty="0" smtClean="0"/>
              <a:t> </a:t>
            </a:r>
            <a:r>
              <a:rPr lang="en-CA" baseline="0" dirty="0" err="1" smtClean="0"/>
              <a:t>données</a:t>
            </a:r>
            <a:r>
              <a:rPr lang="en-CA" baseline="0" dirty="0" smtClean="0"/>
              <a:t> </a:t>
            </a:r>
            <a:r>
              <a:rPr lang="en-CA" baseline="0" dirty="0" err="1" smtClean="0"/>
              <a:t>sur</a:t>
            </a:r>
            <a:r>
              <a:rPr lang="en-CA" baseline="0" dirty="0" smtClean="0"/>
              <a:t> </a:t>
            </a:r>
            <a:r>
              <a:rPr lang="en-CA" baseline="0" dirty="0" err="1" smtClean="0"/>
              <a:t>mortalité</a:t>
            </a:r>
            <a:r>
              <a:rPr lang="en-CA" baseline="0" dirty="0" smtClean="0"/>
              <a:t>, </a:t>
            </a:r>
            <a:r>
              <a:rPr lang="en-CA" baseline="0" dirty="0" err="1" smtClean="0"/>
              <a:t>morbidité</a:t>
            </a:r>
            <a:r>
              <a:rPr lang="en-CA" baseline="0" dirty="0" smtClean="0"/>
              <a:t> (hard end-points)</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20</a:t>
            </a:fld>
            <a:endParaRPr lang="en-CA"/>
          </a:p>
        </p:txBody>
      </p:sp>
    </p:spTree>
    <p:extLst>
      <p:ext uri="{BB962C8B-B14F-4D97-AF65-F5344CB8AC3E}">
        <p14:creationId xmlns:p14="http://schemas.microsoft.com/office/powerpoint/2010/main" val="293567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b="0" baseline="0" dirty="0" smtClean="0"/>
          </a:p>
        </p:txBody>
      </p:sp>
      <p:sp>
        <p:nvSpPr>
          <p:cNvPr id="4" name="Slide Number Placeholder 3"/>
          <p:cNvSpPr>
            <a:spLocks noGrp="1"/>
          </p:cNvSpPr>
          <p:nvPr>
            <p:ph type="sldNum" sz="quarter" idx="10"/>
          </p:nvPr>
        </p:nvSpPr>
        <p:spPr/>
        <p:txBody>
          <a:bodyPr/>
          <a:lstStyle/>
          <a:p>
            <a:fld id="{900703F4-AD0E-492B-85CC-529D0F7954A3}"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986886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Parfois</a:t>
            </a:r>
            <a:r>
              <a:rPr lang="en-CA" dirty="0" smtClean="0"/>
              <a:t> la </a:t>
            </a:r>
            <a:r>
              <a:rPr lang="en-CA" dirty="0" err="1" smtClean="0"/>
              <a:t>présentation</a:t>
            </a:r>
            <a:r>
              <a:rPr lang="en-CA" dirty="0" smtClean="0"/>
              <a:t> </a:t>
            </a:r>
            <a:r>
              <a:rPr lang="en-CA" dirty="0" err="1" smtClean="0"/>
              <a:t>est</a:t>
            </a:r>
            <a:r>
              <a:rPr lang="en-CA" dirty="0" smtClean="0"/>
              <a:t> bonne,</a:t>
            </a:r>
            <a:r>
              <a:rPr lang="en-CA" baseline="0" dirty="0" smtClean="0"/>
              <a:t> </a:t>
            </a:r>
            <a:r>
              <a:rPr lang="en-CA" baseline="0" dirty="0" err="1" smtClean="0"/>
              <a:t>mais</a:t>
            </a:r>
            <a:r>
              <a:rPr lang="en-CA" baseline="0" dirty="0" smtClean="0"/>
              <a:t> les </a:t>
            </a:r>
            <a:r>
              <a:rPr lang="en-CA" baseline="0" dirty="0" err="1" smtClean="0"/>
              <a:t>cas</a:t>
            </a:r>
            <a:r>
              <a:rPr lang="en-CA" baseline="0" dirty="0" smtClean="0"/>
              <a:t> </a:t>
            </a:r>
            <a:r>
              <a:rPr lang="en-CA" baseline="0" dirty="0" err="1" smtClean="0"/>
              <a:t>cliniques</a:t>
            </a:r>
            <a:r>
              <a:rPr lang="en-CA" baseline="0" dirty="0" smtClean="0"/>
              <a:t> nous </a:t>
            </a:r>
            <a:r>
              <a:rPr lang="en-CA" baseline="0" dirty="0" err="1" smtClean="0"/>
              <a:t>orientent</a:t>
            </a:r>
            <a:r>
              <a:rPr lang="en-CA" baseline="0" dirty="0" smtClean="0"/>
              <a:t> </a:t>
            </a:r>
            <a:r>
              <a:rPr lang="en-CA" baseline="0" dirty="0" err="1" smtClean="0"/>
              <a:t>vers</a:t>
            </a:r>
            <a:r>
              <a:rPr lang="en-CA" baseline="0" dirty="0" smtClean="0"/>
              <a:t> un certain </a:t>
            </a:r>
            <a:r>
              <a:rPr lang="en-CA" baseline="0" dirty="0" err="1" smtClean="0"/>
              <a:t>produit</a:t>
            </a:r>
            <a:r>
              <a:rPr lang="en-CA" baseline="0" dirty="0" smtClean="0"/>
              <a:t> </a:t>
            </a:r>
            <a:r>
              <a:rPr lang="en-CA" baseline="0" dirty="0" err="1" smtClean="0"/>
              <a:t>ou</a:t>
            </a:r>
            <a:r>
              <a:rPr lang="en-CA" baseline="0" dirty="0" smtClean="0"/>
              <a:t> </a:t>
            </a:r>
            <a:r>
              <a:rPr lang="en-CA" baseline="0" dirty="0" err="1" smtClean="0"/>
              <a:t>une</a:t>
            </a:r>
            <a:r>
              <a:rPr lang="en-CA" baseline="0" dirty="0" smtClean="0"/>
              <a:t> </a:t>
            </a:r>
            <a:r>
              <a:rPr lang="en-CA" baseline="0" dirty="0" err="1" smtClean="0"/>
              <a:t>certaine</a:t>
            </a:r>
            <a:r>
              <a:rPr lang="en-CA" baseline="0" dirty="0" smtClean="0"/>
              <a:t> </a:t>
            </a:r>
            <a:r>
              <a:rPr lang="en-CA" baseline="0" dirty="0" err="1" smtClean="0"/>
              <a:t>approche</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24</a:t>
            </a:fld>
            <a:endParaRPr lang="en-CA"/>
          </a:p>
        </p:txBody>
      </p:sp>
    </p:spTree>
    <p:extLst>
      <p:ext uri="{BB962C8B-B14F-4D97-AF65-F5344CB8AC3E}">
        <p14:creationId xmlns:p14="http://schemas.microsoft.com/office/powerpoint/2010/main" val="133346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On ne </a:t>
            </a:r>
            <a:r>
              <a:rPr lang="en-CA" dirty="0" err="1" smtClean="0"/>
              <a:t>s’attend</a:t>
            </a:r>
            <a:r>
              <a:rPr lang="en-CA" dirty="0" smtClean="0"/>
              <a:t> pas </a:t>
            </a:r>
            <a:r>
              <a:rPr lang="en-CA" dirty="0" err="1" smtClean="0"/>
              <a:t>que</a:t>
            </a:r>
            <a:r>
              <a:rPr lang="en-CA" dirty="0" smtClean="0"/>
              <a:t> </a:t>
            </a:r>
            <a:r>
              <a:rPr lang="en-CA" dirty="0" err="1" smtClean="0"/>
              <a:t>chaque</a:t>
            </a:r>
            <a:r>
              <a:rPr lang="en-CA" dirty="0" smtClean="0"/>
              <a:t> </a:t>
            </a:r>
            <a:r>
              <a:rPr lang="en-CA" dirty="0" err="1" smtClean="0"/>
              <a:t>médecin</a:t>
            </a:r>
            <a:r>
              <a:rPr lang="en-CA" dirty="0" smtClean="0"/>
              <a:t> </a:t>
            </a:r>
            <a:r>
              <a:rPr lang="en-CA" dirty="0" err="1" smtClean="0"/>
              <a:t>soit</a:t>
            </a:r>
            <a:r>
              <a:rPr lang="en-CA" dirty="0" smtClean="0"/>
              <a:t> expert </a:t>
            </a:r>
            <a:r>
              <a:rPr lang="en-CA" dirty="0" err="1" smtClean="0"/>
              <a:t>en</a:t>
            </a:r>
            <a:r>
              <a:rPr lang="en-CA" dirty="0" smtClean="0"/>
              <a:t> </a:t>
            </a:r>
            <a:r>
              <a:rPr lang="en-CA" dirty="0" err="1" smtClean="0"/>
              <a:t>évaluation</a:t>
            </a:r>
            <a:r>
              <a:rPr lang="en-CA" dirty="0" smtClean="0"/>
              <a:t> de </a:t>
            </a:r>
            <a:r>
              <a:rPr lang="en-CA" dirty="0" err="1" smtClean="0"/>
              <a:t>contenu</a:t>
            </a:r>
            <a:r>
              <a:rPr lang="en-CA" dirty="0" smtClean="0"/>
              <a:t> et de programme. </a:t>
            </a:r>
            <a:r>
              <a:rPr lang="en-CA" dirty="0" err="1" smtClean="0"/>
              <a:t>C’est</a:t>
            </a:r>
            <a:r>
              <a:rPr lang="en-CA" dirty="0" smtClean="0"/>
              <a:t> </a:t>
            </a:r>
            <a:r>
              <a:rPr lang="en-CA" dirty="0" err="1" smtClean="0"/>
              <a:t>pourquoi</a:t>
            </a:r>
            <a:r>
              <a:rPr lang="en-CA" dirty="0" smtClean="0"/>
              <a:t> la certification </a:t>
            </a:r>
            <a:r>
              <a:rPr lang="en-CA" dirty="0" err="1" smtClean="0"/>
              <a:t>existe</a:t>
            </a:r>
            <a:r>
              <a:rPr lang="en-CA"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25</a:t>
            </a:fld>
            <a:endParaRPr lang="en-CA"/>
          </a:p>
        </p:txBody>
      </p:sp>
    </p:spTree>
    <p:extLst>
      <p:ext uri="{BB962C8B-B14F-4D97-AF65-F5344CB8AC3E}">
        <p14:creationId xmlns:p14="http://schemas.microsoft.com/office/powerpoint/2010/main" val="188325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Parfois</a:t>
            </a:r>
            <a:r>
              <a:rPr lang="en-CA" dirty="0" smtClean="0"/>
              <a:t> les </a:t>
            </a:r>
            <a:r>
              <a:rPr lang="en-CA" dirty="0" err="1" smtClean="0"/>
              <a:t>réviseurs</a:t>
            </a:r>
            <a:r>
              <a:rPr lang="en-CA" dirty="0" smtClean="0"/>
              <a:t> </a:t>
            </a:r>
            <a:r>
              <a:rPr lang="en-CA" dirty="0" err="1" smtClean="0"/>
              <a:t>n’ont</a:t>
            </a:r>
            <a:r>
              <a:rPr lang="en-CA" dirty="0" smtClean="0"/>
              <a:t> pas la chance</a:t>
            </a:r>
            <a:r>
              <a:rPr lang="en-CA" baseline="0" dirty="0" smtClean="0"/>
              <a:t> de reviser le </a:t>
            </a:r>
            <a:r>
              <a:rPr lang="en-CA" baseline="0" dirty="0" err="1" smtClean="0"/>
              <a:t>contenu</a:t>
            </a:r>
            <a:r>
              <a:rPr lang="en-CA" baseline="0" dirty="0" smtClean="0"/>
              <a:t> des </a:t>
            </a:r>
            <a:r>
              <a:rPr lang="en-CA" baseline="0" dirty="0" err="1" smtClean="0"/>
              <a:t>diapos</a:t>
            </a:r>
            <a:r>
              <a:rPr lang="en-CA" baseline="0" dirty="0" smtClean="0"/>
              <a:t> car non </a:t>
            </a:r>
            <a:r>
              <a:rPr lang="en-CA" baseline="0" dirty="0" err="1" smtClean="0"/>
              <a:t>exigé</a:t>
            </a:r>
            <a:r>
              <a:rPr lang="en-CA" baseline="0" dirty="0" smtClean="0"/>
              <a:t> </a:t>
            </a:r>
            <a:r>
              <a:rPr lang="en-CA" baseline="0" dirty="0" err="1" smtClean="0"/>
              <a:t>si</a:t>
            </a:r>
            <a:r>
              <a:rPr lang="en-CA" baseline="0" dirty="0" smtClean="0"/>
              <a:t> programme </a:t>
            </a:r>
            <a:r>
              <a:rPr lang="en-CA" baseline="0" dirty="0" err="1" smtClean="0"/>
              <a:t>n’est</a:t>
            </a:r>
            <a:r>
              <a:rPr lang="en-CA" baseline="0" dirty="0" smtClean="0"/>
              <a:t> pas </a:t>
            </a:r>
            <a:r>
              <a:rPr lang="en-CA" baseline="0" dirty="0" err="1" smtClean="0"/>
              <a:t>une</a:t>
            </a:r>
            <a:r>
              <a:rPr lang="en-CA" baseline="0" dirty="0" smtClean="0"/>
              <a:t> initiative pharma (ex. ASA, FMF, grand rounds, </a:t>
            </a:r>
            <a:r>
              <a:rPr lang="en-CA" baseline="0" dirty="0" err="1" smtClean="0"/>
              <a:t>etc</a:t>
            </a:r>
            <a:r>
              <a:rPr lang="en-CA" baseline="0" dirty="0" smtClean="0"/>
              <a:t>) </a:t>
            </a:r>
            <a:r>
              <a:rPr lang="en-CA" dirty="0" err="1" smtClean="0"/>
              <a:t>Parfois</a:t>
            </a:r>
            <a:r>
              <a:rPr lang="en-CA" dirty="0" smtClean="0"/>
              <a:t> le </a:t>
            </a:r>
            <a:r>
              <a:rPr lang="en-CA" dirty="0" err="1" smtClean="0"/>
              <a:t>contenu</a:t>
            </a:r>
            <a:r>
              <a:rPr lang="en-CA" baseline="0" dirty="0" smtClean="0"/>
              <a:t> </a:t>
            </a:r>
            <a:r>
              <a:rPr lang="en-CA" baseline="0" dirty="0" err="1" smtClean="0"/>
              <a:t>est</a:t>
            </a:r>
            <a:r>
              <a:rPr lang="en-CA" baseline="0" dirty="0" smtClean="0"/>
              <a:t> impeccable </a:t>
            </a:r>
            <a:r>
              <a:rPr lang="en-CA" baseline="0" dirty="0" err="1" smtClean="0"/>
              <a:t>mais</a:t>
            </a:r>
            <a:r>
              <a:rPr lang="en-CA" baseline="0" dirty="0" smtClean="0"/>
              <a:t> le </a:t>
            </a:r>
            <a:r>
              <a:rPr lang="en-CA" baseline="0" dirty="0" err="1" smtClean="0"/>
              <a:t>présentateur</a:t>
            </a:r>
            <a:r>
              <a:rPr lang="en-CA" baseline="0" dirty="0" smtClean="0"/>
              <a:t> </a:t>
            </a:r>
            <a:r>
              <a:rPr lang="en-CA" baseline="0" dirty="0" err="1" smtClean="0"/>
              <a:t>est</a:t>
            </a:r>
            <a:r>
              <a:rPr lang="en-CA" baseline="0" dirty="0" smtClean="0"/>
              <a:t> </a:t>
            </a:r>
            <a:r>
              <a:rPr lang="en-CA" baseline="0" dirty="0" err="1" smtClean="0"/>
              <a:t>biaisé</a:t>
            </a:r>
            <a:r>
              <a:rPr lang="en-CA" baseline="0" dirty="0" smtClean="0"/>
              <a:t>. </a:t>
            </a:r>
            <a:r>
              <a:rPr lang="en-CA" baseline="0" dirty="0" err="1" smtClean="0"/>
              <a:t>C’est</a:t>
            </a:r>
            <a:r>
              <a:rPr lang="en-CA" baseline="0" dirty="0" smtClean="0"/>
              <a:t> </a:t>
            </a:r>
            <a:r>
              <a:rPr lang="en-CA" baseline="0" dirty="0" err="1" smtClean="0"/>
              <a:t>là</a:t>
            </a:r>
            <a:r>
              <a:rPr lang="en-CA" baseline="0" dirty="0" smtClean="0"/>
              <a:t> </a:t>
            </a:r>
            <a:r>
              <a:rPr lang="en-CA" baseline="0" dirty="0" err="1" smtClean="0"/>
              <a:t>que</a:t>
            </a:r>
            <a:r>
              <a:rPr lang="en-CA" baseline="0" dirty="0" smtClean="0"/>
              <a:t> le participant a son role à </a:t>
            </a:r>
            <a:r>
              <a:rPr lang="en-CA" baseline="0" dirty="0" err="1" smtClean="0"/>
              <a:t>jouer</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26</a:t>
            </a:fld>
            <a:endParaRPr lang="en-CA"/>
          </a:p>
        </p:txBody>
      </p:sp>
    </p:spTree>
    <p:extLst>
      <p:ext uri="{BB962C8B-B14F-4D97-AF65-F5344CB8AC3E}">
        <p14:creationId xmlns:p14="http://schemas.microsoft.com/office/powerpoint/2010/main" val="2659728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Il y a branding…Est-</a:t>
            </a:r>
            <a:r>
              <a:rPr lang="en-CA" dirty="0" err="1" smtClean="0"/>
              <a:t>ce</a:t>
            </a:r>
            <a:r>
              <a:rPr lang="en-CA" dirty="0" smtClean="0"/>
              <a:t> </a:t>
            </a:r>
            <a:r>
              <a:rPr lang="en-CA" dirty="0" err="1" smtClean="0"/>
              <a:t>que</a:t>
            </a:r>
            <a:r>
              <a:rPr lang="en-CA" dirty="0" smtClean="0"/>
              <a:t> les </a:t>
            </a:r>
            <a:r>
              <a:rPr lang="en-CA" dirty="0" err="1" smtClean="0"/>
              <a:t>organismes</a:t>
            </a:r>
            <a:r>
              <a:rPr lang="en-CA" dirty="0" smtClean="0"/>
              <a:t> non </a:t>
            </a:r>
            <a:r>
              <a:rPr lang="en-CA" dirty="0" err="1" smtClean="0"/>
              <a:t>commerciaux</a:t>
            </a:r>
            <a:r>
              <a:rPr lang="en-CA" dirty="0" smtClean="0"/>
              <a:t> </a:t>
            </a:r>
            <a:r>
              <a:rPr lang="en-CA" dirty="0" err="1" smtClean="0"/>
              <a:t>devraient</a:t>
            </a:r>
            <a:r>
              <a:rPr lang="en-CA" dirty="0" smtClean="0"/>
              <a:t> se plier aux </a:t>
            </a:r>
            <a:r>
              <a:rPr lang="en-CA" dirty="0" err="1" smtClean="0"/>
              <a:t>mêmes</a:t>
            </a:r>
            <a:r>
              <a:rPr lang="en-CA" dirty="0" smtClean="0"/>
              <a:t> </a:t>
            </a:r>
            <a:r>
              <a:rPr lang="en-CA" dirty="0" err="1" smtClean="0"/>
              <a:t>règles</a:t>
            </a:r>
            <a:r>
              <a:rPr lang="en-CA" dirty="0" smtClean="0"/>
              <a:t> </a:t>
            </a:r>
            <a:r>
              <a:rPr lang="en-CA" dirty="0" err="1" smtClean="0"/>
              <a:t>que</a:t>
            </a:r>
            <a:r>
              <a:rPr lang="en-CA" dirty="0" smtClean="0"/>
              <a:t> pharma? (Ex. Durant CMF: Tools for Practice, </a:t>
            </a:r>
            <a:r>
              <a:rPr lang="en-CA" dirty="0" err="1" smtClean="0"/>
              <a:t>Mainpro</a:t>
            </a:r>
            <a:r>
              <a:rPr lang="en-CA" dirty="0" smtClean="0"/>
              <a:t>+, Exercise is Medicine) </a:t>
            </a:r>
            <a:r>
              <a:rPr lang="en-CA" dirty="0" err="1" smtClean="0"/>
              <a:t>Actuellement</a:t>
            </a:r>
            <a:r>
              <a:rPr lang="en-CA" dirty="0" smtClean="0"/>
              <a:t>,</a:t>
            </a:r>
            <a:r>
              <a:rPr lang="en-CA" baseline="0" dirty="0" smtClean="0"/>
              <a:t> les </a:t>
            </a:r>
            <a:r>
              <a:rPr lang="en-CA" baseline="0" dirty="0" err="1" smtClean="0"/>
              <a:t>organismes</a:t>
            </a:r>
            <a:r>
              <a:rPr lang="en-CA" baseline="0" dirty="0" smtClean="0"/>
              <a:t> à but non </a:t>
            </a:r>
            <a:r>
              <a:rPr lang="en-CA" baseline="0" dirty="0" err="1" smtClean="0"/>
              <a:t>lucratifs</a:t>
            </a:r>
            <a:r>
              <a:rPr lang="en-CA" baseline="0" dirty="0" smtClean="0"/>
              <a:t> </a:t>
            </a:r>
            <a:r>
              <a:rPr lang="en-CA" baseline="0" dirty="0" err="1" smtClean="0"/>
              <a:t>sont</a:t>
            </a:r>
            <a:r>
              <a:rPr lang="en-CA" baseline="0" dirty="0" smtClean="0"/>
              <a:t> </a:t>
            </a:r>
            <a:r>
              <a:rPr lang="en-CA" baseline="0" dirty="0" err="1" smtClean="0"/>
              <a:t>exemptés</a:t>
            </a:r>
            <a:r>
              <a:rPr lang="en-CA" baseline="0" dirty="0" smtClean="0"/>
              <a:t> de </a:t>
            </a:r>
            <a:r>
              <a:rPr lang="en-CA" baseline="0" dirty="0" err="1" smtClean="0"/>
              <a:t>cette</a:t>
            </a:r>
            <a:r>
              <a:rPr lang="en-CA" baseline="0" dirty="0" smtClean="0"/>
              <a:t> </a:t>
            </a:r>
            <a:r>
              <a:rPr lang="en-CA" baseline="0" dirty="0" err="1" smtClean="0"/>
              <a:t>règle</a:t>
            </a:r>
            <a:r>
              <a:rPr lang="en-CA" baseline="0" dirty="0" smtClean="0"/>
              <a:t> du branding.</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27</a:t>
            </a:fld>
            <a:endParaRPr lang="en-CA"/>
          </a:p>
        </p:txBody>
      </p:sp>
    </p:spTree>
    <p:extLst>
      <p:ext uri="{BB962C8B-B14F-4D97-AF65-F5344CB8AC3E}">
        <p14:creationId xmlns:p14="http://schemas.microsoft.com/office/powerpoint/2010/main" val="310185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Vous</a:t>
            </a:r>
            <a:r>
              <a:rPr lang="en-CA" dirty="0" smtClean="0"/>
              <a:t> </a:t>
            </a:r>
            <a:r>
              <a:rPr lang="en-CA" dirty="0" err="1" smtClean="0"/>
              <a:t>savez</a:t>
            </a:r>
            <a:r>
              <a:rPr lang="en-CA" dirty="0" smtClean="0"/>
              <a:t> </a:t>
            </a:r>
            <a:r>
              <a:rPr lang="en-CA" dirty="0" err="1" smtClean="0"/>
              <a:t>quand</a:t>
            </a:r>
            <a:r>
              <a:rPr lang="en-CA" dirty="0" smtClean="0"/>
              <a:t> </a:t>
            </a:r>
            <a:r>
              <a:rPr lang="en-CA" dirty="0" err="1" smtClean="0"/>
              <a:t>vous</a:t>
            </a:r>
            <a:r>
              <a:rPr lang="en-CA" dirty="0" smtClean="0"/>
              <a:t> </a:t>
            </a:r>
            <a:r>
              <a:rPr lang="en-CA" dirty="0" err="1" smtClean="0"/>
              <a:t>voyez</a:t>
            </a:r>
            <a:r>
              <a:rPr lang="en-CA" dirty="0" smtClean="0"/>
              <a:t> </a:t>
            </a:r>
            <a:r>
              <a:rPr lang="en-CA" dirty="0" err="1" smtClean="0"/>
              <a:t>ceci</a:t>
            </a:r>
            <a:r>
              <a:rPr lang="en-CA" dirty="0" smtClean="0"/>
              <a:t> </a:t>
            </a:r>
            <a:r>
              <a:rPr lang="en-CA" dirty="0" err="1" smtClean="0"/>
              <a:t>que</a:t>
            </a:r>
            <a:r>
              <a:rPr lang="en-CA" dirty="0" smtClean="0"/>
              <a:t> la discussion </a:t>
            </a:r>
            <a:r>
              <a:rPr lang="en-CA" dirty="0" err="1" smtClean="0"/>
              <a:t>risque</a:t>
            </a:r>
            <a:r>
              <a:rPr lang="en-CA" dirty="0" smtClean="0"/>
              <a:t> d’être </a:t>
            </a:r>
            <a:r>
              <a:rPr lang="en-CA" dirty="0" err="1" smtClean="0"/>
              <a:t>axée</a:t>
            </a:r>
            <a:r>
              <a:rPr lang="en-CA" dirty="0" smtClean="0"/>
              <a:t> </a:t>
            </a:r>
            <a:r>
              <a:rPr lang="en-CA" dirty="0" err="1" smtClean="0"/>
              <a:t>sur</a:t>
            </a:r>
            <a:r>
              <a:rPr lang="en-CA" dirty="0" smtClean="0"/>
              <a:t> le </a:t>
            </a:r>
            <a:r>
              <a:rPr lang="en-CA" dirty="0" err="1" smtClean="0"/>
              <a:t>produit</a:t>
            </a:r>
            <a:r>
              <a:rPr lang="en-CA" dirty="0" smtClean="0"/>
              <a:t> </a:t>
            </a:r>
            <a:r>
              <a:rPr lang="en-CA" dirty="0" err="1" smtClean="0"/>
              <a:t>en</a:t>
            </a:r>
            <a:r>
              <a:rPr lang="en-CA" dirty="0" smtClean="0"/>
              <a:t> </a:t>
            </a:r>
            <a:r>
              <a:rPr lang="en-CA" dirty="0" err="1" smtClean="0"/>
              <a:t>vedette</a:t>
            </a:r>
            <a:r>
              <a:rPr lang="en-CA" dirty="0" smtClean="0"/>
              <a:t>. </a:t>
            </a:r>
            <a:r>
              <a:rPr lang="en-CA" dirty="0" err="1" smtClean="0"/>
              <a:t>Dès</a:t>
            </a:r>
            <a:r>
              <a:rPr lang="en-CA" dirty="0" smtClean="0"/>
              <a:t> </a:t>
            </a:r>
            <a:r>
              <a:rPr lang="en-CA" dirty="0" err="1" smtClean="0"/>
              <a:t>lors</a:t>
            </a:r>
            <a:r>
              <a:rPr lang="en-CA" dirty="0" smtClean="0"/>
              <a:t>, </a:t>
            </a:r>
            <a:r>
              <a:rPr lang="en-CA" dirty="0" err="1" smtClean="0"/>
              <a:t>vous</a:t>
            </a:r>
            <a:r>
              <a:rPr lang="en-CA" dirty="0" smtClean="0"/>
              <a:t> </a:t>
            </a:r>
            <a:r>
              <a:rPr lang="en-CA" dirty="0" err="1" smtClean="0"/>
              <a:t>pouvez</a:t>
            </a:r>
            <a:r>
              <a:rPr lang="en-CA" dirty="0" smtClean="0"/>
              <a:t> </a:t>
            </a:r>
            <a:r>
              <a:rPr lang="en-CA" dirty="0" err="1" smtClean="0"/>
              <a:t>être</a:t>
            </a:r>
            <a:r>
              <a:rPr lang="en-CA" dirty="0" smtClean="0"/>
              <a:t> </a:t>
            </a:r>
            <a:r>
              <a:rPr lang="en-CA" dirty="0" err="1" smtClean="0"/>
              <a:t>sur</a:t>
            </a:r>
            <a:r>
              <a:rPr lang="en-CA" dirty="0" smtClean="0"/>
              <a:t> </a:t>
            </a:r>
            <a:r>
              <a:rPr lang="en-CA" dirty="0" err="1" smtClean="0"/>
              <a:t>vos</a:t>
            </a:r>
            <a:r>
              <a:rPr lang="en-CA" dirty="0" smtClean="0"/>
              <a:t> </a:t>
            </a:r>
            <a:r>
              <a:rPr lang="en-CA" dirty="0" err="1" smtClean="0"/>
              <a:t>gardes</a:t>
            </a:r>
            <a:r>
              <a:rPr lang="en-CA" dirty="0" smtClean="0"/>
              <a:t>…</a:t>
            </a:r>
            <a:r>
              <a:rPr lang="en-CA" dirty="0" err="1" smtClean="0"/>
              <a:t>mais</a:t>
            </a:r>
            <a:r>
              <a:rPr lang="en-CA" baseline="0" dirty="0" smtClean="0"/>
              <a:t> les </a:t>
            </a:r>
            <a:r>
              <a:rPr lang="en-CA" baseline="0" dirty="0" err="1" smtClean="0"/>
              <a:t>compagnies</a:t>
            </a:r>
            <a:r>
              <a:rPr lang="en-CA" baseline="0" dirty="0" smtClean="0"/>
              <a:t> </a:t>
            </a:r>
            <a:r>
              <a:rPr lang="en-CA" baseline="0" dirty="0" err="1" smtClean="0"/>
              <a:t>pharmaceutiques</a:t>
            </a:r>
            <a:r>
              <a:rPr lang="en-CA" baseline="0" dirty="0" smtClean="0"/>
              <a:t> </a:t>
            </a:r>
            <a:r>
              <a:rPr lang="en-CA" baseline="0" dirty="0" err="1" smtClean="0"/>
              <a:t>peuvent</a:t>
            </a:r>
            <a:r>
              <a:rPr lang="en-CA" baseline="0" dirty="0" smtClean="0"/>
              <a:t> </a:t>
            </a:r>
            <a:r>
              <a:rPr lang="en-CA" baseline="0" dirty="0" err="1" smtClean="0"/>
              <a:t>parfois</a:t>
            </a:r>
            <a:r>
              <a:rPr lang="en-CA" baseline="0" dirty="0" smtClean="0"/>
              <a:t> </a:t>
            </a:r>
            <a:r>
              <a:rPr lang="en-CA" baseline="0" dirty="0" err="1" smtClean="0"/>
              <a:t>être</a:t>
            </a:r>
            <a:r>
              <a:rPr lang="en-CA" baseline="0" dirty="0" smtClean="0"/>
              <a:t> beaucoup plus </a:t>
            </a:r>
            <a:r>
              <a:rPr lang="en-CA" baseline="0" dirty="0" err="1" smtClean="0"/>
              <a:t>subtiles</a:t>
            </a:r>
            <a:r>
              <a:rPr lang="en-CA" baseline="0" dirty="0" smtClean="0"/>
              <a:t>. Nous </a:t>
            </a:r>
            <a:r>
              <a:rPr lang="en-CA" baseline="0" dirty="0" err="1" smtClean="0"/>
              <a:t>allons</a:t>
            </a:r>
            <a:r>
              <a:rPr lang="en-CA" baseline="0" dirty="0" smtClean="0"/>
              <a:t> </a:t>
            </a:r>
            <a:r>
              <a:rPr lang="en-CA" baseline="0" dirty="0" err="1" smtClean="0"/>
              <a:t>voir</a:t>
            </a:r>
            <a:r>
              <a:rPr lang="en-CA" baseline="0" dirty="0" smtClean="0"/>
              <a:t> </a:t>
            </a:r>
            <a:r>
              <a:rPr lang="en-CA" baseline="0" dirty="0" err="1" smtClean="0"/>
              <a:t>dans</a:t>
            </a:r>
            <a:r>
              <a:rPr lang="en-CA" baseline="0" dirty="0" smtClean="0"/>
              <a:t> </a:t>
            </a:r>
            <a:r>
              <a:rPr lang="en-CA" baseline="0" dirty="0" err="1" smtClean="0"/>
              <a:t>cette</a:t>
            </a:r>
            <a:r>
              <a:rPr lang="en-CA" baseline="0" dirty="0" smtClean="0"/>
              <a:t> </a:t>
            </a:r>
            <a:r>
              <a:rPr lang="en-CA" baseline="0" dirty="0" err="1" smtClean="0"/>
              <a:t>plénière</a:t>
            </a:r>
            <a:r>
              <a:rPr lang="en-CA" baseline="0" dirty="0" smtClean="0"/>
              <a:t> de </a:t>
            </a:r>
            <a:r>
              <a:rPr lang="en-CA" baseline="0" dirty="0" err="1" smtClean="0"/>
              <a:t>quelle</a:t>
            </a:r>
            <a:r>
              <a:rPr lang="en-CA" baseline="0" dirty="0" smtClean="0"/>
              <a:t> </a:t>
            </a:r>
            <a:r>
              <a:rPr lang="en-CA" baseline="0" dirty="0" err="1" smtClean="0"/>
              <a:t>façon</a:t>
            </a:r>
            <a:r>
              <a:rPr lang="en-CA" baseline="0" dirty="0" smtClean="0"/>
              <a:t> </a:t>
            </a:r>
            <a:r>
              <a:rPr lang="en-CA" baseline="0" dirty="0" err="1" smtClean="0"/>
              <a:t>l’information</a:t>
            </a:r>
            <a:r>
              <a:rPr lang="en-CA" baseline="0" dirty="0" smtClean="0"/>
              <a:t> </a:t>
            </a:r>
            <a:r>
              <a:rPr lang="en-CA" baseline="0" dirty="0" err="1" smtClean="0"/>
              <a:t>présentée</a:t>
            </a:r>
            <a:r>
              <a:rPr lang="en-CA" baseline="0" dirty="0" smtClean="0"/>
              <a:t> </a:t>
            </a:r>
            <a:r>
              <a:rPr lang="en-CA" baseline="0" dirty="0" err="1" smtClean="0"/>
              <a:t>peut</a:t>
            </a:r>
            <a:r>
              <a:rPr lang="en-CA" baseline="0" dirty="0" smtClean="0"/>
              <a:t> </a:t>
            </a:r>
            <a:r>
              <a:rPr lang="en-CA" baseline="0" dirty="0" err="1" smtClean="0"/>
              <a:t>aussi</a:t>
            </a:r>
            <a:r>
              <a:rPr lang="en-CA" baseline="0" dirty="0" smtClean="0"/>
              <a:t> </a:t>
            </a:r>
            <a:r>
              <a:rPr lang="en-CA" baseline="0" dirty="0" err="1" smtClean="0"/>
              <a:t>être</a:t>
            </a:r>
            <a:r>
              <a:rPr lang="en-CA" baseline="0" dirty="0" smtClean="0"/>
              <a:t> </a:t>
            </a:r>
            <a:r>
              <a:rPr lang="en-CA" baseline="0" dirty="0" err="1" smtClean="0"/>
              <a:t>biaisée</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5</a:t>
            </a:fld>
            <a:endParaRPr lang="en-CA"/>
          </a:p>
        </p:txBody>
      </p:sp>
    </p:spTree>
    <p:extLst>
      <p:ext uri="{BB962C8B-B14F-4D97-AF65-F5344CB8AC3E}">
        <p14:creationId xmlns:p14="http://schemas.microsoft.com/office/powerpoint/2010/main" val="1509072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Surtout </a:t>
            </a:r>
            <a:r>
              <a:rPr lang="en-CA" dirty="0" err="1" smtClean="0"/>
              <a:t>en</a:t>
            </a:r>
            <a:r>
              <a:rPr lang="en-CA" dirty="0" smtClean="0"/>
              <a:t> </a:t>
            </a:r>
            <a:r>
              <a:rPr lang="en-CA" dirty="0" err="1" smtClean="0"/>
              <a:t>chacun</a:t>
            </a:r>
            <a:r>
              <a:rPr lang="en-CA" dirty="0" smtClean="0"/>
              <a:t> de nous…</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28</a:t>
            </a:fld>
            <a:endParaRPr lang="en-CA"/>
          </a:p>
        </p:txBody>
      </p:sp>
    </p:spTree>
    <p:extLst>
      <p:ext uri="{BB962C8B-B14F-4D97-AF65-F5344CB8AC3E}">
        <p14:creationId xmlns:p14="http://schemas.microsoft.com/office/powerpoint/2010/main" val="15274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29</a:t>
            </a:fld>
            <a:endParaRPr lang="en-CA"/>
          </a:p>
        </p:txBody>
      </p:sp>
    </p:spTree>
    <p:extLst>
      <p:ext uri="{BB962C8B-B14F-4D97-AF65-F5344CB8AC3E}">
        <p14:creationId xmlns:p14="http://schemas.microsoft.com/office/powerpoint/2010/main" val="1688977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Ou</a:t>
            </a:r>
            <a:r>
              <a:rPr lang="en-CA" dirty="0" smtClean="0"/>
              <a:t> les companies </a:t>
            </a:r>
            <a:r>
              <a:rPr lang="en-CA" dirty="0" err="1" smtClean="0"/>
              <a:t>pharmaceutiques</a:t>
            </a:r>
            <a:r>
              <a:rPr lang="en-CA" dirty="0" smtClean="0"/>
              <a:t> </a:t>
            </a:r>
            <a:r>
              <a:rPr lang="en-CA" dirty="0" err="1" smtClean="0"/>
              <a:t>sont-elles</a:t>
            </a:r>
            <a:r>
              <a:rPr lang="en-CA" dirty="0" smtClean="0"/>
              <a:t> </a:t>
            </a:r>
            <a:r>
              <a:rPr lang="en-CA" dirty="0" err="1" smtClean="0"/>
              <a:t>si</a:t>
            </a:r>
            <a:r>
              <a:rPr lang="en-CA" baseline="0" dirty="0" smtClean="0"/>
              <a:t> </a:t>
            </a:r>
            <a:r>
              <a:rPr lang="en-CA" baseline="0" dirty="0" err="1" smtClean="0"/>
              <a:t>ratoureuses</a:t>
            </a:r>
            <a:r>
              <a:rPr lang="en-CA" baseline="0" dirty="0" smtClean="0"/>
              <a:t> </a:t>
            </a:r>
            <a:r>
              <a:rPr lang="en-CA" baseline="0" dirty="0" err="1" smtClean="0"/>
              <a:t>ou</a:t>
            </a:r>
            <a:r>
              <a:rPr lang="en-CA" baseline="0" dirty="0" smtClean="0"/>
              <a:t> ne </a:t>
            </a:r>
            <a:r>
              <a:rPr lang="en-CA" baseline="0" dirty="0" err="1" smtClean="0"/>
              <a:t>pensent-elles</a:t>
            </a:r>
            <a:r>
              <a:rPr lang="en-CA" baseline="0" dirty="0" smtClean="0"/>
              <a:t> </a:t>
            </a:r>
            <a:r>
              <a:rPr lang="en-CA" baseline="0" dirty="0" err="1" smtClean="0"/>
              <a:t>qu’au</a:t>
            </a:r>
            <a:r>
              <a:rPr lang="en-CA" baseline="0" dirty="0" smtClean="0"/>
              <a:t> profit?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6</a:t>
            </a:fld>
            <a:endParaRPr lang="en-CA"/>
          </a:p>
        </p:txBody>
      </p:sp>
    </p:spTree>
    <p:extLst>
      <p:ext uri="{BB962C8B-B14F-4D97-AF65-F5344CB8AC3E}">
        <p14:creationId xmlns:p14="http://schemas.microsoft.com/office/powerpoint/2010/main" val="78021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Attention </a:t>
            </a:r>
            <a:r>
              <a:rPr lang="en-CA" dirty="0" err="1" smtClean="0"/>
              <a:t>cependant</a:t>
            </a:r>
            <a:r>
              <a:rPr lang="en-CA" dirty="0" smtClean="0"/>
              <a:t> au mot-</a:t>
            </a:r>
            <a:r>
              <a:rPr lang="en-CA" dirty="0" err="1" smtClean="0"/>
              <a:t>clé</a:t>
            </a:r>
            <a:r>
              <a:rPr lang="en-CA" baseline="0" dirty="0" smtClean="0"/>
              <a:t> </a:t>
            </a:r>
            <a:r>
              <a:rPr lang="en-CA" baseline="0" dirty="0" err="1" smtClean="0"/>
              <a:t>ici</a:t>
            </a:r>
            <a:r>
              <a:rPr lang="en-CA" baseline="0" dirty="0" smtClean="0"/>
              <a:t> “accredited”. Il </a:t>
            </a:r>
            <a:r>
              <a:rPr lang="en-CA" baseline="0" dirty="0" err="1" smtClean="0"/>
              <a:t>s’agit</a:t>
            </a:r>
            <a:r>
              <a:rPr lang="en-CA" baseline="0" dirty="0" smtClean="0"/>
              <a:t> </a:t>
            </a:r>
            <a:r>
              <a:rPr lang="en-CA" baseline="0" dirty="0" err="1" smtClean="0"/>
              <a:t>donc</a:t>
            </a:r>
            <a:r>
              <a:rPr lang="en-CA" baseline="0" dirty="0" smtClean="0"/>
              <a:t> d’un sous-</a:t>
            </a:r>
            <a:r>
              <a:rPr lang="en-CA" baseline="0" dirty="0" err="1" smtClean="0"/>
              <a:t>groupe</a:t>
            </a:r>
            <a:r>
              <a:rPr lang="en-CA" baseline="0" dirty="0" smtClean="0"/>
              <a:t> de CME </a:t>
            </a:r>
            <a:r>
              <a:rPr lang="en-CA" baseline="0" dirty="0" err="1" smtClean="0"/>
              <a:t>supporté</a:t>
            </a:r>
            <a:r>
              <a:rPr lang="en-CA" baseline="0" dirty="0" smtClean="0"/>
              <a:t> par </a:t>
            </a:r>
            <a:r>
              <a:rPr lang="en-CA" baseline="0" dirty="0" err="1" smtClean="0"/>
              <a:t>l’industrie</a:t>
            </a:r>
            <a:r>
              <a:rPr lang="en-CA" baseline="0" dirty="0" smtClean="0"/>
              <a:t> qui </a:t>
            </a:r>
            <a:r>
              <a:rPr lang="en-CA" baseline="0" dirty="0" err="1" smtClean="0"/>
              <a:t>répond</a:t>
            </a:r>
            <a:r>
              <a:rPr lang="en-CA" baseline="0" dirty="0" smtClean="0"/>
              <a:t> à </a:t>
            </a:r>
            <a:r>
              <a:rPr lang="en-CA" baseline="0" dirty="0" err="1" smtClean="0"/>
              <a:t>d’importants</a:t>
            </a:r>
            <a:r>
              <a:rPr lang="en-CA" baseline="0" dirty="0" smtClean="0"/>
              <a:t> standards </a:t>
            </a:r>
            <a:r>
              <a:rPr lang="en-CA" baseline="0" dirty="0" err="1" smtClean="0"/>
              <a:t>rigoureux</a:t>
            </a:r>
            <a:r>
              <a:rPr lang="en-CA" baseline="0" dirty="0" smtClean="0"/>
              <a:t> </a:t>
            </a:r>
            <a:r>
              <a:rPr lang="en-CA" baseline="0" dirty="0" err="1" smtClean="0"/>
              <a:t>d’avance</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7</a:t>
            </a:fld>
            <a:endParaRPr lang="en-CA"/>
          </a:p>
        </p:txBody>
      </p:sp>
    </p:spTree>
    <p:extLst>
      <p:ext uri="{BB962C8B-B14F-4D97-AF65-F5344CB8AC3E}">
        <p14:creationId xmlns:p14="http://schemas.microsoft.com/office/powerpoint/2010/main" val="79850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Risks of poorer prescribing habits and non-adherence to guidelines</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8</a:t>
            </a:fld>
            <a:endParaRPr lang="en-CA"/>
          </a:p>
        </p:txBody>
      </p:sp>
    </p:spTree>
    <p:extLst>
      <p:ext uri="{BB962C8B-B14F-4D97-AF65-F5344CB8AC3E}">
        <p14:creationId xmlns:p14="http://schemas.microsoft.com/office/powerpoint/2010/main" val="193127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On ne </a:t>
            </a:r>
            <a:r>
              <a:rPr lang="en-CA" dirty="0" err="1" smtClean="0"/>
              <a:t>veut</a:t>
            </a:r>
            <a:r>
              <a:rPr lang="en-CA" dirty="0" smtClean="0"/>
              <a:t> </a:t>
            </a:r>
            <a:r>
              <a:rPr lang="en-CA" dirty="0" err="1" smtClean="0"/>
              <a:t>donc</a:t>
            </a:r>
            <a:r>
              <a:rPr lang="en-CA" dirty="0" smtClean="0"/>
              <a:t> pas payer</a:t>
            </a:r>
            <a:r>
              <a:rPr lang="en-CA" baseline="0" dirty="0" smtClean="0"/>
              <a:t> plus de </a:t>
            </a:r>
            <a:r>
              <a:rPr lang="en-CA" baseline="0" dirty="0" err="1" smtClean="0"/>
              <a:t>notre</a:t>
            </a:r>
            <a:r>
              <a:rPr lang="en-CA" baseline="0" dirty="0" smtClean="0"/>
              <a:t> </a:t>
            </a:r>
            <a:r>
              <a:rPr lang="en-CA" baseline="0" dirty="0" err="1" smtClean="0"/>
              <a:t>poche</a:t>
            </a:r>
            <a:r>
              <a:rPr lang="en-CA" baseline="0" dirty="0" smtClean="0"/>
              <a:t> pour </a:t>
            </a:r>
            <a:r>
              <a:rPr lang="en-CA" baseline="0" dirty="0" err="1" smtClean="0"/>
              <a:t>l’education</a:t>
            </a:r>
            <a:r>
              <a:rPr lang="en-CA" baseline="0" dirty="0" smtClean="0"/>
              <a:t>…</a:t>
            </a:r>
            <a:r>
              <a:rPr lang="en-CA" baseline="0" dirty="0" err="1" smtClean="0"/>
              <a:t>Quelles</a:t>
            </a:r>
            <a:r>
              <a:rPr lang="en-CA" baseline="0" dirty="0" smtClean="0"/>
              <a:t> </a:t>
            </a:r>
            <a:r>
              <a:rPr lang="en-CA" baseline="0" dirty="0" err="1" smtClean="0"/>
              <a:t>sont</a:t>
            </a:r>
            <a:r>
              <a:rPr lang="en-CA" baseline="0" dirty="0" smtClean="0"/>
              <a:t> les solutions? </a:t>
            </a:r>
            <a:r>
              <a:rPr lang="en-CA" baseline="0" dirty="0" err="1" smtClean="0"/>
              <a:t>L’atelier</a:t>
            </a:r>
            <a:r>
              <a:rPr lang="en-CA" baseline="0" dirty="0" smtClean="0"/>
              <a:t> “</a:t>
            </a:r>
            <a:r>
              <a:rPr lang="en-CA" baseline="0" dirty="0" err="1" smtClean="0"/>
              <a:t>Savez-vous</a:t>
            </a:r>
            <a:r>
              <a:rPr lang="en-CA" baseline="0" dirty="0" smtClean="0"/>
              <a:t> </a:t>
            </a:r>
            <a:r>
              <a:rPr lang="en-CA" baseline="0" dirty="0" err="1" smtClean="0"/>
              <a:t>ce</a:t>
            </a:r>
            <a:r>
              <a:rPr lang="en-CA" baseline="0" dirty="0" smtClean="0"/>
              <a:t> </a:t>
            </a:r>
            <a:r>
              <a:rPr lang="en-CA" baseline="0" dirty="0" err="1" smtClean="0"/>
              <a:t>que</a:t>
            </a:r>
            <a:r>
              <a:rPr lang="en-CA" baseline="0" dirty="0" smtClean="0"/>
              <a:t> </a:t>
            </a:r>
            <a:r>
              <a:rPr lang="en-CA" baseline="0" dirty="0" err="1" smtClean="0"/>
              <a:t>vous</a:t>
            </a:r>
            <a:r>
              <a:rPr lang="en-CA" baseline="0" dirty="0" smtClean="0"/>
              <a:t> ne </a:t>
            </a:r>
            <a:r>
              <a:rPr lang="en-CA" baseline="0" dirty="0" err="1" smtClean="0"/>
              <a:t>savez</a:t>
            </a:r>
            <a:r>
              <a:rPr lang="en-CA" baseline="0" dirty="0" smtClean="0"/>
              <a:t> pas?” plus </a:t>
            </a:r>
            <a:r>
              <a:rPr lang="en-CA" baseline="0" dirty="0" err="1" smtClean="0"/>
              <a:t>tatd</a:t>
            </a:r>
            <a:r>
              <a:rPr lang="en-CA" baseline="0" dirty="0" smtClean="0"/>
              <a:t> </a:t>
            </a:r>
            <a:r>
              <a:rPr lang="en-CA" baseline="0" dirty="0" err="1" smtClean="0"/>
              <a:t>ce</a:t>
            </a:r>
            <a:r>
              <a:rPr lang="en-CA" baseline="0" dirty="0" smtClean="0"/>
              <a:t> </a:t>
            </a:r>
            <a:r>
              <a:rPr lang="en-CA" baseline="0" dirty="0" err="1" smtClean="0"/>
              <a:t>matin</a:t>
            </a:r>
            <a:r>
              <a:rPr lang="en-CA" baseline="0" dirty="0" smtClean="0"/>
              <a:t> </a:t>
            </a:r>
            <a:r>
              <a:rPr lang="en-CA" baseline="0" dirty="0" err="1" smtClean="0"/>
              <a:t>tâchera</a:t>
            </a:r>
            <a:r>
              <a:rPr lang="en-CA" baseline="0" dirty="0" smtClean="0"/>
              <a:t> </a:t>
            </a:r>
            <a:r>
              <a:rPr lang="en-CA" baseline="0" dirty="0" err="1" smtClean="0"/>
              <a:t>d’y</a:t>
            </a:r>
            <a:r>
              <a:rPr lang="en-CA" baseline="0" dirty="0" smtClean="0"/>
              <a:t> </a:t>
            </a:r>
            <a:r>
              <a:rPr lang="en-CA" baseline="0" dirty="0" err="1" smtClean="0"/>
              <a:t>répondre</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9</a:t>
            </a:fld>
            <a:endParaRPr lang="en-CA"/>
          </a:p>
        </p:txBody>
      </p:sp>
    </p:spTree>
    <p:extLst>
      <p:ext uri="{BB962C8B-B14F-4D97-AF65-F5344CB8AC3E}">
        <p14:creationId xmlns:p14="http://schemas.microsoft.com/office/powerpoint/2010/main" val="126963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Première question à se poser/chose à verifier. </a:t>
            </a:r>
            <a:r>
              <a:rPr lang="en-CA" dirty="0" err="1" smtClean="0"/>
              <a:t>Ça</a:t>
            </a:r>
            <a:r>
              <a:rPr lang="en-CA" baseline="0" dirty="0" smtClean="0"/>
              <a:t> </a:t>
            </a:r>
            <a:r>
              <a:rPr lang="en-CA" baseline="0" dirty="0" err="1" smtClean="0"/>
              <a:t>c’est</a:t>
            </a:r>
            <a:r>
              <a:rPr lang="en-CA" baseline="0" dirty="0" smtClean="0"/>
              <a:t> la </a:t>
            </a:r>
            <a:r>
              <a:rPr lang="en-CA" baseline="0" dirty="0" err="1" smtClean="0"/>
              <a:t>théorie</a:t>
            </a:r>
            <a:r>
              <a:rPr lang="en-CA" baseline="0" dirty="0" smtClean="0"/>
              <a:t> et </a:t>
            </a:r>
            <a:r>
              <a:rPr lang="en-CA" baseline="0" dirty="0" err="1" smtClean="0"/>
              <a:t>ce</a:t>
            </a:r>
            <a:r>
              <a:rPr lang="en-CA" baseline="0" dirty="0" smtClean="0"/>
              <a:t> qui </a:t>
            </a:r>
            <a:r>
              <a:rPr lang="en-CA" baseline="0" dirty="0" err="1" smtClean="0"/>
              <a:t>est</a:t>
            </a:r>
            <a:r>
              <a:rPr lang="en-CA" baseline="0" dirty="0" smtClean="0"/>
              <a:t> </a:t>
            </a:r>
            <a:r>
              <a:rPr lang="en-CA" baseline="0" dirty="0" err="1" smtClean="0"/>
              <a:t>exigé</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11</a:t>
            </a:fld>
            <a:endParaRPr lang="en-CA"/>
          </a:p>
        </p:txBody>
      </p:sp>
    </p:spTree>
    <p:extLst>
      <p:ext uri="{BB962C8B-B14F-4D97-AF65-F5344CB8AC3E}">
        <p14:creationId xmlns:p14="http://schemas.microsoft.com/office/powerpoint/2010/main" val="156396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Que</a:t>
            </a:r>
            <a:r>
              <a:rPr lang="en-CA" baseline="0" dirty="0" smtClean="0"/>
              <a:t> </a:t>
            </a:r>
            <a:r>
              <a:rPr lang="en-CA" baseline="0" dirty="0" err="1" smtClean="0"/>
              <a:t>pensez-vous</a:t>
            </a:r>
            <a:r>
              <a:rPr lang="en-CA" baseline="0" dirty="0" smtClean="0"/>
              <a:t> de </a:t>
            </a:r>
            <a:r>
              <a:rPr lang="en-CA" baseline="0" dirty="0" err="1" smtClean="0"/>
              <a:t>ceci</a:t>
            </a:r>
            <a:r>
              <a:rPr lang="en-CA" baseline="0" dirty="0" smtClean="0"/>
              <a:t>? </a:t>
            </a:r>
            <a:r>
              <a:rPr lang="en-CA" baseline="0" dirty="0" err="1" smtClean="0"/>
              <a:t>Avez-vous</a:t>
            </a:r>
            <a:r>
              <a:rPr lang="en-CA" baseline="0" dirty="0" smtClean="0"/>
              <a:t> déjà vu </a:t>
            </a:r>
            <a:r>
              <a:rPr lang="en-CA" baseline="0" dirty="0" err="1" smtClean="0"/>
              <a:t>une</a:t>
            </a:r>
            <a:r>
              <a:rPr lang="en-CA" baseline="0" dirty="0" smtClean="0"/>
              <a:t> </a:t>
            </a:r>
            <a:r>
              <a:rPr lang="en-CA" baseline="0" dirty="0" err="1" smtClean="0"/>
              <a:t>telle</a:t>
            </a:r>
            <a:r>
              <a:rPr lang="en-CA" baseline="0" dirty="0" smtClean="0"/>
              <a:t> divulgation? </a:t>
            </a:r>
            <a:r>
              <a:rPr lang="en-CA" baseline="0" dirty="0" err="1" smtClean="0"/>
              <a:t>Cette</a:t>
            </a:r>
            <a:r>
              <a:rPr lang="en-CA" baseline="0" dirty="0" smtClean="0"/>
              <a:t> slide </a:t>
            </a:r>
            <a:r>
              <a:rPr lang="en-CA" baseline="0" dirty="0" err="1" smtClean="0"/>
              <a:t>va</a:t>
            </a:r>
            <a:r>
              <a:rPr lang="en-CA" baseline="0" dirty="0" smtClean="0"/>
              <a:t>-t-</a:t>
            </a:r>
            <a:r>
              <a:rPr lang="en-CA" baseline="0" dirty="0" err="1" smtClean="0"/>
              <a:t>elle</a:t>
            </a:r>
            <a:r>
              <a:rPr lang="en-CA" baseline="0" dirty="0" smtClean="0"/>
              <a:t> </a:t>
            </a:r>
            <a:r>
              <a:rPr lang="en-CA" baseline="0" dirty="0" err="1" smtClean="0"/>
              <a:t>inluencer</a:t>
            </a:r>
            <a:r>
              <a:rPr lang="en-CA" baseline="0" dirty="0" smtClean="0"/>
              <a:t> </a:t>
            </a:r>
            <a:r>
              <a:rPr lang="en-CA" baseline="0" dirty="0" err="1" smtClean="0"/>
              <a:t>votre</a:t>
            </a:r>
            <a:r>
              <a:rPr lang="en-CA" baseline="0" dirty="0" smtClean="0"/>
              <a:t> </a:t>
            </a:r>
            <a:r>
              <a:rPr lang="en-CA" baseline="0" dirty="0" err="1" smtClean="0"/>
              <a:t>façon</a:t>
            </a:r>
            <a:r>
              <a:rPr lang="en-CA" baseline="0" dirty="0" smtClean="0"/>
              <a:t> de </a:t>
            </a:r>
            <a:r>
              <a:rPr lang="en-CA" baseline="0" dirty="0" err="1" smtClean="0"/>
              <a:t>suivre</a:t>
            </a:r>
            <a:r>
              <a:rPr lang="en-CA" baseline="0" dirty="0" smtClean="0"/>
              <a:t> la </a:t>
            </a:r>
            <a:r>
              <a:rPr lang="en-CA" baseline="0" dirty="0" err="1" smtClean="0"/>
              <a:t>présentation</a:t>
            </a:r>
            <a:r>
              <a:rPr lang="en-CA" baseline="0" dirty="0" smtClean="0"/>
              <a:t> et comment? </a:t>
            </a:r>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13</a:t>
            </a:fld>
            <a:endParaRPr lang="en-CA"/>
          </a:p>
        </p:txBody>
      </p:sp>
    </p:spTree>
    <p:extLst>
      <p:ext uri="{BB962C8B-B14F-4D97-AF65-F5344CB8AC3E}">
        <p14:creationId xmlns:p14="http://schemas.microsoft.com/office/powerpoint/2010/main" val="177001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Cette</a:t>
            </a:r>
            <a:r>
              <a:rPr lang="en-CA" dirty="0" smtClean="0"/>
              <a:t> slide </a:t>
            </a:r>
            <a:r>
              <a:rPr lang="en-CA" dirty="0" err="1" smtClean="0"/>
              <a:t>est-elle</a:t>
            </a:r>
            <a:r>
              <a:rPr lang="en-CA" dirty="0" smtClean="0"/>
              <a:t> </a:t>
            </a:r>
            <a:r>
              <a:rPr lang="en-CA" dirty="0" err="1" smtClean="0"/>
              <a:t>biaisée</a:t>
            </a:r>
            <a:r>
              <a:rPr lang="en-CA"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15</a:t>
            </a:fld>
            <a:endParaRPr lang="en-CA"/>
          </a:p>
        </p:txBody>
      </p:sp>
    </p:spTree>
    <p:extLst>
      <p:ext uri="{BB962C8B-B14F-4D97-AF65-F5344CB8AC3E}">
        <p14:creationId xmlns:p14="http://schemas.microsoft.com/office/powerpoint/2010/main" val="78273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99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167779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91963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171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0893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6556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6153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4691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42903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17734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9577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1224125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8018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22299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1154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55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FC6CE4C-BBA3-40BE-8B4D-F93824DC9AEA}" type="datetimeFigureOut">
              <a:rPr lang="en-CA" smtClean="0"/>
              <a:t>15-05-20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307269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FC6CE4C-BBA3-40BE-8B4D-F93824DC9AEA}" type="datetimeFigureOut">
              <a:rPr lang="en-CA" smtClean="0"/>
              <a:t>15-05-20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123073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FC6CE4C-BBA3-40BE-8B4D-F93824DC9AEA}" type="datetimeFigureOut">
              <a:rPr lang="en-CA" smtClean="0"/>
              <a:t>15-05-20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275839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C6CE4C-BBA3-40BE-8B4D-F93824DC9AEA}" type="datetimeFigureOut">
              <a:rPr lang="en-CA" smtClean="0"/>
              <a:t>15-05-20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140546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C6CE4C-BBA3-40BE-8B4D-F93824DC9AEA}" type="datetimeFigureOut">
              <a:rPr lang="en-CA" smtClean="0"/>
              <a:t>15-05-20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0DD6E4-A6D7-412C-A0E9-EC053686EF77}" type="slidenum">
              <a:rPr lang="en-CA" smtClean="0"/>
              <a:t>‹#›</a:t>
            </a:fld>
            <a:endParaRPr lang="en-CA"/>
          </a:p>
        </p:txBody>
      </p:sp>
    </p:spTree>
    <p:extLst>
      <p:ext uri="{BB962C8B-B14F-4D97-AF65-F5344CB8AC3E}">
        <p14:creationId xmlns:p14="http://schemas.microsoft.com/office/powerpoint/2010/main" val="35456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FC6CE4C-BBA3-40BE-8B4D-F93824DC9AEA}" type="datetimeFigureOut">
              <a:rPr lang="en-CA" smtClean="0"/>
              <a:t>15-05-20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742284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C6CE4C-BBA3-40BE-8B4D-F93824DC9AEA}" type="datetimeFigureOut">
              <a:rPr lang="en-CA" smtClean="0"/>
              <a:t>15-05-20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0DD6E4-A6D7-412C-A0E9-EC053686EF77}"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712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4450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rxa.files.wordpress.com/2010/08/pharma-physic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608" y="162233"/>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707833" y="889460"/>
            <a:ext cx="10058400" cy="3566160"/>
          </a:xfrm>
        </p:spPr>
        <p:txBody>
          <a:bodyPr>
            <a:normAutofit/>
          </a:bodyPr>
          <a:lstStyle/>
          <a:p>
            <a:r>
              <a:rPr lang="en-CA" dirty="0" smtClean="0"/>
              <a:t>How to Detect Bias in Medical </a:t>
            </a:r>
            <a:r>
              <a:rPr lang="en-CA" dirty="0"/>
              <a:t>P</a:t>
            </a:r>
            <a:r>
              <a:rPr lang="en-CA" dirty="0" smtClean="0"/>
              <a:t>resentations ?</a:t>
            </a:r>
            <a:endParaRPr lang="en-CA" dirty="0"/>
          </a:p>
        </p:txBody>
      </p:sp>
      <p:sp>
        <p:nvSpPr>
          <p:cNvPr id="3" name="Sous-titre 2"/>
          <p:cNvSpPr>
            <a:spLocks noGrp="1"/>
          </p:cNvSpPr>
          <p:nvPr>
            <p:ph type="subTitle" idx="1"/>
          </p:nvPr>
        </p:nvSpPr>
        <p:spPr>
          <a:xfrm>
            <a:off x="1100051" y="4455620"/>
            <a:ext cx="10058400" cy="1414238"/>
          </a:xfrm>
        </p:spPr>
        <p:txBody>
          <a:bodyPr>
            <a:normAutofit lnSpcReduction="10000"/>
          </a:bodyPr>
          <a:lstStyle/>
          <a:p>
            <a:r>
              <a:rPr lang="en-CA" dirty="0" smtClean="0"/>
              <a:t>Julie </a:t>
            </a:r>
            <a:r>
              <a:rPr lang="en-CA" dirty="0" err="1" smtClean="0"/>
              <a:t>Langlois</a:t>
            </a:r>
            <a:r>
              <a:rPr lang="en-CA" dirty="0" smtClean="0"/>
              <a:t>, MD, CCFPC</a:t>
            </a:r>
          </a:p>
          <a:p>
            <a:r>
              <a:rPr lang="en-CA" dirty="0" smtClean="0"/>
              <a:t>Continuing Professional Development, NBCFP</a:t>
            </a:r>
          </a:p>
          <a:p>
            <a:r>
              <a:rPr lang="en-CA" dirty="0" smtClean="0"/>
              <a:t>June 2015</a:t>
            </a:r>
            <a:endParaRPr lang="en-CA" dirty="0"/>
          </a:p>
        </p:txBody>
      </p:sp>
    </p:spTree>
    <p:extLst>
      <p:ext uri="{BB962C8B-B14F-4D97-AF65-F5344CB8AC3E}">
        <p14:creationId xmlns:p14="http://schemas.microsoft.com/office/powerpoint/2010/main" val="37546812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1022" y="2572603"/>
            <a:ext cx="10058400" cy="1450757"/>
          </a:xfrm>
        </p:spPr>
        <p:txBody>
          <a:bodyPr>
            <a:normAutofit/>
          </a:bodyPr>
          <a:lstStyle/>
          <a:p>
            <a:r>
              <a:rPr lang="en-CA" dirty="0" smtClean="0"/>
              <a:t>How Then Do </a:t>
            </a:r>
            <a:r>
              <a:rPr lang="en-CA" dirty="0"/>
              <a:t>W</a:t>
            </a:r>
            <a:r>
              <a:rPr lang="en-CA" dirty="0" smtClean="0"/>
              <a:t>e Identify and Mitigate Bias in CPD Activities?  </a:t>
            </a:r>
            <a:endParaRPr lang="en-CA" dirty="0"/>
          </a:p>
        </p:txBody>
      </p:sp>
    </p:spTree>
    <p:extLst>
      <p:ext uri="{BB962C8B-B14F-4D97-AF65-F5344CB8AC3E}">
        <p14:creationId xmlns:p14="http://schemas.microsoft.com/office/powerpoint/2010/main" val="3521354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0658" y="257106"/>
            <a:ext cx="10733876" cy="1450757"/>
          </a:xfrm>
        </p:spPr>
        <p:txBody>
          <a:bodyPr>
            <a:normAutofit fontScale="90000"/>
          </a:bodyPr>
          <a:lstStyle/>
          <a:p>
            <a:r>
              <a:rPr lang="en-CA" sz="5400" dirty="0" smtClean="0"/>
              <a:t>Is There Disclosure of Conflict of Interests?</a:t>
            </a:r>
            <a:endParaRPr lang="en-CA" sz="5400" dirty="0"/>
          </a:p>
        </p:txBody>
      </p:sp>
      <p:sp>
        <p:nvSpPr>
          <p:cNvPr id="6" name="Espace réservé du contenu 5"/>
          <p:cNvSpPr>
            <a:spLocks noGrp="1"/>
          </p:cNvSpPr>
          <p:nvPr>
            <p:ph idx="1"/>
          </p:nvPr>
        </p:nvSpPr>
        <p:spPr/>
        <p:txBody>
          <a:bodyPr>
            <a:normAutofit fontScale="92500"/>
          </a:bodyPr>
          <a:lstStyle/>
          <a:p>
            <a:endParaRPr lang="en-CA" sz="3200" dirty="0" smtClean="0"/>
          </a:p>
          <a:p>
            <a:r>
              <a:rPr lang="en-CA" sz="3200" dirty="0" smtClean="0"/>
              <a:t>“Il </a:t>
            </a:r>
            <a:r>
              <a:rPr lang="en-CA" sz="3200" dirty="0"/>
              <a:t>y a </a:t>
            </a:r>
            <a:r>
              <a:rPr lang="en-CA" sz="3200" dirty="0" err="1"/>
              <a:t>conflit</a:t>
            </a:r>
            <a:r>
              <a:rPr lang="en-CA" sz="3200" dirty="0"/>
              <a:t> </a:t>
            </a:r>
            <a:r>
              <a:rPr lang="en-CA" sz="3200" dirty="0" err="1"/>
              <a:t>d’intérêts</a:t>
            </a:r>
            <a:r>
              <a:rPr lang="en-CA" sz="3200" dirty="0"/>
              <a:t> </a:t>
            </a:r>
            <a:r>
              <a:rPr lang="en-CA" sz="3200" dirty="0" err="1"/>
              <a:t>lorsqu’une</a:t>
            </a:r>
            <a:r>
              <a:rPr lang="en-CA" sz="3200" dirty="0"/>
              <a:t> </a:t>
            </a:r>
            <a:r>
              <a:rPr lang="en-CA" sz="3200" dirty="0" err="1"/>
              <a:t>personne</a:t>
            </a:r>
            <a:r>
              <a:rPr lang="en-CA" sz="3200" dirty="0"/>
              <a:t> – un </a:t>
            </a:r>
            <a:r>
              <a:rPr lang="en-CA" sz="3200" dirty="0" err="1" smtClean="0"/>
              <a:t>membre</a:t>
            </a:r>
            <a:r>
              <a:rPr lang="en-CA" sz="3200" dirty="0" smtClean="0"/>
              <a:t> </a:t>
            </a:r>
            <a:r>
              <a:rPr lang="en-CA" sz="3200" dirty="0"/>
              <a:t>du </a:t>
            </a:r>
            <a:r>
              <a:rPr lang="en-CA" sz="3200" dirty="0" err="1"/>
              <a:t>comité</a:t>
            </a:r>
            <a:r>
              <a:rPr lang="en-CA" sz="3200" dirty="0"/>
              <a:t> de </a:t>
            </a:r>
            <a:r>
              <a:rPr lang="en-CA" sz="3200" dirty="0" err="1"/>
              <a:t>planification</a:t>
            </a:r>
            <a:r>
              <a:rPr lang="en-CA" sz="3200" dirty="0"/>
              <a:t> </a:t>
            </a:r>
            <a:r>
              <a:rPr lang="en-CA" sz="3200" dirty="0" err="1"/>
              <a:t>ou</a:t>
            </a:r>
            <a:r>
              <a:rPr lang="en-CA" sz="3200" dirty="0"/>
              <a:t> un </a:t>
            </a:r>
            <a:r>
              <a:rPr lang="en-CA" sz="3200" dirty="0" err="1"/>
              <a:t>présentateur</a:t>
            </a:r>
            <a:r>
              <a:rPr lang="en-CA" sz="3200" dirty="0"/>
              <a:t> – </a:t>
            </a:r>
            <a:r>
              <a:rPr lang="en-CA" sz="3200" dirty="0" err="1"/>
              <a:t>est</a:t>
            </a:r>
            <a:r>
              <a:rPr lang="en-CA" sz="3200" dirty="0"/>
              <a:t> </a:t>
            </a:r>
            <a:r>
              <a:rPr lang="en-CA" sz="3200" dirty="0" err="1"/>
              <a:t>en</a:t>
            </a:r>
            <a:r>
              <a:rPr lang="en-CA" sz="3200" dirty="0"/>
              <a:t> </a:t>
            </a:r>
            <a:r>
              <a:rPr lang="en-CA" sz="3200" dirty="0" err="1"/>
              <a:t>mesure</a:t>
            </a:r>
            <a:r>
              <a:rPr lang="en-CA" sz="3200" dirty="0"/>
              <a:t> </a:t>
            </a:r>
            <a:r>
              <a:rPr lang="en-CA" sz="3200" dirty="0" err="1"/>
              <a:t>d’influencer</a:t>
            </a:r>
            <a:r>
              <a:rPr lang="en-CA" sz="3200" dirty="0"/>
              <a:t> le </a:t>
            </a:r>
            <a:r>
              <a:rPr lang="en-CA" sz="3200" dirty="0" err="1"/>
              <a:t>contenu</a:t>
            </a:r>
            <a:r>
              <a:rPr lang="en-CA" sz="3200" dirty="0"/>
              <a:t> </a:t>
            </a:r>
            <a:r>
              <a:rPr lang="en-CA" sz="3200" dirty="0" err="1"/>
              <a:t>d’une</a:t>
            </a:r>
            <a:r>
              <a:rPr lang="en-CA" sz="3200" dirty="0"/>
              <a:t> </a:t>
            </a:r>
            <a:r>
              <a:rPr lang="en-CA" sz="3200" dirty="0" err="1" smtClean="0"/>
              <a:t>activité</a:t>
            </a:r>
            <a:r>
              <a:rPr lang="en-CA" sz="3200" dirty="0" smtClean="0"/>
              <a:t> educative par la mention </a:t>
            </a:r>
            <a:r>
              <a:rPr lang="en-CA" sz="3200" dirty="0" err="1" smtClean="0"/>
              <a:t>ou</a:t>
            </a:r>
            <a:r>
              <a:rPr lang="en-CA" sz="3200" dirty="0" smtClean="0"/>
              <a:t> la promotion des </a:t>
            </a:r>
            <a:r>
              <a:rPr lang="en-CA" sz="3200" dirty="0" err="1" smtClean="0"/>
              <a:t>produits</a:t>
            </a:r>
            <a:r>
              <a:rPr lang="en-CA" sz="3200" dirty="0" smtClean="0"/>
              <a:t> </a:t>
            </a:r>
            <a:r>
              <a:rPr lang="en-CA" sz="3200" dirty="0" err="1" smtClean="0"/>
              <a:t>ou</a:t>
            </a:r>
            <a:r>
              <a:rPr lang="en-CA" sz="3200" dirty="0" smtClean="0"/>
              <a:t> services d’un </a:t>
            </a:r>
            <a:r>
              <a:rPr lang="en-CA" sz="3200" dirty="0" err="1" smtClean="0"/>
              <a:t>intérêt</a:t>
            </a:r>
            <a:r>
              <a:rPr lang="en-CA" sz="3200" dirty="0" smtClean="0"/>
              <a:t> commercial avec </a:t>
            </a:r>
            <a:r>
              <a:rPr lang="en-CA" sz="3200" dirty="0" err="1" smtClean="0"/>
              <a:t>lequel</a:t>
            </a:r>
            <a:r>
              <a:rPr lang="en-CA" sz="3200" dirty="0" smtClean="0"/>
              <a:t> </a:t>
            </a:r>
            <a:r>
              <a:rPr lang="en-CA" sz="3200" dirty="0" err="1" smtClean="0"/>
              <a:t>il</a:t>
            </a:r>
            <a:r>
              <a:rPr lang="en-CA" sz="3200" dirty="0" smtClean="0"/>
              <a:t> </a:t>
            </a:r>
            <a:r>
              <a:rPr lang="en-CA" sz="3200" dirty="0" err="1" smtClean="0"/>
              <a:t>entretient</a:t>
            </a:r>
            <a:r>
              <a:rPr lang="en-CA" sz="3200" dirty="0" smtClean="0"/>
              <a:t> des relations, </a:t>
            </a:r>
            <a:r>
              <a:rPr lang="en-CA" sz="3200" dirty="0" err="1" smtClean="0"/>
              <a:t>ou</a:t>
            </a:r>
            <a:r>
              <a:rPr lang="en-CA" sz="3200" dirty="0" smtClean="0"/>
              <a:t> par </a:t>
            </a:r>
            <a:r>
              <a:rPr lang="en-CA" sz="3200" dirty="0" err="1" smtClean="0"/>
              <a:t>l’omission</a:t>
            </a:r>
            <a:r>
              <a:rPr lang="en-CA" sz="3200" dirty="0" smtClean="0"/>
              <a:t> de </a:t>
            </a:r>
            <a:r>
              <a:rPr lang="en-CA" sz="3200" dirty="0" err="1" smtClean="0"/>
              <a:t>mentionner</a:t>
            </a:r>
            <a:r>
              <a:rPr lang="en-CA" sz="3200" dirty="0" smtClean="0"/>
              <a:t> les </a:t>
            </a:r>
            <a:r>
              <a:rPr lang="en-CA" sz="3200" dirty="0" err="1" smtClean="0"/>
              <a:t>produits</a:t>
            </a:r>
            <a:r>
              <a:rPr lang="en-CA" sz="3200" dirty="0" smtClean="0"/>
              <a:t> </a:t>
            </a:r>
            <a:r>
              <a:rPr lang="en-CA" sz="3200" dirty="0" err="1" smtClean="0"/>
              <a:t>ou</a:t>
            </a:r>
            <a:r>
              <a:rPr lang="en-CA" sz="3200" dirty="0" smtClean="0"/>
              <a:t> services </a:t>
            </a:r>
            <a:r>
              <a:rPr lang="en-CA" sz="3200" dirty="0" err="1" smtClean="0"/>
              <a:t>concurrents</a:t>
            </a:r>
            <a:r>
              <a:rPr lang="en-CA" sz="3200" dirty="0" smtClean="0"/>
              <a:t>.”</a:t>
            </a:r>
          </a:p>
          <a:p>
            <a:endParaRPr lang="en-CA" dirty="0"/>
          </a:p>
          <a:p>
            <a:r>
              <a:rPr lang="en-CA" sz="1600" dirty="0" err="1" smtClean="0"/>
              <a:t>Réf</a:t>
            </a:r>
            <a:r>
              <a:rPr lang="en-CA" sz="1600" dirty="0" smtClean="0"/>
              <a:t>. </a:t>
            </a:r>
            <a:r>
              <a:rPr lang="en-CA" sz="1600" dirty="0" err="1" smtClean="0"/>
              <a:t>Conseils</a:t>
            </a:r>
            <a:r>
              <a:rPr lang="en-CA" sz="1600" dirty="0" smtClean="0"/>
              <a:t> </a:t>
            </a:r>
            <a:r>
              <a:rPr lang="en-CA" sz="1600" dirty="0" err="1" smtClean="0"/>
              <a:t>pratiques</a:t>
            </a:r>
            <a:r>
              <a:rPr lang="en-CA" sz="1600" dirty="0" smtClean="0"/>
              <a:t>: </a:t>
            </a:r>
            <a:r>
              <a:rPr lang="en-CA" sz="1600" dirty="0" err="1" smtClean="0"/>
              <a:t>Détection</a:t>
            </a:r>
            <a:r>
              <a:rPr lang="en-CA" sz="1600" dirty="0" smtClean="0"/>
              <a:t> et </a:t>
            </a:r>
            <a:r>
              <a:rPr lang="en-CA" sz="1600" dirty="0" err="1" smtClean="0"/>
              <a:t>gestion</a:t>
            </a:r>
            <a:r>
              <a:rPr lang="en-CA" sz="1600" dirty="0" smtClean="0"/>
              <a:t> des </a:t>
            </a:r>
            <a:r>
              <a:rPr lang="en-CA" sz="1600" dirty="0" err="1" smtClean="0"/>
              <a:t>conflits</a:t>
            </a:r>
            <a:r>
              <a:rPr lang="en-CA" sz="1600" dirty="0" smtClean="0"/>
              <a:t> </a:t>
            </a:r>
            <a:r>
              <a:rPr lang="en-CA" sz="1600" dirty="0" err="1" smtClean="0"/>
              <a:t>d’intérêts</a:t>
            </a:r>
            <a:r>
              <a:rPr lang="en-CA" sz="1600" dirty="0" smtClean="0"/>
              <a:t> et </a:t>
            </a:r>
            <a:r>
              <a:rPr lang="en-CA" sz="1600" dirty="0" err="1" smtClean="0"/>
              <a:t>transparence</a:t>
            </a:r>
            <a:r>
              <a:rPr lang="en-CA" sz="1600" dirty="0" smtClean="0"/>
              <a:t> </a:t>
            </a:r>
            <a:r>
              <a:rPr lang="en-CA" sz="1600" dirty="0" err="1" smtClean="0"/>
              <a:t>envers</a:t>
            </a:r>
            <a:r>
              <a:rPr lang="en-CA" sz="1600" dirty="0" smtClean="0"/>
              <a:t> les </a:t>
            </a:r>
            <a:r>
              <a:rPr lang="en-CA" sz="1600" dirty="0" err="1" smtClean="0"/>
              <a:t>apprenants</a:t>
            </a:r>
            <a:r>
              <a:rPr lang="en-CA" sz="1600" dirty="0" smtClean="0"/>
              <a:t>, CMFC </a:t>
            </a:r>
            <a:endParaRPr lang="en-CA" sz="1600" dirty="0"/>
          </a:p>
          <a:p>
            <a:endParaRPr lang="en-CA" dirty="0"/>
          </a:p>
        </p:txBody>
      </p:sp>
    </p:spTree>
    <p:extLst>
      <p:ext uri="{BB962C8B-B14F-4D97-AF65-F5344CB8AC3E}">
        <p14:creationId xmlns:p14="http://schemas.microsoft.com/office/powerpoint/2010/main" val="32846231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3206541507"/>
              </p:ext>
            </p:extLst>
          </p:nvPr>
        </p:nvGraphicFramePr>
        <p:xfrm>
          <a:off x="1038287" y="1374314"/>
          <a:ext cx="10058400" cy="3474720"/>
        </p:xfrm>
        <a:graphic>
          <a:graphicData uri="http://schemas.openxmlformats.org/drawingml/2006/table">
            <a:tbl>
              <a:tblPr firstRow="1" bandRow="1">
                <a:tableStyleId>{5C22544A-7EE6-4342-B048-85BDC9FD1C3A}</a:tableStyleId>
              </a:tblPr>
              <a:tblGrid>
                <a:gridCol w="3352800"/>
                <a:gridCol w="3352800"/>
                <a:gridCol w="3352800"/>
              </a:tblGrid>
              <a:tr h="370840">
                <a:tc>
                  <a:txBody>
                    <a:bodyPr/>
                    <a:lstStyle/>
                    <a:p>
                      <a:pPr algn="ctr"/>
                      <a:r>
                        <a:rPr lang="en-CA" sz="3200" dirty="0" smtClean="0">
                          <a:solidFill>
                            <a:srgbClr val="663300"/>
                          </a:solidFill>
                        </a:rPr>
                        <a:t>Disclosure of the Speaker</a:t>
                      </a:r>
                    </a:p>
                    <a:p>
                      <a:endParaRPr lang="en-CA" dirty="0" smtClean="0">
                        <a:solidFill>
                          <a:srgbClr val="663300"/>
                        </a:solidFill>
                      </a:endParaRPr>
                    </a:p>
                    <a:p>
                      <a:pPr algn="ctr"/>
                      <a:r>
                        <a:rPr lang="en-CA" dirty="0" smtClean="0">
                          <a:solidFill>
                            <a:srgbClr val="663300"/>
                          </a:solidFill>
                        </a:rPr>
                        <a:t>Relationships with commercial</a:t>
                      </a:r>
                      <a:r>
                        <a:rPr lang="en-CA" baseline="0" dirty="0" smtClean="0">
                          <a:solidFill>
                            <a:srgbClr val="663300"/>
                          </a:solidFill>
                        </a:rPr>
                        <a:t> interests</a:t>
                      </a:r>
                      <a:r>
                        <a:rPr lang="en-CA" dirty="0" smtClean="0">
                          <a:solidFill>
                            <a:srgbClr val="663300"/>
                          </a:solidFill>
                        </a:rPr>
                        <a:t>:</a:t>
                      </a:r>
                    </a:p>
                    <a:p>
                      <a:pPr marL="285750" indent="-285750" algn="ctr">
                        <a:buFontTx/>
                        <a:buChar char="-"/>
                      </a:pPr>
                      <a:r>
                        <a:rPr lang="en-CA" dirty="0" smtClean="0">
                          <a:solidFill>
                            <a:srgbClr val="663300"/>
                          </a:solidFill>
                        </a:rPr>
                        <a:t>Grants</a:t>
                      </a:r>
                    </a:p>
                    <a:p>
                      <a:pPr marL="285750" indent="-285750" algn="ctr">
                        <a:buFontTx/>
                        <a:buChar char="-"/>
                      </a:pPr>
                      <a:r>
                        <a:rPr lang="en-CA" dirty="0" smtClean="0">
                          <a:solidFill>
                            <a:srgbClr val="663300"/>
                          </a:solidFill>
                        </a:rPr>
                        <a:t>Speakers</a:t>
                      </a:r>
                      <a:r>
                        <a:rPr lang="en-CA" baseline="0" dirty="0" smtClean="0">
                          <a:solidFill>
                            <a:srgbClr val="663300"/>
                          </a:solidFill>
                        </a:rPr>
                        <a:t> bureau</a:t>
                      </a:r>
                      <a:r>
                        <a:rPr lang="en-CA" dirty="0" smtClean="0">
                          <a:solidFill>
                            <a:srgbClr val="663300"/>
                          </a:solidFill>
                        </a:rPr>
                        <a:t>/honoraria</a:t>
                      </a:r>
                    </a:p>
                    <a:p>
                      <a:pPr marL="285750" indent="-285750" algn="ctr">
                        <a:buFontTx/>
                        <a:buChar char="-"/>
                      </a:pPr>
                      <a:r>
                        <a:rPr lang="en-CA" dirty="0" smtClean="0">
                          <a:solidFill>
                            <a:srgbClr val="663300"/>
                          </a:solidFill>
                        </a:rPr>
                        <a:t>Consulting</a:t>
                      </a:r>
                      <a:r>
                        <a:rPr lang="en-CA" baseline="0" dirty="0" smtClean="0">
                          <a:solidFill>
                            <a:srgbClr val="663300"/>
                          </a:solidFill>
                        </a:rPr>
                        <a:t> fees</a:t>
                      </a:r>
                      <a:endParaRPr lang="en-CA" dirty="0" smtClean="0">
                        <a:solidFill>
                          <a:srgbClr val="663300"/>
                        </a:solidFill>
                      </a:endParaRPr>
                    </a:p>
                    <a:p>
                      <a:pPr marL="285750" indent="-285750" algn="ctr">
                        <a:buFontTx/>
                        <a:buChar char="-"/>
                      </a:pPr>
                      <a:r>
                        <a:rPr lang="en-CA" dirty="0" smtClean="0">
                          <a:solidFill>
                            <a:srgbClr val="663300"/>
                          </a:solidFill>
                        </a:rPr>
                        <a:t>Other</a:t>
                      </a:r>
                      <a:endParaRPr lang="en-CA" dirty="0">
                        <a:solidFill>
                          <a:srgbClr val="663300"/>
                        </a:solidFill>
                      </a:endParaRPr>
                    </a:p>
                  </a:txBody>
                  <a:tcPr>
                    <a:solidFill>
                      <a:schemeClr val="accent3">
                        <a:lumMod val="40000"/>
                        <a:lumOff val="60000"/>
                      </a:schemeClr>
                    </a:solidFill>
                  </a:tcPr>
                </a:tc>
                <a:tc>
                  <a:txBody>
                    <a:bodyPr/>
                    <a:lstStyle/>
                    <a:p>
                      <a:pPr algn="ctr"/>
                      <a:r>
                        <a:rPr lang="en-CA" sz="3200" dirty="0" smtClean="0">
                          <a:solidFill>
                            <a:srgbClr val="663300"/>
                          </a:solidFill>
                        </a:rPr>
                        <a:t>Disclosure of Commercial Support</a:t>
                      </a:r>
                    </a:p>
                    <a:p>
                      <a:pPr algn="ctr"/>
                      <a:endParaRPr lang="en-CA" dirty="0" smtClean="0">
                        <a:solidFill>
                          <a:srgbClr val="663300"/>
                        </a:solidFill>
                      </a:endParaRPr>
                    </a:p>
                    <a:p>
                      <a:pPr algn="ctr"/>
                      <a:r>
                        <a:rPr lang="en-CA" dirty="0" smtClean="0">
                          <a:solidFill>
                            <a:srgbClr val="663300"/>
                          </a:solidFill>
                        </a:rPr>
                        <a:t>This education</a:t>
                      </a:r>
                      <a:r>
                        <a:rPr lang="en-CA" baseline="0" dirty="0" smtClean="0">
                          <a:solidFill>
                            <a:srgbClr val="663300"/>
                          </a:solidFill>
                        </a:rPr>
                        <a:t> program has received financial or in-kind support from </a:t>
                      </a:r>
                      <a:r>
                        <a:rPr lang="en-CA" dirty="0" smtClean="0">
                          <a:solidFill>
                            <a:srgbClr val="663300"/>
                          </a:solidFill>
                        </a:rPr>
                        <a:t>[ ]  in the form </a:t>
                      </a:r>
                    </a:p>
                    <a:p>
                      <a:pPr algn="ctr"/>
                      <a:r>
                        <a:rPr lang="en-CA" dirty="0" smtClean="0">
                          <a:solidFill>
                            <a:srgbClr val="663300"/>
                          </a:solidFill>
                        </a:rPr>
                        <a:t>of [ ] </a:t>
                      </a:r>
                    </a:p>
                    <a:p>
                      <a:pPr algn="ctr"/>
                      <a:endParaRPr lang="en-CA" dirty="0" smtClean="0">
                        <a:solidFill>
                          <a:srgbClr val="663300"/>
                        </a:solidFill>
                      </a:endParaRPr>
                    </a:p>
                    <a:p>
                      <a:pPr algn="ctr"/>
                      <a:r>
                        <a:rPr lang="en-CA" dirty="0" smtClean="0">
                          <a:solidFill>
                            <a:srgbClr val="663300"/>
                          </a:solidFill>
                        </a:rPr>
                        <a:t>Potential</a:t>
                      </a:r>
                      <a:r>
                        <a:rPr lang="en-CA" baseline="0" dirty="0" smtClean="0">
                          <a:solidFill>
                            <a:srgbClr val="663300"/>
                          </a:solidFill>
                        </a:rPr>
                        <a:t> Conflicts of Interests</a:t>
                      </a:r>
                      <a:r>
                        <a:rPr lang="en-CA" dirty="0" smtClean="0">
                          <a:solidFill>
                            <a:srgbClr val="663300"/>
                          </a:solidFill>
                        </a:rPr>
                        <a:t>:</a:t>
                      </a:r>
                      <a:endParaRPr lang="en-CA" dirty="0">
                        <a:solidFill>
                          <a:srgbClr val="663300"/>
                        </a:solidFill>
                      </a:endParaRPr>
                    </a:p>
                  </a:txBody>
                  <a:tcPr>
                    <a:solidFill>
                      <a:schemeClr val="accent1">
                        <a:lumMod val="40000"/>
                        <a:lumOff val="60000"/>
                      </a:schemeClr>
                    </a:solidFill>
                  </a:tcPr>
                </a:tc>
                <a:tc>
                  <a:txBody>
                    <a:bodyPr/>
                    <a:lstStyle/>
                    <a:p>
                      <a:pPr algn="ctr"/>
                      <a:r>
                        <a:rPr lang="en-CA" sz="3200" dirty="0" smtClean="0">
                          <a:solidFill>
                            <a:srgbClr val="663300"/>
                          </a:solidFill>
                        </a:rPr>
                        <a:t>Mitigation of Potential Bias</a:t>
                      </a:r>
                      <a:endParaRPr lang="en-CA" sz="3200" dirty="0">
                        <a:solidFill>
                          <a:srgbClr val="663300"/>
                        </a:solidFill>
                      </a:endParaRPr>
                    </a:p>
                  </a:txBody>
                  <a:tcPr>
                    <a:solidFill>
                      <a:schemeClr val="accent5">
                        <a:lumMod val="40000"/>
                        <a:lumOff val="60000"/>
                      </a:schemeClr>
                    </a:solidFill>
                  </a:tcPr>
                </a:tc>
              </a:tr>
            </a:tbl>
          </a:graphicData>
        </a:graphic>
      </p:graphicFrame>
      <p:sp>
        <p:nvSpPr>
          <p:cNvPr id="3" name="ZoneTexte 2"/>
          <p:cNvSpPr txBox="1"/>
          <p:nvPr/>
        </p:nvSpPr>
        <p:spPr>
          <a:xfrm>
            <a:off x="973394" y="368710"/>
            <a:ext cx="10073148" cy="830997"/>
          </a:xfrm>
          <a:prstGeom prst="rect">
            <a:avLst/>
          </a:prstGeom>
          <a:noFill/>
        </p:spPr>
        <p:txBody>
          <a:bodyPr wrap="square" rtlCol="0">
            <a:spAutoFit/>
          </a:bodyPr>
          <a:lstStyle/>
          <a:p>
            <a:r>
              <a:rPr lang="en-CA" sz="4800" dirty="0" smtClean="0"/>
              <a:t>3-slides rule!</a:t>
            </a:r>
            <a:endParaRPr lang="en-CA" sz="4800" dirty="0"/>
          </a:p>
        </p:txBody>
      </p:sp>
    </p:spTree>
    <p:extLst>
      <p:ext uri="{BB962C8B-B14F-4D97-AF65-F5344CB8AC3E}">
        <p14:creationId xmlns:p14="http://schemas.microsoft.com/office/powerpoint/2010/main" val="13791574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029" y="257106"/>
            <a:ext cx="10058400" cy="1450757"/>
          </a:xfrm>
        </p:spPr>
        <p:txBody>
          <a:bodyPr/>
          <a:lstStyle/>
          <a:p>
            <a:r>
              <a:rPr lang="en-CA" dirty="0" smtClean="0"/>
              <a:t>Exercise #2…</a:t>
            </a:r>
            <a:endParaRPr lang="en-CA" dirty="0"/>
          </a:p>
        </p:txBody>
      </p:sp>
      <p:pic>
        <p:nvPicPr>
          <p:cNvPr id="3" name="Image 2"/>
          <p:cNvPicPr>
            <a:picLocks noChangeAspect="1"/>
          </p:cNvPicPr>
          <p:nvPr/>
        </p:nvPicPr>
        <p:blipFill>
          <a:blip r:embed="rId3"/>
          <a:stretch>
            <a:fillRect/>
          </a:stretch>
        </p:blipFill>
        <p:spPr>
          <a:xfrm>
            <a:off x="2350742" y="1902541"/>
            <a:ext cx="7294135" cy="4222629"/>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pic>
    </p:spTree>
    <p:extLst>
      <p:ext uri="{BB962C8B-B14F-4D97-AF65-F5344CB8AC3E}">
        <p14:creationId xmlns:p14="http://schemas.microsoft.com/office/powerpoint/2010/main" val="36156547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2531" y="2079523"/>
            <a:ext cx="10058400" cy="3344935"/>
          </a:xfrm>
        </p:spPr>
        <p:txBody>
          <a:bodyPr>
            <a:normAutofit fontScale="90000"/>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CA" dirty="0" smtClean="0"/>
              <a:t/>
            </a:r>
            <a:br>
              <a:rPr lang="en-CA" dirty="0" smtClean="0"/>
            </a:br>
            <a:r>
              <a:rPr lang="en-CA" dirty="0"/>
              <a:t/>
            </a:r>
            <a:br>
              <a:rPr lang="en-CA" dirty="0"/>
            </a:br>
            <a:r>
              <a:rPr lang="en-CA" dirty="0" smtClean="0"/>
              <a:t>“Conflict of interest resemble a screening test for bias with imperfect sensitivity and specificity.”</a:t>
            </a:r>
            <a:br>
              <a:rPr lang="en-CA" dirty="0" smtClean="0"/>
            </a:br>
            <a:r>
              <a:rPr lang="en-CA" dirty="0"/>
              <a:t/>
            </a:r>
            <a:br>
              <a:rPr lang="en-CA" dirty="0"/>
            </a:br>
            <a:r>
              <a:rPr lang="en-CA" sz="1800" spc="0" dirty="0">
                <a:solidFill>
                  <a:srgbClr val="000000">
                    <a:lumMod val="75000"/>
                    <a:lumOff val="25000"/>
                  </a:srgbClr>
                </a:solidFill>
                <a:latin typeface="Calibri" panose="020F0502020204030204"/>
                <a:ea typeface="+mn-ea"/>
                <a:cs typeface="+mn-cs"/>
              </a:rPr>
              <a:t>Is There a Relationship between Commercial Support and Bias in Continuing Medical Education Activities? Ronald </a:t>
            </a:r>
            <a:r>
              <a:rPr lang="en-CA" sz="1800" spc="0" dirty="0" err="1">
                <a:solidFill>
                  <a:srgbClr val="000000">
                    <a:lumMod val="75000"/>
                    <a:lumOff val="25000"/>
                  </a:srgbClr>
                </a:solidFill>
                <a:latin typeface="Calibri" panose="020F0502020204030204"/>
                <a:ea typeface="+mn-ea"/>
                <a:cs typeface="+mn-cs"/>
              </a:rPr>
              <a:t>M.Cervero</a:t>
            </a:r>
            <a:r>
              <a:rPr lang="en-CA" sz="1800" spc="0" dirty="0">
                <a:solidFill>
                  <a:srgbClr val="000000">
                    <a:lumMod val="75000"/>
                    <a:lumOff val="25000"/>
                  </a:srgbClr>
                </a:solidFill>
                <a:latin typeface="Calibri" panose="020F0502020204030204"/>
                <a:ea typeface="+mn-ea"/>
                <a:cs typeface="+mn-cs"/>
              </a:rPr>
              <a:t> and Julie </a:t>
            </a:r>
            <a:r>
              <a:rPr lang="en-CA" sz="1800" spc="0" dirty="0" err="1">
                <a:solidFill>
                  <a:srgbClr val="000000">
                    <a:lumMod val="75000"/>
                    <a:lumOff val="25000"/>
                  </a:srgbClr>
                </a:solidFill>
                <a:latin typeface="Calibri" panose="020F0502020204030204"/>
                <a:ea typeface="+mn-ea"/>
                <a:cs typeface="+mn-cs"/>
              </a:rPr>
              <a:t>K.Gaines</a:t>
            </a:r>
            <a:r>
              <a:rPr lang="en-CA" sz="1800" spc="0" dirty="0">
                <a:solidFill>
                  <a:srgbClr val="000000">
                    <a:lumMod val="75000"/>
                    <a:lumOff val="25000"/>
                  </a:srgbClr>
                </a:solidFill>
                <a:latin typeface="Calibri" panose="020F0502020204030204"/>
                <a:ea typeface="+mn-ea"/>
                <a:cs typeface="+mn-cs"/>
              </a:rPr>
              <a:t>, ACCME April 2014 </a:t>
            </a:r>
            <a:br>
              <a:rPr lang="en-CA" sz="1800" spc="0" dirty="0">
                <a:solidFill>
                  <a:srgbClr val="000000">
                    <a:lumMod val="75000"/>
                    <a:lumOff val="25000"/>
                  </a:srgbClr>
                </a:solidFill>
                <a:latin typeface="Calibri" panose="020F0502020204030204"/>
                <a:ea typeface="+mn-ea"/>
                <a:cs typeface="+mn-cs"/>
              </a:rPr>
            </a:br>
            <a:endParaRPr lang="en-CA" sz="1800" dirty="0"/>
          </a:p>
        </p:txBody>
      </p:sp>
    </p:spTree>
    <p:extLst>
      <p:ext uri="{BB962C8B-B14F-4D97-AF65-F5344CB8AC3E}">
        <p14:creationId xmlns:p14="http://schemas.microsoft.com/office/powerpoint/2010/main" val="1427428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99360" y="942274"/>
            <a:ext cx="9692640" cy="100844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4" descr="http://www.imaginationcreations.com/clients/merck/Brands/Gardasil_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069" y="4417141"/>
            <a:ext cx="9284755" cy="39378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30149" y="6113205"/>
            <a:ext cx="9294973" cy="2241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Image 3"/>
          <p:cNvPicPr>
            <a:picLocks noChangeAspect="1"/>
          </p:cNvPicPr>
          <p:nvPr/>
        </p:nvPicPr>
        <p:blipFill>
          <a:blip r:embed="rId4"/>
          <a:stretch>
            <a:fillRect/>
          </a:stretch>
        </p:blipFill>
        <p:spPr>
          <a:xfrm>
            <a:off x="1834526" y="2420024"/>
            <a:ext cx="8522947" cy="2017951"/>
          </a:xfrm>
          <a:prstGeom prst="rect">
            <a:avLst/>
          </a:prstGeom>
        </p:spPr>
      </p:pic>
      <p:pic>
        <p:nvPicPr>
          <p:cNvPr id="5" name="Image 4"/>
          <p:cNvPicPr>
            <a:picLocks noChangeAspect="1"/>
          </p:cNvPicPr>
          <p:nvPr/>
        </p:nvPicPr>
        <p:blipFill>
          <a:blip r:embed="rId5"/>
          <a:stretch>
            <a:fillRect/>
          </a:stretch>
        </p:blipFill>
        <p:spPr>
          <a:xfrm>
            <a:off x="697636" y="942274"/>
            <a:ext cx="8205927" cy="1280271"/>
          </a:xfrm>
          <a:prstGeom prst="rect">
            <a:avLst/>
          </a:prstGeom>
        </p:spPr>
      </p:pic>
      <p:sp>
        <p:nvSpPr>
          <p:cNvPr id="9" name="ZoneTexte 8"/>
          <p:cNvSpPr txBox="1"/>
          <p:nvPr/>
        </p:nvSpPr>
        <p:spPr>
          <a:xfrm>
            <a:off x="235974" y="60015"/>
            <a:ext cx="3583858" cy="825910"/>
          </a:xfrm>
          <a:prstGeom prst="rect">
            <a:avLst/>
          </a:prstGeom>
          <a:noFill/>
        </p:spPr>
        <p:txBody>
          <a:bodyPr wrap="square" rtlCol="0">
            <a:spAutoFit/>
          </a:bodyPr>
          <a:lstStyle/>
          <a:p>
            <a:r>
              <a:rPr lang="en-CA" sz="4800" spc="-50" dirty="0" smtClean="0">
                <a:solidFill>
                  <a:srgbClr val="000000">
                    <a:lumMod val="75000"/>
                    <a:lumOff val="25000"/>
                  </a:srgbClr>
                </a:solidFill>
                <a:latin typeface="Calibri Light" panose="020F0302020204030204"/>
                <a:ea typeface="+mj-ea"/>
                <a:cs typeface="+mj-cs"/>
              </a:rPr>
              <a:t>Exercise #3…</a:t>
            </a:r>
            <a:endParaRPr lang="en-CA" dirty="0"/>
          </a:p>
        </p:txBody>
      </p:sp>
    </p:spTree>
    <p:extLst>
      <p:ext uri="{BB962C8B-B14F-4D97-AF65-F5344CB8AC3E}">
        <p14:creationId xmlns:p14="http://schemas.microsoft.com/office/powerpoint/2010/main" val="37137260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imaginationcreations.com/clients/merck/Brands/Gardasil_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92" y="1710813"/>
            <a:ext cx="9284755" cy="393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066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Is There “Branding</a:t>
            </a:r>
            <a:r>
              <a:rPr lang="en-CA" dirty="0"/>
              <a:t>”?</a:t>
            </a:r>
          </a:p>
        </p:txBody>
      </p:sp>
      <p:sp>
        <p:nvSpPr>
          <p:cNvPr id="3" name="Espace réservé du contenu 2"/>
          <p:cNvSpPr>
            <a:spLocks noGrp="1"/>
          </p:cNvSpPr>
          <p:nvPr>
            <p:ph idx="1"/>
          </p:nvPr>
        </p:nvSpPr>
        <p:spPr>
          <a:xfrm>
            <a:off x="1097280" y="1845734"/>
            <a:ext cx="5097043" cy="4023360"/>
          </a:xfrm>
        </p:spPr>
        <p:txBody>
          <a:bodyPr>
            <a:normAutofit/>
          </a:bodyPr>
          <a:lstStyle/>
          <a:p>
            <a:endParaRPr lang="en-CA" sz="3200" dirty="0" smtClean="0"/>
          </a:p>
          <a:p>
            <a:r>
              <a:rPr lang="en-CA" sz="3200" dirty="0" smtClean="0"/>
              <a:t>In the presentation but also in promotional material, </a:t>
            </a:r>
            <a:r>
              <a:rPr lang="en-CA" sz="3200" dirty="0" err="1" smtClean="0"/>
              <a:t>partipants</a:t>
            </a:r>
            <a:r>
              <a:rPr lang="en-CA" sz="3200" dirty="0" smtClean="0"/>
              <a:t> documents and all other material  </a:t>
            </a:r>
            <a:endParaRPr lang="en-CA" sz="3200" dirty="0"/>
          </a:p>
        </p:txBody>
      </p:sp>
      <p:pic>
        <p:nvPicPr>
          <p:cNvPr id="6146" name="Picture 2" descr="Image result for br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312" y="2212258"/>
            <a:ext cx="4669368" cy="35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4042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Is the Presentation Evidenced-Based?</a:t>
            </a:r>
            <a:endParaRPr lang="en-CA" dirty="0"/>
          </a:p>
        </p:txBody>
      </p:sp>
      <p:sp>
        <p:nvSpPr>
          <p:cNvPr id="3" name="Espace réservé du contenu 2"/>
          <p:cNvSpPr>
            <a:spLocks noGrp="1"/>
          </p:cNvSpPr>
          <p:nvPr>
            <p:ph idx="1"/>
          </p:nvPr>
        </p:nvSpPr>
        <p:spPr/>
        <p:txBody>
          <a:bodyPr>
            <a:normAutofit/>
          </a:bodyPr>
          <a:lstStyle/>
          <a:p>
            <a:endParaRPr lang="en-CA" sz="2800" dirty="0" smtClean="0"/>
          </a:p>
          <a:p>
            <a:r>
              <a:rPr lang="en-CA" sz="2800" dirty="0" smtClean="0"/>
              <a:t>Is there critical review of the literature or use of meta-analysis to summarize all the available data?  </a:t>
            </a:r>
          </a:p>
          <a:p>
            <a:endParaRPr lang="en-CA" sz="2800" dirty="0" smtClean="0"/>
          </a:p>
          <a:p>
            <a:r>
              <a:rPr lang="en-CA" sz="2800" dirty="0" smtClean="0"/>
              <a:t>Does it seem that important information is missing?  </a:t>
            </a:r>
          </a:p>
          <a:p>
            <a:endParaRPr lang="en-CA" sz="2800" dirty="0"/>
          </a:p>
          <a:p>
            <a:r>
              <a:rPr lang="en-CA" sz="2800" dirty="0" smtClean="0"/>
              <a:t>Is there manipulation of data? </a:t>
            </a:r>
            <a:endParaRPr lang="en-CA" sz="2800" dirty="0"/>
          </a:p>
        </p:txBody>
      </p:sp>
    </p:spTree>
    <p:extLst>
      <p:ext uri="{BB962C8B-B14F-4D97-AF65-F5344CB8AC3E}">
        <p14:creationId xmlns:p14="http://schemas.microsoft.com/office/powerpoint/2010/main" val="1003428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1729" y="235974"/>
            <a:ext cx="5442155" cy="646331"/>
          </a:xfrm>
          <a:prstGeom prst="rect">
            <a:avLst/>
          </a:prstGeom>
          <a:noFill/>
        </p:spPr>
        <p:txBody>
          <a:bodyPr wrap="square" rtlCol="0">
            <a:spAutoFit/>
          </a:bodyPr>
          <a:lstStyle/>
          <a:p>
            <a:r>
              <a:rPr lang="en-CA" sz="3600" dirty="0" smtClean="0"/>
              <a:t>Exercise #4</a:t>
            </a:r>
            <a:endParaRPr lang="en-CA" sz="3600" dirty="0"/>
          </a:p>
        </p:txBody>
      </p:sp>
      <p:pic>
        <p:nvPicPr>
          <p:cNvPr id="4" name="Picture 2" descr="C:\Users\training10\Desktop\Cap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738" y="235974"/>
            <a:ext cx="8111228" cy="92914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885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86603"/>
            <a:ext cx="10500852" cy="1450757"/>
          </a:xfrm>
        </p:spPr>
        <p:txBody>
          <a:bodyPr/>
          <a:lstStyle/>
          <a:p>
            <a:r>
              <a:rPr lang="en-CA" dirty="0" smtClean="0"/>
              <a:t>Disclosure of Potential Conflicts of Interests</a:t>
            </a:r>
            <a:endParaRPr lang="en-CA" dirty="0"/>
          </a:p>
        </p:txBody>
      </p:sp>
      <p:sp>
        <p:nvSpPr>
          <p:cNvPr id="3" name="Espace réservé du contenu 2"/>
          <p:cNvSpPr>
            <a:spLocks noGrp="1"/>
          </p:cNvSpPr>
          <p:nvPr>
            <p:ph idx="1"/>
          </p:nvPr>
        </p:nvSpPr>
        <p:spPr/>
        <p:txBody>
          <a:bodyPr>
            <a:noAutofit/>
          </a:bodyPr>
          <a:lstStyle/>
          <a:p>
            <a:pPr marL="0" indent="0">
              <a:buNone/>
            </a:pPr>
            <a:r>
              <a:rPr lang="en-CA" sz="2400" b="1" dirty="0" smtClean="0"/>
              <a:t>Relationships with commercial interests:</a:t>
            </a:r>
          </a:p>
          <a:p>
            <a:pPr>
              <a:buFont typeface="Wingdings" panose="05000000000000000000" pitchFamily="2" charset="2"/>
              <a:buChar char="§"/>
            </a:pPr>
            <a:r>
              <a:rPr lang="en-CA" sz="2400" dirty="0"/>
              <a:t> </a:t>
            </a:r>
            <a:r>
              <a:rPr lang="en-CA" sz="2400" dirty="0" smtClean="0"/>
              <a:t>Grants/Research Support: None</a:t>
            </a:r>
          </a:p>
          <a:p>
            <a:pPr>
              <a:buFont typeface="Wingdings" panose="05000000000000000000" pitchFamily="2" charset="2"/>
              <a:buChar char="§"/>
            </a:pPr>
            <a:r>
              <a:rPr lang="en-CA" sz="2400" dirty="0" smtClean="0"/>
              <a:t> Speakers Bureau/Honoraria: None</a:t>
            </a:r>
          </a:p>
          <a:p>
            <a:pPr>
              <a:buFont typeface="Wingdings" panose="05000000000000000000" pitchFamily="2" charset="2"/>
              <a:buChar char="§"/>
            </a:pPr>
            <a:r>
              <a:rPr lang="en-CA" sz="2400" dirty="0" smtClean="0"/>
              <a:t> Consulting Fees: None</a:t>
            </a:r>
          </a:p>
          <a:p>
            <a:pPr marL="0" indent="0">
              <a:buNone/>
            </a:pPr>
            <a:r>
              <a:rPr lang="en-CA" sz="2400" b="1" dirty="0" smtClean="0"/>
              <a:t>Other: </a:t>
            </a:r>
          </a:p>
          <a:p>
            <a:pPr>
              <a:buFont typeface="Wingdings" panose="05000000000000000000" pitchFamily="2" charset="2"/>
              <a:buChar char="§"/>
            </a:pPr>
            <a:r>
              <a:rPr lang="en-CA" sz="2400" b="1" dirty="0"/>
              <a:t> </a:t>
            </a:r>
            <a:r>
              <a:rPr lang="en-CA" sz="2400" dirty="0" smtClean="0"/>
              <a:t>Member of </a:t>
            </a:r>
            <a:r>
              <a:rPr lang="en-CA" sz="2400" dirty="0" err="1" smtClean="0"/>
              <a:t>theNBCFP</a:t>
            </a:r>
            <a:r>
              <a:rPr lang="en-CA" sz="2400" dirty="0" smtClean="0"/>
              <a:t> Board of Directors (</a:t>
            </a:r>
            <a:r>
              <a:rPr lang="en-CA" sz="2400" dirty="0"/>
              <a:t>E</a:t>
            </a:r>
            <a:r>
              <a:rPr lang="en-CA" sz="2400" dirty="0" smtClean="0"/>
              <a:t>ducation) </a:t>
            </a:r>
          </a:p>
          <a:p>
            <a:pPr>
              <a:buFont typeface="Wingdings" panose="05000000000000000000" pitchFamily="2" charset="2"/>
              <a:buChar char="§"/>
            </a:pPr>
            <a:r>
              <a:rPr lang="en-CA" sz="2400" dirty="0" smtClean="0"/>
              <a:t> Member of the National Committee on Continuing Professional Development of the CCFP  </a:t>
            </a:r>
          </a:p>
          <a:p>
            <a:pPr>
              <a:buFont typeface="Wingdings" panose="05000000000000000000" pitchFamily="2" charset="2"/>
              <a:buChar char="§"/>
            </a:pPr>
            <a:r>
              <a:rPr lang="en-CA" sz="2400" dirty="0"/>
              <a:t> </a:t>
            </a:r>
            <a:r>
              <a:rPr lang="en-CA" sz="2400" dirty="0" smtClean="0"/>
              <a:t>In lieu of honoraria, my registration to the NBCFP FMC has been made free  </a:t>
            </a:r>
            <a:endParaRPr lang="en-CA" sz="2400" dirty="0"/>
          </a:p>
        </p:txBody>
      </p:sp>
    </p:spTree>
    <p:extLst>
      <p:ext uri="{BB962C8B-B14F-4D97-AF65-F5344CB8AC3E}">
        <p14:creationId xmlns:p14="http://schemas.microsoft.com/office/powerpoint/2010/main" val="8761750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115403"/>
            <a:ext cx="10058400" cy="1450757"/>
          </a:xfrm>
        </p:spPr>
        <p:txBody>
          <a:bodyPr>
            <a:normAutofit fontScale="90000"/>
          </a:bodyPr>
          <a:lstStyle/>
          <a:p>
            <a:r>
              <a:rPr lang="en-CA" dirty="0" smtClean="0"/>
              <a:t>Is There Consideration for Translation of  Information Into Practice and Applicability to our </a:t>
            </a:r>
            <a:r>
              <a:rPr lang="en-CA" dirty="0" err="1" smtClean="0"/>
              <a:t>Patiens</a:t>
            </a:r>
            <a:r>
              <a:rPr lang="en-CA" dirty="0" smtClean="0"/>
              <a:t> Life?  </a:t>
            </a:r>
            <a:endParaRPr lang="en-CA" dirty="0"/>
          </a:p>
        </p:txBody>
      </p:sp>
    </p:spTree>
    <p:extLst>
      <p:ext uri="{BB962C8B-B14F-4D97-AF65-F5344CB8AC3E}">
        <p14:creationId xmlns:p14="http://schemas.microsoft.com/office/powerpoint/2010/main" val="36493294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dirty="0" smtClean="0"/>
              <a:t>Is There a Balanced Presentation of Information?  </a:t>
            </a:r>
            <a:endParaRPr lang="en-CA" dirty="0"/>
          </a:p>
        </p:txBody>
      </p:sp>
      <p:sp>
        <p:nvSpPr>
          <p:cNvPr id="3" name="Espace réservé du contenu 2"/>
          <p:cNvSpPr>
            <a:spLocks noGrp="1"/>
          </p:cNvSpPr>
          <p:nvPr>
            <p:ph idx="1"/>
          </p:nvPr>
        </p:nvSpPr>
        <p:spPr/>
        <p:txBody>
          <a:bodyPr>
            <a:normAutofit/>
          </a:bodyPr>
          <a:lstStyle/>
          <a:p>
            <a:endParaRPr lang="en-CA" sz="3200" dirty="0" smtClean="0"/>
          </a:p>
          <a:p>
            <a:r>
              <a:rPr lang="en-CA" sz="3200" dirty="0" smtClean="0"/>
              <a:t>Are all treatment options equally presented, including non-pharmacological measures and generic treatments when available?  </a:t>
            </a:r>
          </a:p>
          <a:p>
            <a:endParaRPr lang="en-CA" sz="3200" dirty="0"/>
          </a:p>
          <a:p>
            <a:pPr marL="0" indent="0">
              <a:buNone/>
            </a:pPr>
            <a:endParaRPr lang="en-CA" sz="3200" dirty="0"/>
          </a:p>
        </p:txBody>
      </p:sp>
    </p:spTree>
    <p:extLst>
      <p:ext uri="{BB962C8B-B14F-4D97-AF65-F5344CB8AC3E}">
        <p14:creationId xmlns:p14="http://schemas.microsoft.com/office/powerpoint/2010/main" val="14483562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8610600" cy="1143000"/>
          </a:xfrm>
        </p:spPr>
        <p:txBody>
          <a:bodyPr>
            <a:noAutofit/>
          </a:bodyPr>
          <a:lstStyle/>
          <a:p>
            <a:r>
              <a:rPr lang="en-US" sz="2800" dirty="0">
                <a:latin typeface="Verdana" panose="020B0604030504040204" pitchFamily="34" charset="0"/>
              </a:rPr>
              <a:t>Prefilled pens: Features and benefits</a:t>
            </a:r>
            <a:endParaRPr lang="en-CA" sz="2800" dirty="0">
              <a:latin typeface="Verdana" panose="020B0604030504040204" pitchFamily="34" charset="0"/>
            </a:endParaRPr>
          </a:p>
        </p:txBody>
      </p:sp>
      <p:sp>
        <p:nvSpPr>
          <p:cNvPr id="4" name="Slide Number Placeholder 3"/>
          <p:cNvSpPr>
            <a:spLocks noGrp="1"/>
          </p:cNvSpPr>
          <p:nvPr>
            <p:ph type="sldNum" sz="quarter" idx="12"/>
          </p:nvPr>
        </p:nvSpPr>
        <p:spPr/>
        <p:txBody>
          <a:bodyPr/>
          <a:lstStyle/>
          <a:p>
            <a:fld id="{5F5C502E-E8E4-4018-BA3B-C8B79B9481A8}" type="slidenum">
              <a:rPr lang="en-CA" smtClean="0">
                <a:solidFill>
                  <a:prstClr val="black">
                    <a:tint val="75000"/>
                  </a:prstClr>
                </a:solidFill>
              </a:rPr>
              <a:pPr/>
              <a:t>22</a:t>
            </a:fld>
            <a:endParaRPr lang="en-CA" dirty="0">
              <a:solidFill>
                <a:prstClr val="black">
                  <a:tint val="75000"/>
                </a:prstClr>
              </a:solidFill>
            </a:endParaRPr>
          </a:p>
        </p:txBody>
      </p:sp>
      <p:pic>
        <p:nvPicPr>
          <p:cNvPr id="2050" name="Picture 2" descr="http://www.diabetesexpress.ca/images/flextouch.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204573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ews.sanofi.us/image/Copy+of+Apidra_SoloSTAR_Pen-large.jpg"/>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5400000" flipV="1">
            <a:off x="4625112" y="2817498"/>
            <a:ext cx="2121695" cy="578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439449497"/>
              </p:ext>
            </p:extLst>
          </p:nvPr>
        </p:nvGraphicFramePr>
        <p:xfrm>
          <a:off x="1616151" y="830241"/>
          <a:ext cx="7070649" cy="6027450"/>
        </p:xfrm>
        <a:graphic>
          <a:graphicData uri="http://schemas.openxmlformats.org/drawingml/2006/table">
            <a:tbl>
              <a:tblPr firstRow="1" bandRow="1">
                <a:tableStyleId>{F5AB1C69-6EDB-4FF4-983F-18BD219EF322}</a:tableStyleId>
              </a:tblPr>
              <a:tblGrid>
                <a:gridCol w="1846410"/>
                <a:gridCol w="1940266"/>
                <a:gridCol w="1785045"/>
                <a:gridCol w="1498928"/>
              </a:tblGrid>
              <a:tr h="295318">
                <a:tc>
                  <a:txBody>
                    <a:bodyPr/>
                    <a:lstStyle/>
                    <a:p>
                      <a:endParaRPr lang="en-CA"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InsulinCool</a:t>
                      </a:r>
                      <a:r>
                        <a:rPr lang="en-US"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CA"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5E3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1400" baseline="30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NovoPen</a:t>
                      </a:r>
                      <a:r>
                        <a:rPr lang="en-CA"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5E37"/>
                    </a:solidFill>
                  </a:tcPr>
                </a:tc>
                <a:tc>
                  <a:txBody>
                    <a:bodyPr/>
                    <a:lstStyle/>
                    <a:p>
                      <a:pPr algn="ctr"/>
                      <a:r>
                        <a:rPr lang="en-CA"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Apo-</a:t>
                      </a:r>
                      <a:r>
                        <a:rPr lang="en-CA" sz="1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Insuline</a:t>
                      </a:r>
                      <a:endParaRPr lang="en-CA"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5E37"/>
                    </a:solidFill>
                  </a:tcPr>
                </a:tc>
              </a:tr>
              <a:tr h="50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1 unit dose increases</a:t>
                      </a:r>
                      <a:endParaRPr lang="en-CA" sz="12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r>
              <a:tr h="494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Large dose</a:t>
                      </a:r>
                      <a:r>
                        <a:rPr lang="en-US" sz="1200" b="1" baseline="0" dirty="0" smtClean="0">
                          <a:latin typeface="Verdana" panose="020B0604030504040204" pitchFamily="34" charset="0"/>
                          <a:ea typeface="Verdana" panose="020B0604030504040204" pitchFamily="34" charset="0"/>
                          <a:cs typeface="Verdana" panose="020B0604030504040204" pitchFamily="34" charset="0"/>
                        </a:rPr>
                        <a:t> counter window</a:t>
                      </a:r>
                      <a:endParaRPr lang="en-CA" sz="12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r>
              <a:tr h="39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Max.</a:t>
                      </a:r>
                      <a:r>
                        <a:rPr lang="en-US" sz="1200" b="1" baseline="0" dirty="0" smtClean="0">
                          <a:latin typeface="Verdana" panose="020B0604030504040204" pitchFamily="34" charset="0"/>
                          <a:ea typeface="Verdana" panose="020B0604030504040204" pitchFamily="34" charset="0"/>
                          <a:cs typeface="Verdana" panose="020B0604030504040204" pitchFamily="34" charset="0"/>
                        </a:rPr>
                        <a:t> dose 80 units</a:t>
                      </a:r>
                      <a:endParaRPr lang="en-CA" sz="12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algn="ctr"/>
                      <a:r>
                        <a:rPr lang="en-CA" sz="1050" b="1" dirty="0" smtClean="0">
                          <a:latin typeface="Verdana" panose="020B0604030504040204" pitchFamily="34" charset="0"/>
                          <a:ea typeface="Verdana" panose="020B0604030504040204" pitchFamily="34" charset="0"/>
                          <a:cs typeface="Verdana" panose="020B0604030504040204" pitchFamily="34" charset="0"/>
                        </a:rPr>
                        <a:t>Maximum dose of 60 units</a:t>
                      </a:r>
                      <a:endParaRPr lang="en-CA" sz="105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08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End of dose delivery audible click</a:t>
                      </a:r>
                      <a:endParaRPr lang="en-CA" sz="12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
                      </a:r>
                      <a:b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b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11222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No push-button</a:t>
                      </a:r>
                      <a:r>
                        <a:rPr lang="en-US" sz="1200" b="1" baseline="0" dirty="0" smtClean="0">
                          <a:latin typeface="Verdana" panose="020B0604030504040204" pitchFamily="34" charset="0"/>
                          <a:ea typeface="Verdana" panose="020B0604030504040204" pitchFamily="34" charset="0"/>
                          <a:cs typeface="Verdana" panose="020B0604030504040204" pitchFamily="34" charset="0"/>
                        </a:rPr>
                        <a:t> extension</a:t>
                      </a:r>
                      <a:endParaRPr lang="en-CA" sz="1200" b="1" u="sng" baseline="30000"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rPr>
                        <a:t/>
                      </a:r>
                      <a:br>
                        <a:rPr lang="en-CA" sz="1400" b="1" dirty="0" smtClean="0">
                          <a:latin typeface="Verdana" panose="020B0604030504040204" pitchFamily="34" charset="0"/>
                          <a:ea typeface="Verdana" panose="020B0604030504040204" pitchFamily="34" charset="0"/>
                          <a:cs typeface="Verdana" panose="020B0604030504040204" pitchFamily="34" charset="0"/>
                        </a:rPr>
                      </a:br>
                      <a:r>
                        <a:rPr lang="en-CA" sz="1400" b="1" dirty="0" smtClean="0">
                          <a:latin typeface="Verdana" panose="020B0604030504040204" pitchFamily="34" charset="0"/>
                          <a:ea typeface="Verdana" panose="020B0604030504040204" pitchFamily="34" charset="0"/>
                          <a:cs typeface="Verdana" panose="020B0604030504040204" pitchFamily="34" charset="0"/>
                        </a:rPr>
                        <a:t/>
                      </a:r>
                      <a:br>
                        <a:rPr lang="en-CA" sz="1400" b="1" dirty="0" smtClean="0">
                          <a:latin typeface="Verdana" panose="020B0604030504040204" pitchFamily="34" charset="0"/>
                          <a:ea typeface="Verdana" panose="020B0604030504040204" pitchFamily="34" charset="0"/>
                          <a:cs typeface="Verdana" panose="020B0604030504040204" pitchFamily="34" charset="0"/>
                        </a:rPr>
                      </a:br>
                      <a:r>
                        <a:rPr lang="en-CA" sz="1400" b="1" dirty="0" smtClean="0">
                          <a:latin typeface="Verdana" panose="020B0604030504040204" pitchFamily="34" charset="0"/>
                          <a:ea typeface="Verdana" panose="020B0604030504040204" pitchFamily="34" charset="0"/>
                          <a:cs typeface="Verdana" panose="020B0604030504040204" pitchFamily="34" charset="0"/>
                        </a:rPr>
                        <a:t/>
                      </a:r>
                      <a:br>
                        <a:rPr lang="en-CA" sz="1400" b="1" dirty="0" smtClean="0">
                          <a:latin typeface="Verdana" panose="020B0604030504040204" pitchFamily="34" charset="0"/>
                          <a:ea typeface="Verdana" panose="020B0604030504040204" pitchFamily="34" charset="0"/>
                          <a:cs typeface="Verdana" panose="020B0604030504040204" pitchFamily="34" charset="0"/>
                        </a:rPr>
                      </a:br>
                      <a:r>
                        <a:rPr lang="en-CA" sz="1400" b="1" dirty="0" smtClean="0">
                          <a:latin typeface="Verdana" panose="020B0604030504040204" pitchFamily="34" charset="0"/>
                          <a:ea typeface="Verdana" panose="020B0604030504040204" pitchFamily="34" charset="0"/>
                          <a:cs typeface="Verdana" panose="020B0604030504040204" pitchFamily="34" charset="0"/>
                        </a:rPr>
                        <a:t/>
                      </a:r>
                      <a:br>
                        <a:rPr lang="en-CA" sz="1400" b="1" dirty="0" smtClean="0">
                          <a:latin typeface="Verdana" panose="020B0604030504040204" pitchFamily="34" charset="0"/>
                          <a:ea typeface="Verdana" panose="020B0604030504040204" pitchFamily="34" charset="0"/>
                          <a:cs typeface="Verdana" panose="020B0604030504040204" pitchFamily="34" charset="0"/>
                        </a:rPr>
                      </a:b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582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smtClean="0">
                          <a:latin typeface="Verdana" panose="020B0604030504040204" pitchFamily="34" charset="0"/>
                          <a:ea typeface="Verdana" panose="020B0604030504040204" pitchFamily="34" charset="0"/>
                          <a:cs typeface="Verdana" panose="020B0604030504040204" pitchFamily="34" charset="0"/>
                        </a:rPr>
                        <a:t>Lowest injection force required</a:t>
                      </a:r>
                      <a:endParaRPr lang="en-CA" sz="1200" b="1" u="sng" baseline="30000"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1755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Differentiation between basal and bolus pen</a:t>
                      </a:r>
                      <a:endParaRPr lang="en-CA" sz="1200" b="1" u="none"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Pens are different </a:t>
                      </a:r>
                      <a:r>
                        <a:rPr kumimoji="0" lang="en-US" sz="1050" b="1"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colours</a:t>
                      </a: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(green and orange)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Colour</a:t>
                      </a: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surrounding insulin window differs (green and orange)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Different tactile design on push button </a:t>
                      </a:r>
                      <a:endParaRPr kumimoji="0" lang="en-CA" sz="105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Pens are different </a:t>
                      </a:r>
                      <a:r>
                        <a:rPr kumimoji="0" lang="en-US" sz="1050" b="1"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colours</a:t>
                      </a: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(light grey and light blue)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Colour</a:t>
                      </a: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surrounding insulin window the same (clear)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CA" sz="1050" b="1"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graphicFrame>
        <p:nvGraphicFramePr>
          <p:cNvPr id="5" name="Table 4"/>
          <p:cNvGraphicFramePr>
            <a:graphicFrameLocks noGrp="1"/>
          </p:cNvGraphicFramePr>
          <p:nvPr>
            <p:extLst/>
          </p:nvPr>
        </p:nvGraphicFramePr>
        <p:xfrm>
          <a:off x="8686800" y="827199"/>
          <a:ext cx="1945124" cy="5967664"/>
        </p:xfrm>
        <a:graphic>
          <a:graphicData uri="http://schemas.openxmlformats.org/drawingml/2006/table">
            <a:tbl>
              <a:tblPr firstRow="1" bandRow="1">
                <a:tableStyleId>{F5AB1C69-6EDB-4FF4-983F-18BD219EF322}</a:tableStyleId>
              </a:tblPr>
              <a:tblGrid>
                <a:gridCol w="1945124"/>
              </a:tblGrid>
              <a:tr h="328864">
                <a:tc>
                  <a:txBody>
                    <a:bodyPr/>
                    <a:lstStyle/>
                    <a:p>
                      <a:pPr algn="ctr"/>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 patients with…</a:t>
                      </a:r>
                      <a:endParaRPr lang="en-CA"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53340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20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Vision problems</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20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Large dosing regimen</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96433">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Vision problems</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32367">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Dexterity issues, elderly or pediatric patients, injection site location</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Dexterity issues, elderly or pediatric patients</a:t>
                      </a:r>
                      <a:endParaRPr lang="en-CA" sz="1200"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22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Vision</a:t>
                      </a:r>
                      <a:r>
                        <a:rPr lang="en-US" sz="1200" baseline="0" dirty="0" smtClean="0">
                          <a:latin typeface="Verdana" panose="020B0604030504040204" pitchFamily="34" charset="0"/>
                          <a:ea typeface="Verdana" panose="020B0604030504040204" pitchFamily="34" charset="0"/>
                          <a:cs typeface="Verdana" panose="020B0604030504040204" pitchFamily="34" charset="0"/>
                        </a:rPr>
                        <a:t> problems, </a:t>
                      </a:r>
                      <a:r>
                        <a:rPr lang="en-US" sz="1200" dirty="0" smtClean="0">
                          <a:latin typeface="Verdana" panose="020B0604030504040204" pitchFamily="34" charset="0"/>
                          <a:ea typeface="Verdana" panose="020B0604030504040204" pitchFamily="34" charset="0"/>
                          <a:cs typeface="Verdana" panose="020B0604030504040204" pitchFamily="34" charset="0"/>
                        </a:rPr>
                        <a:t>elderly or pediatric patients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500" t="4502" r="20677" b="69963"/>
          <a:stretch/>
        </p:blipFill>
        <p:spPr bwMode="auto">
          <a:xfrm rot="16200000">
            <a:off x="3956722" y="3715959"/>
            <a:ext cx="986850" cy="41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500" t="28919" r="20677" b="44638"/>
          <a:stretch/>
        </p:blipFill>
        <p:spPr bwMode="auto">
          <a:xfrm rot="16200000">
            <a:off x="5922163" y="3712363"/>
            <a:ext cx="986850" cy="42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500" t="52887" r="20677" b="20670"/>
          <a:stretch/>
        </p:blipFill>
        <p:spPr bwMode="auto">
          <a:xfrm rot="16200000">
            <a:off x="7446165" y="3712363"/>
            <a:ext cx="986850" cy="42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a:xfrm>
            <a:off x="3962400" y="3962400"/>
            <a:ext cx="4419600" cy="0"/>
          </a:xfrm>
          <a:prstGeom prst="line">
            <a:avLst/>
          </a:prstGeom>
          <a:ln w="28575">
            <a:solidFill>
              <a:srgbClr val="292929"/>
            </a:solidFill>
            <a:prstDash val="sysDot"/>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03239" y="191729"/>
            <a:ext cx="2684206" cy="707886"/>
          </a:xfrm>
          <a:prstGeom prst="rect">
            <a:avLst/>
          </a:prstGeom>
          <a:noFill/>
        </p:spPr>
        <p:txBody>
          <a:bodyPr wrap="square" rtlCol="0">
            <a:spAutoFit/>
          </a:bodyPr>
          <a:lstStyle/>
          <a:p>
            <a:r>
              <a:rPr lang="en-CA" sz="4000" dirty="0" smtClean="0"/>
              <a:t>Exercise #5</a:t>
            </a:r>
            <a:endParaRPr lang="en-CA" sz="4000" dirty="0"/>
          </a:p>
        </p:txBody>
      </p:sp>
    </p:spTree>
    <p:extLst>
      <p:ext uri="{BB962C8B-B14F-4D97-AF65-F5344CB8AC3E}">
        <p14:creationId xmlns:p14="http://schemas.microsoft.com/office/powerpoint/2010/main" val="4215564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dirty="0" smtClean="0"/>
              <a:t>Is There Consistency in Naming the Products?  </a:t>
            </a:r>
            <a:endParaRPr lang="en-CA" dirty="0"/>
          </a:p>
        </p:txBody>
      </p:sp>
      <p:sp>
        <p:nvSpPr>
          <p:cNvPr id="3" name="Espace réservé du contenu 2"/>
          <p:cNvSpPr>
            <a:spLocks noGrp="1"/>
          </p:cNvSpPr>
          <p:nvPr>
            <p:ph idx="1"/>
          </p:nvPr>
        </p:nvSpPr>
        <p:spPr/>
        <p:txBody>
          <a:bodyPr>
            <a:normAutofit/>
          </a:bodyPr>
          <a:lstStyle/>
          <a:p>
            <a:endParaRPr lang="en-CA" sz="3200" dirty="0" smtClean="0"/>
          </a:p>
          <a:p>
            <a:r>
              <a:rPr lang="en-CA" sz="3200" dirty="0" smtClean="0"/>
              <a:t>Are products </a:t>
            </a:r>
            <a:r>
              <a:rPr lang="en-CA" sz="3200" dirty="0"/>
              <a:t>g</a:t>
            </a:r>
            <a:r>
              <a:rPr lang="en-CA" sz="3200" dirty="0" smtClean="0"/>
              <a:t>eneric </a:t>
            </a:r>
            <a:r>
              <a:rPr lang="en-CA" sz="3200" dirty="0"/>
              <a:t>n</a:t>
            </a:r>
            <a:r>
              <a:rPr lang="en-CA" sz="3200" dirty="0" smtClean="0"/>
              <a:t>ames </a:t>
            </a:r>
            <a:r>
              <a:rPr lang="en-CA" sz="3200" dirty="0"/>
              <a:t>u</a:t>
            </a:r>
            <a:r>
              <a:rPr lang="en-CA" sz="3200" dirty="0" smtClean="0"/>
              <a:t>sed </a:t>
            </a:r>
            <a:r>
              <a:rPr lang="en-CA" sz="3200" dirty="0"/>
              <a:t>e</a:t>
            </a:r>
            <a:r>
              <a:rPr lang="en-CA" sz="3200" dirty="0" smtClean="0"/>
              <a:t>qually and </a:t>
            </a:r>
            <a:r>
              <a:rPr lang="en-CA" sz="3200" dirty="0" err="1"/>
              <a:t>c</a:t>
            </a:r>
            <a:r>
              <a:rPr lang="en-CA" sz="3200" dirty="0" err="1" smtClean="0"/>
              <a:t>onsistenly</a:t>
            </a:r>
            <a:r>
              <a:rPr lang="en-CA" sz="3200" dirty="0" smtClean="0"/>
              <a:t>  everywhere?  </a:t>
            </a:r>
          </a:p>
          <a:p>
            <a:r>
              <a:rPr lang="en-CA" sz="3200" dirty="0" smtClean="0"/>
              <a:t>Are the products listed randomly or in alphabetical order?  </a:t>
            </a:r>
            <a:endParaRPr lang="en-CA" sz="3200" dirty="0"/>
          </a:p>
        </p:txBody>
      </p:sp>
    </p:spTree>
    <p:extLst>
      <p:ext uri="{BB962C8B-B14F-4D97-AF65-F5344CB8AC3E}">
        <p14:creationId xmlns:p14="http://schemas.microsoft.com/office/powerpoint/2010/main" val="12791285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dirty="0" smtClean="0"/>
              <a:t>What is the Program Emphasis?  </a:t>
            </a:r>
            <a:endParaRPr lang="en-CA" dirty="0"/>
          </a:p>
        </p:txBody>
      </p:sp>
      <p:sp>
        <p:nvSpPr>
          <p:cNvPr id="3" name="Espace réservé du contenu 2"/>
          <p:cNvSpPr>
            <a:spLocks noGrp="1"/>
          </p:cNvSpPr>
          <p:nvPr>
            <p:ph idx="1"/>
          </p:nvPr>
        </p:nvSpPr>
        <p:spPr/>
        <p:txBody>
          <a:bodyPr>
            <a:normAutofit/>
          </a:bodyPr>
          <a:lstStyle/>
          <a:p>
            <a:pPr marL="0" indent="0">
              <a:buNone/>
            </a:pPr>
            <a:r>
              <a:rPr lang="en-CA" sz="3200" dirty="0" smtClean="0"/>
              <a:t>Is the program aimed at improving medical competency and better quality of care for our patients?  </a:t>
            </a:r>
          </a:p>
          <a:p>
            <a:endParaRPr lang="en-CA" sz="3200" dirty="0"/>
          </a:p>
          <a:p>
            <a:r>
              <a:rPr lang="en-CA" sz="3200" dirty="0" smtClean="0"/>
              <a:t>Or its objective is it to promote a product or a service?  </a:t>
            </a:r>
            <a:endParaRPr lang="en-CA" sz="3200" dirty="0"/>
          </a:p>
        </p:txBody>
      </p:sp>
      <p:pic>
        <p:nvPicPr>
          <p:cNvPr id="7170" name="Picture 2" descr="Image result for doctor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41791">
            <a:off x="8797752" y="4721173"/>
            <a:ext cx="2095500" cy="1390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7285" y="4954834"/>
            <a:ext cx="6758390" cy="923330"/>
          </a:xfrm>
          <a:prstGeom prst="rect">
            <a:avLst/>
          </a:prstGeom>
          <a:noFill/>
        </p:spPr>
        <p:txBody>
          <a:bodyPr wrap="none" lIns="91440" tIns="45720" rIns="91440" bIns="45720">
            <a:spAutoFit/>
          </a:bodyPr>
          <a:lstStyle/>
          <a:p>
            <a:pPr algn="ctr"/>
            <a:r>
              <a:rPr lang="fr-FR" sz="5400" b="1" dirty="0" smtClean="0">
                <a:ln w="22225">
                  <a:solidFill>
                    <a:schemeClr val="accent2"/>
                  </a:solidFill>
                  <a:prstDash val="solid"/>
                </a:ln>
                <a:solidFill>
                  <a:schemeClr val="accent2">
                    <a:lumMod val="40000"/>
                    <a:lumOff val="60000"/>
                  </a:schemeClr>
                </a:solidFill>
              </a:rPr>
              <a:t>Promotion = Education</a:t>
            </a:r>
            <a:endParaRPr lang="fr-F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674431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Certification </a:t>
            </a:r>
            <a:r>
              <a:rPr lang="en-CA" dirty="0" smtClean="0"/>
              <a:t>of programs</a:t>
            </a:r>
            <a:endParaRPr lang="en-CA" dirty="0"/>
          </a:p>
        </p:txBody>
      </p:sp>
      <p:sp>
        <p:nvSpPr>
          <p:cNvPr id="3" name="Espace réservé du contenu 2"/>
          <p:cNvSpPr>
            <a:spLocks noGrp="1"/>
          </p:cNvSpPr>
          <p:nvPr>
            <p:ph idx="1"/>
          </p:nvPr>
        </p:nvSpPr>
        <p:spPr>
          <a:xfrm>
            <a:off x="5265173" y="1704914"/>
            <a:ext cx="5353665" cy="5257800"/>
          </a:xfrm>
        </p:spPr>
        <p:txBody>
          <a:bodyPr/>
          <a:lstStyle/>
          <a:p>
            <a:pPr algn="ctr"/>
            <a:r>
              <a:rPr lang="en-CA" sz="3600" dirty="0" smtClean="0"/>
              <a:t>Make sure that the programs meet the criteria established by medical education certification agencies  </a:t>
            </a:r>
            <a:endParaRPr lang="en-CA" sz="3600" dirty="0"/>
          </a:p>
          <a:p>
            <a:pPr marL="0" indent="0" algn="ctr">
              <a:buNone/>
            </a:pPr>
            <a:endParaRPr lang="en-CA" dirty="0"/>
          </a:p>
          <a:p>
            <a:pPr marL="0" indent="0" algn="ctr">
              <a:buNone/>
            </a:pPr>
            <a:endParaRPr lang="en-CA" dirty="0"/>
          </a:p>
        </p:txBody>
      </p:sp>
      <p:sp>
        <p:nvSpPr>
          <p:cNvPr id="4" name="Espace réservé du texte 3"/>
          <p:cNvSpPr>
            <a:spLocks noGrp="1"/>
          </p:cNvSpPr>
          <p:nvPr>
            <p:ph type="body" sz="half" idx="2"/>
          </p:nvPr>
        </p:nvSpPr>
        <p:spPr/>
        <p:txBody>
          <a:bodyPr>
            <a:normAutofit/>
          </a:bodyPr>
          <a:lstStyle/>
          <a:p>
            <a:endParaRPr lang="en-CA" sz="2800" dirty="0" smtClean="0"/>
          </a:p>
          <a:p>
            <a:r>
              <a:rPr lang="en-CA" sz="2800" dirty="0" smtClean="0"/>
              <a:t>Reviewers</a:t>
            </a:r>
            <a:endParaRPr lang="en-CA" sz="2800" dirty="0"/>
          </a:p>
        </p:txBody>
      </p:sp>
    </p:spTree>
    <p:extLst>
      <p:ext uri="{BB962C8B-B14F-4D97-AF65-F5344CB8AC3E}">
        <p14:creationId xmlns:p14="http://schemas.microsoft.com/office/powerpoint/2010/main" val="42578443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5400" dirty="0" smtClean="0"/>
              <a:t>Participants Evaluations</a:t>
            </a:r>
            <a:endParaRPr lang="en-CA" sz="5400" dirty="0"/>
          </a:p>
        </p:txBody>
      </p:sp>
      <p:sp>
        <p:nvSpPr>
          <p:cNvPr id="3" name="Espace réservé du contenu 2"/>
          <p:cNvSpPr>
            <a:spLocks noGrp="1"/>
          </p:cNvSpPr>
          <p:nvPr>
            <p:ph idx="1"/>
          </p:nvPr>
        </p:nvSpPr>
        <p:spPr>
          <a:xfrm>
            <a:off x="1097280" y="1845733"/>
            <a:ext cx="10058400" cy="4363337"/>
          </a:xfrm>
        </p:spPr>
        <p:txBody>
          <a:bodyPr>
            <a:normAutofit fontScale="92500" lnSpcReduction="10000"/>
          </a:bodyPr>
          <a:lstStyle/>
          <a:p>
            <a:pPr algn="ctr"/>
            <a:endParaRPr lang="en-CA" sz="3200" dirty="0" smtClean="0"/>
          </a:p>
          <a:p>
            <a:pPr algn="ctr"/>
            <a:r>
              <a:rPr lang="en-CA" sz="3200" dirty="0" smtClean="0"/>
              <a:t>Participants must have the opportunity to evaluate</a:t>
            </a:r>
          </a:p>
          <a:p>
            <a:pPr algn="ctr"/>
            <a:r>
              <a:rPr lang="en-CA" sz="3200" dirty="0" smtClean="0"/>
              <a:t> education programs.  </a:t>
            </a:r>
          </a:p>
          <a:p>
            <a:pPr algn="ctr"/>
            <a:r>
              <a:rPr lang="en-CA" sz="3200" dirty="0" smtClean="0"/>
              <a:t>Certified programs must include a question on content and speaker’s bias.  </a:t>
            </a:r>
            <a:endParaRPr lang="en-CA" sz="3200" dirty="0"/>
          </a:p>
          <a:p>
            <a:endParaRPr lang="en-CA" dirty="0" smtClean="0"/>
          </a:p>
          <a:p>
            <a:pPr algn="ctr"/>
            <a:r>
              <a:rPr lang="en-CA" sz="2400" dirty="0" smtClean="0"/>
              <a:t>“Physicians perceive very low levels of commercial bias (3-5% on average) in post-program course evaluations.”</a:t>
            </a:r>
          </a:p>
          <a:p>
            <a:pPr lvl="0">
              <a:buClr>
                <a:srgbClr val="E48312"/>
              </a:buClr>
            </a:pPr>
            <a:r>
              <a:rPr lang="en-CA" sz="1600" dirty="0">
                <a:solidFill>
                  <a:srgbClr val="000000">
                    <a:lumMod val="75000"/>
                    <a:lumOff val="25000"/>
                  </a:srgbClr>
                </a:solidFill>
              </a:rPr>
              <a:t>Is There a Relationship between Commercial Support and Bias in Continuing Medical Education Activities? Ronald </a:t>
            </a:r>
            <a:r>
              <a:rPr lang="en-CA" sz="1600" dirty="0" err="1">
                <a:solidFill>
                  <a:srgbClr val="000000">
                    <a:lumMod val="75000"/>
                    <a:lumOff val="25000"/>
                  </a:srgbClr>
                </a:solidFill>
              </a:rPr>
              <a:t>M.Cervero</a:t>
            </a:r>
            <a:r>
              <a:rPr lang="en-CA" sz="1600" dirty="0">
                <a:solidFill>
                  <a:srgbClr val="000000">
                    <a:lumMod val="75000"/>
                    <a:lumOff val="25000"/>
                  </a:srgbClr>
                </a:solidFill>
              </a:rPr>
              <a:t> and Julie </a:t>
            </a:r>
            <a:r>
              <a:rPr lang="en-CA" sz="1600" dirty="0" err="1">
                <a:solidFill>
                  <a:srgbClr val="000000">
                    <a:lumMod val="75000"/>
                    <a:lumOff val="25000"/>
                  </a:srgbClr>
                </a:solidFill>
              </a:rPr>
              <a:t>K.Gaines</a:t>
            </a:r>
            <a:r>
              <a:rPr lang="en-CA" sz="1600" dirty="0">
                <a:solidFill>
                  <a:srgbClr val="000000">
                    <a:lumMod val="75000"/>
                    <a:lumOff val="25000"/>
                  </a:srgbClr>
                </a:solidFill>
              </a:rPr>
              <a:t>, ACCME April 2014 </a:t>
            </a:r>
          </a:p>
          <a:p>
            <a:pPr lvl="0">
              <a:buClr>
                <a:srgbClr val="E48312"/>
              </a:buClr>
            </a:pPr>
            <a:endParaRPr lang="en-CA" dirty="0">
              <a:solidFill>
                <a:srgbClr val="000000">
                  <a:lumMod val="75000"/>
                  <a:lumOff val="25000"/>
                </a:srgbClr>
              </a:solidFill>
            </a:endParaRPr>
          </a:p>
          <a:p>
            <a:endParaRPr lang="en-CA" dirty="0"/>
          </a:p>
        </p:txBody>
      </p:sp>
      <p:pic>
        <p:nvPicPr>
          <p:cNvPr id="5122" name="Picture 2" descr="Image result for evaluation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3756" y="0"/>
            <a:ext cx="20097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245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Exercise #6</a:t>
            </a:r>
            <a:endParaRPr lang="en-CA" dirty="0"/>
          </a:p>
        </p:txBody>
      </p:sp>
      <p:pic>
        <p:nvPicPr>
          <p:cNvPr id="8194" name="Picture 2" descr="Image result for diabetes association slideshow"/>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9677" y="1858297"/>
            <a:ext cx="5870211" cy="4396995"/>
          </a:xfrm>
          <a:prstGeom prst="rect">
            <a:avLst/>
          </a:prstGeom>
          <a:noFill/>
        </p:spPr>
      </p:pic>
      <p:pic>
        <p:nvPicPr>
          <p:cNvPr id="3" name="Image 2"/>
          <p:cNvPicPr>
            <a:picLocks noChangeAspect="1"/>
          </p:cNvPicPr>
          <p:nvPr/>
        </p:nvPicPr>
        <p:blipFill>
          <a:blip r:embed="rId4"/>
          <a:stretch>
            <a:fillRect/>
          </a:stretch>
        </p:blipFill>
        <p:spPr>
          <a:xfrm>
            <a:off x="7030987" y="5478257"/>
            <a:ext cx="1581150" cy="561975"/>
          </a:xfrm>
          <a:prstGeom prst="rect">
            <a:avLst/>
          </a:prstGeom>
        </p:spPr>
      </p:pic>
    </p:spTree>
    <p:extLst>
      <p:ext uri="{BB962C8B-B14F-4D97-AF65-F5344CB8AC3E}">
        <p14:creationId xmlns:p14="http://schemas.microsoft.com/office/powerpoint/2010/main" val="8189363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dirty="0" smtClean="0"/>
              <a:t>Bias Exist Everywhere To a Certain Point… </a:t>
            </a:r>
            <a:endParaRPr lang="en-CA" dirty="0"/>
          </a:p>
        </p:txBody>
      </p:sp>
      <p:sp>
        <p:nvSpPr>
          <p:cNvPr id="3" name="Espace réservé du contenu 2"/>
          <p:cNvSpPr>
            <a:spLocks noGrp="1"/>
          </p:cNvSpPr>
          <p:nvPr>
            <p:ph idx="1"/>
          </p:nvPr>
        </p:nvSpPr>
        <p:spPr>
          <a:xfrm>
            <a:off x="1097280" y="1845734"/>
            <a:ext cx="10058400" cy="4333840"/>
          </a:xfrm>
        </p:spPr>
        <p:txBody>
          <a:bodyPr>
            <a:normAutofit fontScale="92500" lnSpcReduction="10000"/>
          </a:bodyPr>
          <a:lstStyle/>
          <a:p>
            <a:pPr algn="ctr"/>
            <a:r>
              <a:rPr lang="en-CA" sz="2400" b="1" dirty="0" smtClean="0"/>
              <a:t>Evidence Biased Medicine</a:t>
            </a:r>
          </a:p>
          <a:p>
            <a:r>
              <a:rPr lang="en-CA" sz="2400" b="1" dirty="0" smtClean="0"/>
              <a:t>Class 0   </a:t>
            </a:r>
            <a:r>
              <a:rPr lang="en-CA" sz="2400" dirty="0" smtClean="0"/>
              <a:t>Things I believe</a:t>
            </a:r>
          </a:p>
          <a:p>
            <a:r>
              <a:rPr lang="en-CA" sz="2400" b="1" dirty="0" smtClean="0"/>
              <a:t>Class 0a </a:t>
            </a:r>
            <a:r>
              <a:rPr lang="en-CA" sz="2400" dirty="0"/>
              <a:t>Things I </a:t>
            </a:r>
            <a:r>
              <a:rPr lang="en-CA" sz="2400" dirty="0" smtClean="0"/>
              <a:t>believe despite the available data</a:t>
            </a:r>
          </a:p>
          <a:p>
            <a:r>
              <a:rPr lang="en-CA" sz="2400" b="1" dirty="0" smtClean="0"/>
              <a:t>Class 1   </a:t>
            </a:r>
            <a:r>
              <a:rPr lang="en-CA" sz="2400" dirty="0" smtClean="0"/>
              <a:t>Randomized controlled clinical trials that agree with what I believe</a:t>
            </a:r>
            <a:endParaRPr lang="en-CA" sz="2400" b="1" dirty="0" smtClean="0"/>
          </a:p>
          <a:p>
            <a:r>
              <a:rPr lang="en-CA" sz="2400" b="1" dirty="0" smtClean="0"/>
              <a:t>Class 2   </a:t>
            </a:r>
            <a:r>
              <a:rPr lang="en-CA" sz="2400" dirty="0" smtClean="0"/>
              <a:t>Other prospectively collected data</a:t>
            </a:r>
            <a:endParaRPr lang="en-CA" sz="2400" b="1" dirty="0" smtClean="0"/>
          </a:p>
          <a:p>
            <a:r>
              <a:rPr lang="en-CA" sz="2400" b="1" dirty="0" smtClean="0"/>
              <a:t>Class 3   </a:t>
            </a:r>
            <a:r>
              <a:rPr lang="en-CA" sz="2400" dirty="0" smtClean="0"/>
              <a:t>Expert opinion</a:t>
            </a:r>
          </a:p>
          <a:p>
            <a:r>
              <a:rPr lang="en-CA" sz="2400" b="1" dirty="0" smtClean="0"/>
              <a:t>Class 4   </a:t>
            </a:r>
            <a:r>
              <a:rPr lang="en-CA" sz="2400" dirty="0" smtClean="0"/>
              <a:t>Randomized </a:t>
            </a:r>
            <a:r>
              <a:rPr lang="en-CA" sz="2400" dirty="0"/>
              <a:t>controlled clinical trials that </a:t>
            </a:r>
            <a:r>
              <a:rPr lang="en-CA" sz="2400" dirty="0" smtClean="0"/>
              <a:t>don’t agree </a:t>
            </a:r>
            <a:r>
              <a:rPr lang="en-CA" sz="2400" dirty="0"/>
              <a:t>with what I </a:t>
            </a:r>
            <a:r>
              <a:rPr lang="en-CA" sz="2400" dirty="0" smtClean="0"/>
              <a:t> </a:t>
            </a:r>
          </a:p>
          <a:p>
            <a:r>
              <a:rPr lang="en-CA" sz="2400" dirty="0"/>
              <a:t> </a:t>
            </a:r>
            <a:r>
              <a:rPr lang="en-CA" sz="2400" dirty="0" smtClean="0"/>
              <a:t>              believe</a:t>
            </a:r>
            <a:endParaRPr lang="en-CA" sz="2400" b="1" dirty="0" smtClean="0"/>
          </a:p>
          <a:p>
            <a:r>
              <a:rPr lang="en-CA" sz="2400" b="1" dirty="0" smtClean="0"/>
              <a:t>Class 5   </a:t>
            </a:r>
            <a:r>
              <a:rPr lang="en-CA" sz="2400" dirty="0" smtClean="0"/>
              <a:t>What you believe that I don’t</a:t>
            </a:r>
          </a:p>
          <a:p>
            <a:pPr algn="r"/>
            <a:r>
              <a:rPr lang="en-CA" sz="1600" dirty="0" err="1" smtClean="0"/>
              <a:t>Bleck</a:t>
            </a:r>
            <a:r>
              <a:rPr lang="en-CA" sz="1600" dirty="0" smtClean="0"/>
              <a:t> TP, BMJ 2000;321:239</a:t>
            </a:r>
            <a:endParaRPr lang="en-CA" sz="1600" dirty="0"/>
          </a:p>
        </p:txBody>
      </p:sp>
    </p:spTree>
    <p:extLst>
      <p:ext uri="{BB962C8B-B14F-4D97-AF65-F5344CB8AC3E}">
        <p14:creationId xmlns:p14="http://schemas.microsoft.com/office/powerpoint/2010/main" val="3234801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Other </a:t>
            </a:r>
            <a:r>
              <a:rPr lang="en-CA" dirty="0" err="1" smtClean="0"/>
              <a:t>Ressources</a:t>
            </a:r>
            <a:endParaRPr lang="en-CA" dirty="0"/>
          </a:p>
        </p:txBody>
      </p:sp>
      <p:sp>
        <p:nvSpPr>
          <p:cNvPr id="3" name="Espace réservé du contenu 2"/>
          <p:cNvSpPr>
            <a:spLocks noGrp="1"/>
          </p:cNvSpPr>
          <p:nvPr>
            <p:ph idx="1"/>
          </p:nvPr>
        </p:nvSpPr>
        <p:spPr/>
        <p:txBody>
          <a:bodyPr/>
          <a:lstStyle/>
          <a:p>
            <a:r>
              <a:rPr lang="en-CA" sz="2800" dirty="0" smtClean="0"/>
              <a:t>CMA Guidelines for Physician Interaction with Industry</a:t>
            </a:r>
          </a:p>
          <a:p>
            <a:r>
              <a:rPr lang="en-CA" sz="2800" dirty="0" smtClean="0"/>
              <a:t>Guide to </a:t>
            </a:r>
            <a:r>
              <a:rPr lang="en-CA" sz="2800" dirty="0" err="1" smtClean="0"/>
              <a:t>Mainpro</a:t>
            </a:r>
            <a:r>
              <a:rPr lang="en-CA" sz="2800" dirty="0" smtClean="0"/>
              <a:t> Accreditation</a:t>
            </a:r>
          </a:p>
          <a:p>
            <a:r>
              <a:rPr lang="en-CA" sz="2800" dirty="0" err="1" smtClean="0"/>
              <a:t>Rx&amp;D</a:t>
            </a:r>
            <a:r>
              <a:rPr lang="en-CA" sz="2800" dirty="0" smtClean="0"/>
              <a:t> Code of Ethical Practice</a:t>
            </a:r>
          </a:p>
          <a:p>
            <a:endParaRPr lang="en-CA" dirty="0"/>
          </a:p>
        </p:txBody>
      </p:sp>
    </p:spTree>
    <p:extLst>
      <p:ext uri="{BB962C8B-B14F-4D97-AF65-F5344CB8AC3E}">
        <p14:creationId xmlns:p14="http://schemas.microsoft.com/office/powerpoint/2010/main" val="4171140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6917" y="286603"/>
            <a:ext cx="10987548" cy="1450757"/>
          </a:xfrm>
        </p:spPr>
        <p:txBody>
          <a:bodyPr>
            <a:normAutofit/>
          </a:bodyPr>
          <a:lstStyle/>
          <a:p>
            <a:r>
              <a:rPr lang="en-CA" sz="4400" dirty="0" smtClean="0"/>
              <a:t>Mitigating Potential Bias</a:t>
            </a:r>
            <a:endParaRPr lang="en-CA" sz="4400" dirty="0"/>
          </a:p>
        </p:txBody>
      </p:sp>
      <p:sp>
        <p:nvSpPr>
          <p:cNvPr id="3" name="Espace réservé du contenu 2"/>
          <p:cNvSpPr>
            <a:spLocks noGrp="1"/>
          </p:cNvSpPr>
          <p:nvPr>
            <p:ph idx="1"/>
          </p:nvPr>
        </p:nvSpPr>
        <p:spPr>
          <a:xfrm>
            <a:off x="766917" y="1843548"/>
            <a:ext cx="10388763" cy="4025546"/>
          </a:xfrm>
        </p:spPr>
        <p:txBody>
          <a:bodyPr>
            <a:normAutofit/>
          </a:bodyPr>
          <a:lstStyle/>
          <a:p>
            <a:endParaRPr lang="en-CA" sz="2400" dirty="0" smtClean="0"/>
          </a:p>
          <a:p>
            <a:r>
              <a:rPr lang="en-CA" sz="2400" dirty="0" smtClean="0"/>
              <a:t>Not applicable</a:t>
            </a:r>
            <a:endParaRPr lang="en-CA" sz="2400" dirty="0"/>
          </a:p>
        </p:txBody>
      </p:sp>
    </p:spTree>
    <p:extLst>
      <p:ext uri="{BB962C8B-B14F-4D97-AF65-F5344CB8AC3E}">
        <p14:creationId xmlns:p14="http://schemas.microsoft.com/office/powerpoint/2010/main" val="2220870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Thank You</a:t>
            </a:r>
            <a:endParaRPr lang="en-CA" dirty="0"/>
          </a:p>
        </p:txBody>
      </p:sp>
      <p:sp>
        <p:nvSpPr>
          <p:cNvPr id="3" name="Espace réservé du contenu 2"/>
          <p:cNvSpPr>
            <a:spLocks noGrp="1"/>
          </p:cNvSpPr>
          <p:nvPr>
            <p:ph idx="1"/>
          </p:nvPr>
        </p:nvSpPr>
        <p:spPr/>
        <p:txBody>
          <a:bodyPr/>
          <a:lstStyle/>
          <a:p>
            <a:pPr lvl="0"/>
            <a:r>
              <a:rPr lang="en-CA" sz="2400" dirty="0" smtClean="0"/>
              <a:t>Dr</a:t>
            </a:r>
            <a:r>
              <a:rPr lang="en-CA" sz="2400" dirty="0"/>
              <a:t>. Ian </a:t>
            </a:r>
            <a:r>
              <a:rPr lang="en-CA" sz="2400" dirty="0" err="1" smtClean="0"/>
              <a:t>Goldstine</a:t>
            </a:r>
            <a:r>
              <a:rPr lang="en-CA" sz="2400" dirty="0" smtClean="0"/>
              <a:t>, Past </a:t>
            </a:r>
            <a:r>
              <a:rPr lang="en-CA" sz="2400" dirty="0"/>
              <a:t>Chair of the CFPC National Committee on Continuing Professional </a:t>
            </a:r>
            <a:r>
              <a:rPr lang="en-CA" sz="2400" dirty="0" smtClean="0"/>
              <a:t>Development</a:t>
            </a:r>
          </a:p>
          <a:p>
            <a:pPr lvl="0"/>
            <a:r>
              <a:rPr lang="en-CA" sz="2400" dirty="0"/>
              <a:t>Amy </a:t>
            </a:r>
            <a:r>
              <a:rPr lang="en-CA" sz="2400" dirty="0" err="1" smtClean="0"/>
              <a:t>Outschoorn</a:t>
            </a:r>
            <a:r>
              <a:rPr lang="en-CA" sz="2400" dirty="0" smtClean="0"/>
              <a:t>, Director CPD, CCFP</a:t>
            </a:r>
          </a:p>
          <a:p>
            <a:pPr marL="0" lvl="0" indent="0">
              <a:buNone/>
            </a:pPr>
            <a:r>
              <a:rPr lang="en-CA" sz="2400" dirty="0" smtClean="0"/>
              <a:t> Jessica Black, Accreditation Manager CPD,CCFP</a:t>
            </a:r>
            <a:endParaRPr lang="en-CA" sz="2400" dirty="0"/>
          </a:p>
          <a:p>
            <a:endParaRPr lang="en-CA" dirty="0"/>
          </a:p>
        </p:txBody>
      </p:sp>
    </p:spTree>
    <p:extLst>
      <p:ext uri="{BB962C8B-B14F-4D97-AF65-F5344CB8AC3E}">
        <p14:creationId xmlns:p14="http://schemas.microsoft.com/office/powerpoint/2010/main" val="25570644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References</a:t>
            </a:r>
            <a:endParaRPr lang="en-CA" dirty="0"/>
          </a:p>
        </p:txBody>
      </p:sp>
      <p:sp>
        <p:nvSpPr>
          <p:cNvPr id="3" name="Espace réservé du contenu 2"/>
          <p:cNvSpPr>
            <a:spLocks noGrp="1"/>
          </p:cNvSpPr>
          <p:nvPr>
            <p:ph idx="1"/>
          </p:nvPr>
        </p:nvSpPr>
        <p:spPr/>
        <p:txBody>
          <a:bodyPr/>
          <a:lstStyle/>
          <a:p>
            <a:r>
              <a:rPr lang="en-CA" sz="2400" dirty="0" err="1" smtClean="0"/>
              <a:t>Mainpro</a:t>
            </a:r>
            <a:r>
              <a:rPr lang="en-CA" sz="2400" dirty="0" smtClean="0"/>
              <a:t>® Reviewer Guide</a:t>
            </a:r>
          </a:p>
          <a:p>
            <a:r>
              <a:rPr lang="en-CA" sz="2400" dirty="0" err="1"/>
              <a:t>Mainpro</a:t>
            </a:r>
            <a:r>
              <a:rPr lang="en-CA" sz="2400" dirty="0" smtClean="0"/>
              <a:t>® CPD-Program Auditing Tool</a:t>
            </a:r>
          </a:p>
          <a:p>
            <a:r>
              <a:rPr lang="en-CA" sz="2400" dirty="0">
                <a:solidFill>
                  <a:srgbClr val="000000">
                    <a:lumMod val="75000"/>
                    <a:lumOff val="25000"/>
                  </a:srgbClr>
                </a:solidFill>
              </a:rPr>
              <a:t>Is There a Relationship between Commercial Support and Bias in Continuing Medical Education Activities? Ronald </a:t>
            </a:r>
            <a:r>
              <a:rPr lang="en-CA" sz="2400" dirty="0" err="1">
                <a:solidFill>
                  <a:srgbClr val="000000">
                    <a:lumMod val="75000"/>
                    <a:lumOff val="25000"/>
                  </a:srgbClr>
                </a:solidFill>
              </a:rPr>
              <a:t>M.Cervero</a:t>
            </a:r>
            <a:r>
              <a:rPr lang="en-CA" sz="2400" dirty="0">
                <a:solidFill>
                  <a:srgbClr val="000000">
                    <a:lumMod val="75000"/>
                    <a:lumOff val="25000"/>
                  </a:srgbClr>
                </a:solidFill>
              </a:rPr>
              <a:t> and Julie </a:t>
            </a:r>
            <a:r>
              <a:rPr lang="en-CA" sz="2400" dirty="0" err="1">
                <a:solidFill>
                  <a:srgbClr val="000000">
                    <a:lumMod val="75000"/>
                    <a:lumOff val="25000"/>
                  </a:srgbClr>
                </a:solidFill>
              </a:rPr>
              <a:t>K.Gaines</a:t>
            </a:r>
            <a:r>
              <a:rPr lang="en-CA" sz="2400" dirty="0">
                <a:solidFill>
                  <a:srgbClr val="000000">
                    <a:lumMod val="75000"/>
                    <a:lumOff val="25000"/>
                  </a:srgbClr>
                </a:solidFill>
              </a:rPr>
              <a:t>, </a:t>
            </a:r>
            <a:r>
              <a:rPr lang="en-CA" sz="2400" dirty="0" smtClean="0">
                <a:solidFill>
                  <a:srgbClr val="000000">
                    <a:lumMod val="75000"/>
                    <a:lumOff val="25000"/>
                  </a:srgbClr>
                </a:solidFill>
              </a:rPr>
              <a:t>ACCME (Accreditation Council for Continuing Medical Education) </a:t>
            </a:r>
            <a:r>
              <a:rPr lang="en-CA" sz="2400" dirty="0">
                <a:solidFill>
                  <a:srgbClr val="000000">
                    <a:lumMod val="75000"/>
                    <a:lumOff val="25000"/>
                  </a:srgbClr>
                </a:solidFill>
              </a:rPr>
              <a:t>April 2014 </a:t>
            </a:r>
            <a:endParaRPr lang="en-CA" sz="2400" dirty="0" smtClean="0">
              <a:solidFill>
                <a:srgbClr val="000000">
                  <a:lumMod val="75000"/>
                  <a:lumOff val="25000"/>
                </a:srgbClr>
              </a:solidFill>
            </a:endParaRPr>
          </a:p>
          <a:p>
            <a:r>
              <a:rPr lang="en-CA" sz="2400" dirty="0">
                <a:solidFill>
                  <a:srgbClr val="000000">
                    <a:lumMod val="75000"/>
                    <a:lumOff val="25000"/>
                  </a:srgbClr>
                </a:solidFill>
              </a:rPr>
              <a:t/>
            </a:r>
            <a:br>
              <a:rPr lang="en-CA" sz="2400" dirty="0">
                <a:solidFill>
                  <a:srgbClr val="000000">
                    <a:lumMod val="75000"/>
                    <a:lumOff val="25000"/>
                  </a:srgbClr>
                </a:solidFill>
              </a:rPr>
            </a:br>
            <a:endParaRPr lang="en-CA" sz="2400" dirty="0" smtClean="0"/>
          </a:p>
          <a:p>
            <a:endParaRPr lang="en-CA" dirty="0"/>
          </a:p>
        </p:txBody>
      </p:sp>
    </p:spTree>
    <p:extLst>
      <p:ext uri="{BB962C8B-B14F-4D97-AF65-F5344CB8AC3E}">
        <p14:creationId xmlns:p14="http://schemas.microsoft.com/office/powerpoint/2010/main" val="2829388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Learning Objectives</a:t>
            </a:r>
            <a:endParaRPr lang="en-CA" dirty="0"/>
          </a:p>
        </p:txBody>
      </p:sp>
      <p:sp>
        <p:nvSpPr>
          <p:cNvPr id="3" name="Espace réservé du contenu 2"/>
          <p:cNvSpPr>
            <a:spLocks noGrp="1"/>
          </p:cNvSpPr>
          <p:nvPr>
            <p:ph idx="1"/>
          </p:nvPr>
        </p:nvSpPr>
        <p:spPr>
          <a:xfrm>
            <a:off x="1097280" y="1845734"/>
            <a:ext cx="10058400" cy="4319092"/>
          </a:xfrm>
        </p:spPr>
        <p:txBody>
          <a:bodyPr>
            <a:normAutofit fontScale="92500" lnSpcReduction="20000"/>
          </a:bodyPr>
          <a:lstStyle/>
          <a:p>
            <a:pPr>
              <a:lnSpc>
                <a:spcPct val="107000"/>
              </a:lnSpc>
              <a:spcAft>
                <a:spcPts val="0"/>
              </a:spcAft>
            </a:pPr>
            <a:r>
              <a:rPr lang="en-CA" sz="2600" dirty="0"/>
              <a:t>Given examples or scenarios, the participant will be able to identify key elements to look for in a presentation to determine if it is biased </a:t>
            </a:r>
            <a:r>
              <a:rPr lang="en-CA" sz="2600" dirty="0" smtClean="0"/>
              <a:t>such as:</a:t>
            </a:r>
          </a:p>
          <a:p>
            <a:pPr>
              <a:lnSpc>
                <a:spcPct val="107000"/>
              </a:lnSpc>
              <a:spcAft>
                <a:spcPts val="0"/>
              </a:spcAft>
              <a:buFont typeface="Wingdings" panose="05000000000000000000" pitchFamily="2" charset="2"/>
              <a:buChar char="§"/>
            </a:pPr>
            <a:r>
              <a:rPr lang="en-CA" sz="2600" dirty="0" smtClean="0"/>
              <a:t> </a:t>
            </a:r>
            <a:r>
              <a:rPr lang="en-CA" sz="2600" dirty="0"/>
              <a:t>use of </a:t>
            </a:r>
            <a:r>
              <a:rPr lang="en-CA" sz="2600" dirty="0" smtClean="0"/>
              <a:t>branding</a:t>
            </a:r>
          </a:p>
          <a:p>
            <a:pPr>
              <a:lnSpc>
                <a:spcPct val="107000"/>
              </a:lnSpc>
              <a:spcAft>
                <a:spcPts val="0"/>
              </a:spcAft>
              <a:buFont typeface="Wingdings" panose="05000000000000000000" pitchFamily="2" charset="2"/>
              <a:buChar char="§"/>
            </a:pPr>
            <a:r>
              <a:rPr lang="en-CA" sz="2600" dirty="0"/>
              <a:t> </a:t>
            </a:r>
            <a:r>
              <a:rPr lang="en-CA" sz="2600" dirty="0" smtClean="0"/>
              <a:t>program focus </a:t>
            </a:r>
          </a:p>
          <a:p>
            <a:pPr>
              <a:lnSpc>
                <a:spcPct val="107000"/>
              </a:lnSpc>
              <a:spcAft>
                <a:spcPts val="0"/>
              </a:spcAft>
              <a:buFont typeface="Wingdings" panose="05000000000000000000" pitchFamily="2" charset="2"/>
              <a:buChar char="§"/>
            </a:pPr>
            <a:r>
              <a:rPr lang="en-CA" sz="2600" dirty="0"/>
              <a:t> </a:t>
            </a:r>
            <a:r>
              <a:rPr lang="en-CA" sz="2600" dirty="0" smtClean="0"/>
              <a:t>balance </a:t>
            </a:r>
            <a:r>
              <a:rPr lang="en-CA" sz="2600" dirty="0"/>
              <a:t>of data </a:t>
            </a:r>
            <a:endParaRPr lang="en-CA" sz="2600" dirty="0" smtClean="0"/>
          </a:p>
          <a:p>
            <a:pPr marL="0" indent="0">
              <a:lnSpc>
                <a:spcPct val="107000"/>
              </a:lnSpc>
              <a:spcAft>
                <a:spcPts val="0"/>
              </a:spcAft>
              <a:buNone/>
            </a:pPr>
            <a:r>
              <a:rPr lang="en-CA" sz="2600" dirty="0" smtClean="0"/>
              <a:t>The </a:t>
            </a:r>
            <a:r>
              <a:rPr lang="en-CA" sz="2600" dirty="0"/>
              <a:t>participant will also learn about the importance of conflict of interest disclosure. </a:t>
            </a:r>
            <a:endParaRPr lang="en-CA" sz="2600" dirty="0" smtClean="0"/>
          </a:p>
          <a:p>
            <a:pPr marL="0" indent="0">
              <a:lnSpc>
                <a:spcPct val="107000"/>
              </a:lnSpc>
              <a:spcAft>
                <a:spcPts val="0"/>
              </a:spcAft>
              <a:buNone/>
            </a:pPr>
            <a:r>
              <a:rPr lang="en-CA" sz="2600" dirty="0" smtClean="0"/>
              <a:t>Finally</a:t>
            </a:r>
            <a:r>
              <a:rPr lang="en-CA" sz="2600" dirty="0"/>
              <a:t>, participants will get familiar with the role of a </a:t>
            </a:r>
            <a:r>
              <a:rPr lang="en-CA" sz="2600" dirty="0" err="1"/>
              <a:t>Mainpro</a:t>
            </a:r>
            <a:r>
              <a:rPr lang="en-CA" sz="2600" dirty="0"/>
              <a:t> reviewer. </a:t>
            </a:r>
          </a:p>
          <a:p>
            <a:pPr>
              <a:lnSpc>
                <a:spcPct val="107000"/>
              </a:lnSpc>
              <a:spcAft>
                <a:spcPts val="0"/>
              </a:spcAft>
            </a:pPr>
            <a:r>
              <a:rPr lang="fr-CA" sz="2600" dirty="0" smtClean="0">
                <a:latin typeface="Calibri" panose="020F0502020204030204" pitchFamily="34" charset="0"/>
                <a:ea typeface="Calibri" panose="020F0502020204030204" pitchFamily="34" charset="0"/>
                <a:cs typeface="Times New Roman" panose="02020603050405020304" pitchFamily="18" charset="0"/>
              </a:rPr>
              <a:t> </a:t>
            </a:r>
            <a:endParaRPr lang="fr-CA" sz="2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CA" sz="2400" dirty="0" smtClean="0">
                <a:latin typeface="Calibri" panose="020F0502020204030204" pitchFamily="34" charset="0"/>
                <a:ea typeface="Calibri" panose="020F0502020204030204" pitchFamily="34" charset="0"/>
                <a:cs typeface="Times New Roman" panose="02020603050405020304" pitchFamily="18" charset="0"/>
              </a:rPr>
              <a:t> </a:t>
            </a:r>
            <a:endParaRPr lang="en-CA" dirty="0"/>
          </a:p>
        </p:txBody>
      </p:sp>
    </p:spTree>
    <p:extLst>
      <p:ext uri="{BB962C8B-B14F-4D97-AF65-F5344CB8AC3E}">
        <p14:creationId xmlns:p14="http://schemas.microsoft.com/office/powerpoint/2010/main" val="28499003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Exercise #1! Is This Slide Biased?</a:t>
            </a:r>
            <a:endParaRPr lang="en-CA"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362" y="1850809"/>
            <a:ext cx="5471652" cy="4540551"/>
          </a:xfrm>
          <a:prstGeom prst="rect">
            <a:avLst/>
          </a:prstGeom>
        </p:spPr>
      </p:pic>
    </p:spTree>
    <p:extLst>
      <p:ext uri="{BB962C8B-B14F-4D97-AF65-F5344CB8AC3E}">
        <p14:creationId xmlns:p14="http://schemas.microsoft.com/office/powerpoint/2010/main" val="26811041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dirty="0" smtClean="0"/>
              <a:t>Wait a Minute! </a:t>
            </a:r>
            <a:br>
              <a:rPr lang="en-CA" dirty="0" smtClean="0"/>
            </a:br>
            <a:r>
              <a:rPr lang="en-CA" dirty="0" smtClean="0"/>
              <a:t>Are Physicians so Gullible?</a:t>
            </a:r>
            <a:endParaRPr lang="en-CA" dirty="0"/>
          </a:p>
        </p:txBody>
      </p:sp>
      <p:pic>
        <p:nvPicPr>
          <p:cNvPr id="3" name="Image 2"/>
          <p:cNvPicPr>
            <a:picLocks noChangeAspect="1"/>
          </p:cNvPicPr>
          <p:nvPr/>
        </p:nvPicPr>
        <p:blipFill>
          <a:blip r:embed="rId3"/>
          <a:stretch>
            <a:fillRect/>
          </a:stretch>
        </p:blipFill>
        <p:spPr>
          <a:xfrm>
            <a:off x="4734232" y="1950411"/>
            <a:ext cx="3063953" cy="4273409"/>
          </a:xfrm>
          <a:prstGeom prst="rect">
            <a:avLst/>
          </a:prstGeom>
        </p:spPr>
      </p:pic>
    </p:spTree>
    <p:extLst>
      <p:ext uri="{BB962C8B-B14F-4D97-AF65-F5344CB8AC3E}">
        <p14:creationId xmlns:p14="http://schemas.microsoft.com/office/powerpoint/2010/main" val="8520536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Fact…</a:t>
            </a:r>
            <a:endParaRPr lang="en-CA" dirty="0"/>
          </a:p>
        </p:txBody>
      </p:sp>
      <p:sp>
        <p:nvSpPr>
          <p:cNvPr id="3" name="Espace réservé du contenu 2"/>
          <p:cNvSpPr>
            <a:spLocks noGrp="1"/>
          </p:cNvSpPr>
          <p:nvPr>
            <p:ph idx="1"/>
          </p:nvPr>
        </p:nvSpPr>
        <p:spPr/>
        <p:txBody>
          <a:bodyPr>
            <a:normAutofit fontScale="92500" lnSpcReduction="10000"/>
          </a:bodyPr>
          <a:lstStyle/>
          <a:p>
            <a:r>
              <a:rPr lang="en-CA" dirty="0" smtClean="0"/>
              <a:t> </a:t>
            </a:r>
            <a:r>
              <a:rPr lang="en-CA" sz="3200" dirty="0" smtClean="0"/>
              <a:t>“We did not identify any data-based articles to support or refute the assertion that commercial support produces bias in accredited CME.”</a:t>
            </a:r>
            <a:endParaRPr lang="en-CA" sz="2200" dirty="0" smtClean="0"/>
          </a:p>
          <a:p>
            <a:endParaRPr lang="en-CA" sz="3200" dirty="0" smtClean="0"/>
          </a:p>
          <a:p>
            <a:r>
              <a:rPr lang="en-CA" sz="3200" dirty="0" smtClean="0"/>
              <a:t>“Very limited attention has been given to the impact of commercially supported, accredited CME on prescribing practices and no studies have been published of the impact of these practices on patient care.”</a:t>
            </a:r>
            <a:r>
              <a:rPr lang="en-CA" sz="3200" dirty="0"/>
              <a:t> </a:t>
            </a:r>
            <a:endParaRPr lang="en-CA" sz="2200" dirty="0" smtClean="0"/>
          </a:p>
          <a:p>
            <a:r>
              <a:rPr lang="en-CA" sz="1700" dirty="0" smtClean="0"/>
              <a:t>Is There a Relationship between Commercial Support and Bias in Continuing Medical Education Activities? Ronald </a:t>
            </a:r>
            <a:r>
              <a:rPr lang="en-CA" sz="1700" dirty="0" err="1" smtClean="0"/>
              <a:t>M.Cervero</a:t>
            </a:r>
            <a:r>
              <a:rPr lang="en-CA" sz="1700" dirty="0" smtClean="0"/>
              <a:t> and Julie </a:t>
            </a:r>
            <a:r>
              <a:rPr lang="en-CA" sz="1700" dirty="0" err="1" smtClean="0"/>
              <a:t>K.Gaines</a:t>
            </a:r>
            <a:r>
              <a:rPr lang="en-CA" sz="1700" dirty="0" smtClean="0"/>
              <a:t>, ACCME April 2014 </a:t>
            </a:r>
            <a:endParaRPr lang="en-CA" sz="1700" dirty="0"/>
          </a:p>
        </p:txBody>
      </p:sp>
    </p:spTree>
    <p:extLst>
      <p:ext uri="{BB962C8B-B14F-4D97-AF65-F5344CB8AC3E}">
        <p14:creationId xmlns:p14="http://schemas.microsoft.com/office/powerpoint/2010/main" val="4292567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However…</a:t>
            </a:r>
            <a:endParaRPr lang="en-CA" dirty="0"/>
          </a:p>
        </p:txBody>
      </p:sp>
      <p:sp>
        <p:nvSpPr>
          <p:cNvPr id="3" name="Espace réservé du contenu 2"/>
          <p:cNvSpPr>
            <a:spLocks noGrp="1"/>
          </p:cNvSpPr>
          <p:nvPr>
            <p:ph idx="1"/>
          </p:nvPr>
        </p:nvSpPr>
        <p:spPr/>
        <p:txBody>
          <a:bodyPr/>
          <a:lstStyle/>
          <a:p>
            <a:r>
              <a:rPr lang="en-CA" sz="3200" dirty="0" smtClean="0"/>
              <a:t>“Industry funded CME will continue to focus too much on some topics, like prescribing brand-name drugs and too little on other subjects, like dietary and lifestyle interventions, generic medications or how to improve communication in medical practices.”</a:t>
            </a:r>
          </a:p>
          <a:p>
            <a:r>
              <a:rPr lang="en-CA" sz="1600" dirty="0" smtClean="0"/>
              <a:t>Ref Roger Collier, CMAJ Oct 2014</a:t>
            </a:r>
            <a:endParaRPr lang="en-CA" sz="1600" dirty="0"/>
          </a:p>
        </p:txBody>
      </p:sp>
    </p:spTree>
    <p:extLst>
      <p:ext uri="{BB962C8B-B14F-4D97-AF65-F5344CB8AC3E}">
        <p14:creationId xmlns:p14="http://schemas.microsoft.com/office/powerpoint/2010/main" val="41394018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What do Physicians Think?</a:t>
            </a:r>
            <a:endParaRPr lang="en-CA" dirty="0"/>
          </a:p>
        </p:txBody>
      </p:sp>
      <p:sp>
        <p:nvSpPr>
          <p:cNvPr id="3" name="Espace réservé du contenu 2"/>
          <p:cNvSpPr>
            <a:spLocks noGrp="1"/>
          </p:cNvSpPr>
          <p:nvPr>
            <p:ph idx="1"/>
          </p:nvPr>
        </p:nvSpPr>
        <p:spPr>
          <a:xfrm>
            <a:off x="1097280" y="1845733"/>
            <a:ext cx="10058400" cy="4451827"/>
          </a:xfrm>
        </p:spPr>
        <p:txBody>
          <a:bodyPr>
            <a:normAutofit/>
          </a:bodyPr>
          <a:lstStyle/>
          <a:p>
            <a:r>
              <a:rPr lang="en-CA" sz="2800" dirty="0" smtClean="0"/>
              <a:t> “They believe that there is more potential for bias when there is a single commercial supporter (86%) or 2 or more commercial supporters (70%) as compared to programs with no commercial support (7%).”</a:t>
            </a:r>
          </a:p>
          <a:p>
            <a:r>
              <a:rPr lang="en-CA" sz="2800" dirty="0" smtClean="0"/>
              <a:t>“Although many physicians perceived bias from commercial support, only 46% believed that increasing registration costs would be an effective way to decrease that support and 56% [only</a:t>
            </a:r>
            <a:r>
              <a:rPr lang="en-CA" sz="2800" dirty="0"/>
              <a:t>]</a:t>
            </a:r>
            <a:r>
              <a:rPr lang="en-CA" sz="2800" dirty="0" smtClean="0"/>
              <a:t> agreed that commercial support [of physician education] should be eliminated.”</a:t>
            </a:r>
          </a:p>
          <a:p>
            <a:pPr lvl="0">
              <a:buClr>
                <a:srgbClr val="E48312"/>
              </a:buClr>
            </a:pPr>
            <a:endParaRPr lang="en-CA" sz="1600" dirty="0" smtClean="0">
              <a:solidFill>
                <a:srgbClr val="000000">
                  <a:lumMod val="75000"/>
                  <a:lumOff val="25000"/>
                </a:srgbClr>
              </a:solidFill>
            </a:endParaRPr>
          </a:p>
          <a:p>
            <a:pPr lvl="0">
              <a:buClr>
                <a:srgbClr val="E48312"/>
              </a:buClr>
            </a:pPr>
            <a:r>
              <a:rPr lang="en-CA" sz="1600" dirty="0" smtClean="0">
                <a:solidFill>
                  <a:srgbClr val="000000">
                    <a:lumMod val="75000"/>
                    <a:lumOff val="25000"/>
                  </a:srgbClr>
                </a:solidFill>
              </a:rPr>
              <a:t>Is There a Relationship between Commercial Support and Bias in Continuing Medical Education Activities? Ronald </a:t>
            </a:r>
            <a:r>
              <a:rPr lang="en-CA" sz="1600" dirty="0" err="1" smtClean="0">
                <a:solidFill>
                  <a:srgbClr val="000000">
                    <a:lumMod val="75000"/>
                    <a:lumOff val="25000"/>
                  </a:srgbClr>
                </a:solidFill>
              </a:rPr>
              <a:t>M.Cervero</a:t>
            </a:r>
            <a:r>
              <a:rPr lang="en-CA" sz="1600" dirty="0" smtClean="0">
                <a:solidFill>
                  <a:srgbClr val="000000">
                    <a:lumMod val="75000"/>
                    <a:lumOff val="25000"/>
                  </a:srgbClr>
                </a:solidFill>
              </a:rPr>
              <a:t> and Julie </a:t>
            </a:r>
            <a:r>
              <a:rPr lang="en-CA" sz="1600" dirty="0" err="1" smtClean="0">
                <a:solidFill>
                  <a:srgbClr val="000000">
                    <a:lumMod val="75000"/>
                    <a:lumOff val="25000"/>
                  </a:srgbClr>
                </a:solidFill>
              </a:rPr>
              <a:t>K.Gaines</a:t>
            </a:r>
            <a:r>
              <a:rPr lang="en-CA" sz="1600" dirty="0" smtClean="0">
                <a:solidFill>
                  <a:srgbClr val="000000">
                    <a:lumMod val="75000"/>
                    <a:lumOff val="25000"/>
                  </a:srgbClr>
                </a:solidFill>
              </a:rPr>
              <a:t>, ACCME April 2014 </a:t>
            </a:r>
          </a:p>
          <a:p>
            <a:endParaRPr lang="en-CA" dirty="0" smtClean="0"/>
          </a:p>
          <a:p>
            <a:pPr marL="0" indent="0">
              <a:buNone/>
            </a:pPr>
            <a:endParaRPr lang="en-CA" dirty="0"/>
          </a:p>
        </p:txBody>
      </p:sp>
    </p:spTree>
    <p:extLst>
      <p:ext uri="{BB962C8B-B14F-4D97-AF65-F5344CB8AC3E}">
        <p14:creationId xmlns:p14="http://schemas.microsoft.com/office/powerpoint/2010/main" val="19064141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542</TotalTime>
  <Words>1798</Words>
  <Application>Microsoft Macintosh PowerPoint</Application>
  <PresentationFormat>Custom</PresentationFormat>
  <Paragraphs>206</Paragraphs>
  <Slides>31</Slides>
  <Notes>21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Rétrospective</vt:lpstr>
      <vt:lpstr>Office Theme</vt:lpstr>
      <vt:lpstr>How to Detect Bias in Medical Presentations ?</vt:lpstr>
      <vt:lpstr>Disclosure of Potential Conflicts of Interests</vt:lpstr>
      <vt:lpstr>Mitigating Potential Bias</vt:lpstr>
      <vt:lpstr>Learning Objectives</vt:lpstr>
      <vt:lpstr>Exercise #1! Is This Slide Biased?</vt:lpstr>
      <vt:lpstr>Wait a Minute!  Are Physicians so Gullible?</vt:lpstr>
      <vt:lpstr>Fact…</vt:lpstr>
      <vt:lpstr>However…</vt:lpstr>
      <vt:lpstr>What do Physicians Think?</vt:lpstr>
      <vt:lpstr>How Then Do We Identify and Mitigate Bias in CPD Activities?  </vt:lpstr>
      <vt:lpstr>Is There Disclosure of Conflict of Interests?</vt:lpstr>
      <vt:lpstr>PowerPoint Presentation</vt:lpstr>
      <vt:lpstr>Exercise #2…</vt:lpstr>
      <vt:lpstr>  “Conflict of interest resemble a screening test for bias with imperfect sensitivity and specificity.”  Is There a Relationship between Commercial Support and Bias in Continuing Medical Education Activities? Ronald M.Cervero and Julie K.Gaines, ACCME April 2014  </vt:lpstr>
      <vt:lpstr>PowerPoint Presentation</vt:lpstr>
      <vt:lpstr>PowerPoint Presentation</vt:lpstr>
      <vt:lpstr>Is There “Branding”?</vt:lpstr>
      <vt:lpstr>Is the Presentation Evidenced-Based?</vt:lpstr>
      <vt:lpstr>PowerPoint Presentation</vt:lpstr>
      <vt:lpstr>Is There Consideration for Translation of  Information Into Practice and Applicability to our Patiens Life?  </vt:lpstr>
      <vt:lpstr>Is There a Balanced Presentation of Information?  </vt:lpstr>
      <vt:lpstr>Prefilled pens: Features and benefits</vt:lpstr>
      <vt:lpstr>Is There Consistency in Naming the Products?  </vt:lpstr>
      <vt:lpstr>What is the Program Emphasis?  </vt:lpstr>
      <vt:lpstr>Certification of programs</vt:lpstr>
      <vt:lpstr>Participants Evaluations</vt:lpstr>
      <vt:lpstr>Exercise #6</vt:lpstr>
      <vt:lpstr>Bias Exist Everywhere To a Certain Point… </vt:lpstr>
      <vt:lpstr>Other Ressources</vt:lpstr>
      <vt:lpstr>Thank You</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Daigle</dc:creator>
  <cp:lastModifiedBy>Karine DeGrace</cp:lastModifiedBy>
  <cp:revision>85</cp:revision>
  <dcterms:created xsi:type="dcterms:W3CDTF">2015-05-17T23:31:47Z</dcterms:created>
  <dcterms:modified xsi:type="dcterms:W3CDTF">2015-05-20T03:00:34Z</dcterms:modified>
</cp:coreProperties>
</file>