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4"/>
  </p:notesMasterIdLst>
  <p:sldIdLst>
    <p:sldId id="256" r:id="rId3"/>
    <p:sldId id="260" r:id="rId4"/>
    <p:sldId id="262" r:id="rId5"/>
    <p:sldId id="263" r:id="rId6"/>
    <p:sldId id="264" r:id="rId7"/>
    <p:sldId id="265" r:id="rId8"/>
    <p:sldId id="266" r:id="rId9"/>
    <p:sldId id="267" r:id="rId10"/>
    <p:sldId id="268" r:id="rId11"/>
    <p:sldId id="269" r:id="rId12"/>
    <p:sldId id="271" r:id="rId13"/>
    <p:sldId id="274" r:id="rId14"/>
    <p:sldId id="273" r:id="rId15"/>
    <p:sldId id="289" r:id="rId16"/>
    <p:sldId id="259" r:id="rId17"/>
    <p:sldId id="258" r:id="rId18"/>
    <p:sldId id="275" r:id="rId19"/>
    <p:sldId id="276" r:id="rId20"/>
    <p:sldId id="290" r:id="rId21"/>
    <p:sldId id="277" r:id="rId22"/>
    <p:sldId id="278" r:id="rId23"/>
    <p:sldId id="292" r:id="rId24"/>
    <p:sldId id="279" r:id="rId25"/>
    <p:sldId id="282" r:id="rId26"/>
    <p:sldId id="288" r:id="rId27"/>
    <p:sldId id="270" r:id="rId28"/>
    <p:sldId id="284" r:id="rId29"/>
    <p:sldId id="285" r:id="rId30"/>
    <p:sldId id="286" r:id="rId31"/>
    <p:sldId id="293"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C0066"/>
    <a:srgbClr val="6DB6FF"/>
    <a:srgbClr val="85C2FF"/>
    <a:srgbClr val="FFEAAF"/>
    <a:srgbClr val="FFFF9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1096"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CC16EF-06FE-4C26-9C35-A23E4939FF1C}" type="datetimeFigureOut">
              <a:rPr lang="en-CA" smtClean="0"/>
              <a:t>15-05-20</a:t>
            </a:fld>
            <a:endParaRPr lang="en-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55706C-408A-4FD8-AFCF-3E1CE83BC0B5}" type="slidenum">
              <a:rPr lang="en-CA" smtClean="0"/>
              <a:t>‹#›</a:t>
            </a:fld>
            <a:endParaRPr lang="en-CA"/>
          </a:p>
        </p:txBody>
      </p:sp>
    </p:spTree>
    <p:extLst>
      <p:ext uri="{BB962C8B-B14F-4D97-AF65-F5344CB8AC3E}">
        <p14:creationId xmlns:p14="http://schemas.microsoft.com/office/powerpoint/2010/main" val="4137083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err="1" smtClean="0"/>
              <a:t>J’ai</a:t>
            </a:r>
            <a:r>
              <a:rPr lang="en-CA" dirty="0" smtClean="0"/>
              <a:t> </a:t>
            </a:r>
            <a:r>
              <a:rPr lang="en-CA" dirty="0" err="1" smtClean="0"/>
              <a:t>décidé</a:t>
            </a:r>
            <a:r>
              <a:rPr lang="en-CA" dirty="0" smtClean="0"/>
              <a:t> de </a:t>
            </a:r>
            <a:r>
              <a:rPr lang="en-CA" dirty="0" err="1" smtClean="0"/>
              <a:t>présenter</a:t>
            </a:r>
            <a:r>
              <a:rPr lang="en-CA" dirty="0" smtClean="0"/>
              <a:t> </a:t>
            </a:r>
            <a:r>
              <a:rPr lang="en-CA" dirty="0" err="1" smtClean="0"/>
              <a:t>sur</a:t>
            </a:r>
            <a:r>
              <a:rPr lang="en-CA" dirty="0" smtClean="0"/>
              <a:t> </a:t>
            </a:r>
            <a:r>
              <a:rPr lang="en-CA" dirty="0" err="1" smtClean="0"/>
              <a:t>ce</a:t>
            </a:r>
            <a:r>
              <a:rPr lang="en-CA" dirty="0" smtClean="0"/>
              <a:t> </a:t>
            </a:r>
            <a:r>
              <a:rPr lang="en-CA" dirty="0" err="1" smtClean="0"/>
              <a:t>sujet</a:t>
            </a:r>
            <a:r>
              <a:rPr lang="en-CA" dirty="0" smtClean="0"/>
              <a:t> suite à la revision des </a:t>
            </a:r>
            <a:r>
              <a:rPr lang="en-CA" dirty="0" err="1" smtClean="0"/>
              <a:t>évaluations</a:t>
            </a:r>
            <a:r>
              <a:rPr lang="en-CA" dirty="0" smtClean="0"/>
              <a:t> de </a:t>
            </a:r>
            <a:r>
              <a:rPr lang="en-CA" dirty="0" err="1" smtClean="0"/>
              <a:t>l’ASA</a:t>
            </a:r>
            <a:r>
              <a:rPr lang="en-CA" dirty="0" smtClean="0"/>
              <a:t> 2014</a:t>
            </a:r>
            <a:r>
              <a:rPr lang="en-CA" baseline="0" dirty="0" smtClean="0"/>
              <a:t> </a:t>
            </a:r>
            <a:r>
              <a:rPr lang="en-CA" baseline="0" dirty="0" err="1" smtClean="0"/>
              <a:t>où</a:t>
            </a:r>
            <a:r>
              <a:rPr lang="en-CA" baseline="0" dirty="0" smtClean="0"/>
              <a:t> </a:t>
            </a:r>
            <a:r>
              <a:rPr lang="en-CA" baseline="0" dirty="0" err="1" smtClean="0"/>
              <a:t>u</a:t>
            </a:r>
            <a:r>
              <a:rPr lang="en-CA" dirty="0" err="1" smtClean="0"/>
              <a:t>ne</a:t>
            </a:r>
            <a:r>
              <a:rPr lang="en-CA" dirty="0" smtClean="0"/>
              <a:t> des presentations </a:t>
            </a:r>
            <a:r>
              <a:rPr lang="en-CA" dirty="0" err="1" smtClean="0"/>
              <a:t>était</a:t>
            </a:r>
            <a:r>
              <a:rPr lang="en-CA" dirty="0" smtClean="0"/>
              <a:t> </a:t>
            </a:r>
            <a:r>
              <a:rPr lang="en-CA" dirty="0" err="1" smtClean="0"/>
              <a:t>très</a:t>
            </a:r>
            <a:r>
              <a:rPr lang="en-CA" dirty="0" smtClean="0"/>
              <a:t> </a:t>
            </a:r>
            <a:r>
              <a:rPr lang="en-CA" dirty="0" err="1" smtClean="0"/>
              <a:t>clairement</a:t>
            </a:r>
            <a:r>
              <a:rPr lang="en-CA" dirty="0" smtClean="0"/>
              <a:t> </a:t>
            </a:r>
            <a:r>
              <a:rPr lang="en-CA" dirty="0" err="1" smtClean="0"/>
              <a:t>biaisée</a:t>
            </a:r>
            <a:r>
              <a:rPr lang="en-CA" dirty="0" smtClean="0"/>
              <a:t> et de </a:t>
            </a:r>
            <a:r>
              <a:rPr lang="en-CA" dirty="0" err="1" smtClean="0"/>
              <a:t>toute</a:t>
            </a:r>
            <a:r>
              <a:rPr lang="en-CA" dirty="0" smtClean="0"/>
              <a:t> evidence </a:t>
            </a:r>
            <a:r>
              <a:rPr lang="en-CA" dirty="0" err="1" smtClean="0"/>
              <a:t>visait</a:t>
            </a:r>
            <a:r>
              <a:rPr lang="en-CA" dirty="0" smtClean="0"/>
              <a:t> des </a:t>
            </a:r>
            <a:r>
              <a:rPr lang="en-CA" dirty="0" err="1" smtClean="0"/>
              <a:t>intérêts</a:t>
            </a:r>
            <a:r>
              <a:rPr lang="en-CA" baseline="0" dirty="0" smtClean="0"/>
              <a:t> </a:t>
            </a:r>
            <a:r>
              <a:rPr lang="en-CA" baseline="0" dirty="0" err="1" smtClean="0"/>
              <a:t>commerciaux</a:t>
            </a:r>
            <a:r>
              <a:rPr lang="en-CA" baseline="0" dirty="0" smtClean="0"/>
              <a:t>. À ma surprise </a:t>
            </a:r>
            <a:r>
              <a:rPr lang="en-CA" baseline="0" dirty="0" err="1" smtClean="0"/>
              <a:t>cependant</a:t>
            </a:r>
            <a:r>
              <a:rPr lang="en-CA" baseline="0" dirty="0" smtClean="0"/>
              <a:t>, </a:t>
            </a:r>
            <a:r>
              <a:rPr lang="en-CA" baseline="0" dirty="0" err="1" smtClean="0"/>
              <a:t>seulement</a:t>
            </a:r>
            <a:r>
              <a:rPr lang="en-CA" baseline="0" dirty="0" smtClean="0"/>
              <a:t> 6 participants </a:t>
            </a:r>
            <a:r>
              <a:rPr lang="en-CA" baseline="0" dirty="0" err="1" smtClean="0"/>
              <a:t>ont</a:t>
            </a:r>
            <a:r>
              <a:rPr lang="en-CA" baseline="0" dirty="0" smtClean="0"/>
              <a:t> </a:t>
            </a:r>
            <a:r>
              <a:rPr lang="en-CA" baseline="0" dirty="0" err="1" smtClean="0"/>
              <a:t>identifié</a:t>
            </a:r>
            <a:r>
              <a:rPr lang="en-CA" baseline="0" dirty="0" smtClean="0"/>
              <a:t> </a:t>
            </a:r>
            <a:r>
              <a:rPr lang="en-CA" baseline="0" dirty="0" err="1" smtClean="0"/>
              <a:t>ou</a:t>
            </a:r>
            <a:r>
              <a:rPr lang="en-CA" baseline="0" dirty="0" smtClean="0"/>
              <a:t> </a:t>
            </a:r>
            <a:r>
              <a:rPr lang="en-CA" baseline="0" dirty="0" err="1" smtClean="0"/>
              <a:t>jugé</a:t>
            </a:r>
            <a:r>
              <a:rPr lang="en-CA" baseline="0" dirty="0" smtClean="0"/>
              <a:t> </a:t>
            </a:r>
            <a:r>
              <a:rPr lang="en-CA" baseline="0" dirty="0" err="1" smtClean="0"/>
              <a:t>opportun</a:t>
            </a:r>
            <a:r>
              <a:rPr lang="en-CA" baseline="0" dirty="0" smtClean="0"/>
              <a:t> de </a:t>
            </a:r>
            <a:r>
              <a:rPr lang="en-CA" baseline="0" dirty="0" err="1" smtClean="0"/>
              <a:t>rapporter</a:t>
            </a:r>
            <a:r>
              <a:rPr lang="en-CA" baseline="0" dirty="0" smtClean="0"/>
              <a:t> </a:t>
            </a:r>
            <a:r>
              <a:rPr lang="en-CA" baseline="0" dirty="0" err="1" smtClean="0"/>
              <a:t>ce</a:t>
            </a:r>
            <a:r>
              <a:rPr lang="en-CA" baseline="0" dirty="0" smtClean="0"/>
              <a:t> </a:t>
            </a:r>
            <a:r>
              <a:rPr lang="en-CA" baseline="0" dirty="0" err="1" smtClean="0"/>
              <a:t>biais</a:t>
            </a:r>
            <a:r>
              <a:rPr lang="en-CA" baseline="0" dirty="0" smtClean="0"/>
              <a:t> </a:t>
            </a:r>
            <a:r>
              <a:rPr lang="en-CA" baseline="0" dirty="0" err="1" smtClean="0"/>
              <a:t>dans</a:t>
            </a:r>
            <a:r>
              <a:rPr lang="en-CA" baseline="0" dirty="0" smtClean="0"/>
              <a:t> </a:t>
            </a:r>
            <a:r>
              <a:rPr lang="en-CA" baseline="0" dirty="0" err="1" smtClean="0"/>
              <a:t>leur</a:t>
            </a:r>
            <a:r>
              <a:rPr lang="en-CA" baseline="0" dirty="0" smtClean="0"/>
              <a:t> </a:t>
            </a:r>
            <a:r>
              <a:rPr lang="en-CA" baseline="0" dirty="0" err="1" smtClean="0"/>
              <a:t>évaluation</a:t>
            </a:r>
            <a:r>
              <a:rPr lang="en-CA" baseline="0" dirty="0" smtClean="0"/>
              <a:t>. </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4</a:t>
            </a:fld>
            <a:endParaRPr lang="en-CA"/>
          </a:p>
        </p:txBody>
      </p:sp>
    </p:spTree>
    <p:extLst>
      <p:ext uri="{BB962C8B-B14F-4D97-AF65-F5344CB8AC3E}">
        <p14:creationId xmlns:p14="http://schemas.microsoft.com/office/powerpoint/2010/main" val="2846327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Et </a:t>
            </a:r>
            <a:r>
              <a:rPr lang="en-CA" dirty="0" err="1" smtClean="0"/>
              <a:t>là</a:t>
            </a:r>
            <a:r>
              <a:rPr lang="en-CA" dirty="0" smtClean="0"/>
              <a:t>, la </a:t>
            </a:r>
            <a:r>
              <a:rPr lang="en-CA" dirty="0" err="1" smtClean="0"/>
              <a:t>diapo</a:t>
            </a:r>
            <a:r>
              <a:rPr lang="en-CA" dirty="0" smtClean="0"/>
              <a:t> </a:t>
            </a:r>
            <a:r>
              <a:rPr lang="en-CA" dirty="0" err="1" smtClean="0"/>
              <a:t>précédente</a:t>
            </a:r>
            <a:r>
              <a:rPr lang="en-CA" dirty="0" smtClean="0"/>
              <a:t> </a:t>
            </a:r>
            <a:r>
              <a:rPr lang="en-CA" dirty="0" err="1" smtClean="0"/>
              <a:t>était-elle</a:t>
            </a:r>
            <a:r>
              <a:rPr lang="en-CA" dirty="0" smtClean="0"/>
              <a:t> </a:t>
            </a:r>
            <a:r>
              <a:rPr lang="en-CA" dirty="0" err="1" smtClean="0"/>
              <a:t>biaisée</a:t>
            </a:r>
            <a:r>
              <a:rPr lang="en-CA" dirty="0" smtClean="0"/>
              <a:t>?</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16</a:t>
            </a:fld>
            <a:endParaRPr lang="en-CA"/>
          </a:p>
        </p:txBody>
      </p:sp>
    </p:spTree>
    <p:extLst>
      <p:ext uri="{BB962C8B-B14F-4D97-AF65-F5344CB8AC3E}">
        <p14:creationId xmlns:p14="http://schemas.microsoft.com/office/powerpoint/2010/main" val="96014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Links </a:t>
            </a:r>
            <a:r>
              <a:rPr lang="en-CA" dirty="0" err="1" smtClean="0"/>
              <a:t>aussi</a:t>
            </a:r>
            <a:r>
              <a:rPr lang="en-CA" dirty="0" smtClean="0"/>
              <a:t> </a:t>
            </a:r>
            <a:r>
              <a:rPr lang="en-CA" dirty="0" err="1" smtClean="0"/>
              <a:t>sur</a:t>
            </a:r>
            <a:r>
              <a:rPr lang="en-CA" dirty="0" smtClean="0"/>
              <a:t> les sites</a:t>
            </a:r>
            <a:r>
              <a:rPr lang="en-CA" baseline="0" dirty="0" smtClean="0"/>
              <a:t> education online </a:t>
            </a:r>
            <a:r>
              <a:rPr lang="en-CA" baseline="0" dirty="0" err="1" smtClean="0"/>
              <a:t>ou</a:t>
            </a:r>
            <a:r>
              <a:rPr lang="en-CA" baseline="0" dirty="0" smtClean="0"/>
              <a:t> </a:t>
            </a:r>
            <a:r>
              <a:rPr lang="en-CA" baseline="0" dirty="0" err="1" smtClean="0"/>
              <a:t>téléphones</a:t>
            </a:r>
            <a:r>
              <a:rPr lang="en-CA" baseline="0" dirty="0" smtClean="0"/>
              <a:t> </a:t>
            </a:r>
            <a:r>
              <a:rPr lang="en-CA" baseline="0" dirty="0" err="1" smtClean="0"/>
              <a:t>intelligents</a:t>
            </a:r>
            <a:r>
              <a:rPr lang="en-CA" baseline="0" dirty="0" smtClean="0"/>
              <a:t>. </a:t>
            </a:r>
            <a:r>
              <a:rPr lang="en-CA" dirty="0" smtClean="0"/>
              <a:t>Le branding </a:t>
            </a:r>
            <a:r>
              <a:rPr lang="en-CA" dirty="0" err="1" smtClean="0"/>
              <a:t>est</a:t>
            </a:r>
            <a:r>
              <a:rPr lang="en-CA" dirty="0" smtClean="0"/>
              <a:t> </a:t>
            </a:r>
            <a:r>
              <a:rPr lang="en-CA" dirty="0" err="1" smtClean="0"/>
              <a:t>bien</a:t>
            </a:r>
            <a:r>
              <a:rPr lang="en-CA" dirty="0" smtClean="0"/>
              <a:t> plus </a:t>
            </a:r>
            <a:r>
              <a:rPr lang="en-CA" dirty="0" err="1" smtClean="0"/>
              <a:t>qu’un</a:t>
            </a:r>
            <a:r>
              <a:rPr lang="en-CA" dirty="0" smtClean="0"/>
              <a:t> logo et des </a:t>
            </a:r>
            <a:r>
              <a:rPr lang="en-CA" dirty="0" err="1" smtClean="0"/>
              <a:t>couleurs</a:t>
            </a:r>
            <a:r>
              <a:rPr lang="en-CA" dirty="0" smtClean="0"/>
              <a:t>…Taglines: That was easy (Staples) Be </a:t>
            </a:r>
            <a:r>
              <a:rPr lang="en-CA" dirty="0" err="1" smtClean="0"/>
              <a:t>celective</a:t>
            </a:r>
            <a:r>
              <a:rPr lang="en-CA" dirty="0" smtClean="0"/>
              <a:t> (Celebrex)</a:t>
            </a:r>
            <a:r>
              <a:rPr lang="en-CA" baseline="0" dirty="0" smtClean="0"/>
              <a:t> A match made for OA (</a:t>
            </a:r>
            <a:r>
              <a:rPr lang="en-CA" baseline="0" dirty="0" err="1" smtClean="0"/>
              <a:t>Vimovo</a:t>
            </a:r>
            <a:r>
              <a:rPr lang="en-CA" baseline="0" dirty="0" smtClean="0"/>
              <a:t>)</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17</a:t>
            </a:fld>
            <a:endParaRPr lang="en-CA"/>
          </a:p>
        </p:txBody>
      </p:sp>
    </p:spTree>
    <p:extLst>
      <p:ext uri="{BB962C8B-B14F-4D97-AF65-F5344CB8AC3E}">
        <p14:creationId xmlns:p14="http://schemas.microsoft.com/office/powerpoint/2010/main" val="3024318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Les </a:t>
            </a:r>
            <a:r>
              <a:rPr lang="en-CA" dirty="0" err="1" smtClean="0"/>
              <a:t>références</a:t>
            </a:r>
            <a:r>
              <a:rPr lang="en-CA" dirty="0" smtClean="0"/>
              <a:t> </a:t>
            </a:r>
            <a:r>
              <a:rPr lang="en-CA" dirty="0" err="1" smtClean="0"/>
              <a:t>sont-elles</a:t>
            </a:r>
            <a:r>
              <a:rPr lang="en-CA" dirty="0" smtClean="0"/>
              <a:t> </a:t>
            </a:r>
            <a:r>
              <a:rPr lang="en-CA" dirty="0" err="1" smtClean="0"/>
              <a:t>citées</a:t>
            </a:r>
            <a:r>
              <a:rPr lang="en-CA" dirty="0" smtClean="0"/>
              <a:t>,</a:t>
            </a:r>
            <a:r>
              <a:rPr lang="en-CA" baseline="0" dirty="0" smtClean="0"/>
              <a:t> </a:t>
            </a:r>
            <a:r>
              <a:rPr lang="en-CA" baseline="0" dirty="0" err="1" smtClean="0"/>
              <a:t>mentionne</a:t>
            </a:r>
            <a:r>
              <a:rPr lang="en-CA" baseline="0" dirty="0" smtClean="0"/>
              <a:t>-t-on le </a:t>
            </a:r>
            <a:r>
              <a:rPr lang="en-CA" baseline="0" dirty="0" err="1" smtClean="0"/>
              <a:t>niveau</a:t>
            </a:r>
            <a:r>
              <a:rPr lang="en-CA" baseline="0" dirty="0" smtClean="0"/>
              <a:t> de </a:t>
            </a:r>
            <a:r>
              <a:rPr lang="en-CA" baseline="0" dirty="0" err="1" smtClean="0"/>
              <a:t>preuve</a:t>
            </a:r>
            <a:r>
              <a:rPr lang="en-CA" baseline="0" dirty="0" smtClean="0"/>
              <a:t> (opinions expert vs </a:t>
            </a:r>
            <a:r>
              <a:rPr lang="en-CA" baseline="0" dirty="0" err="1" smtClean="0"/>
              <a:t>études</a:t>
            </a:r>
            <a:r>
              <a:rPr lang="en-CA" baseline="0" dirty="0" smtClean="0"/>
              <a:t> </a:t>
            </a:r>
            <a:r>
              <a:rPr lang="en-CA" baseline="0" dirty="0" err="1" smtClean="0"/>
              <a:t>randomisées</a:t>
            </a:r>
            <a:r>
              <a:rPr lang="en-CA" baseline="0" dirty="0" smtClean="0"/>
              <a:t>)</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18</a:t>
            </a:fld>
            <a:endParaRPr lang="en-CA"/>
          </a:p>
        </p:txBody>
      </p:sp>
    </p:spTree>
    <p:extLst>
      <p:ext uri="{BB962C8B-B14F-4D97-AF65-F5344CB8AC3E}">
        <p14:creationId xmlns:p14="http://schemas.microsoft.com/office/powerpoint/2010/main" val="3496526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err="1" smtClean="0"/>
              <a:t>Pareils</a:t>
            </a:r>
            <a:r>
              <a:rPr lang="en-CA" dirty="0" smtClean="0"/>
              <a:t> </a:t>
            </a:r>
            <a:r>
              <a:rPr lang="en-CA" dirty="0" err="1" smtClean="0"/>
              <a:t>ou</a:t>
            </a:r>
            <a:r>
              <a:rPr lang="en-CA" baseline="0" dirty="0" smtClean="0"/>
              <a:t> pas </a:t>
            </a:r>
            <a:r>
              <a:rPr lang="en-CA" baseline="0" dirty="0" err="1" smtClean="0"/>
              <a:t>pareils</a:t>
            </a:r>
            <a:r>
              <a:rPr lang="en-CA" baseline="0" dirty="0" smtClean="0"/>
              <a:t> </a:t>
            </a:r>
            <a:r>
              <a:rPr lang="en-CA" baseline="0" dirty="0" err="1" smtClean="0"/>
              <a:t>ces</a:t>
            </a:r>
            <a:r>
              <a:rPr lang="en-CA" baseline="0" dirty="0" smtClean="0"/>
              <a:t> </a:t>
            </a:r>
            <a:r>
              <a:rPr lang="en-CA" baseline="0" dirty="0" err="1" smtClean="0"/>
              <a:t>graphiques</a:t>
            </a:r>
            <a:r>
              <a:rPr lang="en-CA" baseline="0" dirty="0" smtClean="0"/>
              <a:t>?</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19</a:t>
            </a:fld>
            <a:endParaRPr lang="en-CA"/>
          </a:p>
        </p:txBody>
      </p:sp>
    </p:spTree>
    <p:extLst>
      <p:ext uri="{BB962C8B-B14F-4D97-AF65-F5344CB8AC3E}">
        <p14:creationId xmlns:p14="http://schemas.microsoft.com/office/powerpoint/2010/main" val="472148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Ex. Programme </a:t>
            </a:r>
            <a:r>
              <a:rPr lang="en-CA" dirty="0" err="1" smtClean="0"/>
              <a:t>sur</a:t>
            </a:r>
            <a:r>
              <a:rPr lang="en-CA" dirty="0" smtClean="0"/>
              <a:t> un </a:t>
            </a:r>
            <a:r>
              <a:rPr lang="en-CA" dirty="0" err="1" smtClean="0"/>
              <a:t>produit</a:t>
            </a:r>
            <a:r>
              <a:rPr lang="en-CA" dirty="0" smtClean="0"/>
              <a:t> encore non </a:t>
            </a:r>
            <a:r>
              <a:rPr lang="en-CA" dirty="0" err="1" smtClean="0"/>
              <a:t>offert</a:t>
            </a:r>
            <a:r>
              <a:rPr lang="en-CA" dirty="0" smtClean="0"/>
              <a:t> au Canada. Non mention du </a:t>
            </a:r>
            <a:r>
              <a:rPr lang="en-CA" dirty="0" err="1" smtClean="0"/>
              <a:t>coût</a:t>
            </a:r>
            <a:r>
              <a:rPr lang="en-CA" dirty="0" smtClean="0"/>
              <a:t> </a:t>
            </a:r>
            <a:r>
              <a:rPr lang="en-CA" dirty="0" err="1" smtClean="0"/>
              <a:t>ou</a:t>
            </a:r>
            <a:r>
              <a:rPr lang="en-CA" dirty="0" smtClean="0"/>
              <a:t> de </a:t>
            </a:r>
            <a:r>
              <a:rPr lang="en-CA" dirty="0" err="1" smtClean="0"/>
              <a:t>l’absence</a:t>
            </a:r>
            <a:r>
              <a:rPr lang="en-CA" dirty="0" smtClean="0"/>
              <a:t> de couverture </a:t>
            </a:r>
            <a:r>
              <a:rPr lang="en-CA" dirty="0" err="1" smtClean="0"/>
              <a:t>médicamenteuse</a:t>
            </a:r>
            <a:r>
              <a:rPr lang="en-CA" dirty="0" smtClean="0"/>
              <a:t>/</a:t>
            </a:r>
            <a:r>
              <a:rPr lang="en-CA" dirty="0" err="1" smtClean="0"/>
              <a:t>medicare</a:t>
            </a:r>
            <a:r>
              <a:rPr lang="en-CA" dirty="0" smtClean="0"/>
              <a:t>.</a:t>
            </a:r>
            <a:r>
              <a:rPr lang="en-CA" baseline="0" dirty="0" smtClean="0"/>
              <a:t> </a:t>
            </a:r>
            <a:r>
              <a:rPr lang="en-CA" baseline="0" dirty="0" err="1" smtClean="0"/>
              <a:t>Équipement</a:t>
            </a:r>
            <a:r>
              <a:rPr lang="en-CA" baseline="0" dirty="0" smtClean="0"/>
              <a:t> </a:t>
            </a:r>
            <a:r>
              <a:rPr lang="en-CA" baseline="0" dirty="0" err="1" smtClean="0"/>
              <a:t>ou</a:t>
            </a:r>
            <a:r>
              <a:rPr lang="en-CA" baseline="0" dirty="0" smtClean="0"/>
              <a:t> service </a:t>
            </a:r>
            <a:r>
              <a:rPr lang="en-CA" baseline="0" dirty="0" err="1" smtClean="0"/>
              <a:t>disponible</a:t>
            </a:r>
            <a:r>
              <a:rPr lang="en-CA" baseline="0" dirty="0" smtClean="0"/>
              <a:t> </a:t>
            </a:r>
            <a:r>
              <a:rPr lang="en-CA" baseline="0" dirty="0" err="1" smtClean="0"/>
              <a:t>seulement</a:t>
            </a:r>
            <a:r>
              <a:rPr lang="en-CA" baseline="0" dirty="0" smtClean="0"/>
              <a:t> </a:t>
            </a:r>
            <a:r>
              <a:rPr lang="en-CA" baseline="0" dirty="0" err="1" smtClean="0"/>
              <a:t>dans</a:t>
            </a:r>
            <a:r>
              <a:rPr lang="en-CA" baseline="0" dirty="0" smtClean="0"/>
              <a:t> de rare centres au Canada. </a:t>
            </a:r>
            <a:r>
              <a:rPr lang="en-CA" baseline="0" dirty="0" err="1" smtClean="0"/>
              <a:t>Ou</a:t>
            </a:r>
            <a:r>
              <a:rPr lang="en-CA" baseline="0" dirty="0" smtClean="0"/>
              <a:t> End-</a:t>
            </a:r>
            <a:r>
              <a:rPr lang="en-CA" baseline="0" dirty="0" err="1" smtClean="0"/>
              <a:t>ponts</a:t>
            </a:r>
            <a:r>
              <a:rPr lang="en-CA" baseline="0" dirty="0" smtClean="0"/>
              <a:t> </a:t>
            </a:r>
            <a:r>
              <a:rPr lang="en-CA" baseline="0" dirty="0" err="1" smtClean="0"/>
              <a:t>présentés</a:t>
            </a:r>
            <a:r>
              <a:rPr lang="en-CA" baseline="0" dirty="0" smtClean="0"/>
              <a:t> ne </a:t>
            </a:r>
            <a:r>
              <a:rPr lang="en-CA" baseline="0" dirty="0" err="1" smtClean="0"/>
              <a:t>sont</a:t>
            </a:r>
            <a:r>
              <a:rPr lang="en-CA" baseline="0" dirty="0" smtClean="0"/>
              <a:t> </a:t>
            </a:r>
            <a:r>
              <a:rPr lang="en-CA" baseline="0" dirty="0" err="1" smtClean="0"/>
              <a:t>que</a:t>
            </a:r>
            <a:r>
              <a:rPr lang="en-CA" baseline="0" dirty="0" smtClean="0"/>
              <a:t> des </a:t>
            </a:r>
            <a:r>
              <a:rPr lang="en-CA" baseline="0" dirty="0" err="1" smtClean="0"/>
              <a:t>valeurs</a:t>
            </a:r>
            <a:r>
              <a:rPr lang="en-CA" baseline="0" dirty="0" smtClean="0"/>
              <a:t> </a:t>
            </a:r>
            <a:r>
              <a:rPr lang="en-CA" baseline="0" dirty="0" err="1" smtClean="0"/>
              <a:t>laboratoires</a:t>
            </a:r>
            <a:r>
              <a:rPr lang="en-CA" baseline="0" dirty="0" smtClean="0"/>
              <a:t> et </a:t>
            </a:r>
            <a:r>
              <a:rPr lang="en-CA" baseline="0" dirty="0" err="1" smtClean="0"/>
              <a:t>aucune</a:t>
            </a:r>
            <a:r>
              <a:rPr lang="en-CA" baseline="0" dirty="0" smtClean="0"/>
              <a:t> </a:t>
            </a:r>
            <a:r>
              <a:rPr lang="en-CA" baseline="0" dirty="0" err="1" smtClean="0"/>
              <a:t>données</a:t>
            </a:r>
            <a:r>
              <a:rPr lang="en-CA" baseline="0" dirty="0" smtClean="0"/>
              <a:t> </a:t>
            </a:r>
            <a:r>
              <a:rPr lang="en-CA" baseline="0" dirty="0" err="1" smtClean="0"/>
              <a:t>sur</a:t>
            </a:r>
            <a:r>
              <a:rPr lang="en-CA" baseline="0" dirty="0" smtClean="0"/>
              <a:t> </a:t>
            </a:r>
            <a:r>
              <a:rPr lang="en-CA" baseline="0" dirty="0" err="1" smtClean="0"/>
              <a:t>mortalité</a:t>
            </a:r>
            <a:r>
              <a:rPr lang="en-CA" baseline="0" dirty="0" smtClean="0"/>
              <a:t>, </a:t>
            </a:r>
            <a:r>
              <a:rPr lang="en-CA" baseline="0" dirty="0" err="1" smtClean="0"/>
              <a:t>morbidité</a:t>
            </a:r>
            <a:r>
              <a:rPr lang="en-CA" baseline="0" dirty="0" smtClean="0"/>
              <a:t> (hard end-points)</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20</a:t>
            </a:fld>
            <a:endParaRPr lang="en-CA"/>
          </a:p>
        </p:txBody>
      </p:sp>
    </p:spTree>
    <p:extLst>
      <p:ext uri="{BB962C8B-B14F-4D97-AF65-F5344CB8AC3E}">
        <p14:creationId xmlns:p14="http://schemas.microsoft.com/office/powerpoint/2010/main" val="2935677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 </a:t>
            </a:r>
            <a:endParaRPr lang="en-US" b="0" baseline="0" dirty="0" smtClean="0"/>
          </a:p>
        </p:txBody>
      </p:sp>
      <p:sp>
        <p:nvSpPr>
          <p:cNvPr id="4" name="Slide Number Placeholder 3"/>
          <p:cNvSpPr>
            <a:spLocks noGrp="1"/>
          </p:cNvSpPr>
          <p:nvPr>
            <p:ph type="sldNum" sz="quarter" idx="10"/>
          </p:nvPr>
        </p:nvSpPr>
        <p:spPr/>
        <p:txBody>
          <a:bodyPr/>
          <a:lstStyle/>
          <a:p>
            <a:fld id="{900703F4-AD0E-492B-85CC-529D0F7954A3}" type="slidenum">
              <a:rPr lang="en-CA" smtClean="0">
                <a:solidFill>
                  <a:prstClr val="black"/>
                </a:solidFill>
              </a:rPr>
              <a:pPr/>
              <a:t>22</a:t>
            </a:fld>
            <a:endParaRPr lang="en-CA">
              <a:solidFill>
                <a:prstClr val="black"/>
              </a:solidFill>
            </a:endParaRPr>
          </a:p>
        </p:txBody>
      </p:sp>
    </p:spTree>
    <p:extLst>
      <p:ext uri="{BB962C8B-B14F-4D97-AF65-F5344CB8AC3E}">
        <p14:creationId xmlns:p14="http://schemas.microsoft.com/office/powerpoint/2010/main" val="986886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err="1" smtClean="0"/>
              <a:t>Parfois</a:t>
            </a:r>
            <a:r>
              <a:rPr lang="en-CA" dirty="0" smtClean="0"/>
              <a:t> la </a:t>
            </a:r>
            <a:r>
              <a:rPr lang="en-CA" dirty="0" err="1" smtClean="0"/>
              <a:t>présentation</a:t>
            </a:r>
            <a:r>
              <a:rPr lang="en-CA" dirty="0" smtClean="0"/>
              <a:t> </a:t>
            </a:r>
            <a:r>
              <a:rPr lang="en-CA" dirty="0" err="1" smtClean="0"/>
              <a:t>est</a:t>
            </a:r>
            <a:r>
              <a:rPr lang="en-CA" dirty="0" smtClean="0"/>
              <a:t> bonne,</a:t>
            </a:r>
            <a:r>
              <a:rPr lang="en-CA" baseline="0" dirty="0" smtClean="0"/>
              <a:t> </a:t>
            </a:r>
            <a:r>
              <a:rPr lang="en-CA" baseline="0" dirty="0" err="1" smtClean="0"/>
              <a:t>mais</a:t>
            </a:r>
            <a:r>
              <a:rPr lang="en-CA" baseline="0" dirty="0" smtClean="0"/>
              <a:t> les </a:t>
            </a:r>
            <a:r>
              <a:rPr lang="en-CA" baseline="0" dirty="0" err="1" smtClean="0"/>
              <a:t>cas</a:t>
            </a:r>
            <a:r>
              <a:rPr lang="en-CA" baseline="0" dirty="0" smtClean="0"/>
              <a:t> </a:t>
            </a:r>
            <a:r>
              <a:rPr lang="en-CA" baseline="0" dirty="0" err="1" smtClean="0"/>
              <a:t>cliniques</a:t>
            </a:r>
            <a:r>
              <a:rPr lang="en-CA" baseline="0" dirty="0" smtClean="0"/>
              <a:t> nous </a:t>
            </a:r>
            <a:r>
              <a:rPr lang="en-CA" baseline="0" dirty="0" err="1" smtClean="0"/>
              <a:t>orientent</a:t>
            </a:r>
            <a:r>
              <a:rPr lang="en-CA" baseline="0" dirty="0" smtClean="0"/>
              <a:t> </a:t>
            </a:r>
            <a:r>
              <a:rPr lang="en-CA" baseline="0" dirty="0" err="1" smtClean="0"/>
              <a:t>vers</a:t>
            </a:r>
            <a:r>
              <a:rPr lang="en-CA" baseline="0" dirty="0" smtClean="0"/>
              <a:t> un certain </a:t>
            </a:r>
            <a:r>
              <a:rPr lang="en-CA" baseline="0" dirty="0" err="1" smtClean="0"/>
              <a:t>produit</a:t>
            </a:r>
            <a:r>
              <a:rPr lang="en-CA" baseline="0" dirty="0" smtClean="0"/>
              <a:t> </a:t>
            </a:r>
            <a:r>
              <a:rPr lang="en-CA" baseline="0" dirty="0" err="1" smtClean="0"/>
              <a:t>ou</a:t>
            </a:r>
            <a:r>
              <a:rPr lang="en-CA" baseline="0" dirty="0" smtClean="0"/>
              <a:t> </a:t>
            </a:r>
            <a:r>
              <a:rPr lang="en-CA" baseline="0" dirty="0" err="1" smtClean="0"/>
              <a:t>une</a:t>
            </a:r>
            <a:r>
              <a:rPr lang="en-CA" baseline="0" dirty="0" smtClean="0"/>
              <a:t> </a:t>
            </a:r>
            <a:r>
              <a:rPr lang="en-CA" baseline="0" dirty="0" err="1" smtClean="0"/>
              <a:t>certaine</a:t>
            </a:r>
            <a:r>
              <a:rPr lang="en-CA" baseline="0" dirty="0" smtClean="0"/>
              <a:t> </a:t>
            </a:r>
            <a:r>
              <a:rPr lang="en-CA" baseline="0" dirty="0" err="1" smtClean="0"/>
              <a:t>approche</a:t>
            </a:r>
            <a:r>
              <a:rPr lang="en-CA" baseline="0" dirty="0" smtClean="0"/>
              <a:t>.</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24</a:t>
            </a:fld>
            <a:endParaRPr lang="en-CA"/>
          </a:p>
        </p:txBody>
      </p:sp>
    </p:spTree>
    <p:extLst>
      <p:ext uri="{BB962C8B-B14F-4D97-AF65-F5344CB8AC3E}">
        <p14:creationId xmlns:p14="http://schemas.microsoft.com/office/powerpoint/2010/main" val="1333460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On ne </a:t>
            </a:r>
            <a:r>
              <a:rPr lang="en-CA" dirty="0" err="1" smtClean="0"/>
              <a:t>s’attend</a:t>
            </a:r>
            <a:r>
              <a:rPr lang="en-CA" dirty="0" smtClean="0"/>
              <a:t> pas </a:t>
            </a:r>
            <a:r>
              <a:rPr lang="en-CA" dirty="0" err="1" smtClean="0"/>
              <a:t>que</a:t>
            </a:r>
            <a:r>
              <a:rPr lang="en-CA" dirty="0" smtClean="0"/>
              <a:t> </a:t>
            </a:r>
            <a:r>
              <a:rPr lang="en-CA" dirty="0" err="1" smtClean="0"/>
              <a:t>chaque</a:t>
            </a:r>
            <a:r>
              <a:rPr lang="en-CA" dirty="0" smtClean="0"/>
              <a:t> </a:t>
            </a:r>
            <a:r>
              <a:rPr lang="en-CA" dirty="0" err="1" smtClean="0"/>
              <a:t>médecin</a:t>
            </a:r>
            <a:r>
              <a:rPr lang="en-CA" dirty="0" smtClean="0"/>
              <a:t> </a:t>
            </a:r>
            <a:r>
              <a:rPr lang="en-CA" dirty="0" err="1" smtClean="0"/>
              <a:t>soit</a:t>
            </a:r>
            <a:r>
              <a:rPr lang="en-CA" dirty="0" smtClean="0"/>
              <a:t> expert </a:t>
            </a:r>
            <a:r>
              <a:rPr lang="en-CA" dirty="0" err="1" smtClean="0"/>
              <a:t>en</a:t>
            </a:r>
            <a:r>
              <a:rPr lang="en-CA" dirty="0" smtClean="0"/>
              <a:t> </a:t>
            </a:r>
            <a:r>
              <a:rPr lang="en-CA" dirty="0" err="1" smtClean="0"/>
              <a:t>évaluation</a:t>
            </a:r>
            <a:r>
              <a:rPr lang="en-CA" dirty="0" smtClean="0"/>
              <a:t> de </a:t>
            </a:r>
            <a:r>
              <a:rPr lang="en-CA" dirty="0" err="1" smtClean="0"/>
              <a:t>contenu</a:t>
            </a:r>
            <a:r>
              <a:rPr lang="en-CA" dirty="0" smtClean="0"/>
              <a:t> et de programme. </a:t>
            </a:r>
            <a:r>
              <a:rPr lang="en-CA" dirty="0" err="1" smtClean="0"/>
              <a:t>C’est</a:t>
            </a:r>
            <a:r>
              <a:rPr lang="en-CA" dirty="0" smtClean="0"/>
              <a:t> </a:t>
            </a:r>
            <a:r>
              <a:rPr lang="en-CA" dirty="0" err="1" smtClean="0"/>
              <a:t>pourquoi</a:t>
            </a:r>
            <a:r>
              <a:rPr lang="en-CA" dirty="0" smtClean="0"/>
              <a:t> la certification </a:t>
            </a:r>
            <a:r>
              <a:rPr lang="en-CA" dirty="0" err="1" smtClean="0"/>
              <a:t>existe</a:t>
            </a:r>
            <a:r>
              <a:rPr lang="en-CA" dirty="0" smtClean="0"/>
              <a:t>.</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25</a:t>
            </a:fld>
            <a:endParaRPr lang="en-CA"/>
          </a:p>
        </p:txBody>
      </p:sp>
    </p:spTree>
    <p:extLst>
      <p:ext uri="{BB962C8B-B14F-4D97-AF65-F5344CB8AC3E}">
        <p14:creationId xmlns:p14="http://schemas.microsoft.com/office/powerpoint/2010/main" val="1883255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err="1" smtClean="0"/>
              <a:t>Parfois</a:t>
            </a:r>
            <a:r>
              <a:rPr lang="en-CA" dirty="0" smtClean="0"/>
              <a:t> les </a:t>
            </a:r>
            <a:r>
              <a:rPr lang="en-CA" dirty="0" err="1" smtClean="0"/>
              <a:t>réviseurs</a:t>
            </a:r>
            <a:r>
              <a:rPr lang="en-CA" dirty="0" smtClean="0"/>
              <a:t> </a:t>
            </a:r>
            <a:r>
              <a:rPr lang="en-CA" dirty="0" err="1" smtClean="0"/>
              <a:t>n’ont</a:t>
            </a:r>
            <a:r>
              <a:rPr lang="en-CA" dirty="0" smtClean="0"/>
              <a:t> pas la chance</a:t>
            </a:r>
            <a:r>
              <a:rPr lang="en-CA" baseline="0" dirty="0" smtClean="0"/>
              <a:t> de reviser le </a:t>
            </a:r>
            <a:r>
              <a:rPr lang="en-CA" baseline="0" dirty="0" err="1" smtClean="0"/>
              <a:t>contenu</a:t>
            </a:r>
            <a:r>
              <a:rPr lang="en-CA" baseline="0" dirty="0" smtClean="0"/>
              <a:t> des </a:t>
            </a:r>
            <a:r>
              <a:rPr lang="en-CA" baseline="0" dirty="0" err="1" smtClean="0"/>
              <a:t>diapos</a:t>
            </a:r>
            <a:r>
              <a:rPr lang="en-CA" baseline="0" dirty="0" smtClean="0"/>
              <a:t> car non </a:t>
            </a:r>
            <a:r>
              <a:rPr lang="en-CA" baseline="0" dirty="0" err="1" smtClean="0"/>
              <a:t>exigé</a:t>
            </a:r>
            <a:r>
              <a:rPr lang="en-CA" baseline="0" dirty="0" smtClean="0"/>
              <a:t> </a:t>
            </a:r>
            <a:r>
              <a:rPr lang="en-CA" baseline="0" dirty="0" err="1" smtClean="0"/>
              <a:t>si</a:t>
            </a:r>
            <a:r>
              <a:rPr lang="en-CA" baseline="0" dirty="0" smtClean="0"/>
              <a:t> programme </a:t>
            </a:r>
            <a:r>
              <a:rPr lang="en-CA" baseline="0" dirty="0" err="1" smtClean="0"/>
              <a:t>n’est</a:t>
            </a:r>
            <a:r>
              <a:rPr lang="en-CA" baseline="0" dirty="0" smtClean="0"/>
              <a:t> pas </a:t>
            </a:r>
            <a:r>
              <a:rPr lang="en-CA" baseline="0" dirty="0" err="1" smtClean="0"/>
              <a:t>une</a:t>
            </a:r>
            <a:r>
              <a:rPr lang="en-CA" baseline="0" dirty="0" smtClean="0"/>
              <a:t> initiative pharma (ex. ASA, FMF, grand rounds, </a:t>
            </a:r>
            <a:r>
              <a:rPr lang="en-CA" baseline="0" dirty="0" err="1" smtClean="0"/>
              <a:t>etc</a:t>
            </a:r>
            <a:r>
              <a:rPr lang="en-CA" baseline="0" dirty="0" smtClean="0"/>
              <a:t>) </a:t>
            </a:r>
            <a:r>
              <a:rPr lang="en-CA" dirty="0" err="1" smtClean="0"/>
              <a:t>Parfois</a:t>
            </a:r>
            <a:r>
              <a:rPr lang="en-CA" dirty="0" smtClean="0"/>
              <a:t> le </a:t>
            </a:r>
            <a:r>
              <a:rPr lang="en-CA" dirty="0" err="1" smtClean="0"/>
              <a:t>contenu</a:t>
            </a:r>
            <a:r>
              <a:rPr lang="en-CA" baseline="0" dirty="0" smtClean="0"/>
              <a:t> </a:t>
            </a:r>
            <a:r>
              <a:rPr lang="en-CA" baseline="0" dirty="0" err="1" smtClean="0"/>
              <a:t>est</a:t>
            </a:r>
            <a:r>
              <a:rPr lang="en-CA" baseline="0" dirty="0" smtClean="0"/>
              <a:t> impeccable </a:t>
            </a:r>
            <a:r>
              <a:rPr lang="en-CA" baseline="0" dirty="0" err="1" smtClean="0"/>
              <a:t>mais</a:t>
            </a:r>
            <a:r>
              <a:rPr lang="en-CA" baseline="0" dirty="0" smtClean="0"/>
              <a:t> le </a:t>
            </a:r>
            <a:r>
              <a:rPr lang="en-CA" baseline="0" dirty="0" err="1" smtClean="0"/>
              <a:t>présentateur</a:t>
            </a:r>
            <a:r>
              <a:rPr lang="en-CA" baseline="0" dirty="0" smtClean="0"/>
              <a:t> </a:t>
            </a:r>
            <a:r>
              <a:rPr lang="en-CA" baseline="0" dirty="0" err="1" smtClean="0"/>
              <a:t>est</a:t>
            </a:r>
            <a:r>
              <a:rPr lang="en-CA" baseline="0" dirty="0" smtClean="0"/>
              <a:t> </a:t>
            </a:r>
            <a:r>
              <a:rPr lang="en-CA" baseline="0" dirty="0" err="1" smtClean="0"/>
              <a:t>biaisé</a:t>
            </a:r>
            <a:r>
              <a:rPr lang="en-CA" baseline="0" dirty="0" smtClean="0"/>
              <a:t>. </a:t>
            </a:r>
            <a:r>
              <a:rPr lang="en-CA" baseline="0" dirty="0" err="1" smtClean="0"/>
              <a:t>C’est</a:t>
            </a:r>
            <a:r>
              <a:rPr lang="en-CA" baseline="0" dirty="0" smtClean="0"/>
              <a:t> </a:t>
            </a:r>
            <a:r>
              <a:rPr lang="en-CA" baseline="0" dirty="0" err="1" smtClean="0"/>
              <a:t>là</a:t>
            </a:r>
            <a:r>
              <a:rPr lang="en-CA" baseline="0" dirty="0" smtClean="0"/>
              <a:t> </a:t>
            </a:r>
            <a:r>
              <a:rPr lang="en-CA" baseline="0" dirty="0" err="1" smtClean="0"/>
              <a:t>que</a:t>
            </a:r>
            <a:r>
              <a:rPr lang="en-CA" baseline="0" dirty="0" smtClean="0"/>
              <a:t> le participant a son role à </a:t>
            </a:r>
            <a:r>
              <a:rPr lang="en-CA" baseline="0" dirty="0" err="1" smtClean="0"/>
              <a:t>jouer</a:t>
            </a:r>
            <a:r>
              <a:rPr lang="en-CA" baseline="0" dirty="0" smtClean="0"/>
              <a:t>.</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26</a:t>
            </a:fld>
            <a:endParaRPr lang="en-CA"/>
          </a:p>
        </p:txBody>
      </p:sp>
    </p:spTree>
    <p:extLst>
      <p:ext uri="{BB962C8B-B14F-4D97-AF65-F5344CB8AC3E}">
        <p14:creationId xmlns:p14="http://schemas.microsoft.com/office/powerpoint/2010/main" val="2659728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Il y a branding…Est-</a:t>
            </a:r>
            <a:r>
              <a:rPr lang="en-CA" dirty="0" err="1" smtClean="0"/>
              <a:t>ce</a:t>
            </a:r>
            <a:r>
              <a:rPr lang="en-CA" dirty="0" smtClean="0"/>
              <a:t> </a:t>
            </a:r>
            <a:r>
              <a:rPr lang="en-CA" dirty="0" err="1" smtClean="0"/>
              <a:t>que</a:t>
            </a:r>
            <a:r>
              <a:rPr lang="en-CA" dirty="0" smtClean="0"/>
              <a:t> les </a:t>
            </a:r>
            <a:r>
              <a:rPr lang="en-CA" dirty="0" err="1" smtClean="0"/>
              <a:t>organismes</a:t>
            </a:r>
            <a:r>
              <a:rPr lang="en-CA" dirty="0" smtClean="0"/>
              <a:t> non </a:t>
            </a:r>
            <a:r>
              <a:rPr lang="en-CA" dirty="0" err="1" smtClean="0"/>
              <a:t>commerciaux</a:t>
            </a:r>
            <a:r>
              <a:rPr lang="en-CA" dirty="0" smtClean="0"/>
              <a:t> </a:t>
            </a:r>
            <a:r>
              <a:rPr lang="en-CA" dirty="0" err="1" smtClean="0"/>
              <a:t>devraient</a:t>
            </a:r>
            <a:r>
              <a:rPr lang="en-CA" dirty="0" smtClean="0"/>
              <a:t> se plier aux </a:t>
            </a:r>
            <a:r>
              <a:rPr lang="en-CA" dirty="0" err="1" smtClean="0"/>
              <a:t>mêmes</a:t>
            </a:r>
            <a:r>
              <a:rPr lang="en-CA" dirty="0" smtClean="0"/>
              <a:t> </a:t>
            </a:r>
            <a:r>
              <a:rPr lang="en-CA" dirty="0" err="1" smtClean="0"/>
              <a:t>règles</a:t>
            </a:r>
            <a:r>
              <a:rPr lang="en-CA" dirty="0" smtClean="0"/>
              <a:t> </a:t>
            </a:r>
            <a:r>
              <a:rPr lang="en-CA" dirty="0" err="1" smtClean="0"/>
              <a:t>que</a:t>
            </a:r>
            <a:r>
              <a:rPr lang="en-CA" dirty="0" smtClean="0"/>
              <a:t> pharma? (Ex. Durant CMF: Tools for Practice, </a:t>
            </a:r>
            <a:r>
              <a:rPr lang="en-CA" dirty="0" err="1" smtClean="0"/>
              <a:t>Mainpro</a:t>
            </a:r>
            <a:r>
              <a:rPr lang="en-CA" dirty="0" smtClean="0"/>
              <a:t>+, Exercise is Medicine) </a:t>
            </a:r>
            <a:r>
              <a:rPr lang="en-CA" dirty="0" err="1" smtClean="0"/>
              <a:t>Actuellement</a:t>
            </a:r>
            <a:r>
              <a:rPr lang="en-CA" dirty="0" smtClean="0"/>
              <a:t>,</a:t>
            </a:r>
            <a:r>
              <a:rPr lang="en-CA" baseline="0" dirty="0" smtClean="0"/>
              <a:t> les </a:t>
            </a:r>
            <a:r>
              <a:rPr lang="en-CA" baseline="0" dirty="0" err="1" smtClean="0"/>
              <a:t>organismes</a:t>
            </a:r>
            <a:r>
              <a:rPr lang="en-CA" baseline="0" dirty="0" smtClean="0"/>
              <a:t> à but non </a:t>
            </a:r>
            <a:r>
              <a:rPr lang="en-CA" baseline="0" dirty="0" err="1" smtClean="0"/>
              <a:t>lucratifs</a:t>
            </a:r>
            <a:r>
              <a:rPr lang="en-CA" baseline="0" dirty="0" smtClean="0"/>
              <a:t> </a:t>
            </a:r>
            <a:r>
              <a:rPr lang="en-CA" baseline="0" dirty="0" err="1" smtClean="0"/>
              <a:t>sont</a:t>
            </a:r>
            <a:r>
              <a:rPr lang="en-CA" baseline="0" dirty="0" smtClean="0"/>
              <a:t> </a:t>
            </a:r>
            <a:r>
              <a:rPr lang="en-CA" baseline="0" dirty="0" err="1" smtClean="0"/>
              <a:t>exemptés</a:t>
            </a:r>
            <a:r>
              <a:rPr lang="en-CA" baseline="0" dirty="0" smtClean="0"/>
              <a:t> de </a:t>
            </a:r>
            <a:r>
              <a:rPr lang="en-CA" baseline="0" dirty="0" err="1" smtClean="0"/>
              <a:t>cette</a:t>
            </a:r>
            <a:r>
              <a:rPr lang="en-CA" baseline="0" dirty="0" smtClean="0"/>
              <a:t> </a:t>
            </a:r>
            <a:r>
              <a:rPr lang="en-CA" baseline="0" dirty="0" err="1" smtClean="0"/>
              <a:t>règle</a:t>
            </a:r>
            <a:r>
              <a:rPr lang="en-CA" baseline="0" dirty="0" smtClean="0"/>
              <a:t> du branding.</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27</a:t>
            </a:fld>
            <a:endParaRPr lang="en-CA"/>
          </a:p>
        </p:txBody>
      </p:sp>
    </p:spTree>
    <p:extLst>
      <p:ext uri="{BB962C8B-B14F-4D97-AF65-F5344CB8AC3E}">
        <p14:creationId xmlns:p14="http://schemas.microsoft.com/office/powerpoint/2010/main" val="3101851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err="1" smtClean="0"/>
              <a:t>Vous</a:t>
            </a:r>
            <a:r>
              <a:rPr lang="en-CA" dirty="0" smtClean="0"/>
              <a:t> </a:t>
            </a:r>
            <a:r>
              <a:rPr lang="en-CA" dirty="0" err="1" smtClean="0"/>
              <a:t>savez</a:t>
            </a:r>
            <a:r>
              <a:rPr lang="en-CA" dirty="0" smtClean="0"/>
              <a:t> </a:t>
            </a:r>
            <a:r>
              <a:rPr lang="en-CA" dirty="0" err="1" smtClean="0"/>
              <a:t>quand</a:t>
            </a:r>
            <a:r>
              <a:rPr lang="en-CA" dirty="0" smtClean="0"/>
              <a:t> </a:t>
            </a:r>
            <a:r>
              <a:rPr lang="en-CA" dirty="0" err="1" smtClean="0"/>
              <a:t>vous</a:t>
            </a:r>
            <a:r>
              <a:rPr lang="en-CA" dirty="0" smtClean="0"/>
              <a:t> </a:t>
            </a:r>
            <a:r>
              <a:rPr lang="en-CA" dirty="0" err="1" smtClean="0"/>
              <a:t>voyez</a:t>
            </a:r>
            <a:r>
              <a:rPr lang="en-CA" dirty="0" smtClean="0"/>
              <a:t> </a:t>
            </a:r>
            <a:r>
              <a:rPr lang="en-CA" dirty="0" err="1" smtClean="0"/>
              <a:t>ceci</a:t>
            </a:r>
            <a:r>
              <a:rPr lang="en-CA" dirty="0" smtClean="0"/>
              <a:t> </a:t>
            </a:r>
            <a:r>
              <a:rPr lang="en-CA" dirty="0" err="1" smtClean="0"/>
              <a:t>que</a:t>
            </a:r>
            <a:r>
              <a:rPr lang="en-CA" dirty="0" smtClean="0"/>
              <a:t> la discussion </a:t>
            </a:r>
            <a:r>
              <a:rPr lang="en-CA" dirty="0" err="1" smtClean="0"/>
              <a:t>risque</a:t>
            </a:r>
            <a:r>
              <a:rPr lang="en-CA" dirty="0" smtClean="0"/>
              <a:t> d’être </a:t>
            </a:r>
            <a:r>
              <a:rPr lang="en-CA" dirty="0" err="1" smtClean="0"/>
              <a:t>axée</a:t>
            </a:r>
            <a:r>
              <a:rPr lang="en-CA" dirty="0" smtClean="0"/>
              <a:t> </a:t>
            </a:r>
            <a:r>
              <a:rPr lang="en-CA" dirty="0" err="1" smtClean="0"/>
              <a:t>sur</a:t>
            </a:r>
            <a:r>
              <a:rPr lang="en-CA" dirty="0" smtClean="0"/>
              <a:t> le </a:t>
            </a:r>
            <a:r>
              <a:rPr lang="en-CA" dirty="0" err="1" smtClean="0"/>
              <a:t>produit</a:t>
            </a:r>
            <a:r>
              <a:rPr lang="en-CA" dirty="0" smtClean="0"/>
              <a:t> </a:t>
            </a:r>
            <a:r>
              <a:rPr lang="en-CA" dirty="0" err="1" smtClean="0"/>
              <a:t>en</a:t>
            </a:r>
            <a:r>
              <a:rPr lang="en-CA" dirty="0" smtClean="0"/>
              <a:t> </a:t>
            </a:r>
            <a:r>
              <a:rPr lang="en-CA" dirty="0" err="1" smtClean="0"/>
              <a:t>vedette</a:t>
            </a:r>
            <a:r>
              <a:rPr lang="en-CA" dirty="0" smtClean="0"/>
              <a:t>. </a:t>
            </a:r>
            <a:r>
              <a:rPr lang="en-CA" dirty="0" err="1" smtClean="0"/>
              <a:t>Dès</a:t>
            </a:r>
            <a:r>
              <a:rPr lang="en-CA" dirty="0" smtClean="0"/>
              <a:t> </a:t>
            </a:r>
            <a:r>
              <a:rPr lang="en-CA" dirty="0" err="1" smtClean="0"/>
              <a:t>lors</a:t>
            </a:r>
            <a:r>
              <a:rPr lang="en-CA" dirty="0" smtClean="0"/>
              <a:t>, </a:t>
            </a:r>
            <a:r>
              <a:rPr lang="en-CA" dirty="0" err="1" smtClean="0"/>
              <a:t>vous</a:t>
            </a:r>
            <a:r>
              <a:rPr lang="en-CA" dirty="0" smtClean="0"/>
              <a:t> </a:t>
            </a:r>
            <a:r>
              <a:rPr lang="en-CA" dirty="0" err="1" smtClean="0"/>
              <a:t>pouvez</a:t>
            </a:r>
            <a:r>
              <a:rPr lang="en-CA" dirty="0" smtClean="0"/>
              <a:t> </a:t>
            </a:r>
            <a:r>
              <a:rPr lang="en-CA" dirty="0" err="1" smtClean="0"/>
              <a:t>être</a:t>
            </a:r>
            <a:r>
              <a:rPr lang="en-CA" dirty="0" smtClean="0"/>
              <a:t> </a:t>
            </a:r>
            <a:r>
              <a:rPr lang="en-CA" dirty="0" err="1" smtClean="0"/>
              <a:t>sur</a:t>
            </a:r>
            <a:r>
              <a:rPr lang="en-CA" dirty="0" smtClean="0"/>
              <a:t> </a:t>
            </a:r>
            <a:r>
              <a:rPr lang="en-CA" dirty="0" err="1" smtClean="0"/>
              <a:t>vos</a:t>
            </a:r>
            <a:r>
              <a:rPr lang="en-CA" dirty="0" smtClean="0"/>
              <a:t> </a:t>
            </a:r>
            <a:r>
              <a:rPr lang="en-CA" dirty="0" err="1" smtClean="0"/>
              <a:t>gardes</a:t>
            </a:r>
            <a:r>
              <a:rPr lang="en-CA" dirty="0" smtClean="0"/>
              <a:t>…</a:t>
            </a:r>
            <a:r>
              <a:rPr lang="en-CA" dirty="0" err="1" smtClean="0"/>
              <a:t>mais</a:t>
            </a:r>
            <a:r>
              <a:rPr lang="en-CA" baseline="0" dirty="0" smtClean="0"/>
              <a:t> les </a:t>
            </a:r>
            <a:r>
              <a:rPr lang="en-CA" baseline="0" dirty="0" err="1" smtClean="0"/>
              <a:t>compagnies</a:t>
            </a:r>
            <a:r>
              <a:rPr lang="en-CA" baseline="0" dirty="0" smtClean="0"/>
              <a:t> </a:t>
            </a:r>
            <a:r>
              <a:rPr lang="en-CA" baseline="0" dirty="0" err="1" smtClean="0"/>
              <a:t>pharmaceutiques</a:t>
            </a:r>
            <a:r>
              <a:rPr lang="en-CA" baseline="0" dirty="0" smtClean="0"/>
              <a:t> </a:t>
            </a:r>
            <a:r>
              <a:rPr lang="en-CA" baseline="0" dirty="0" err="1" smtClean="0"/>
              <a:t>peuvent</a:t>
            </a:r>
            <a:r>
              <a:rPr lang="en-CA" baseline="0" dirty="0" smtClean="0"/>
              <a:t> </a:t>
            </a:r>
            <a:r>
              <a:rPr lang="en-CA" baseline="0" dirty="0" err="1" smtClean="0"/>
              <a:t>parfois</a:t>
            </a:r>
            <a:r>
              <a:rPr lang="en-CA" baseline="0" dirty="0" smtClean="0"/>
              <a:t> </a:t>
            </a:r>
            <a:r>
              <a:rPr lang="en-CA" baseline="0" dirty="0" err="1" smtClean="0"/>
              <a:t>être</a:t>
            </a:r>
            <a:r>
              <a:rPr lang="en-CA" baseline="0" dirty="0" smtClean="0"/>
              <a:t> beaucoup plus </a:t>
            </a:r>
            <a:r>
              <a:rPr lang="en-CA" baseline="0" dirty="0" err="1" smtClean="0"/>
              <a:t>subtiles</a:t>
            </a:r>
            <a:r>
              <a:rPr lang="en-CA" baseline="0" dirty="0" smtClean="0"/>
              <a:t>. Nous </a:t>
            </a:r>
            <a:r>
              <a:rPr lang="en-CA" baseline="0" dirty="0" err="1" smtClean="0"/>
              <a:t>allons</a:t>
            </a:r>
            <a:r>
              <a:rPr lang="en-CA" baseline="0" dirty="0" smtClean="0"/>
              <a:t> </a:t>
            </a:r>
            <a:r>
              <a:rPr lang="en-CA" baseline="0" dirty="0" err="1" smtClean="0"/>
              <a:t>voir</a:t>
            </a:r>
            <a:r>
              <a:rPr lang="en-CA" baseline="0" dirty="0" smtClean="0"/>
              <a:t> </a:t>
            </a:r>
            <a:r>
              <a:rPr lang="en-CA" baseline="0" dirty="0" err="1" smtClean="0"/>
              <a:t>dans</a:t>
            </a:r>
            <a:r>
              <a:rPr lang="en-CA" baseline="0" dirty="0" smtClean="0"/>
              <a:t> </a:t>
            </a:r>
            <a:r>
              <a:rPr lang="en-CA" baseline="0" dirty="0" err="1" smtClean="0"/>
              <a:t>cette</a:t>
            </a:r>
            <a:r>
              <a:rPr lang="en-CA" baseline="0" dirty="0" smtClean="0"/>
              <a:t> </a:t>
            </a:r>
            <a:r>
              <a:rPr lang="en-CA" baseline="0" dirty="0" err="1" smtClean="0"/>
              <a:t>plénière</a:t>
            </a:r>
            <a:r>
              <a:rPr lang="en-CA" baseline="0" dirty="0" smtClean="0"/>
              <a:t> de </a:t>
            </a:r>
            <a:r>
              <a:rPr lang="en-CA" baseline="0" dirty="0" err="1" smtClean="0"/>
              <a:t>quelle</a:t>
            </a:r>
            <a:r>
              <a:rPr lang="en-CA" baseline="0" dirty="0" smtClean="0"/>
              <a:t> </a:t>
            </a:r>
            <a:r>
              <a:rPr lang="en-CA" baseline="0" dirty="0" err="1" smtClean="0"/>
              <a:t>façon</a:t>
            </a:r>
            <a:r>
              <a:rPr lang="en-CA" baseline="0" dirty="0" smtClean="0"/>
              <a:t> </a:t>
            </a:r>
            <a:r>
              <a:rPr lang="en-CA" baseline="0" dirty="0" err="1" smtClean="0"/>
              <a:t>l’information</a:t>
            </a:r>
            <a:r>
              <a:rPr lang="en-CA" baseline="0" dirty="0" smtClean="0"/>
              <a:t> </a:t>
            </a:r>
            <a:r>
              <a:rPr lang="en-CA" baseline="0" dirty="0" err="1" smtClean="0"/>
              <a:t>présentée</a:t>
            </a:r>
            <a:r>
              <a:rPr lang="en-CA" baseline="0" dirty="0" smtClean="0"/>
              <a:t> </a:t>
            </a:r>
            <a:r>
              <a:rPr lang="en-CA" baseline="0" dirty="0" err="1" smtClean="0"/>
              <a:t>peut</a:t>
            </a:r>
            <a:r>
              <a:rPr lang="en-CA" baseline="0" dirty="0" smtClean="0"/>
              <a:t> </a:t>
            </a:r>
            <a:r>
              <a:rPr lang="en-CA" baseline="0" dirty="0" err="1" smtClean="0"/>
              <a:t>aussi</a:t>
            </a:r>
            <a:r>
              <a:rPr lang="en-CA" baseline="0" dirty="0" smtClean="0"/>
              <a:t> </a:t>
            </a:r>
            <a:r>
              <a:rPr lang="en-CA" baseline="0" dirty="0" err="1" smtClean="0"/>
              <a:t>être</a:t>
            </a:r>
            <a:r>
              <a:rPr lang="en-CA" baseline="0" dirty="0" smtClean="0"/>
              <a:t> </a:t>
            </a:r>
            <a:r>
              <a:rPr lang="en-CA" baseline="0" dirty="0" err="1" smtClean="0"/>
              <a:t>biaisée</a:t>
            </a:r>
            <a:r>
              <a:rPr lang="en-CA" baseline="0" dirty="0" smtClean="0"/>
              <a:t>.</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5</a:t>
            </a:fld>
            <a:endParaRPr lang="en-CA"/>
          </a:p>
        </p:txBody>
      </p:sp>
    </p:spTree>
    <p:extLst>
      <p:ext uri="{BB962C8B-B14F-4D97-AF65-F5344CB8AC3E}">
        <p14:creationId xmlns:p14="http://schemas.microsoft.com/office/powerpoint/2010/main" val="1509072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Surtout </a:t>
            </a:r>
            <a:r>
              <a:rPr lang="en-CA" dirty="0" err="1" smtClean="0"/>
              <a:t>en</a:t>
            </a:r>
            <a:r>
              <a:rPr lang="en-CA" dirty="0" smtClean="0"/>
              <a:t> </a:t>
            </a:r>
            <a:r>
              <a:rPr lang="en-CA" dirty="0" err="1" smtClean="0"/>
              <a:t>chacun</a:t>
            </a:r>
            <a:r>
              <a:rPr lang="en-CA" dirty="0" smtClean="0"/>
              <a:t> de nous…</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28</a:t>
            </a:fld>
            <a:endParaRPr lang="en-CA"/>
          </a:p>
        </p:txBody>
      </p:sp>
    </p:spTree>
    <p:extLst>
      <p:ext uri="{BB962C8B-B14F-4D97-AF65-F5344CB8AC3E}">
        <p14:creationId xmlns:p14="http://schemas.microsoft.com/office/powerpoint/2010/main" val="152745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29</a:t>
            </a:fld>
            <a:endParaRPr lang="en-CA"/>
          </a:p>
        </p:txBody>
      </p:sp>
    </p:spTree>
    <p:extLst>
      <p:ext uri="{BB962C8B-B14F-4D97-AF65-F5344CB8AC3E}">
        <p14:creationId xmlns:p14="http://schemas.microsoft.com/office/powerpoint/2010/main" val="1688977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err="1" smtClean="0"/>
              <a:t>Ou</a:t>
            </a:r>
            <a:r>
              <a:rPr lang="en-CA" dirty="0" smtClean="0"/>
              <a:t> les companies </a:t>
            </a:r>
            <a:r>
              <a:rPr lang="en-CA" dirty="0" err="1" smtClean="0"/>
              <a:t>pharmaceutiques</a:t>
            </a:r>
            <a:r>
              <a:rPr lang="en-CA" dirty="0" smtClean="0"/>
              <a:t> </a:t>
            </a:r>
            <a:r>
              <a:rPr lang="en-CA" dirty="0" err="1" smtClean="0"/>
              <a:t>sont-elles</a:t>
            </a:r>
            <a:r>
              <a:rPr lang="en-CA" dirty="0" smtClean="0"/>
              <a:t> </a:t>
            </a:r>
            <a:r>
              <a:rPr lang="en-CA" dirty="0" err="1" smtClean="0"/>
              <a:t>si</a:t>
            </a:r>
            <a:r>
              <a:rPr lang="en-CA" baseline="0" dirty="0" smtClean="0"/>
              <a:t> </a:t>
            </a:r>
            <a:r>
              <a:rPr lang="en-CA" baseline="0" dirty="0" err="1" smtClean="0"/>
              <a:t>ratoureuses</a:t>
            </a:r>
            <a:r>
              <a:rPr lang="en-CA" baseline="0" dirty="0" smtClean="0"/>
              <a:t> </a:t>
            </a:r>
            <a:r>
              <a:rPr lang="en-CA" baseline="0" dirty="0" err="1" smtClean="0"/>
              <a:t>ou</a:t>
            </a:r>
            <a:r>
              <a:rPr lang="en-CA" baseline="0" dirty="0" smtClean="0"/>
              <a:t> ne </a:t>
            </a:r>
            <a:r>
              <a:rPr lang="en-CA" baseline="0" dirty="0" err="1" smtClean="0"/>
              <a:t>pensent-elles</a:t>
            </a:r>
            <a:r>
              <a:rPr lang="en-CA" baseline="0" dirty="0" smtClean="0"/>
              <a:t> </a:t>
            </a:r>
            <a:r>
              <a:rPr lang="en-CA" baseline="0" dirty="0" err="1" smtClean="0"/>
              <a:t>qu’au</a:t>
            </a:r>
            <a:r>
              <a:rPr lang="en-CA" baseline="0" dirty="0" smtClean="0"/>
              <a:t> profit?</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6</a:t>
            </a:fld>
            <a:endParaRPr lang="en-CA"/>
          </a:p>
        </p:txBody>
      </p:sp>
    </p:spTree>
    <p:extLst>
      <p:ext uri="{BB962C8B-B14F-4D97-AF65-F5344CB8AC3E}">
        <p14:creationId xmlns:p14="http://schemas.microsoft.com/office/powerpoint/2010/main" val="78021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Attention </a:t>
            </a:r>
            <a:r>
              <a:rPr lang="en-CA" dirty="0" err="1" smtClean="0"/>
              <a:t>cependant</a:t>
            </a:r>
            <a:r>
              <a:rPr lang="en-CA" dirty="0" smtClean="0"/>
              <a:t> au mot-</a:t>
            </a:r>
            <a:r>
              <a:rPr lang="en-CA" dirty="0" err="1" smtClean="0"/>
              <a:t>clé</a:t>
            </a:r>
            <a:r>
              <a:rPr lang="en-CA" baseline="0" dirty="0" smtClean="0"/>
              <a:t> </a:t>
            </a:r>
            <a:r>
              <a:rPr lang="en-CA" baseline="0" dirty="0" err="1" smtClean="0"/>
              <a:t>ici</a:t>
            </a:r>
            <a:r>
              <a:rPr lang="en-CA" baseline="0" dirty="0" smtClean="0"/>
              <a:t> “accredited”. Il </a:t>
            </a:r>
            <a:r>
              <a:rPr lang="en-CA" baseline="0" dirty="0" err="1" smtClean="0"/>
              <a:t>s’agit</a:t>
            </a:r>
            <a:r>
              <a:rPr lang="en-CA" baseline="0" dirty="0" smtClean="0"/>
              <a:t> </a:t>
            </a:r>
            <a:r>
              <a:rPr lang="en-CA" baseline="0" dirty="0" err="1" smtClean="0"/>
              <a:t>donc</a:t>
            </a:r>
            <a:r>
              <a:rPr lang="en-CA" baseline="0" dirty="0" smtClean="0"/>
              <a:t> d’un sous-</a:t>
            </a:r>
            <a:r>
              <a:rPr lang="en-CA" baseline="0" dirty="0" err="1" smtClean="0"/>
              <a:t>groupe</a:t>
            </a:r>
            <a:r>
              <a:rPr lang="en-CA" baseline="0" dirty="0" smtClean="0"/>
              <a:t> de CME </a:t>
            </a:r>
            <a:r>
              <a:rPr lang="en-CA" baseline="0" dirty="0" err="1" smtClean="0"/>
              <a:t>supporté</a:t>
            </a:r>
            <a:r>
              <a:rPr lang="en-CA" baseline="0" dirty="0" smtClean="0"/>
              <a:t> par </a:t>
            </a:r>
            <a:r>
              <a:rPr lang="en-CA" baseline="0" dirty="0" err="1" smtClean="0"/>
              <a:t>l’industrie</a:t>
            </a:r>
            <a:r>
              <a:rPr lang="en-CA" baseline="0" dirty="0" smtClean="0"/>
              <a:t> qui </a:t>
            </a:r>
            <a:r>
              <a:rPr lang="en-CA" baseline="0" dirty="0" err="1" smtClean="0"/>
              <a:t>répond</a:t>
            </a:r>
            <a:r>
              <a:rPr lang="en-CA" baseline="0" dirty="0" smtClean="0"/>
              <a:t> à </a:t>
            </a:r>
            <a:r>
              <a:rPr lang="en-CA" baseline="0" dirty="0" err="1" smtClean="0"/>
              <a:t>d’importants</a:t>
            </a:r>
            <a:r>
              <a:rPr lang="en-CA" baseline="0" dirty="0" smtClean="0"/>
              <a:t> standards </a:t>
            </a:r>
            <a:r>
              <a:rPr lang="en-CA" baseline="0" dirty="0" err="1" smtClean="0"/>
              <a:t>rigoureux</a:t>
            </a:r>
            <a:r>
              <a:rPr lang="en-CA" baseline="0" dirty="0" smtClean="0"/>
              <a:t> </a:t>
            </a:r>
            <a:r>
              <a:rPr lang="en-CA" baseline="0" dirty="0" err="1" smtClean="0"/>
              <a:t>d’avance</a:t>
            </a:r>
            <a:r>
              <a:rPr lang="en-CA" baseline="0" dirty="0" smtClean="0"/>
              <a:t>.</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7</a:t>
            </a:fld>
            <a:endParaRPr lang="en-CA"/>
          </a:p>
        </p:txBody>
      </p:sp>
    </p:spTree>
    <p:extLst>
      <p:ext uri="{BB962C8B-B14F-4D97-AF65-F5344CB8AC3E}">
        <p14:creationId xmlns:p14="http://schemas.microsoft.com/office/powerpoint/2010/main" val="798501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Risks of poorer prescribing habits and non-adherence to guidelines</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8</a:t>
            </a:fld>
            <a:endParaRPr lang="en-CA"/>
          </a:p>
        </p:txBody>
      </p:sp>
    </p:spTree>
    <p:extLst>
      <p:ext uri="{BB962C8B-B14F-4D97-AF65-F5344CB8AC3E}">
        <p14:creationId xmlns:p14="http://schemas.microsoft.com/office/powerpoint/2010/main" val="1931271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On ne </a:t>
            </a:r>
            <a:r>
              <a:rPr lang="en-CA" dirty="0" err="1" smtClean="0"/>
              <a:t>veut</a:t>
            </a:r>
            <a:r>
              <a:rPr lang="en-CA" dirty="0" smtClean="0"/>
              <a:t> </a:t>
            </a:r>
            <a:r>
              <a:rPr lang="en-CA" dirty="0" err="1" smtClean="0"/>
              <a:t>donc</a:t>
            </a:r>
            <a:r>
              <a:rPr lang="en-CA" dirty="0" smtClean="0"/>
              <a:t> pas payer</a:t>
            </a:r>
            <a:r>
              <a:rPr lang="en-CA" baseline="0" dirty="0" smtClean="0"/>
              <a:t> plus de </a:t>
            </a:r>
            <a:r>
              <a:rPr lang="en-CA" baseline="0" dirty="0" err="1" smtClean="0"/>
              <a:t>notre</a:t>
            </a:r>
            <a:r>
              <a:rPr lang="en-CA" baseline="0" dirty="0" smtClean="0"/>
              <a:t> </a:t>
            </a:r>
            <a:r>
              <a:rPr lang="en-CA" baseline="0" dirty="0" err="1" smtClean="0"/>
              <a:t>poche</a:t>
            </a:r>
            <a:r>
              <a:rPr lang="en-CA" baseline="0" dirty="0" smtClean="0"/>
              <a:t> pour </a:t>
            </a:r>
            <a:r>
              <a:rPr lang="en-CA" baseline="0" dirty="0" err="1" smtClean="0"/>
              <a:t>l’education</a:t>
            </a:r>
            <a:r>
              <a:rPr lang="en-CA" baseline="0" dirty="0" smtClean="0"/>
              <a:t>…</a:t>
            </a:r>
            <a:r>
              <a:rPr lang="en-CA" baseline="0" dirty="0" err="1" smtClean="0"/>
              <a:t>Quelles</a:t>
            </a:r>
            <a:r>
              <a:rPr lang="en-CA" baseline="0" dirty="0" smtClean="0"/>
              <a:t> </a:t>
            </a:r>
            <a:r>
              <a:rPr lang="en-CA" baseline="0" dirty="0" err="1" smtClean="0"/>
              <a:t>sont</a:t>
            </a:r>
            <a:r>
              <a:rPr lang="en-CA" baseline="0" dirty="0" smtClean="0"/>
              <a:t> les solutions? </a:t>
            </a:r>
            <a:r>
              <a:rPr lang="en-CA" baseline="0" dirty="0" err="1" smtClean="0"/>
              <a:t>L’atelier</a:t>
            </a:r>
            <a:r>
              <a:rPr lang="en-CA" baseline="0" dirty="0" smtClean="0"/>
              <a:t> “</a:t>
            </a:r>
            <a:r>
              <a:rPr lang="en-CA" baseline="0" dirty="0" err="1" smtClean="0"/>
              <a:t>Savez-vous</a:t>
            </a:r>
            <a:r>
              <a:rPr lang="en-CA" baseline="0" dirty="0" smtClean="0"/>
              <a:t> </a:t>
            </a:r>
            <a:r>
              <a:rPr lang="en-CA" baseline="0" dirty="0" err="1" smtClean="0"/>
              <a:t>ce</a:t>
            </a:r>
            <a:r>
              <a:rPr lang="en-CA" baseline="0" dirty="0" smtClean="0"/>
              <a:t> </a:t>
            </a:r>
            <a:r>
              <a:rPr lang="en-CA" baseline="0" dirty="0" err="1" smtClean="0"/>
              <a:t>que</a:t>
            </a:r>
            <a:r>
              <a:rPr lang="en-CA" baseline="0" dirty="0" smtClean="0"/>
              <a:t> </a:t>
            </a:r>
            <a:r>
              <a:rPr lang="en-CA" baseline="0" dirty="0" err="1" smtClean="0"/>
              <a:t>vous</a:t>
            </a:r>
            <a:r>
              <a:rPr lang="en-CA" baseline="0" dirty="0" smtClean="0"/>
              <a:t> ne </a:t>
            </a:r>
            <a:r>
              <a:rPr lang="en-CA" baseline="0" dirty="0" err="1" smtClean="0"/>
              <a:t>savez</a:t>
            </a:r>
            <a:r>
              <a:rPr lang="en-CA" baseline="0" dirty="0" smtClean="0"/>
              <a:t> pas?” plus </a:t>
            </a:r>
            <a:r>
              <a:rPr lang="en-CA" baseline="0" dirty="0" err="1" smtClean="0"/>
              <a:t>tatd</a:t>
            </a:r>
            <a:r>
              <a:rPr lang="en-CA" baseline="0" dirty="0" smtClean="0"/>
              <a:t> </a:t>
            </a:r>
            <a:r>
              <a:rPr lang="en-CA" baseline="0" dirty="0" err="1" smtClean="0"/>
              <a:t>ce</a:t>
            </a:r>
            <a:r>
              <a:rPr lang="en-CA" baseline="0" dirty="0" smtClean="0"/>
              <a:t> </a:t>
            </a:r>
            <a:r>
              <a:rPr lang="en-CA" baseline="0" dirty="0" err="1" smtClean="0"/>
              <a:t>matin</a:t>
            </a:r>
            <a:r>
              <a:rPr lang="en-CA" baseline="0" dirty="0" smtClean="0"/>
              <a:t> </a:t>
            </a:r>
            <a:r>
              <a:rPr lang="en-CA" baseline="0" dirty="0" err="1" smtClean="0"/>
              <a:t>tâchera</a:t>
            </a:r>
            <a:r>
              <a:rPr lang="en-CA" baseline="0" dirty="0" smtClean="0"/>
              <a:t> </a:t>
            </a:r>
            <a:r>
              <a:rPr lang="en-CA" baseline="0" dirty="0" err="1" smtClean="0"/>
              <a:t>d’y</a:t>
            </a:r>
            <a:r>
              <a:rPr lang="en-CA" baseline="0" dirty="0" smtClean="0"/>
              <a:t> </a:t>
            </a:r>
            <a:r>
              <a:rPr lang="en-CA" baseline="0" dirty="0" err="1" smtClean="0"/>
              <a:t>répondre</a:t>
            </a:r>
            <a:r>
              <a:rPr lang="en-CA" baseline="0" dirty="0" smtClean="0"/>
              <a:t>.</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9</a:t>
            </a:fld>
            <a:endParaRPr lang="en-CA"/>
          </a:p>
        </p:txBody>
      </p:sp>
    </p:spTree>
    <p:extLst>
      <p:ext uri="{BB962C8B-B14F-4D97-AF65-F5344CB8AC3E}">
        <p14:creationId xmlns:p14="http://schemas.microsoft.com/office/powerpoint/2010/main" val="1269632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smtClean="0"/>
              <a:t>Première question à se poser/chose à verifier. </a:t>
            </a:r>
            <a:r>
              <a:rPr lang="en-CA" dirty="0" err="1" smtClean="0"/>
              <a:t>Ça</a:t>
            </a:r>
            <a:r>
              <a:rPr lang="en-CA" baseline="0" dirty="0" smtClean="0"/>
              <a:t> </a:t>
            </a:r>
            <a:r>
              <a:rPr lang="en-CA" baseline="0" dirty="0" err="1" smtClean="0"/>
              <a:t>c’est</a:t>
            </a:r>
            <a:r>
              <a:rPr lang="en-CA" baseline="0" dirty="0" smtClean="0"/>
              <a:t> la </a:t>
            </a:r>
            <a:r>
              <a:rPr lang="en-CA" baseline="0" dirty="0" err="1" smtClean="0"/>
              <a:t>théorie</a:t>
            </a:r>
            <a:r>
              <a:rPr lang="en-CA" baseline="0" dirty="0" smtClean="0"/>
              <a:t> et </a:t>
            </a:r>
            <a:r>
              <a:rPr lang="en-CA" baseline="0" dirty="0" err="1" smtClean="0"/>
              <a:t>ce</a:t>
            </a:r>
            <a:r>
              <a:rPr lang="en-CA" baseline="0" dirty="0" smtClean="0"/>
              <a:t> qui </a:t>
            </a:r>
            <a:r>
              <a:rPr lang="en-CA" baseline="0" dirty="0" err="1" smtClean="0"/>
              <a:t>est</a:t>
            </a:r>
            <a:r>
              <a:rPr lang="en-CA" baseline="0" dirty="0" smtClean="0"/>
              <a:t> </a:t>
            </a:r>
            <a:r>
              <a:rPr lang="en-CA" baseline="0" dirty="0" err="1" smtClean="0"/>
              <a:t>exigé</a:t>
            </a:r>
            <a:r>
              <a:rPr lang="en-CA" baseline="0" dirty="0" smtClean="0"/>
              <a:t>…</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11</a:t>
            </a:fld>
            <a:endParaRPr lang="en-CA"/>
          </a:p>
        </p:txBody>
      </p:sp>
    </p:spTree>
    <p:extLst>
      <p:ext uri="{BB962C8B-B14F-4D97-AF65-F5344CB8AC3E}">
        <p14:creationId xmlns:p14="http://schemas.microsoft.com/office/powerpoint/2010/main" val="1563965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err="1" smtClean="0"/>
              <a:t>Que</a:t>
            </a:r>
            <a:r>
              <a:rPr lang="en-CA" baseline="0" dirty="0" smtClean="0"/>
              <a:t> </a:t>
            </a:r>
            <a:r>
              <a:rPr lang="en-CA" baseline="0" dirty="0" err="1" smtClean="0"/>
              <a:t>pensez-vous</a:t>
            </a:r>
            <a:r>
              <a:rPr lang="en-CA" baseline="0" dirty="0" smtClean="0"/>
              <a:t> de </a:t>
            </a:r>
            <a:r>
              <a:rPr lang="en-CA" baseline="0" dirty="0" err="1" smtClean="0"/>
              <a:t>ceci</a:t>
            </a:r>
            <a:r>
              <a:rPr lang="en-CA" baseline="0" dirty="0" smtClean="0"/>
              <a:t>? </a:t>
            </a:r>
            <a:r>
              <a:rPr lang="en-CA" baseline="0" dirty="0" err="1" smtClean="0"/>
              <a:t>Avez-vous</a:t>
            </a:r>
            <a:r>
              <a:rPr lang="en-CA" baseline="0" dirty="0" smtClean="0"/>
              <a:t> déjà vu </a:t>
            </a:r>
            <a:r>
              <a:rPr lang="en-CA" baseline="0" dirty="0" err="1" smtClean="0"/>
              <a:t>une</a:t>
            </a:r>
            <a:r>
              <a:rPr lang="en-CA" baseline="0" dirty="0" smtClean="0"/>
              <a:t> </a:t>
            </a:r>
            <a:r>
              <a:rPr lang="en-CA" baseline="0" dirty="0" err="1" smtClean="0"/>
              <a:t>telle</a:t>
            </a:r>
            <a:r>
              <a:rPr lang="en-CA" baseline="0" dirty="0" smtClean="0"/>
              <a:t> divulgation? </a:t>
            </a:r>
            <a:r>
              <a:rPr lang="en-CA" baseline="0" dirty="0" err="1" smtClean="0"/>
              <a:t>Cette</a:t>
            </a:r>
            <a:r>
              <a:rPr lang="en-CA" baseline="0" dirty="0" smtClean="0"/>
              <a:t> slide </a:t>
            </a:r>
            <a:r>
              <a:rPr lang="en-CA" baseline="0" dirty="0" err="1" smtClean="0"/>
              <a:t>va</a:t>
            </a:r>
            <a:r>
              <a:rPr lang="en-CA" baseline="0" dirty="0" smtClean="0"/>
              <a:t>-t-</a:t>
            </a:r>
            <a:r>
              <a:rPr lang="en-CA" baseline="0" dirty="0" err="1" smtClean="0"/>
              <a:t>elle</a:t>
            </a:r>
            <a:r>
              <a:rPr lang="en-CA" baseline="0" dirty="0" smtClean="0"/>
              <a:t> </a:t>
            </a:r>
            <a:r>
              <a:rPr lang="en-CA" baseline="0" dirty="0" err="1" smtClean="0"/>
              <a:t>inluencer</a:t>
            </a:r>
            <a:r>
              <a:rPr lang="en-CA" baseline="0" dirty="0" smtClean="0"/>
              <a:t> </a:t>
            </a:r>
            <a:r>
              <a:rPr lang="en-CA" baseline="0" dirty="0" err="1" smtClean="0"/>
              <a:t>votre</a:t>
            </a:r>
            <a:r>
              <a:rPr lang="en-CA" baseline="0" dirty="0" smtClean="0"/>
              <a:t> </a:t>
            </a:r>
            <a:r>
              <a:rPr lang="en-CA" baseline="0" dirty="0" err="1" smtClean="0"/>
              <a:t>façon</a:t>
            </a:r>
            <a:r>
              <a:rPr lang="en-CA" baseline="0" dirty="0" smtClean="0"/>
              <a:t> de </a:t>
            </a:r>
            <a:r>
              <a:rPr lang="en-CA" baseline="0" dirty="0" err="1" smtClean="0"/>
              <a:t>suivre</a:t>
            </a:r>
            <a:r>
              <a:rPr lang="en-CA" baseline="0" dirty="0" smtClean="0"/>
              <a:t> la </a:t>
            </a:r>
            <a:r>
              <a:rPr lang="en-CA" baseline="0" dirty="0" err="1" smtClean="0"/>
              <a:t>présentation</a:t>
            </a:r>
            <a:r>
              <a:rPr lang="en-CA" baseline="0" dirty="0" smtClean="0"/>
              <a:t> et comment? </a:t>
            </a:r>
            <a:endParaRPr lang="en-CA" dirty="0" smtClean="0"/>
          </a:p>
          <a:p>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13</a:t>
            </a:fld>
            <a:endParaRPr lang="en-CA"/>
          </a:p>
        </p:txBody>
      </p:sp>
    </p:spTree>
    <p:extLst>
      <p:ext uri="{BB962C8B-B14F-4D97-AF65-F5344CB8AC3E}">
        <p14:creationId xmlns:p14="http://schemas.microsoft.com/office/powerpoint/2010/main" val="1770012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dirty="0" err="1" smtClean="0"/>
              <a:t>Cette</a:t>
            </a:r>
            <a:r>
              <a:rPr lang="en-CA" dirty="0" smtClean="0"/>
              <a:t> slide </a:t>
            </a:r>
            <a:r>
              <a:rPr lang="en-CA" dirty="0" err="1" smtClean="0"/>
              <a:t>est-elle</a:t>
            </a:r>
            <a:r>
              <a:rPr lang="en-CA" dirty="0" smtClean="0"/>
              <a:t> </a:t>
            </a:r>
            <a:r>
              <a:rPr lang="en-CA" dirty="0" err="1" smtClean="0"/>
              <a:t>biaisée</a:t>
            </a:r>
            <a:r>
              <a:rPr lang="en-CA" dirty="0" smtClean="0"/>
              <a:t>?</a:t>
            </a:r>
            <a:endParaRPr lang="en-CA" dirty="0"/>
          </a:p>
        </p:txBody>
      </p:sp>
      <p:sp>
        <p:nvSpPr>
          <p:cNvPr id="4" name="Espace réservé du numéro de diapositive 3"/>
          <p:cNvSpPr>
            <a:spLocks noGrp="1"/>
          </p:cNvSpPr>
          <p:nvPr>
            <p:ph type="sldNum" sz="quarter" idx="10"/>
          </p:nvPr>
        </p:nvSpPr>
        <p:spPr/>
        <p:txBody>
          <a:bodyPr/>
          <a:lstStyle/>
          <a:p>
            <a:fld id="{C755706C-408A-4FD8-AFCF-3E1CE83BC0B5}" type="slidenum">
              <a:rPr lang="en-CA" smtClean="0"/>
              <a:t>15</a:t>
            </a:fld>
            <a:endParaRPr lang="en-CA"/>
          </a:p>
        </p:txBody>
      </p:sp>
    </p:spTree>
    <p:extLst>
      <p:ext uri="{BB962C8B-B14F-4D97-AF65-F5344CB8AC3E}">
        <p14:creationId xmlns:p14="http://schemas.microsoft.com/office/powerpoint/2010/main" val="782730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EFC6CE4C-BBA3-40BE-8B4D-F93824DC9AEA}" type="datetimeFigureOut">
              <a:rPr lang="en-CA" smtClean="0"/>
              <a:t>15-05-20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60DD6E4-A6D7-412C-A0E9-EC053686EF77}"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999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FC6CE4C-BBA3-40BE-8B4D-F93824DC9AEA}" type="datetimeFigureOut">
              <a:rPr lang="en-CA" smtClean="0"/>
              <a:t>15-05-20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60DD6E4-A6D7-412C-A0E9-EC053686EF77}" type="slidenum">
              <a:rPr lang="en-CA" smtClean="0"/>
              <a:t>‹#›</a:t>
            </a:fld>
            <a:endParaRPr lang="en-CA"/>
          </a:p>
        </p:txBody>
      </p:sp>
    </p:spTree>
    <p:extLst>
      <p:ext uri="{BB962C8B-B14F-4D97-AF65-F5344CB8AC3E}">
        <p14:creationId xmlns:p14="http://schemas.microsoft.com/office/powerpoint/2010/main" val="1677798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FC6CE4C-BBA3-40BE-8B4D-F93824DC9AEA}" type="datetimeFigureOut">
              <a:rPr lang="en-CA" smtClean="0"/>
              <a:t>15-05-20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60DD6E4-A6D7-412C-A0E9-EC053686EF77}" type="slidenum">
              <a:rPr lang="en-CA" smtClean="0"/>
              <a:t>‹#›</a:t>
            </a:fld>
            <a:endParaRPr lang="en-CA"/>
          </a:p>
        </p:txBody>
      </p:sp>
    </p:spTree>
    <p:extLst>
      <p:ext uri="{BB962C8B-B14F-4D97-AF65-F5344CB8AC3E}">
        <p14:creationId xmlns:p14="http://schemas.microsoft.com/office/powerpoint/2010/main" val="919635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83830D2-B0E8-40FF-8756-CA1B0AD57841}" type="datetimeFigureOut">
              <a:rPr lang="en-CA" smtClean="0">
                <a:solidFill>
                  <a:prstClr val="black">
                    <a:tint val="75000"/>
                  </a:prstClr>
                </a:solidFill>
              </a:rPr>
              <a:pPr/>
              <a:t>15-05-20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779730B1-4D69-498D-AF9A-E6039408A00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11714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83830D2-B0E8-40FF-8756-CA1B0AD57841}" type="datetimeFigureOut">
              <a:rPr lang="en-CA" smtClean="0">
                <a:solidFill>
                  <a:prstClr val="black">
                    <a:tint val="75000"/>
                  </a:prstClr>
                </a:solidFill>
              </a:rPr>
              <a:pPr/>
              <a:t>15-05-20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779730B1-4D69-498D-AF9A-E6039408A00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608932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3830D2-B0E8-40FF-8756-CA1B0AD57841}" type="datetimeFigureOut">
              <a:rPr lang="en-CA" smtClean="0">
                <a:solidFill>
                  <a:prstClr val="black">
                    <a:tint val="75000"/>
                  </a:prstClr>
                </a:solidFill>
              </a:rPr>
              <a:pPr/>
              <a:t>15-05-20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779730B1-4D69-498D-AF9A-E6039408A00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65563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83830D2-B0E8-40FF-8756-CA1B0AD57841}" type="datetimeFigureOut">
              <a:rPr lang="en-CA" smtClean="0">
                <a:solidFill>
                  <a:prstClr val="black">
                    <a:tint val="75000"/>
                  </a:prstClr>
                </a:solidFill>
              </a:rPr>
              <a:pPr/>
              <a:t>15-05-20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779730B1-4D69-498D-AF9A-E6039408A00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6153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83830D2-B0E8-40FF-8756-CA1B0AD57841}" type="datetimeFigureOut">
              <a:rPr lang="en-CA" smtClean="0">
                <a:solidFill>
                  <a:prstClr val="black">
                    <a:tint val="75000"/>
                  </a:prstClr>
                </a:solidFill>
              </a:rPr>
              <a:pPr/>
              <a:t>15-05-20</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779730B1-4D69-498D-AF9A-E6039408A00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46916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83830D2-B0E8-40FF-8756-CA1B0AD57841}" type="datetimeFigureOut">
              <a:rPr lang="en-CA" smtClean="0">
                <a:solidFill>
                  <a:prstClr val="black">
                    <a:tint val="75000"/>
                  </a:prstClr>
                </a:solidFill>
              </a:rPr>
              <a:pPr/>
              <a:t>15-05-20</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779730B1-4D69-498D-AF9A-E6039408A00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42903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3830D2-B0E8-40FF-8756-CA1B0AD57841}" type="datetimeFigureOut">
              <a:rPr lang="en-CA" smtClean="0">
                <a:solidFill>
                  <a:prstClr val="black">
                    <a:tint val="75000"/>
                  </a:prstClr>
                </a:solidFill>
              </a:rPr>
              <a:pPr/>
              <a:t>15-05-20</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779730B1-4D69-498D-AF9A-E6039408A00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17734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3830D2-B0E8-40FF-8756-CA1B0AD57841}" type="datetimeFigureOut">
              <a:rPr lang="en-CA" smtClean="0">
                <a:solidFill>
                  <a:prstClr val="black">
                    <a:tint val="75000"/>
                  </a:prstClr>
                </a:solidFill>
              </a:rPr>
              <a:pPr/>
              <a:t>15-05-20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779730B1-4D69-498D-AF9A-E6039408A00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9577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FC6CE4C-BBA3-40BE-8B4D-F93824DC9AEA}" type="datetimeFigureOut">
              <a:rPr lang="en-CA" smtClean="0"/>
              <a:t>15-05-20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60DD6E4-A6D7-412C-A0E9-EC053686EF77}" type="slidenum">
              <a:rPr lang="en-CA" smtClean="0"/>
              <a:t>‹#›</a:t>
            </a:fld>
            <a:endParaRPr lang="en-CA"/>
          </a:p>
        </p:txBody>
      </p:sp>
    </p:spTree>
    <p:extLst>
      <p:ext uri="{BB962C8B-B14F-4D97-AF65-F5344CB8AC3E}">
        <p14:creationId xmlns:p14="http://schemas.microsoft.com/office/powerpoint/2010/main" val="1224125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3830D2-B0E8-40FF-8756-CA1B0AD57841}" type="datetimeFigureOut">
              <a:rPr lang="en-CA" smtClean="0">
                <a:solidFill>
                  <a:prstClr val="black">
                    <a:tint val="75000"/>
                  </a:prstClr>
                </a:solidFill>
              </a:rPr>
              <a:pPr/>
              <a:t>15-05-20</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779730B1-4D69-498D-AF9A-E6039408A00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80181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83830D2-B0E8-40FF-8756-CA1B0AD57841}" type="datetimeFigureOut">
              <a:rPr lang="en-CA" smtClean="0">
                <a:solidFill>
                  <a:prstClr val="black">
                    <a:tint val="75000"/>
                  </a:prstClr>
                </a:solidFill>
              </a:rPr>
              <a:pPr/>
              <a:t>15-05-20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779730B1-4D69-498D-AF9A-E6039408A00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22299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83830D2-B0E8-40FF-8756-CA1B0AD57841}" type="datetimeFigureOut">
              <a:rPr lang="en-CA" smtClean="0">
                <a:solidFill>
                  <a:prstClr val="black">
                    <a:tint val="75000"/>
                  </a:prstClr>
                </a:solidFill>
              </a:rPr>
              <a:pPr/>
              <a:t>15-05-20</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779730B1-4D69-498D-AF9A-E6039408A00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111546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FC6CE4C-BBA3-40BE-8B4D-F93824DC9AEA}" type="datetimeFigureOut">
              <a:rPr lang="en-CA" smtClean="0"/>
              <a:t>15-05-20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60DD6E4-A6D7-412C-A0E9-EC053686EF77}"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555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FC6CE4C-BBA3-40BE-8B4D-F93824DC9AEA}" type="datetimeFigureOut">
              <a:rPr lang="en-CA" smtClean="0"/>
              <a:t>15-05-20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60DD6E4-A6D7-412C-A0E9-EC053686EF77}" type="slidenum">
              <a:rPr lang="en-CA" smtClean="0"/>
              <a:t>‹#›</a:t>
            </a:fld>
            <a:endParaRPr lang="en-CA"/>
          </a:p>
        </p:txBody>
      </p:sp>
    </p:spTree>
    <p:extLst>
      <p:ext uri="{BB962C8B-B14F-4D97-AF65-F5344CB8AC3E}">
        <p14:creationId xmlns:p14="http://schemas.microsoft.com/office/powerpoint/2010/main" val="3072692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FC6CE4C-BBA3-40BE-8B4D-F93824DC9AEA}" type="datetimeFigureOut">
              <a:rPr lang="en-CA" smtClean="0"/>
              <a:t>15-05-20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60DD6E4-A6D7-412C-A0E9-EC053686EF77}" type="slidenum">
              <a:rPr lang="en-CA" smtClean="0"/>
              <a:t>‹#›</a:t>
            </a:fld>
            <a:endParaRPr lang="en-CA"/>
          </a:p>
        </p:txBody>
      </p:sp>
    </p:spTree>
    <p:extLst>
      <p:ext uri="{BB962C8B-B14F-4D97-AF65-F5344CB8AC3E}">
        <p14:creationId xmlns:p14="http://schemas.microsoft.com/office/powerpoint/2010/main" val="1230735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FC6CE4C-BBA3-40BE-8B4D-F93824DC9AEA}" type="datetimeFigureOut">
              <a:rPr lang="en-CA" smtClean="0"/>
              <a:t>15-05-20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60DD6E4-A6D7-412C-A0E9-EC053686EF77}" type="slidenum">
              <a:rPr lang="en-CA" smtClean="0"/>
              <a:t>‹#›</a:t>
            </a:fld>
            <a:endParaRPr lang="en-CA"/>
          </a:p>
        </p:txBody>
      </p:sp>
    </p:spTree>
    <p:extLst>
      <p:ext uri="{BB962C8B-B14F-4D97-AF65-F5344CB8AC3E}">
        <p14:creationId xmlns:p14="http://schemas.microsoft.com/office/powerpoint/2010/main" val="2758394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FC6CE4C-BBA3-40BE-8B4D-F93824DC9AEA}" type="datetimeFigureOut">
              <a:rPr lang="en-CA" smtClean="0"/>
              <a:t>15-05-20</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560DD6E4-A6D7-412C-A0E9-EC053686EF77}" type="slidenum">
              <a:rPr lang="en-CA" smtClean="0"/>
              <a:t>‹#›</a:t>
            </a:fld>
            <a:endParaRPr lang="en-CA"/>
          </a:p>
        </p:txBody>
      </p:sp>
    </p:spTree>
    <p:extLst>
      <p:ext uri="{BB962C8B-B14F-4D97-AF65-F5344CB8AC3E}">
        <p14:creationId xmlns:p14="http://schemas.microsoft.com/office/powerpoint/2010/main" val="1405469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FC6CE4C-BBA3-40BE-8B4D-F93824DC9AEA}" type="datetimeFigureOut">
              <a:rPr lang="en-CA" smtClean="0"/>
              <a:t>15-05-20</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60DD6E4-A6D7-412C-A0E9-EC053686EF77}" type="slidenum">
              <a:rPr lang="en-CA" smtClean="0"/>
              <a:t>‹#›</a:t>
            </a:fld>
            <a:endParaRPr lang="en-CA"/>
          </a:p>
        </p:txBody>
      </p:sp>
    </p:spTree>
    <p:extLst>
      <p:ext uri="{BB962C8B-B14F-4D97-AF65-F5344CB8AC3E}">
        <p14:creationId xmlns:p14="http://schemas.microsoft.com/office/powerpoint/2010/main" val="354568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EFC6CE4C-BBA3-40BE-8B4D-F93824DC9AEA}" type="datetimeFigureOut">
              <a:rPr lang="en-CA" smtClean="0"/>
              <a:t>15-05-20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60DD6E4-A6D7-412C-A0E9-EC053686EF77}" type="slidenum">
              <a:rPr lang="en-CA" smtClean="0"/>
              <a:t>‹#›</a:t>
            </a:fld>
            <a:endParaRPr lang="en-CA"/>
          </a:p>
        </p:txBody>
      </p:sp>
    </p:spTree>
    <p:extLst>
      <p:ext uri="{BB962C8B-B14F-4D97-AF65-F5344CB8AC3E}">
        <p14:creationId xmlns:p14="http://schemas.microsoft.com/office/powerpoint/2010/main" val="7422843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FC6CE4C-BBA3-40BE-8B4D-F93824DC9AEA}" type="datetimeFigureOut">
              <a:rPr lang="en-CA" smtClean="0"/>
              <a:t>15-05-20</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60DD6E4-A6D7-412C-A0E9-EC053686EF77}"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7128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3830D2-B0E8-40FF-8756-CA1B0AD57841}" type="datetimeFigureOut">
              <a:rPr lang="en-CA" smtClean="0">
                <a:solidFill>
                  <a:prstClr val="black">
                    <a:tint val="75000"/>
                  </a:prstClr>
                </a:solidFill>
              </a:rPr>
              <a:pPr/>
              <a:t>15-05-20</a:t>
            </a:fld>
            <a:endParaRPr lang="en-CA">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730B1-4D69-498D-AF9A-E6039408A00A}"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4450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rxa.files.wordpress.com/2010/08/pharma-physici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5608" y="162233"/>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707833" y="889460"/>
            <a:ext cx="10058400" cy="3566160"/>
          </a:xfrm>
        </p:spPr>
        <p:txBody>
          <a:bodyPr>
            <a:normAutofit fontScale="90000"/>
          </a:bodyPr>
          <a:lstStyle/>
          <a:p>
            <a:r>
              <a:rPr lang="en-CA" dirty="0" smtClean="0"/>
              <a:t>Comment </a:t>
            </a:r>
            <a:r>
              <a:rPr lang="en-CA" dirty="0" err="1" smtClean="0"/>
              <a:t>détecter</a:t>
            </a:r>
            <a:r>
              <a:rPr lang="en-CA" dirty="0" smtClean="0"/>
              <a:t> les </a:t>
            </a:r>
            <a:r>
              <a:rPr lang="en-CA" dirty="0" err="1" smtClean="0"/>
              <a:t>biais</a:t>
            </a:r>
            <a:r>
              <a:rPr lang="en-CA" dirty="0" smtClean="0"/>
              <a:t> </a:t>
            </a:r>
            <a:r>
              <a:rPr lang="en-CA" dirty="0" err="1" smtClean="0"/>
              <a:t>dans</a:t>
            </a:r>
            <a:r>
              <a:rPr lang="en-CA" dirty="0" smtClean="0"/>
              <a:t> les </a:t>
            </a:r>
            <a:r>
              <a:rPr lang="en-CA" dirty="0" err="1" smtClean="0"/>
              <a:t>présentations</a:t>
            </a:r>
            <a:r>
              <a:rPr lang="en-CA" dirty="0" smtClean="0"/>
              <a:t> </a:t>
            </a:r>
            <a:r>
              <a:rPr lang="en-CA" dirty="0" err="1" smtClean="0"/>
              <a:t>médicales</a:t>
            </a:r>
            <a:r>
              <a:rPr lang="en-CA" dirty="0" smtClean="0"/>
              <a:t>?</a:t>
            </a:r>
            <a:endParaRPr lang="en-CA" dirty="0"/>
          </a:p>
        </p:txBody>
      </p:sp>
      <p:sp>
        <p:nvSpPr>
          <p:cNvPr id="3" name="Sous-titre 2"/>
          <p:cNvSpPr>
            <a:spLocks noGrp="1"/>
          </p:cNvSpPr>
          <p:nvPr>
            <p:ph type="subTitle" idx="1"/>
          </p:nvPr>
        </p:nvSpPr>
        <p:spPr>
          <a:xfrm>
            <a:off x="1100051" y="4455620"/>
            <a:ext cx="10058400" cy="1414238"/>
          </a:xfrm>
        </p:spPr>
        <p:txBody>
          <a:bodyPr>
            <a:normAutofit lnSpcReduction="10000"/>
          </a:bodyPr>
          <a:lstStyle/>
          <a:p>
            <a:r>
              <a:rPr lang="en-CA" dirty="0" smtClean="0"/>
              <a:t>Julie </a:t>
            </a:r>
            <a:r>
              <a:rPr lang="en-CA" dirty="0" err="1" smtClean="0"/>
              <a:t>Langlois</a:t>
            </a:r>
            <a:r>
              <a:rPr lang="en-CA" dirty="0" smtClean="0"/>
              <a:t>, MD, CCMFC</a:t>
            </a:r>
          </a:p>
          <a:p>
            <a:r>
              <a:rPr lang="en-CA" dirty="0" err="1" smtClean="0"/>
              <a:t>Développement</a:t>
            </a:r>
            <a:r>
              <a:rPr lang="en-CA" dirty="0" smtClean="0"/>
              <a:t> </a:t>
            </a:r>
            <a:r>
              <a:rPr lang="en-CA" dirty="0" err="1" smtClean="0"/>
              <a:t>professionnel</a:t>
            </a:r>
            <a:r>
              <a:rPr lang="en-CA" dirty="0" smtClean="0"/>
              <a:t> </a:t>
            </a:r>
            <a:r>
              <a:rPr lang="en-CA" dirty="0" err="1" smtClean="0"/>
              <a:t>continu</a:t>
            </a:r>
            <a:r>
              <a:rPr lang="en-CA" dirty="0" smtClean="0"/>
              <a:t>, CMFNB</a:t>
            </a:r>
          </a:p>
          <a:p>
            <a:r>
              <a:rPr lang="en-CA" dirty="0" err="1" smtClean="0"/>
              <a:t>Juin</a:t>
            </a:r>
            <a:r>
              <a:rPr lang="en-CA" dirty="0" smtClean="0"/>
              <a:t> 2015</a:t>
            </a:r>
            <a:endParaRPr lang="en-CA" dirty="0"/>
          </a:p>
        </p:txBody>
      </p:sp>
    </p:spTree>
    <p:extLst>
      <p:ext uri="{BB962C8B-B14F-4D97-AF65-F5344CB8AC3E}">
        <p14:creationId xmlns:p14="http://schemas.microsoft.com/office/powerpoint/2010/main" val="37546812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1022" y="2572603"/>
            <a:ext cx="10058400" cy="1450757"/>
          </a:xfrm>
        </p:spPr>
        <p:txBody>
          <a:bodyPr/>
          <a:lstStyle/>
          <a:p>
            <a:r>
              <a:rPr lang="en-CA" dirty="0" smtClean="0"/>
              <a:t>Comment </a:t>
            </a:r>
            <a:r>
              <a:rPr lang="en-CA" dirty="0" err="1" smtClean="0"/>
              <a:t>donc</a:t>
            </a:r>
            <a:r>
              <a:rPr lang="en-CA" dirty="0" smtClean="0"/>
              <a:t> identifier et </a:t>
            </a:r>
            <a:r>
              <a:rPr lang="en-CA" dirty="0" err="1" smtClean="0"/>
              <a:t>atténuer</a:t>
            </a:r>
            <a:r>
              <a:rPr lang="en-CA" dirty="0" smtClean="0"/>
              <a:t> les </a:t>
            </a:r>
            <a:r>
              <a:rPr lang="en-CA" dirty="0" err="1" smtClean="0"/>
              <a:t>biais</a:t>
            </a:r>
            <a:r>
              <a:rPr lang="en-CA" dirty="0" smtClean="0"/>
              <a:t> </a:t>
            </a:r>
            <a:r>
              <a:rPr lang="en-CA" dirty="0" err="1" smtClean="0"/>
              <a:t>dans</a:t>
            </a:r>
            <a:r>
              <a:rPr lang="en-CA" dirty="0" smtClean="0"/>
              <a:t> les </a:t>
            </a:r>
            <a:r>
              <a:rPr lang="en-CA" dirty="0" err="1" smtClean="0"/>
              <a:t>activités</a:t>
            </a:r>
            <a:r>
              <a:rPr lang="en-CA" dirty="0" smtClean="0"/>
              <a:t> de DPC?</a:t>
            </a:r>
            <a:endParaRPr lang="en-CA" dirty="0"/>
          </a:p>
        </p:txBody>
      </p:sp>
    </p:spTree>
    <p:extLst>
      <p:ext uri="{BB962C8B-B14F-4D97-AF65-F5344CB8AC3E}">
        <p14:creationId xmlns:p14="http://schemas.microsoft.com/office/powerpoint/2010/main" val="3521354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57106"/>
            <a:ext cx="10477254" cy="1450757"/>
          </a:xfrm>
        </p:spPr>
        <p:txBody>
          <a:bodyPr>
            <a:normAutofit fontScale="90000"/>
          </a:bodyPr>
          <a:lstStyle/>
          <a:p>
            <a:r>
              <a:rPr lang="en-CA" sz="5400" dirty="0" smtClean="0"/>
              <a:t>Y a-t-</a:t>
            </a:r>
            <a:r>
              <a:rPr lang="en-CA" sz="5400" dirty="0" err="1" smtClean="0"/>
              <a:t>il</a:t>
            </a:r>
            <a:r>
              <a:rPr lang="en-CA" sz="5400" dirty="0" smtClean="0"/>
              <a:t> divulgation des </a:t>
            </a:r>
            <a:r>
              <a:rPr lang="en-CA" sz="5400" dirty="0" err="1" smtClean="0"/>
              <a:t>conflits</a:t>
            </a:r>
            <a:r>
              <a:rPr lang="en-CA" sz="5400" dirty="0" smtClean="0"/>
              <a:t> </a:t>
            </a:r>
            <a:r>
              <a:rPr lang="en-CA" sz="5400" dirty="0" err="1" smtClean="0"/>
              <a:t>d’intérêts</a:t>
            </a:r>
            <a:r>
              <a:rPr lang="en-CA" sz="5400" dirty="0" smtClean="0"/>
              <a:t>?</a:t>
            </a:r>
            <a:endParaRPr lang="en-CA" sz="5400" dirty="0"/>
          </a:p>
        </p:txBody>
      </p:sp>
      <p:sp>
        <p:nvSpPr>
          <p:cNvPr id="6" name="Espace réservé du contenu 5"/>
          <p:cNvSpPr>
            <a:spLocks noGrp="1"/>
          </p:cNvSpPr>
          <p:nvPr>
            <p:ph idx="1"/>
          </p:nvPr>
        </p:nvSpPr>
        <p:spPr/>
        <p:txBody>
          <a:bodyPr>
            <a:normAutofit fontScale="92500"/>
          </a:bodyPr>
          <a:lstStyle/>
          <a:p>
            <a:endParaRPr lang="en-CA" sz="3200" dirty="0" smtClean="0"/>
          </a:p>
          <a:p>
            <a:r>
              <a:rPr lang="en-CA" sz="3200" dirty="0" smtClean="0"/>
              <a:t>“Il </a:t>
            </a:r>
            <a:r>
              <a:rPr lang="en-CA" sz="3200" dirty="0"/>
              <a:t>y a </a:t>
            </a:r>
            <a:r>
              <a:rPr lang="en-CA" sz="3200" dirty="0" err="1"/>
              <a:t>conflit</a:t>
            </a:r>
            <a:r>
              <a:rPr lang="en-CA" sz="3200" dirty="0"/>
              <a:t> </a:t>
            </a:r>
            <a:r>
              <a:rPr lang="en-CA" sz="3200" dirty="0" err="1"/>
              <a:t>d’intérêts</a:t>
            </a:r>
            <a:r>
              <a:rPr lang="en-CA" sz="3200" dirty="0"/>
              <a:t> </a:t>
            </a:r>
            <a:r>
              <a:rPr lang="en-CA" sz="3200" dirty="0" err="1"/>
              <a:t>lorsqu’une</a:t>
            </a:r>
            <a:r>
              <a:rPr lang="en-CA" sz="3200" dirty="0"/>
              <a:t> </a:t>
            </a:r>
            <a:r>
              <a:rPr lang="en-CA" sz="3200" dirty="0" err="1"/>
              <a:t>personne</a:t>
            </a:r>
            <a:r>
              <a:rPr lang="en-CA" sz="3200" dirty="0"/>
              <a:t> – un </a:t>
            </a:r>
            <a:r>
              <a:rPr lang="en-CA" sz="3200" dirty="0" err="1" smtClean="0"/>
              <a:t>membre</a:t>
            </a:r>
            <a:r>
              <a:rPr lang="en-CA" sz="3200" dirty="0" smtClean="0"/>
              <a:t> </a:t>
            </a:r>
            <a:r>
              <a:rPr lang="en-CA" sz="3200" dirty="0"/>
              <a:t>du </a:t>
            </a:r>
            <a:r>
              <a:rPr lang="en-CA" sz="3200" dirty="0" err="1"/>
              <a:t>comité</a:t>
            </a:r>
            <a:r>
              <a:rPr lang="en-CA" sz="3200" dirty="0"/>
              <a:t> de </a:t>
            </a:r>
            <a:r>
              <a:rPr lang="en-CA" sz="3200" dirty="0" err="1"/>
              <a:t>planification</a:t>
            </a:r>
            <a:r>
              <a:rPr lang="en-CA" sz="3200" dirty="0"/>
              <a:t> </a:t>
            </a:r>
            <a:r>
              <a:rPr lang="en-CA" sz="3200" dirty="0" err="1"/>
              <a:t>ou</a:t>
            </a:r>
            <a:r>
              <a:rPr lang="en-CA" sz="3200" dirty="0"/>
              <a:t> un </a:t>
            </a:r>
            <a:r>
              <a:rPr lang="en-CA" sz="3200" dirty="0" err="1"/>
              <a:t>présentateur</a:t>
            </a:r>
            <a:r>
              <a:rPr lang="en-CA" sz="3200" dirty="0"/>
              <a:t> – </a:t>
            </a:r>
            <a:r>
              <a:rPr lang="en-CA" sz="3200" dirty="0" err="1"/>
              <a:t>est</a:t>
            </a:r>
            <a:r>
              <a:rPr lang="en-CA" sz="3200" dirty="0"/>
              <a:t> </a:t>
            </a:r>
            <a:r>
              <a:rPr lang="en-CA" sz="3200" dirty="0" err="1"/>
              <a:t>en</a:t>
            </a:r>
            <a:r>
              <a:rPr lang="en-CA" sz="3200" dirty="0"/>
              <a:t> </a:t>
            </a:r>
            <a:r>
              <a:rPr lang="en-CA" sz="3200" dirty="0" err="1"/>
              <a:t>mesure</a:t>
            </a:r>
            <a:r>
              <a:rPr lang="en-CA" sz="3200" dirty="0"/>
              <a:t> </a:t>
            </a:r>
            <a:r>
              <a:rPr lang="en-CA" sz="3200" dirty="0" err="1"/>
              <a:t>d’influencer</a:t>
            </a:r>
            <a:r>
              <a:rPr lang="en-CA" sz="3200" dirty="0"/>
              <a:t> le </a:t>
            </a:r>
            <a:r>
              <a:rPr lang="en-CA" sz="3200" dirty="0" err="1"/>
              <a:t>contenu</a:t>
            </a:r>
            <a:r>
              <a:rPr lang="en-CA" sz="3200" dirty="0"/>
              <a:t> </a:t>
            </a:r>
            <a:r>
              <a:rPr lang="en-CA" sz="3200" dirty="0" err="1"/>
              <a:t>d’une</a:t>
            </a:r>
            <a:r>
              <a:rPr lang="en-CA" sz="3200" dirty="0"/>
              <a:t> </a:t>
            </a:r>
            <a:r>
              <a:rPr lang="en-CA" sz="3200" dirty="0" err="1" smtClean="0"/>
              <a:t>activité</a:t>
            </a:r>
            <a:r>
              <a:rPr lang="en-CA" sz="3200" dirty="0" smtClean="0"/>
              <a:t> educative par la mention </a:t>
            </a:r>
            <a:r>
              <a:rPr lang="en-CA" sz="3200" dirty="0" err="1" smtClean="0"/>
              <a:t>ou</a:t>
            </a:r>
            <a:r>
              <a:rPr lang="en-CA" sz="3200" dirty="0" smtClean="0"/>
              <a:t> la promotion des </a:t>
            </a:r>
            <a:r>
              <a:rPr lang="en-CA" sz="3200" dirty="0" err="1" smtClean="0"/>
              <a:t>produits</a:t>
            </a:r>
            <a:r>
              <a:rPr lang="en-CA" sz="3200" dirty="0" smtClean="0"/>
              <a:t> </a:t>
            </a:r>
            <a:r>
              <a:rPr lang="en-CA" sz="3200" dirty="0" err="1" smtClean="0"/>
              <a:t>ou</a:t>
            </a:r>
            <a:r>
              <a:rPr lang="en-CA" sz="3200" dirty="0" smtClean="0"/>
              <a:t> services d’un </a:t>
            </a:r>
            <a:r>
              <a:rPr lang="en-CA" sz="3200" dirty="0" err="1" smtClean="0"/>
              <a:t>intérêt</a:t>
            </a:r>
            <a:r>
              <a:rPr lang="en-CA" sz="3200" dirty="0" smtClean="0"/>
              <a:t> commercial avec </a:t>
            </a:r>
            <a:r>
              <a:rPr lang="en-CA" sz="3200" dirty="0" err="1" smtClean="0"/>
              <a:t>lequel</a:t>
            </a:r>
            <a:r>
              <a:rPr lang="en-CA" sz="3200" dirty="0" smtClean="0"/>
              <a:t> </a:t>
            </a:r>
            <a:r>
              <a:rPr lang="en-CA" sz="3200" dirty="0" err="1" smtClean="0"/>
              <a:t>il</a:t>
            </a:r>
            <a:r>
              <a:rPr lang="en-CA" sz="3200" dirty="0" smtClean="0"/>
              <a:t> </a:t>
            </a:r>
            <a:r>
              <a:rPr lang="en-CA" sz="3200" dirty="0" err="1" smtClean="0"/>
              <a:t>entretient</a:t>
            </a:r>
            <a:r>
              <a:rPr lang="en-CA" sz="3200" dirty="0" smtClean="0"/>
              <a:t> des relations, </a:t>
            </a:r>
            <a:r>
              <a:rPr lang="en-CA" sz="3200" dirty="0" err="1" smtClean="0"/>
              <a:t>ou</a:t>
            </a:r>
            <a:r>
              <a:rPr lang="en-CA" sz="3200" dirty="0" smtClean="0"/>
              <a:t> par </a:t>
            </a:r>
            <a:r>
              <a:rPr lang="en-CA" sz="3200" dirty="0" err="1" smtClean="0"/>
              <a:t>l’omission</a:t>
            </a:r>
            <a:r>
              <a:rPr lang="en-CA" sz="3200" dirty="0" smtClean="0"/>
              <a:t> de </a:t>
            </a:r>
            <a:r>
              <a:rPr lang="en-CA" sz="3200" dirty="0" err="1" smtClean="0"/>
              <a:t>mentionner</a:t>
            </a:r>
            <a:r>
              <a:rPr lang="en-CA" sz="3200" dirty="0" smtClean="0"/>
              <a:t> les </a:t>
            </a:r>
            <a:r>
              <a:rPr lang="en-CA" sz="3200" dirty="0" err="1" smtClean="0"/>
              <a:t>produits</a:t>
            </a:r>
            <a:r>
              <a:rPr lang="en-CA" sz="3200" dirty="0" smtClean="0"/>
              <a:t> </a:t>
            </a:r>
            <a:r>
              <a:rPr lang="en-CA" sz="3200" dirty="0" err="1" smtClean="0"/>
              <a:t>ou</a:t>
            </a:r>
            <a:r>
              <a:rPr lang="en-CA" sz="3200" dirty="0" smtClean="0"/>
              <a:t> services </a:t>
            </a:r>
            <a:r>
              <a:rPr lang="en-CA" sz="3200" dirty="0" err="1" smtClean="0"/>
              <a:t>concurrents</a:t>
            </a:r>
            <a:r>
              <a:rPr lang="en-CA" sz="3200" dirty="0" smtClean="0"/>
              <a:t>.”</a:t>
            </a:r>
          </a:p>
          <a:p>
            <a:endParaRPr lang="en-CA" dirty="0"/>
          </a:p>
          <a:p>
            <a:r>
              <a:rPr lang="en-CA" sz="1600" dirty="0" err="1" smtClean="0"/>
              <a:t>Réf</a:t>
            </a:r>
            <a:r>
              <a:rPr lang="en-CA" sz="1600" dirty="0" smtClean="0"/>
              <a:t>. </a:t>
            </a:r>
            <a:r>
              <a:rPr lang="en-CA" sz="1600" dirty="0" err="1" smtClean="0"/>
              <a:t>Conseils</a:t>
            </a:r>
            <a:r>
              <a:rPr lang="en-CA" sz="1600" dirty="0" smtClean="0"/>
              <a:t> </a:t>
            </a:r>
            <a:r>
              <a:rPr lang="en-CA" sz="1600" dirty="0" err="1" smtClean="0"/>
              <a:t>pratiques</a:t>
            </a:r>
            <a:r>
              <a:rPr lang="en-CA" sz="1600" dirty="0" smtClean="0"/>
              <a:t>: </a:t>
            </a:r>
            <a:r>
              <a:rPr lang="en-CA" sz="1600" dirty="0" err="1" smtClean="0"/>
              <a:t>Détection</a:t>
            </a:r>
            <a:r>
              <a:rPr lang="en-CA" sz="1600" dirty="0" smtClean="0"/>
              <a:t> et </a:t>
            </a:r>
            <a:r>
              <a:rPr lang="en-CA" sz="1600" dirty="0" err="1" smtClean="0"/>
              <a:t>gestion</a:t>
            </a:r>
            <a:r>
              <a:rPr lang="en-CA" sz="1600" dirty="0" smtClean="0"/>
              <a:t> des </a:t>
            </a:r>
            <a:r>
              <a:rPr lang="en-CA" sz="1600" dirty="0" err="1" smtClean="0"/>
              <a:t>conflits</a:t>
            </a:r>
            <a:r>
              <a:rPr lang="en-CA" sz="1600" dirty="0" smtClean="0"/>
              <a:t> </a:t>
            </a:r>
            <a:r>
              <a:rPr lang="en-CA" sz="1600" dirty="0" err="1" smtClean="0"/>
              <a:t>d’intérêts</a:t>
            </a:r>
            <a:r>
              <a:rPr lang="en-CA" sz="1600" dirty="0" smtClean="0"/>
              <a:t> et </a:t>
            </a:r>
            <a:r>
              <a:rPr lang="en-CA" sz="1600" dirty="0" err="1" smtClean="0"/>
              <a:t>transparence</a:t>
            </a:r>
            <a:r>
              <a:rPr lang="en-CA" sz="1600" dirty="0" smtClean="0"/>
              <a:t> </a:t>
            </a:r>
            <a:r>
              <a:rPr lang="en-CA" sz="1600" dirty="0" err="1" smtClean="0"/>
              <a:t>envers</a:t>
            </a:r>
            <a:r>
              <a:rPr lang="en-CA" sz="1600" dirty="0" smtClean="0"/>
              <a:t> les </a:t>
            </a:r>
            <a:r>
              <a:rPr lang="en-CA" sz="1600" dirty="0" err="1" smtClean="0"/>
              <a:t>apprenants</a:t>
            </a:r>
            <a:r>
              <a:rPr lang="en-CA" sz="1600" dirty="0" smtClean="0"/>
              <a:t>, CMFC </a:t>
            </a:r>
            <a:endParaRPr lang="en-CA" sz="1600" dirty="0"/>
          </a:p>
          <a:p>
            <a:endParaRPr lang="en-CA" dirty="0"/>
          </a:p>
        </p:txBody>
      </p:sp>
    </p:spTree>
    <p:extLst>
      <p:ext uri="{BB962C8B-B14F-4D97-AF65-F5344CB8AC3E}">
        <p14:creationId xmlns:p14="http://schemas.microsoft.com/office/powerpoint/2010/main" val="32846231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extLst>
              <p:ext uri="{D42A27DB-BD31-4B8C-83A1-F6EECF244321}">
                <p14:modId xmlns:p14="http://schemas.microsoft.com/office/powerpoint/2010/main" val="449572166"/>
              </p:ext>
            </p:extLst>
          </p:nvPr>
        </p:nvGraphicFramePr>
        <p:xfrm>
          <a:off x="1038287" y="1374314"/>
          <a:ext cx="10058400" cy="3474720"/>
        </p:xfrm>
        <a:graphic>
          <a:graphicData uri="http://schemas.openxmlformats.org/drawingml/2006/table">
            <a:tbl>
              <a:tblPr firstRow="1" bandRow="1">
                <a:tableStyleId>{5C22544A-7EE6-4342-B048-85BDC9FD1C3A}</a:tableStyleId>
              </a:tblPr>
              <a:tblGrid>
                <a:gridCol w="3352800"/>
                <a:gridCol w="3352800"/>
                <a:gridCol w="3352800"/>
              </a:tblGrid>
              <a:tr h="370840">
                <a:tc>
                  <a:txBody>
                    <a:bodyPr/>
                    <a:lstStyle/>
                    <a:p>
                      <a:pPr algn="ctr"/>
                      <a:r>
                        <a:rPr lang="en-CA" sz="3200" dirty="0" smtClean="0">
                          <a:solidFill>
                            <a:srgbClr val="663300"/>
                          </a:solidFill>
                        </a:rPr>
                        <a:t>Divulgation du </a:t>
                      </a:r>
                      <a:r>
                        <a:rPr lang="en-CA" sz="3200" dirty="0" err="1" smtClean="0">
                          <a:solidFill>
                            <a:srgbClr val="663300"/>
                          </a:solidFill>
                        </a:rPr>
                        <a:t>présentateur</a:t>
                      </a:r>
                      <a:endParaRPr lang="en-CA" sz="3200" dirty="0" smtClean="0">
                        <a:solidFill>
                          <a:srgbClr val="663300"/>
                        </a:solidFill>
                      </a:endParaRPr>
                    </a:p>
                    <a:p>
                      <a:endParaRPr lang="en-CA" dirty="0" smtClean="0">
                        <a:solidFill>
                          <a:srgbClr val="663300"/>
                        </a:solidFill>
                      </a:endParaRPr>
                    </a:p>
                    <a:p>
                      <a:pPr algn="ctr"/>
                      <a:r>
                        <a:rPr lang="en-CA" dirty="0" smtClean="0">
                          <a:solidFill>
                            <a:srgbClr val="663300"/>
                          </a:solidFill>
                        </a:rPr>
                        <a:t>Relations avec des </a:t>
                      </a:r>
                      <a:r>
                        <a:rPr lang="en-CA" dirty="0" err="1" smtClean="0">
                          <a:solidFill>
                            <a:srgbClr val="663300"/>
                          </a:solidFill>
                        </a:rPr>
                        <a:t>intérêts</a:t>
                      </a:r>
                      <a:r>
                        <a:rPr lang="en-CA" dirty="0" smtClean="0">
                          <a:solidFill>
                            <a:srgbClr val="663300"/>
                          </a:solidFill>
                        </a:rPr>
                        <a:t> </a:t>
                      </a:r>
                      <a:r>
                        <a:rPr lang="en-CA" dirty="0" err="1" smtClean="0">
                          <a:solidFill>
                            <a:srgbClr val="663300"/>
                          </a:solidFill>
                        </a:rPr>
                        <a:t>commerciaux</a:t>
                      </a:r>
                      <a:r>
                        <a:rPr lang="en-CA" dirty="0" smtClean="0">
                          <a:solidFill>
                            <a:srgbClr val="663300"/>
                          </a:solidFill>
                        </a:rPr>
                        <a:t>:</a:t>
                      </a:r>
                    </a:p>
                    <a:p>
                      <a:pPr marL="285750" indent="-285750" algn="ctr">
                        <a:buFontTx/>
                        <a:buChar char="-"/>
                      </a:pPr>
                      <a:r>
                        <a:rPr lang="en-CA" dirty="0" smtClean="0">
                          <a:solidFill>
                            <a:srgbClr val="663300"/>
                          </a:solidFill>
                        </a:rPr>
                        <a:t>Subventions</a:t>
                      </a:r>
                    </a:p>
                    <a:p>
                      <a:pPr marL="285750" indent="-285750" algn="ctr">
                        <a:buFontTx/>
                        <a:buChar char="-"/>
                      </a:pPr>
                      <a:r>
                        <a:rPr lang="en-CA" dirty="0" smtClean="0">
                          <a:solidFill>
                            <a:srgbClr val="663300"/>
                          </a:solidFill>
                        </a:rPr>
                        <a:t>Bureau des </a:t>
                      </a:r>
                      <a:r>
                        <a:rPr lang="en-CA" dirty="0" err="1" smtClean="0">
                          <a:solidFill>
                            <a:srgbClr val="663300"/>
                          </a:solidFill>
                        </a:rPr>
                        <a:t>conférenciers</a:t>
                      </a:r>
                      <a:r>
                        <a:rPr lang="en-CA" dirty="0" smtClean="0">
                          <a:solidFill>
                            <a:srgbClr val="663300"/>
                          </a:solidFill>
                        </a:rPr>
                        <a:t>/</a:t>
                      </a:r>
                      <a:r>
                        <a:rPr lang="en-CA" dirty="0" err="1" smtClean="0">
                          <a:solidFill>
                            <a:srgbClr val="663300"/>
                          </a:solidFill>
                        </a:rPr>
                        <a:t>honoraires</a:t>
                      </a:r>
                      <a:endParaRPr lang="en-CA" dirty="0" smtClean="0">
                        <a:solidFill>
                          <a:srgbClr val="663300"/>
                        </a:solidFill>
                      </a:endParaRPr>
                    </a:p>
                    <a:p>
                      <a:pPr marL="285750" indent="-285750" algn="ctr">
                        <a:buFontTx/>
                        <a:buChar char="-"/>
                      </a:pPr>
                      <a:r>
                        <a:rPr lang="en-CA" dirty="0" err="1" smtClean="0">
                          <a:solidFill>
                            <a:srgbClr val="663300"/>
                          </a:solidFill>
                        </a:rPr>
                        <a:t>Frais</a:t>
                      </a:r>
                      <a:r>
                        <a:rPr lang="en-CA" dirty="0" smtClean="0">
                          <a:solidFill>
                            <a:srgbClr val="663300"/>
                          </a:solidFill>
                        </a:rPr>
                        <a:t> de consultation</a:t>
                      </a:r>
                    </a:p>
                    <a:p>
                      <a:pPr marL="285750" indent="-285750" algn="ctr">
                        <a:buFontTx/>
                        <a:buChar char="-"/>
                      </a:pPr>
                      <a:r>
                        <a:rPr lang="en-CA" dirty="0" err="1" smtClean="0">
                          <a:solidFill>
                            <a:srgbClr val="663300"/>
                          </a:solidFill>
                        </a:rPr>
                        <a:t>Autres</a:t>
                      </a:r>
                      <a:endParaRPr lang="en-CA" dirty="0">
                        <a:solidFill>
                          <a:srgbClr val="663300"/>
                        </a:solidFill>
                      </a:endParaRPr>
                    </a:p>
                  </a:txBody>
                  <a:tcPr>
                    <a:solidFill>
                      <a:schemeClr val="accent3">
                        <a:lumMod val="40000"/>
                        <a:lumOff val="60000"/>
                      </a:schemeClr>
                    </a:solidFill>
                  </a:tcPr>
                </a:tc>
                <a:tc>
                  <a:txBody>
                    <a:bodyPr/>
                    <a:lstStyle/>
                    <a:p>
                      <a:pPr algn="ctr"/>
                      <a:r>
                        <a:rPr lang="en-CA" sz="3200" dirty="0" smtClean="0">
                          <a:solidFill>
                            <a:srgbClr val="663300"/>
                          </a:solidFill>
                        </a:rPr>
                        <a:t>Divulgation du </a:t>
                      </a:r>
                      <a:r>
                        <a:rPr lang="en-CA" sz="3200" dirty="0" err="1" smtClean="0">
                          <a:solidFill>
                            <a:srgbClr val="663300"/>
                          </a:solidFill>
                        </a:rPr>
                        <a:t>soutien</a:t>
                      </a:r>
                      <a:r>
                        <a:rPr lang="en-CA" sz="3200" dirty="0" smtClean="0">
                          <a:solidFill>
                            <a:srgbClr val="663300"/>
                          </a:solidFill>
                        </a:rPr>
                        <a:t> commercial</a:t>
                      </a:r>
                    </a:p>
                    <a:p>
                      <a:pPr algn="ctr"/>
                      <a:endParaRPr lang="en-CA" dirty="0" smtClean="0">
                        <a:solidFill>
                          <a:srgbClr val="663300"/>
                        </a:solidFill>
                      </a:endParaRPr>
                    </a:p>
                    <a:p>
                      <a:pPr algn="ctr"/>
                      <a:r>
                        <a:rPr lang="en-CA" dirty="0" smtClean="0">
                          <a:solidFill>
                            <a:srgbClr val="663300"/>
                          </a:solidFill>
                        </a:rPr>
                        <a:t>Ce programme de formation a </a:t>
                      </a:r>
                      <a:r>
                        <a:rPr lang="en-CA" dirty="0" err="1" smtClean="0">
                          <a:solidFill>
                            <a:srgbClr val="663300"/>
                          </a:solidFill>
                        </a:rPr>
                        <a:t>été</a:t>
                      </a:r>
                      <a:r>
                        <a:rPr lang="en-CA" dirty="0" smtClean="0">
                          <a:solidFill>
                            <a:srgbClr val="663300"/>
                          </a:solidFill>
                        </a:rPr>
                        <a:t> </a:t>
                      </a:r>
                      <a:r>
                        <a:rPr lang="en-CA" dirty="0" err="1" smtClean="0">
                          <a:solidFill>
                            <a:srgbClr val="663300"/>
                          </a:solidFill>
                        </a:rPr>
                        <a:t>produit</a:t>
                      </a:r>
                      <a:r>
                        <a:rPr lang="en-CA" dirty="0" smtClean="0">
                          <a:solidFill>
                            <a:srgbClr val="663300"/>
                          </a:solidFill>
                        </a:rPr>
                        <a:t> grâce au </a:t>
                      </a:r>
                      <a:r>
                        <a:rPr lang="en-CA" dirty="0" err="1" smtClean="0">
                          <a:solidFill>
                            <a:srgbClr val="663300"/>
                          </a:solidFill>
                        </a:rPr>
                        <a:t>soutien</a:t>
                      </a:r>
                      <a:r>
                        <a:rPr lang="en-CA" dirty="0" smtClean="0">
                          <a:solidFill>
                            <a:srgbClr val="663300"/>
                          </a:solidFill>
                        </a:rPr>
                        <a:t> financier </a:t>
                      </a:r>
                      <a:r>
                        <a:rPr lang="en-CA" dirty="0" err="1" smtClean="0">
                          <a:solidFill>
                            <a:srgbClr val="663300"/>
                          </a:solidFill>
                        </a:rPr>
                        <a:t>ou</a:t>
                      </a:r>
                      <a:r>
                        <a:rPr lang="en-CA" dirty="0" smtClean="0">
                          <a:solidFill>
                            <a:srgbClr val="663300"/>
                          </a:solidFill>
                        </a:rPr>
                        <a:t> non financier de [ ] sous </a:t>
                      </a:r>
                      <a:r>
                        <a:rPr lang="en-CA" dirty="0" err="1" smtClean="0">
                          <a:solidFill>
                            <a:srgbClr val="663300"/>
                          </a:solidFill>
                        </a:rPr>
                        <a:t>forme</a:t>
                      </a:r>
                      <a:r>
                        <a:rPr lang="en-CA" dirty="0" smtClean="0">
                          <a:solidFill>
                            <a:srgbClr val="663300"/>
                          </a:solidFill>
                        </a:rPr>
                        <a:t> de [ ] </a:t>
                      </a:r>
                    </a:p>
                    <a:p>
                      <a:pPr algn="ctr"/>
                      <a:endParaRPr lang="en-CA" dirty="0" smtClean="0">
                        <a:solidFill>
                          <a:srgbClr val="663300"/>
                        </a:solidFill>
                      </a:endParaRPr>
                    </a:p>
                    <a:p>
                      <a:pPr algn="ctr"/>
                      <a:r>
                        <a:rPr lang="en-CA" dirty="0" err="1" smtClean="0">
                          <a:solidFill>
                            <a:srgbClr val="663300"/>
                          </a:solidFill>
                        </a:rPr>
                        <a:t>Conflits</a:t>
                      </a:r>
                      <a:r>
                        <a:rPr lang="en-CA" dirty="0" smtClean="0">
                          <a:solidFill>
                            <a:srgbClr val="663300"/>
                          </a:solidFill>
                        </a:rPr>
                        <a:t> </a:t>
                      </a:r>
                      <a:r>
                        <a:rPr lang="en-CA" dirty="0" err="1" smtClean="0">
                          <a:solidFill>
                            <a:srgbClr val="663300"/>
                          </a:solidFill>
                        </a:rPr>
                        <a:t>d’intérêts</a:t>
                      </a:r>
                      <a:r>
                        <a:rPr lang="en-CA" dirty="0" smtClean="0">
                          <a:solidFill>
                            <a:srgbClr val="663300"/>
                          </a:solidFill>
                        </a:rPr>
                        <a:t> </a:t>
                      </a:r>
                      <a:r>
                        <a:rPr lang="en-CA" dirty="0" err="1" smtClean="0">
                          <a:solidFill>
                            <a:srgbClr val="663300"/>
                          </a:solidFill>
                        </a:rPr>
                        <a:t>potentiels</a:t>
                      </a:r>
                      <a:r>
                        <a:rPr lang="en-CA" dirty="0" smtClean="0">
                          <a:solidFill>
                            <a:srgbClr val="663300"/>
                          </a:solidFill>
                        </a:rPr>
                        <a:t>:</a:t>
                      </a:r>
                      <a:endParaRPr lang="en-CA" dirty="0">
                        <a:solidFill>
                          <a:srgbClr val="663300"/>
                        </a:solidFill>
                      </a:endParaRPr>
                    </a:p>
                  </a:txBody>
                  <a:tcPr>
                    <a:solidFill>
                      <a:schemeClr val="accent1">
                        <a:lumMod val="40000"/>
                        <a:lumOff val="60000"/>
                      </a:schemeClr>
                    </a:solidFill>
                  </a:tcPr>
                </a:tc>
                <a:tc>
                  <a:txBody>
                    <a:bodyPr/>
                    <a:lstStyle/>
                    <a:p>
                      <a:pPr algn="ctr"/>
                      <a:r>
                        <a:rPr lang="en-CA" sz="3200" dirty="0" err="1" smtClean="0">
                          <a:solidFill>
                            <a:srgbClr val="663300"/>
                          </a:solidFill>
                        </a:rPr>
                        <a:t>Atténuation</a:t>
                      </a:r>
                      <a:r>
                        <a:rPr lang="en-CA" sz="3200" dirty="0" smtClean="0">
                          <a:solidFill>
                            <a:srgbClr val="663300"/>
                          </a:solidFill>
                        </a:rPr>
                        <a:t> des sources </a:t>
                      </a:r>
                      <a:r>
                        <a:rPr lang="en-CA" sz="3200" dirty="0" err="1" smtClean="0">
                          <a:solidFill>
                            <a:srgbClr val="663300"/>
                          </a:solidFill>
                        </a:rPr>
                        <a:t>potentielles</a:t>
                      </a:r>
                      <a:r>
                        <a:rPr lang="en-CA" sz="3200" dirty="0" smtClean="0">
                          <a:solidFill>
                            <a:srgbClr val="663300"/>
                          </a:solidFill>
                        </a:rPr>
                        <a:t> de </a:t>
                      </a:r>
                      <a:r>
                        <a:rPr lang="en-CA" sz="3200" dirty="0" err="1" smtClean="0">
                          <a:solidFill>
                            <a:srgbClr val="663300"/>
                          </a:solidFill>
                        </a:rPr>
                        <a:t>partialité</a:t>
                      </a:r>
                      <a:endParaRPr lang="en-CA" sz="3200" dirty="0">
                        <a:solidFill>
                          <a:srgbClr val="663300"/>
                        </a:solidFill>
                      </a:endParaRPr>
                    </a:p>
                  </a:txBody>
                  <a:tcPr>
                    <a:solidFill>
                      <a:schemeClr val="accent5">
                        <a:lumMod val="40000"/>
                        <a:lumOff val="60000"/>
                      </a:schemeClr>
                    </a:solidFill>
                  </a:tcPr>
                </a:tc>
              </a:tr>
            </a:tbl>
          </a:graphicData>
        </a:graphic>
      </p:graphicFrame>
      <p:sp>
        <p:nvSpPr>
          <p:cNvPr id="3" name="ZoneTexte 2"/>
          <p:cNvSpPr txBox="1"/>
          <p:nvPr/>
        </p:nvSpPr>
        <p:spPr>
          <a:xfrm>
            <a:off x="973394" y="368710"/>
            <a:ext cx="10073148" cy="830997"/>
          </a:xfrm>
          <a:prstGeom prst="rect">
            <a:avLst/>
          </a:prstGeom>
          <a:noFill/>
        </p:spPr>
        <p:txBody>
          <a:bodyPr wrap="square" rtlCol="0">
            <a:spAutoFit/>
          </a:bodyPr>
          <a:lstStyle/>
          <a:p>
            <a:r>
              <a:rPr lang="en-CA" sz="4800" dirty="0" smtClean="0"/>
              <a:t>La </a:t>
            </a:r>
            <a:r>
              <a:rPr lang="en-CA" sz="4800" dirty="0" err="1" smtClean="0"/>
              <a:t>règle</a:t>
            </a:r>
            <a:r>
              <a:rPr lang="en-CA" sz="4800" dirty="0" smtClean="0"/>
              <a:t> des 3 </a:t>
            </a:r>
            <a:r>
              <a:rPr lang="en-CA" sz="4800" dirty="0" err="1" smtClean="0"/>
              <a:t>diapos</a:t>
            </a:r>
            <a:r>
              <a:rPr lang="en-CA" sz="4800" dirty="0" smtClean="0"/>
              <a:t>!</a:t>
            </a:r>
            <a:endParaRPr lang="en-CA" sz="4800" dirty="0"/>
          </a:p>
        </p:txBody>
      </p:sp>
    </p:spTree>
    <p:extLst>
      <p:ext uri="{BB962C8B-B14F-4D97-AF65-F5344CB8AC3E}">
        <p14:creationId xmlns:p14="http://schemas.microsoft.com/office/powerpoint/2010/main" val="1379157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2029" y="257106"/>
            <a:ext cx="10058400" cy="1450757"/>
          </a:xfrm>
        </p:spPr>
        <p:txBody>
          <a:bodyPr/>
          <a:lstStyle/>
          <a:p>
            <a:r>
              <a:rPr lang="en-CA" dirty="0" err="1" smtClean="0"/>
              <a:t>Exercice</a:t>
            </a:r>
            <a:r>
              <a:rPr lang="en-CA" dirty="0" smtClean="0"/>
              <a:t> #2…</a:t>
            </a:r>
            <a:endParaRPr lang="en-CA" dirty="0"/>
          </a:p>
        </p:txBody>
      </p:sp>
      <p:pic>
        <p:nvPicPr>
          <p:cNvPr id="3" name="Image 2"/>
          <p:cNvPicPr>
            <a:picLocks noChangeAspect="1"/>
          </p:cNvPicPr>
          <p:nvPr/>
        </p:nvPicPr>
        <p:blipFill>
          <a:blip r:embed="rId3"/>
          <a:stretch>
            <a:fillRect/>
          </a:stretch>
        </p:blipFill>
        <p:spPr>
          <a:xfrm>
            <a:off x="2350742" y="1902541"/>
            <a:ext cx="7294135" cy="4222629"/>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pic>
    </p:spTree>
    <p:extLst>
      <p:ext uri="{BB962C8B-B14F-4D97-AF65-F5344CB8AC3E}">
        <p14:creationId xmlns:p14="http://schemas.microsoft.com/office/powerpoint/2010/main" val="36156547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2531" y="2079523"/>
            <a:ext cx="10058400" cy="3344935"/>
          </a:xfrm>
        </p:spPr>
        <p:txBody>
          <a:bodyPr>
            <a:normAutofit fontScale="90000"/>
          </a:bodyPr>
          <a:lstStyle/>
          <a:p>
            <a:pPr marL="91440" lvl="0" indent="-91440">
              <a:lnSpc>
                <a:spcPct val="90000"/>
              </a:lnSpc>
              <a:spcBef>
                <a:spcPts val="1200"/>
              </a:spcBef>
              <a:spcAft>
                <a:spcPts val="200"/>
              </a:spcAft>
              <a:buClr>
                <a:srgbClr val="E48312"/>
              </a:buClr>
              <a:buSzPct val="100000"/>
              <a:buFont typeface="Calibri" panose="020F0502020204030204" pitchFamily="34" charset="0"/>
              <a:buChar char=" "/>
            </a:pPr>
            <a:r>
              <a:rPr lang="en-CA" dirty="0" smtClean="0"/>
              <a:t/>
            </a:r>
            <a:br>
              <a:rPr lang="en-CA" dirty="0" smtClean="0"/>
            </a:br>
            <a:r>
              <a:rPr lang="en-CA" dirty="0"/>
              <a:t/>
            </a:r>
            <a:br>
              <a:rPr lang="en-CA" dirty="0"/>
            </a:br>
            <a:r>
              <a:rPr lang="en-CA" dirty="0" smtClean="0"/>
              <a:t>“Conflict of interest resemble a screening test for bias with imperfect sensitivity and specificity.”</a:t>
            </a:r>
            <a:br>
              <a:rPr lang="en-CA" dirty="0" smtClean="0"/>
            </a:br>
            <a:r>
              <a:rPr lang="en-CA" dirty="0"/>
              <a:t/>
            </a:r>
            <a:br>
              <a:rPr lang="en-CA" dirty="0"/>
            </a:br>
            <a:r>
              <a:rPr lang="en-CA" sz="1800" spc="0" dirty="0">
                <a:solidFill>
                  <a:srgbClr val="000000">
                    <a:lumMod val="75000"/>
                    <a:lumOff val="25000"/>
                  </a:srgbClr>
                </a:solidFill>
                <a:latin typeface="Calibri" panose="020F0502020204030204"/>
                <a:ea typeface="+mn-ea"/>
                <a:cs typeface="+mn-cs"/>
              </a:rPr>
              <a:t>Is There a Relationship between Commercial Support and Bias in Continuing Medical Education Activities? Ronald </a:t>
            </a:r>
            <a:r>
              <a:rPr lang="en-CA" sz="1800" spc="0" dirty="0" err="1">
                <a:solidFill>
                  <a:srgbClr val="000000">
                    <a:lumMod val="75000"/>
                    <a:lumOff val="25000"/>
                  </a:srgbClr>
                </a:solidFill>
                <a:latin typeface="Calibri" panose="020F0502020204030204"/>
                <a:ea typeface="+mn-ea"/>
                <a:cs typeface="+mn-cs"/>
              </a:rPr>
              <a:t>M.Cervero</a:t>
            </a:r>
            <a:r>
              <a:rPr lang="en-CA" sz="1800" spc="0" dirty="0">
                <a:solidFill>
                  <a:srgbClr val="000000">
                    <a:lumMod val="75000"/>
                    <a:lumOff val="25000"/>
                  </a:srgbClr>
                </a:solidFill>
                <a:latin typeface="Calibri" panose="020F0502020204030204"/>
                <a:ea typeface="+mn-ea"/>
                <a:cs typeface="+mn-cs"/>
              </a:rPr>
              <a:t> and Julie </a:t>
            </a:r>
            <a:r>
              <a:rPr lang="en-CA" sz="1800" spc="0" dirty="0" err="1">
                <a:solidFill>
                  <a:srgbClr val="000000">
                    <a:lumMod val="75000"/>
                    <a:lumOff val="25000"/>
                  </a:srgbClr>
                </a:solidFill>
                <a:latin typeface="Calibri" panose="020F0502020204030204"/>
                <a:ea typeface="+mn-ea"/>
                <a:cs typeface="+mn-cs"/>
              </a:rPr>
              <a:t>K.Gaines</a:t>
            </a:r>
            <a:r>
              <a:rPr lang="en-CA" sz="1800" spc="0" dirty="0">
                <a:solidFill>
                  <a:srgbClr val="000000">
                    <a:lumMod val="75000"/>
                    <a:lumOff val="25000"/>
                  </a:srgbClr>
                </a:solidFill>
                <a:latin typeface="Calibri" panose="020F0502020204030204"/>
                <a:ea typeface="+mn-ea"/>
                <a:cs typeface="+mn-cs"/>
              </a:rPr>
              <a:t>, ACCME April 2014 </a:t>
            </a:r>
            <a:br>
              <a:rPr lang="en-CA" sz="1800" spc="0" dirty="0">
                <a:solidFill>
                  <a:srgbClr val="000000">
                    <a:lumMod val="75000"/>
                    <a:lumOff val="25000"/>
                  </a:srgbClr>
                </a:solidFill>
                <a:latin typeface="Calibri" panose="020F0502020204030204"/>
                <a:ea typeface="+mn-ea"/>
                <a:cs typeface="+mn-cs"/>
              </a:rPr>
            </a:br>
            <a:endParaRPr lang="en-CA" sz="1800" dirty="0"/>
          </a:p>
        </p:txBody>
      </p:sp>
    </p:spTree>
    <p:extLst>
      <p:ext uri="{BB962C8B-B14F-4D97-AF65-F5344CB8AC3E}">
        <p14:creationId xmlns:p14="http://schemas.microsoft.com/office/powerpoint/2010/main" val="142742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99360" y="942274"/>
            <a:ext cx="9692640" cy="1008446"/>
          </a:xfrm>
          <a:prstGeom prst="rect">
            <a:avLst/>
          </a:prstGeom>
          <a:solidFill>
            <a:srgbClr val="FFE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4" descr="http://www.imaginationcreations.com/clients/merck/Brands/Gardasil_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069" y="4417141"/>
            <a:ext cx="9284755" cy="39378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30149" y="6113205"/>
            <a:ext cx="9294973" cy="2241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Image 3"/>
          <p:cNvPicPr>
            <a:picLocks noChangeAspect="1"/>
          </p:cNvPicPr>
          <p:nvPr/>
        </p:nvPicPr>
        <p:blipFill>
          <a:blip r:embed="rId4"/>
          <a:stretch>
            <a:fillRect/>
          </a:stretch>
        </p:blipFill>
        <p:spPr>
          <a:xfrm>
            <a:off x="1834526" y="2420024"/>
            <a:ext cx="8522947" cy="2017951"/>
          </a:xfrm>
          <a:prstGeom prst="rect">
            <a:avLst/>
          </a:prstGeom>
        </p:spPr>
      </p:pic>
      <p:pic>
        <p:nvPicPr>
          <p:cNvPr id="5" name="Image 4"/>
          <p:cNvPicPr>
            <a:picLocks noChangeAspect="1"/>
          </p:cNvPicPr>
          <p:nvPr/>
        </p:nvPicPr>
        <p:blipFill>
          <a:blip r:embed="rId5"/>
          <a:stretch>
            <a:fillRect/>
          </a:stretch>
        </p:blipFill>
        <p:spPr>
          <a:xfrm>
            <a:off x="697636" y="942274"/>
            <a:ext cx="8205927" cy="1280271"/>
          </a:xfrm>
          <a:prstGeom prst="rect">
            <a:avLst/>
          </a:prstGeom>
        </p:spPr>
      </p:pic>
      <p:sp>
        <p:nvSpPr>
          <p:cNvPr id="9" name="ZoneTexte 8"/>
          <p:cNvSpPr txBox="1"/>
          <p:nvPr/>
        </p:nvSpPr>
        <p:spPr>
          <a:xfrm>
            <a:off x="235974" y="60015"/>
            <a:ext cx="3583858" cy="825910"/>
          </a:xfrm>
          <a:prstGeom prst="rect">
            <a:avLst/>
          </a:prstGeom>
          <a:noFill/>
        </p:spPr>
        <p:txBody>
          <a:bodyPr wrap="square" rtlCol="0">
            <a:spAutoFit/>
          </a:bodyPr>
          <a:lstStyle/>
          <a:p>
            <a:r>
              <a:rPr lang="en-CA" sz="4800" spc="-50" dirty="0" err="1">
                <a:solidFill>
                  <a:srgbClr val="000000">
                    <a:lumMod val="75000"/>
                    <a:lumOff val="25000"/>
                  </a:srgbClr>
                </a:solidFill>
                <a:latin typeface="Calibri Light" panose="020F0302020204030204"/>
                <a:ea typeface="+mj-ea"/>
                <a:cs typeface="+mj-cs"/>
              </a:rPr>
              <a:t>Exercice</a:t>
            </a:r>
            <a:r>
              <a:rPr lang="en-CA" sz="4800" spc="-50" dirty="0">
                <a:solidFill>
                  <a:srgbClr val="000000">
                    <a:lumMod val="75000"/>
                    <a:lumOff val="25000"/>
                  </a:srgbClr>
                </a:solidFill>
                <a:latin typeface="Calibri Light" panose="020F0302020204030204"/>
                <a:ea typeface="+mj-ea"/>
                <a:cs typeface="+mj-cs"/>
              </a:rPr>
              <a:t> </a:t>
            </a:r>
            <a:r>
              <a:rPr lang="en-CA" sz="4800" spc="-50" dirty="0" smtClean="0">
                <a:solidFill>
                  <a:srgbClr val="000000">
                    <a:lumMod val="75000"/>
                    <a:lumOff val="25000"/>
                  </a:srgbClr>
                </a:solidFill>
                <a:latin typeface="Calibri Light" panose="020F0302020204030204"/>
                <a:ea typeface="+mj-ea"/>
                <a:cs typeface="+mj-cs"/>
              </a:rPr>
              <a:t>#3…</a:t>
            </a:r>
            <a:endParaRPr lang="en-CA" dirty="0"/>
          </a:p>
        </p:txBody>
      </p:sp>
    </p:spTree>
    <p:extLst>
      <p:ext uri="{BB962C8B-B14F-4D97-AF65-F5344CB8AC3E}">
        <p14:creationId xmlns:p14="http://schemas.microsoft.com/office/powerpoint/2010/main" val="37137260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imaginationcreations.com/clients/merck/Brands/Gardasil_F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892" y="1710813"/>
            <a:ext cx="9284755" cy="3937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2066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a:t>Fait-on </a:t>
            </a:r>
            <a:r>
              <a:rPr lang="en-CA" dirty="0" err="1"/>
              <a:t>l’utilisation</a:t>
            </a:r>
            <a:r>
              <a:rPr lang="en-CA" dirty="0"/>
              <a:t> de </a:t>
            </a:r>
            <a:r>
              <a:rPr lang="en-CA" dirty="0" smtClean="0"/>
              <a:t>“Branding</a:t>
            </a:r>
            <a:r>
              <a:rPr lang="en-CA" dirty="0"/>
              <a:t>”?</a:t>
            </a:r>
          </a:p>
        </p:txBody>
      </p:sp>
      <p:sp>
        <p:nvSpPr>
          <p:cNvPr id="3" name="Espace réservé du contenu 2"/>
          <p:cNvSpPr>
            <a:spLocks noGrp="1"/>
          </p:cNvSpPr>
          <p:nvPr>
            <p:ph idx="1"/>
          </p:nvPr>
        </p:nvSpPr>
        <p:spPr>
          <a:xfrm>
            <a:off x="1097280" y="1845734"/>
            <a:ext cx="5097043" cy="4023360"/>
          </a:xfrm>
        </p:spPr>
        <p:txBody>
          <a:bodyPr>
            <a:normAutofit/>
          </a:bodyPr>
          <a:lstStyle/>
          <a:p>
            <a:endParaRPr lang="en-CA" sz="3200" dirty="0" smtClean="0"/>
          </a:p>
          <a:p>
            <a:r>
              <a:rPr lang="en-CA" sz="3200" dirty="0" err="1" smtClean="0"/>
              <a:t>Dans</a:t>
            </a:r>
            <a:r>
              <a:rPr lang="en-CA" sz="3200" dirty="0" smtClean="0"/>
              <a:t> la </a:t>
            </a:r>
            <a:r>
              <a:rPr lang="en-CA" sz="3200" dirty="0" err="1" smtClean="0"/>
              <a:t>présentation</a:t>
            </a:r>
            <a:r>
              <a:rPr lang="en-CA" sz="3200" dirty="0" smtClean="0"/>
              <a:t> </a:t>
            </a:r>
            <a:r>
              <a:rPr lang="en-CA" sz="3200" dirty="0" err="1" smtClean="0"/>
              <a:t>mais</a:t>
            </a:r>
            <a:r>
              <a:rPr lang="en-CA" sz="3200" dirty="0" smtClean="0"/>
              <a:t> </a:t>
            </a:r>
            <a:r>
              <a:rPr lang="en-CA" sz="3200" dirty="0" err="1" smtClean="0"/>
              <a:t>aussi</a:t>
            </a:r>
            <a:r>
              <a:rPr lang="en-CA" sz="3200" dirty="0" smtClean="0"/>
              <a:t> </a:t>
            </a:r>
            <a:r>
              <a:rPr lang="en-CA" sz="3200" dirty="0" err="1" smtClean="0"/>
              <a:t>dans</a:t>
            </a:r>
            <a:r>
              <a:rPr lang="en-CA" sz="3200" dirty="0" smtClean="0"/>
              <a:t> le </a:t>
            </a:r>
            <a:r>
              <a:rPr lang="en-CA" sz="3200" dirty="0" err="1" smtClean="0"/>
              <a:t>matériel</a:t>
            </a:r>
            <a:r>
              <a:rPr lang="en-CA" sz="3200" dirty="0" smtClean="0"/>
              <a:t> de promotion de </a:t>
            </a:r>
            <a:r>
              <a:rPr lang="en-CA" sz="3200" dirty="0" err="1" smtClean="0"/>
              <a:t>l’activité</a:t>
            </a:r>
            <a:r>
              <a:rPr lang="en-CA" sz="3200" dirty="0" smtClean="0"/>
              <a:t>, les documents </a:t>
            </a:r>
            <a:r>
              <a:rPr lang="en-CA" sz="3200" dirty="0" err="1" smtClean="0"/>
              <a:t>remis</a:t>
            </a:r>
            <a:r>
              <a:rPr lang="en-CA" sz="3200" dirty="0" smtClean="0"/>
              <a:t> aux participants et tout </a:t>
            </a:r>
            <a:r>
              <a:rPr lang="en-CA" sz="3200" dirty="0" err="1" smtClean="0"/>
              <a:t>autre</a:t>
            </a:r>
            <a:r>
              <a:rPr lang="en-CA" sz="3200" dirty="0" smtClean="0"/>
              <a:t> materiel.</a:t>
            </a:r>
            <a:endParaRPr lang="en-CA" sz="3200" dirty="0"/>
          </a:p>
        </p:txBody>
      </p:sp>
      <p:pic>
        <p:nvPicPr>
          <p:cNvPr id="6146" name="Picture 2" descr="Image result for bran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6312" y="2212258"/>
            <a:ext cx="4669368" cy="352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404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Fait-on </a:t>
            </a:r>
            <a:r>
              <a:rPr lang="en-CA" dirty="0" err="1" smtClean="0"/>
              <a:t>preuve</a:t>
            </a:r>
            <a:r>
              <a:rPr lang="en-CA" dirty="0" smtClean="0"/>
              <a:t> de rigueur </a:t>
            </a:r>
            <a:r>
              <a:rPr lang="en-CA" dirty="0" err="1" smtClean="0"/>
              <a:t>scientifique</a:t>
            </a:r>
            <a:r>
              <a:rPr lang="en-CA" dirty="0" smtClean="0"/>
              <a:t>?</a:t>
            </a:r>
            <a:endParaRPr lang="en-CA" dirty="0"/>
          </a:p>
        </p:txBody>
      </p:sp>
      <p:sp>
        <p:nvSpPr>
          <p:cNvPr id="3" name="Espace réservé du contenu 2"/>
          <p:cNvSpPr>
            <a:spLocks noGrp="1"/>
          </p:cNvSpPr>
          <p:nvPr>
            <p:ph idx="1"/>
          </p:nvPr>
        </p:nvSpPr>
        <p:spPr/>
        <p:txBody>
          <a:bodyPr>
            <a:normAutofit/>
          </a:bodyPr>
          <a:lstStyle/>
          <a:p>
            <a:endParaRPr lang="en-CA" sz="2800" dirty="0" smtClean="0"/>
          </a:p>
          <a:p>
            <a:r>
              <a:rPr lang="en-CA" sz="2800" dirty="0"/>
              <a:t>U</a:t>
            </a:r>
            <a:r>
              <a:rPr lang="en-CA" sz="2800" dirty="0" smtClean="0"/>
              <a:t>tilise-t-on </a:t>
            </a:r>
            <a:r>
              <a:rPr lang="en-CA" sz="2800" dirty="0" err="1" smtClean="0"/>
              <a:t>une</a:t>
            </a:r>
            <a:r>
              <a:rPr lang="en-CA" sz="2800" dirty="0" smtClean="0"/>
              <a:t> revue critique de la </a:t>
            </a:r>
            <a:r>
              <a:rPr lang="en-CA" sz="2800" dirty="0" err="1" smtClean="0"/>
              <a:t>littérature</a:t>
            </a:r>
            <a:r>
              <a:rPr lang="en-CA" sz="2800" dirty="0" smtClean="0"/>
              <a:t> </a:t>
            </a:r>
            <a:r>
              <a:rPr lang="en-CA" sz="2800" dirty="0" err="1" smtClean="0"/>
              <a:t>ou</a:t>
            </a:r>
            <a:r>
              <a:rPr lang="en-CA" sz="2800" dirty="0" smtClean="0"/>
              <a:t> </a:t>
            </a:r>
            <a:r>
              <a:rPr lang="en-CA" sz="2800" dirty="0" err="1" smtClean="0"/>
              <a:t>une</a:t>
            </a:r>
            <a:r>
              <a:rPr lang="en-CA" sz="2800" dirty="0" smtClean="0"/>
              <a:t> </a:t>
            </a:r>
            <a:r>
              <a:rPr lang="en-CA" sz="2800" dirty="0" err="1" smtClean="0"/>
              <a:t>méta</a:t>
            </a:r>
            <a:r>
              <a:rPr lang="en-CA" sz="2800" dirty="0" smtClean="0"/>
              <a:t>-analyse pour </a:t>
            </a:r>
            <a:r>
              <a:rPr lang="en-CA" sz="2800" dirty="0" err="1" smtClean="0"/>
              <a:t>résumer</a:t>
            </a:r>
            <a:r>
              <a:rPr lang="en-CA" sz="2800" dirty="0" smtClean="0"/>
              <a:t> la </a:t>
            </a:r>
            <a:r>
              <a:rPr lang="en-CA" sz="2800" dirty="0" err="1" smtClean="0"/>
              <a:t>totalité</a:t>
            </a:r>
            <a:r>
              <a:rPr lang="en-CA" sz="2800" dirty="0" smtClean="0"/>
              <a:t> des </a:t>
            </a:r>
            <a:r>
              <a:rPr lang="en-CA" sz="2800" dirty="0" err="1" smtClean="0"/>
              <a:t>données</a:t>
            </a:r>
            <a:r>
              <a:rPr lang="en-CA" sz="2800" dirty="0" smtClean="0"/>
              <a:t> </a:t>
            </a:r>
            <a:r>
              <a:rPr lang="en-CA" sz="2800" dirty="0" err="1" smtClean="0"/>
              <a:t>probantes</a:t>
            </a:r>
            <a:r>
              <a:rPr lang="en-CA" sz="2800" dirty="0" smtClean="0"/>
              <a:t>?</a:t>
            </a:r>
          </a:p>
          <a:p>
            <a:endParaRPr lang="en-CA" sz="2800" dirty="0" smtClean="0"/>
          </a:p>
          <a:p>
            <a:r>
              <a:rPr lang="en-CA" sz="2800" dirty="0" smtClean="0"/>
              <a:t>Met-on </a:t>
            </a:r>
            <a:r>
              <a:rPr lang="en-CA" sz="2800" dirty="0" err="1" smtClean="0"/>
              <a:t>volontairement</a:t>
            </a:r>
            <a:r>
              <a:rPr lang="en-CA" sz="2800" dirty="0" smtClean="0"/>
              <a:t> de </a:t>
            </a:r>
            <a:r>
              <a:rPr lang="en-CA" sz="2800" dirty="0" err="1" smtClean="0"/>
              <a:t>côté</a:t>
            </a:r>
            <a:r>
              <a:rPr lang="en-CA" sz="2800" dirty="0" smtClean="0"/>
              <a:t> de </a:t>
            </a:r>
            <a:r>
              <a:rPr lang="en-CA" sz="2800" dirty="0" err="1" smtClean="0"/>
              <a:t>l’information</a:t>
            </a:r>
            <a:r>
              <a:rPr lang="en-CA" sz="2800" dirty="0" smtClean="0"/>
              <a:t> </a:t>
            </a:r>
            <a:r>
              <a:rPr lang="en-CA" sz="2800" dirty="0" err="1" smtClean="0"/>
              <a:t>importante</a:t>
            </a:r>
            <a:r>
              <a:rPr lang="en-CA" sz="2800" dirty="0" smtClean="0"/>
              <a:t>?</a:t>
            </a:r>
          </a:p>
          <a:p>
            <a:endParaRPr lang="en-CA" sz="2800" dirty="0"/>
          </a:p>
          <a:p>
            <a:r>
              <a:rPr lang="en-CA" sz="2800" dirty="0" err="1" smtClean="0"/>
              <a:t>Manipule</a:t>
            </a:r>
            <a:r>
              <a:rPr lang="en-CA" sz="2800" dirty="0" smtClean="0"/>
              <a:t>-t-on </a:t>
            </a:r>
            <a:r>
              <a:rPr lang="en-CA" sz="2800" dirty="0" err="1" smtClean="0"/>
              <a:t>l’information</a:t>
            </a:r>
            <a:r>
              <a:rPr lang="en-CA" sz="2800" dirty="0"/>
              <a:t>?</a:t>
            </a:r>
            <a:r>
              <a:rPr lang="en-CA" sz="2800" dirty="0" smtClean="0"/>
              <a:t> </a:t>
            </a:r>
            <a:endParaRPr lang="en-CA" sz="2800" dirty="0"/>
          </a:p>
        </p:txBody>
      </p:sp>
    </p:spTree>
    <p:extLst>
      <p:ext uri="{BB962C8B-B14F-4D97-AF65-F5344CB8AC3E}">
        <p14:creationId xmlns:p14="http://schemas.microsoft.com/office/powerpoint/2010/main" val="100342832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91729" y="235974"/>
            <a:ext cx="5442155" cy="646331"/>
          </a:xfrm>
          <a:prstGeom prst="rect">
            <a:avLst/>
          </a:prstGeom>
          <a:noFill/>
        </p:spPr>
        <p:txBody>
          <a:bodyPr wrap="square" rtlCol="0">
            <a:spAutoFit/>
          </a:bodyPr>
          <a:lstStyle/>
          <a:p>
            <a:r>
              <a:rPr lang="en-CA" sz="3600" dirty="0" err="1" smtClean="0"/>
              <a:t>Exercice</a:t>
            </a:r>
            <a:r>
              <a:rPr lang="en-CA" sz="3600" dirty="0" smtClean="0"/>
              <a:t> #4</a:t>
            </a:r>
            <a:endParaRPr lang="en-CA" sz="3600" dirty="0"/>
          </a:p>
        </p:txBody>
      </p:sp>
      <p:pic>
        <p:nvPicPr>
          <p:cNvPr id="4" name="Picture 2" descr="C:\Users\training10\Desktop\Captur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738" y="235974"/>
            <a:ext cx="8111228" cy="929148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0885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86603"/>
            <a:ext cx="10500852" cy="1450757"/>
          </a:xfrm>
        </p:spPr>
        <p:txBody>
          <a:bodyPr/>
          <a:lstStyle/>
          <a:p>
            <a:r>
              <a:rPr lang="en-CA" dirty="0" err="1" smtClean="0"/>
              <a:t>Déclaration</a:t>
            </a:r>
            <a:r>
              <a:rPr lang="en-CA" dirty="0" smtClean="0"/>
              <a:t> de </a:t>
            </a:r>
            <a:r>
              <a:rPr lang="en-CA" dirty="0" err="1" smtClean="0"/>
              <a:t>conflits</a:t>
            </a:r>
            <a:r>
              <a:rPr lang="en-CA" dirty="0" smtClean="0"/>
              <a:t> </a:t>
            </a:r>
            <a:r>
              <a:rPr lang="en-CA" dirty="0" err="1" smtClean="0"/>
              <a:t>d’intérêts</a:t>
            </a:r>
            <a:r>
              <a:rPr lang="en-CA" dirty="0" smtClean="0"/>
              <a:t> </a:t>
            </a:r>
            <a:r>
              <a:rPr lang="en-CA" dirty="0" err="1" smtClean="0"/>
              <a:t>potentiels</a:t>
            </a:r>
            <a:endParaRPr lang="en-CA" dirty="0"/>
          </a:p>
        </p:txBody>
      </p:sp>
      <p:sp>
        <p:nvSpPr>
          <p:cNvPr id="3" name="Espace réservé du contenu 2"/>
          <p:cNvSpPr>
            <a:spLocks noGrp="1"/>
          </p:cNvSpPr>
          <p:nvPr>
            <p:ph idx="1"/>
          </p:nvPr>
        </p:nvSpPr>
        <p:spPr/>
        <p:txBody>
          <a:bodyPr>
            <a:noAutofit/>
          </a:bodyPr>
          <a:lstStyle/>
          <a:p>
            <a:pPr marL="0" indent="0">
              <a:buNone/>
            </a:pPr>
            <a:r>
              <a:rPr lang="en-CA" sz="2400" b="1" dirty="0" smtClean="0"/>
              <a:t>Relations avec des </a:t>
            </a:r>
            <a:r>
              <a:rPr lang="en-CA" sz="2400" b="1" dirty="0" err="1" smtClean="0"/>
              <a:t>intérêts</a:t>
            </a:r>
            <a:r>
              <a:rPr lang="en-CA" sz="2400" b="1" dirty="0" smtClean="0"/>
              <a:t> </a:t>
            </a:r>
            <a:r>
              <a:rPr lang="en-CA" sz="2400" b="1" dirty="0" err="1" smtClean="0"/>
              <a:t>commerciaux</a:t>
            </a:r>
            <a:r>
              <a:rPr lang="en-CA" sz="2400" b="1" dirty="0" smtClean="0"/>
              <a:t>:</a:t>
            </a:r>
          </a:p>
          <a:p>
            <a:pPr>
              <a:buFont typeface="Wingdings" panose="05000000000000000000" pitchFamily="2" charset="2"/>
              <a:buChar char="§"/>
            </a:pPr>
            <a:r>
              <a:rPr lang="en-CA" sz="2400" dirty="0" smtClean="0"/>
              <a:t>Subvention et </a:t>
            </a:r>
            <a:r>
              <a:rPr lang="en-CA" sz="2400" dirty="0" err="1" smtClean="0"/>
              <a:t>soutien</a:t>
            </a:r>
            <a:r>
              <a:rPr lang="en-CA" sz="2400" dirty="0" smtClean="0"/>
              <a:t> à la </a:t>
            </a:r>
            <a:r>
              <a:rPr lang="en-CA" sz="2400" dirty="0" err="1" smtClean="0"/>
              <a:t>recherche</a:t>
            </a:r>
            <a:r>
              <a:rPr lang="en-CA" sz="2400" dirty="0" smtClean="0"/>
              <a:t>: </a:t>
            </a:r>
            <a:r>
              <a:rPr lang="en-CA" sz="2400" dirty="0" err="1" smtClean="0"/>
              <a:t>Aucun</a:t>
            </a:r>
            <a:endParaRPr lang="en-CA" sz="2400" dirty="0" smtClean="0"/>
          </a:p>
          <a:p>
            <a:pPr>
              <a:buFont typeface="Wingdings" panose="05000000000000000000" pitchFamily="2" charset="2"/>
              <a:buChar char="§"/>
            </a:pPr>
            <a:r>
              <a:rPr lang="en-CA" sz="2400" dirty="0" smtClean="0"/>
              <a:t> Bureau des </a:t>
            </a:r>
            <a:r>
              <a:rPr lang="en-CA" sz="2400" dirty="0" err="1" smtClean="0"/>
              <a:t>conférenciers</a:t>
            </a:r>
            <a:r>
              <a:rPr lang="en-CA" sz="2400" dirty="0" smtClean="0"/>
              <a:t>/</a:t>
            </a:r>
            <a:r>
              <a:rPr lang="en-CA" sz="2400" dirty="0" err="1" smtClean="0"/>
              <a:t>honoraires</a:t>
            </a:r>
            <a:r>
              <a:rPr lang="en-CA" sz="2400" dirty="0" smtClean="0"/>
              <a:t>: </a:t>
            </a:r>
            <a:r>
              <a:rPr lang="en-CA" sz="2400" dirty="0" err="1" smtClean="0"/>
              <a:t>Aucun</a:t>
            </a:r>
            <a:endParaRPr lang="en-CA" sz="2400" dirty="0" smtClean="0"/>
          </a:p>
          <a:p>
            <a:pPr>
              <a:buFont typeface="Wingdings" panose="05000000000000000000" pitchFamily="2" charset="2"/>
              <a:buChar char="§"/>
            </a:pPr>
            <a:r>
              <a:rPr lang="en-CA" sz="2400" dirty="0" smtClean="0"/>
              <a:t> </a:t>
            </a:r>
            <a:r>
              <a:rPr lang="en-CA" sz="2400" dirty="0" err="1" smtClean="0"/>
              <a:t>Frais</a:t>
            </a:r>
            <a:r>
              <a:rPr lang="en-CA" sz="2400" dirty="0" smtClean="0"/>
              <a:t> de consultation: </a:t>
            </a:r>
            <a:r>
              <a:rPr lang="en-CA" sz="2400" dirty="0" err="1" smtClean="0"/>
              <a:t>Aucun</a:t>
            </a:r>
            <a:endParaRPr lang="en-CA" sz="2400" dirty="0" smtClean="0"/>
          </a:p>
          <a:p>
            <a:pPr marL="0" indent="0">
              <a:buNone/>
            </a:pPr>
            <a:r>
              <a:rPr lang="en-CA" sz="2400" b="1" dirty="0" err="1" smtClean="0"/>
              <a:t>Autres</a:t>
            </a:r>
            <a:r>
              <a:rPr lang="en-CA" sz="2400" b="1" dirty="0" smtClean="0"/>
              <a:t>: </a:t>
            </a:r>
          </a:p>
          <a:p>
            <a:pPr>
              <a:buFont typeface="Wingdings" panose="05000000000000000000" pitchFamily="2" charset="2"/>
              <a:buChar char="§"/>
            </a:pPr>
            <a:r>
              <a:rPr lang="en-CA" sz="2400" b="1" dirty="0"/>
              <a:t> </a:t>
            </a:r>
            <a:r>
              <a:rPr lang="en-CA" sz="2400" dirty="0" err="1" smtClean="0"/>
              <a:t>Membre</a:t>
            </a:r>
            <a:r>
              <a:rPr lang="en-CA" sz="2400" dirty="0" smtClean="0"/>
              <a:t> du </a:t>
            </a:r>
            <a:r>
              <a:rPr lang="en-CA" sz="2400" dirty="0" err="1" smtClean="0"/>
              <a:t>conseil</a:t>
            </a:r>
            <a:r>
              <a:rPr lang="en-CA" sz="2400" dirty="0" smtClean="0"/>
              <a:t> </a:t>
            </a:r>
            <a:r>
              <a:rPr lang="en-CA" sz="2400" dirty="0" err="1" smtClean="0"/>
              <a:t>d’administration</a:t>
            </a:r>
            <a:r>
              <a:rPr lang="en-CA" sz="2400" dirty="0" smtClean="0"/>
              <a:t> du CMFNB (</a:t>
            </a:r>
            <a:r>
              <a:rPr lang="en-CA" sz="2400" dirty="0" err="1" smtClean="0"/>
              <a:t>Éducation</a:t>
            </a:r>
            <a:r>
              <a:rPr lang="en-CA" sz="2400" dirty="0" smtClean="0"/>
              <a:t>) </a:t>
            </a:r>
          </a:p>
          <a:p>
            <a:pPr>
              <a:buFont typeface="Wingdings" panose="05000000000000000000" pitchFamily="2" charset="2"/>
              <a:buChar char="§"/>
            </a:pPr>
            <a:r>
              <a:rPr lang="en-CA" sz="2400" dirty="0" smtClean="0"/>
              <a:t> </a:t>
            </a:r>
            <a:r>
              <a:rPr lang="en-CA" sz="2400" dirty="0" err="1" smtClean="0"/>
              <a:t>Membre</a:t>
            </a:r>
            <a:r>
              <a:rPr lang="en-CA" sz="2400" dirty="0" smtClean="0"/>
              <a:t> du </a:t>
            </a:r>
            <a:r>
              <a:rPr lang="en-CA" sz="2400" dirty="0" err="1" smtClean="0"/>
              <a:t>comité</a:t>
            </a:r>
            <a:r>
              <a:rPr lang="en-CA" sz="2400" dirty="0" smtClean="0"/>
              <a:t> national </a:t>
            </a:r>
            <a:r>
              <a:rPr lang="en-CA" sz="2400" dirty="0" err="1" smtClean="0"/>
              <a:t>sur</a:t>
            </a:r>
            <a:r>
              <a:rPr lang="en-CA" sz="2400" dirty="0" smtClean="0"/>
              <a:t> le </a:t>
            </a:r>
            <a:r>
              <a:rPr lang="en-CA" sz="2400" dirty="0" err="1" smtClean="0"/>
              <a:t>développement</a:t>
            </a:r>
            <a:r>
              <a:rPr lang="en-CA" sz="2400" dirty="0" smtClean="0"/>
              <a:t> </a:t>
            </a:r>
            <a:r>
              <a:rPr lang="en-CA" sz="2400" dirty="0" err="1" smtClean="0"/>
              <a:t>professionnel</a:t>
            </a:r>
            <a:r>
              <a:rPr lang="en-CA" sz="2400" dirty="0" smtClean="0"/>
              <a:t> </a:t>
            </a:r>
            <a:r>
              <a:rPr lang="en-CA" sz="2400" dirty="0" err="1" smtClean="0"/>
              <a:t>continu</a:t>
            </a:r>
            <a:r>
              <a:rPr lang="en-CA" sz="2400" dirty="0" smtClean="0"/>
              <a:t> du CMFC   </a:t>
            </a:r>
          </a:p>
          <a:p>
            <a:pPr>
              <a:buFont typeface="Wingdings" panose="05000000000000000000" pitchFamily="2" charset="2"/>
              <a:buChar char="§"/>
            </a:pPr>
            <a:r>
              <a:rPr lang="en-CA" sz="2400" dirty="0"/>
              <a:t> </a:t>
            </a:r>
            <a:r>
              <a:rPr lang="en-CA" sz="2400" dirty="0" err="1" smtClean="0"/>
              <a:t>En</a:t>
            </a:r>
            <a:r>
              <a:rPr lang="en-CA" sz="2400" dirty="0" smtClean="0"/>
              <a:t> guise </a:t>
            </a:r>
            <a:r>
              <a:rPr lang="en-CA" sz="2400" dirty="0" err="1" smtClean="0"/>
              <a:t>d’honoraires</a:t>
            </a:r>
            <a:r>
              <a:rPr lang="en-CA" sz="2400" dirty="0" smtClean="0"/>
              <a:t>, mon inscription à la CMF du CMFNB a </a:t>
            </a:r>
            <a:r>
              <a:rPr lang="en-CA" sz="2400" dirty="0" err="1" smtClean="0"/>
              <a:t>été</a:t>
            </a:r>
            <a:r>
              <a:rPr lang="en-CA" sz="2400" dirty="0" smtClean="0"/>
              <a:t> </a:t>
            </a:r>
            <a:r>
              <a:rPr lang="en-CA" sz="2400" dirty="0" err="1" smtClean="0"/>
              <a:t>gratuite</a:t>
            </a:r>
            <a:r>
              <a:rPr lang="en-CA" sz="2400" dirty="0" smtClean="0"/>
              <a:t>         </a:t>
            </a:r>
            <a:endParaRPr lang="en-CA" sz="2400" dirty="0"/>
          </a:p>
        </p:txBody>
      </p:sp>
    </p:spTree>
    <p:extLst>
      <p:ext uri="{BB962C8B-B14F-4D97-AF65-F5344CB8AC3E}">
        <p14:creationId xmlns:p14="http://schemas.microsoft.com/office/powerpoint/2010/main" val="87617506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115403"/>
            <a:ext cx="10058400" cy="1450757"/>
          </a:xfrm>
        </p:spPr>
        <p:txBody>
          <a:bodyPr>
            <a:normAutofit fontScale="90000"/>
          </a:bodyPr>
          <a:lstStyle/>
          <a:p>
            <a:r>
              <a:rPr lang="en-CA" dirty="0" err="1" smtClean="0"/>
              <a:t>Tient</a:t>
            </a:r>
            <a:r>
              <a:rPr lang="en-CA" dirty="0" smtClean="0"/>
              <a:t>-on </a:t>
            </a:r>
            <a:r>
              <a:rPr lang="en-CA" dirty="0" err="1" smtClean="0"/>
              <a:t>compte</a:t>
            </a:r>
            <a:r>
              <a:rPr lang="en-CA" dirty="0" smtClean="0"/>
              <a:t> de </a:t>
            </a:r>
            <a:r>
              <a:rPr lang="en-CA" dirty="0" err="1" smtClean="0"/>
              <a:t>l’intégration</a:t>
            </a:r>
            <a:r>
              <a:rPr lang="en-CA" dirty="0" smtClean="0"/>
              <a:t> à la </a:t>
            </a:r>
            <a:r>
              <a:rPr lang="en-CA" dirty="0" err="1" smtClean="0"/>
              <a:t>pratique</a:t>
            </a:r>
            <a:r>
              <a:rPr lang="en-CA" dirty="0" smtClean="0"/>
              <a:t> et de </a:t>
            </a:r>
            <a:r>
              <a:rPr lang="en-CA" dirty="0" err="1" smtClean="0"/>
              <a:t>l’applicabilité</a:t>
            </a:r>
            <a:r>
              <a:rPr lang="en-CA" dirty="0" smtClean="0"/>
              <a:t> à la vie de </a:t>
            </a:r>
            <a:r>
              <a:rPr lang="en-CA" dirty="0" err="1" smtClean="0"/>
              <a:t>nos</a:t>
            </a:r>
            <a:r>
              <a:rPr lang="en-CA" dirty="0" smtClean="0"/>
              <a:t> patients?</a:t>
            </a:r>
            <a:endParaRPr lang="en-CA" dirty="0"/>
          </a:p>
        </p:txBody>
      </p:sp>
      <p:sp>
        <p:nvSpPr>
          <p:cNvPr id="3" name="Espace réservé du contenu 2"/>
          <p:cNvSpPr>
            <a:spLocks noGrp="1"/>
          </p:cNvSpPr>
          <p:nvPr>
            <p:ph idx="1"/>
          </p:nvPr>
        </p:nvSpPr>
        <p:spPr/>
        <p:txBody>
          <a:bodyPr/>
          <a:lstStyle/>
          <a:p>
            <a:endParaRPr lang="en-CA" dirty="0"/>
          </a:p>
        </p:txBody>
      </p:sp>
    </p:spTree>
    <p:extLst>
      <p:ext uri="{BB962C8B-B14F-4D97-AF65-F5344CB8AC3E}">
        <p14:creationId xmlns:p14="http://schemas.microsoft.com/office/powerpoint/2010/main" val="36493294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Utilise-t-on </a:t>
            </a:r>
            <a:r>
              <a:rPr lang="en-CA" dirty="0" err="1" smtClean="0"/>
              <a:t>une</a:t>
            </a:r>
            <a:r>
              <a:rPr lang="en-CA" dirty="0" smtClean="0"/>
              <a:t> </a:t>
            </a:r>
            <a:r>
              <a:rPr lang="en-CA" dirty="0" err="1" smtClean="0"/>
              <a:t>façon</a:t>
            </a:r>
            <a:r>
              <a:rPr lang="en-CA" dirty="0" smtClean="0"/>
              <a:t> </a:t>
            </a:r>
            <a:r>
              <a:rPr lang="en-CA" dirty="0" err="1" smtClean="0"/>
              <a:t>équilibrée</a:t>
            </a:r>
            <a:r>
              <a:rPr lang="en-CA" dirty="0" smtClean="0"/>
              <a:t> de </a:t>
            </a:r>
            <a:r>
              <a:rPr lang="en-CA" dirty="0" err="1" smtClean="0"/>
              <a:t>présenter</a:t>
            </a:r>
            <a:r>
              <a:rPr lang="en-CA" dirty="0" smtClean="0"/>
              <a:t> </a:t>
            </a:r>
            <a:r>
              <a:rPr lang="en-CA" dirty="0" err="1" smtClean="0"/>
              <a:t>l’information</a:t>
            </a:r>
            <a:r>
              <a:rPr lang="en-CA" dirty="0" smtClean="0"/>
              <a:t>?</a:t>
            </a:r>
            <a:endParaRPr lang="en-CA" dirty="0"/>
          </a:p>
        </p:txBody>
      </p:sp>
      <p:sp>
        <p:nvSpPr>
          <p:cNvPr id="3" name="Espace réservé du contenu 2"/>
          <p:cNvSpPr>
            <a:spLocks noGrp="1"/>
          </p:cNvSpPr>
          <p:nvPr>
            <p:ph idx="1"/>
          </p:nvPr>
        </p:nvSpPr>
        <p:spPr/>
        <p:txBody>
          <a:bodyPr>
            <a:normAutofit/>
          </a:bodyPr>
          <a:lstStyle/>
          <a:p>
            <a:endParaRPr lang="en-CA" sz="3200" dirty="0" smtClean="0"/>
          </a:p>
          <a:p>
            <a:r>
              <a:rPr lang="en-CA" sz="3200" dirty="0" err="1" smtClean="0"/>
              <a:t>Toutes</a:t>
            </a:r>
            <a:r>
              <a:rPr lang="en-CA" sz="3200" dirty="0" smtClean="0"/>
              <a:t> les options de </a:t>
            </a:r>
            <a:r>
              <a:rPr lang="en-CA" sz="3200" dirty="0" err="1" smtClean="0"/>
              <a:t>traitement</a:t>
            </a:r>
            <a:r>
              <a:rPr lang="en-CA" sz="3200" dirty="0" smtClean="0"/>
              <a:t> </a:t>
            </a:r>
            <a:r>
              <a:rPr lang="en-CA" sz="3200" dirty="0" err="1" smtClean="0"/>
              <a:t>sont-elles</a:t>
            </a:r>
            <a:r>
              <a:rPr lang="en-CA" sz="3200" dirty="0" smtClean="0"/>
              <a:t> </a:t>
            </a:r>
            <a:r>
              <a:rPr lang="en-CA" sz="3200" dirty="0" err="1" smtClean="0"/>
              <a:t>présentées</a:t>
            </a:r>
            <a:r>
              <a:rPr lang="en-CA" sz="3200" dirty="0" smtClean="0"/>
              <a:t> </a:t>
            </a:r>
            <a:r>
              <a:rPr lang="en-CA" sz="3200" dirty="0" err="1" smtClean="0"/>
              <a:t>également</a:t>
            </a:r>
            <a:r>
              <a:rPr lang="en-CA" sz="3200" dirty="0" smtClean="0"/>
              <a:t>, </a:t>
            </a:r>
            <a:r>
              <a:rPr lang="en-CA" sz="3200" dirty="0" err="1" smtClean="0"/>
              <a:t>incluant</a:t>
            </a:r>
            <a:r>
              <a:rPr lang="en-CA" sz="3200" dirty="0" smtClean="0"/>
              <a:t> les </a:t>
            </a:r>
            <a:r>
              <a:rPr lang="en-CA" sz="3200" dirty="0" err="1" smtClean="0"/>
              <a:t>mesures</a:t>
            </a:r>
            <a:r>
              <a:rPr lang="en-CA" sz="3200" dirty="0" smtClean="0"/>
              <a:t> non-</a:t>
            </a:r>
            <a:r>
              <a:rPr lang="en-CA" sz="3200" dirty="0" err="1" smtClean="0"/>
              <a:t>pharmacologiques</a:t>
            </a:r>
            <a:r>
              <a:rPr lang="en-CA" sz="3200" dirty="0" smtClean="0"/>
              <a:t> et les </a:t>
            </a:r>
            <a:r>
              <a:rPr lang="en-CA" sz="3200" dirty="0" err="1" smtClean="0"/>
              <a:t>traitements</a:t>
            </a:r>
            <a:r>
              <a:rPr lang="en-CA" sz="3200" dirty="0" smtClean="0"/>
              <a:t> </a:t>
            </a:r>
            <a:r>
              <a:rPr lang="en-CA" sz="3200" dirty="0" err="1" smtClean="0"/>
              <a:t>dont</a:t>
            </a:r>
            <a:r>
              <a:rPr lang="en-CA" sz="3200" dirty="0" smtClean="0"/>
              <a:t> un </a:t>
            </a:r>
            <a:r>
              <a:rPr lang="en-CA" sz="3200" dirty="0" err="1" smtClean="0"/>
              <a:t>générique</a:t>
            </a:r>
            <a:r>
              <a:rPr lang="en-CA" sz="3200" dirty="0" smtClean="0"/>
              <a:t> </a:t>
            </a:r>
            <a:r>
              <a:rPr lang="en-CA" sz="3200" dirty="0" err="1" smtClean="0"/>
              <a:t>est</a:t>
            </a:r>
            <a:r>
              <a:rPr lang="en-CA" sz="3200" dirty="0" smtClean="0"/>
              <a:t> </a:t>
            </a:r>
            <a:r>
              <a:rPr lang="en-CA" sz="3200" dirty="0" err="1" smtClean="0"/>
              <a:t>disponible</a:t>
            </a:r>
            <a:r>
              <a:rPr lang="en-CA" sz="3200" dirty="0" smtClean="0"/>
              <a:t>?</a:t>
            </a:r>
          </a:p>
          <a:p>
            <a:endParaRPr lang="en-CA" sz="3200" dirty="0"/>
          </a:p>
          <a:p>
            <a:pPr marL="0" indent="0">
              <a:buNone/>
            </a:pPr>
            <a:endParaRPr lang="en-CA" sz="3200" dirty="0"/>
          </a:p>
        </p:txBody>
      </p:sp>
    </p:spTree>
    <p:extLst>
      <p:ext uri="{BB962C8B-B14F-4D97-AF65-F5344CB8AC3E}">
        <p14:creationId xmlns:p14="http://schemas.microsoft.com/office/powerpoint/2010/main" val="1448356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8610600" cy="1143000"/>
          </a:xfrm>
        </p:spPr>
        <p:txBody>
          <a:bodyPr>
            <a:noAutofit/>
          </a:bodyPr>
          <a:lstStyle/>
          <a:p>
            <a:r>
              <a:rPr lang="en-US" sz="2800" dirty="0">
                <a:latin typeface="Verdana" panose="020B0604030504040204" pitchFamily="34" charset="0"/>
              </a:rPr>
              <a:t>Prefilled pens: Features and benefits</a:t>
            </a:r>
            <a:endParaRPr lang="en-CA" sz="2800" dirty="0">
              <a:latin typeface="Verdana" panose="020B0604030504040204" pitchFamily="34" charset="0"/>
            </a:endParaRPr>
          </a:p>
        </p:txBody>
      </p:sp>
      <p:sp>
        <p:nvSpPr>
          <p:cNvPr id="4" name="Slide Number Placeholder 3"/>
          <p:cNvSpPr>
            <a:spLocks noGrp="1"/>
          </p:cNvSpPr>
          <p:nvPr>
            <p:ph type="sldNum" sz="quarter" idx="12"/>
          </p:nvPr>
        </p:nvSpPr>
        <p:spPr/>
        <p:txBody>
          <a:bodyPr/>
          <a:lstStyle/>
          <a:p>
            <a:fld id="{5F5C502E-E8E4-4018-BA3B-C8B79B9481A8}" type="slidenum">
              <a:rPr lang="en-CA" smtClean="0">
                <a:solidFill>
                  <a:prstClr val="black">
                    <a:tint val="75000"/>
                  </a:prstClr>
                </a:solidFill>
              </a:rPr>
              <a:pPr/>
              <a:t>22</a:t>
            </a:fld>
            <a:endParaRPr lang="en-CA" dirty="0">
              <a:solidFill>
                <a:prstClr val="black">
                  <a:tint val="75000"/>
                </a:prstClr>
              </a:solidFill>
            </a:endParaRPr>
          </a:p>
        </p:txBody>
      </p:sp>
      <p:pic>
        <p:nvPicPr>
          <p:cNvPr id="2050" name="Picture 2" descr="http://www.diabetesexpress.ca/images/flextouch.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9000" y="2045732"/>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news.sanofi.us/image/Copy+of+Apidra_SoloSTAR_Pen-large.jpg"/>
          <p:cNvPicPr>
            <a:picLocks noChangeAspect="1" noChangeArrowheads="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5400000" flipV="1">
            <a:off x="4625112" y="2817498"/>
            <a:ext cx="2121695" cy="5781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1439449497"/>
              </p:ext>
            </p:extLst>
          </p:nvPr>
        </p:nvGraphicFramePr>
        <p:xfrm>
          <a:off x="1616151" y="830241"/>
          <a:ext cx="7070649" cy="6027450"/>
        </p:xfrm>
        <a:graphic>
          <a:graphicData uri="http://schemas.openxmlformats.org/drawingml/2006/table">
            <a:tbl>
              <a:tblPr firstRow="1" bandRow="1">
                <a:tableStyleId>{F5AB1C69-6EDB-4FF4-983F-18BD219EF322}</a:tableStyleId>
              </a:tblPr>
              <a:tblGrid>
                <a:gridCol w="1846410"/>
                <a:gridCol w="1940266"/>
                <a:gridCol w="1785045"/>
                <a:gridCol w="1498928"/>
              </a:tblGrid>
              <a:tr h="295318">
                <a:tc>
                  <a:txBody>
                    <a:bodyPr/>
                    <a:lstStyle/>
                    <a:p>
                      <a:endParaRPr lang="en-CA"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InsulinCool</a:t>
                      </a:r>
                      <a:r>
                        <a:rPr lang="en-US" sz="14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en-CA"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D5E3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14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CA" sz="1400" baseline="30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NovoPen</a:t>
                      </a:r>
                      <a:r>
                        <a:rPr lang="en-CA" sz="14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D5E37"/>
                    </a:solidFill>
                  </a:tcPr>
                </a:tc>
                <a:tc>
                  <a:txBody>
                    <a:bodyPr/>
                    <a:lstStyle/>
                    <a:p>
                      <a:pPr algn="ctr"/>
                      <a:r>
                        <a:rPr lang="en-CA" sz="1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Apo-</a:t>
                      </a:r>
                      <a:r>
                        <a:rPr lang="en-CA" sz="1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Insuline</a:t>
                      </a:r>
                      <a:endParaRPr lang="en-CA" sz="1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D5E37"/>
                    </a:solidFill>
                  </a:tcPr>
                </a:tc>
              </a:tr>
              <a:tr h="502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Verdana" panose="020B0604030504040204" pitchFamily="34" charset="0"/>
                          <a:ea typeface="Verdana" panose="020B0604030504040204" pitchFamily="34" charset="0"/>
                          <a:cs typeface="Verdana" panose="020B0604030504040204" pitchFamily="34" charset="0"/>
                        </a:rPr>
                        <a:t>1 unit dose increases</a:t>
                      </a:r>
                      <a:endParaRPr lang="en-CA" sz="1200" b="1" dirty="0" smtClean="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CA" sz="1400" b="1" dirty="0" smtClean="0">
                          <a:latin typeface="Verdana" panose="020B0604030504040204" pitchFamily="34" charset="0"/>
                          <a:ea typeface="Verdana" panose="020B0604030504040204" pitchFamily="34" charset="0"/>
                          <a:cs typeface="Verdana" panose="020B0604030504040204" pitchFamily="34" charset="0"/>
                          <a:sym typeface="Wingdings"/>
                        </a:rPr>
                        <a:t></a:t>
                      </a:r>
                      <a:endParaRPr lang="en-CA" sz="140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E18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latin typeface="Verdana" panose="020B0604030504040204" pitchFamily="34" charset="0"/>
                          <a:ea typeface="Verdana" panose="020B0604030504040204" pitchFamily="34" charset="0"/>
                          <a:cs typeface="Verdana" panose="020B0604030504040204" pitchFamily="34" charset="0"/>
                          <a:sym typeface="Wingdings"/>
                        </a:rPr>
                        <a:t></a:t>
                      </a:r>
                      <a:endParaRPr lang="en-CA" sz="1400" b="1"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CA" sz="140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E18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latin typeface="Verdana" panose="020B0604030504040204" pitchFamily="34" charset="0"/>
                          <a:ea typeface="Verdana" panose="020B0604030504040204" pitchFamily="34" charset="0"/>
                          <a:cs typeface="Verdana" panose="020B0604030504040204" pitchFamily="34" charset="0"/>
                          <a:sym typeface="Wingdings"/>
                        </a:rPr>
                        <a:t></a:t>
                      </a:r>
                      <a:endParaRPr lang="en-CA" sz="1400" b="1"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CA" sz="140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E183"/>
                    </a:solidFill>
                  </a:tcPr>
                </a:tc>
              </a:tr>
              <a:tr h="4941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Verdana" panose="020B0604030504040204" pitchFamily="34" charset="0"/>
                          <a:ea typeface="Verdana" panose="020B0604030504040204" pitchFamily="34" charset="0"/>
                          <a:cs typeface="Verdana" panose="020B0604030504040204" pitchFamily="34" charset="0"/>
                        </a:rPr>
                        <a:t>Large dose</a:t>
                      </a:r>
                      <a:r>
                        <a:rPr lang="en-US" sz="1200" b="1" baseline="0" dirty="0" smtClean="0">
                          <a:latin typeface="Verdana" panose="020B0604030504040204" pitchFamily="34" charset="0"/>
                          <a:ea typeface="Verdana" panose="020B0604030504040204" pitchFamily="34" charset="0"/>
                          <a:cs typeface="Verdana" panose="020B0604030504040204" pitchFamily="34" charset="0"/>
                        </a:rPr>
                        <a:t> counter window</a:t>
                      </a:r>
                      <a:endParaRPr lang="en-CA" sz="1200" b="1" dirty="0" smtClean="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CA" sz="1400" b="1" dirty="0" smtClean="0">
                          <a:latin typeface="Verdana" panose="020B0604030504040204" pitchFamily="34" charset="0"/>
                          <a:ea typeface="Verdana" panose="020B0604030504040204" pitchFamily="34" charset="0"/>
                          <a:cs typeface="Verdana" panose="020B0604030504040204" pitchFamily="34" charset="0"/>
                          <a:sym typeface="Wingdings"/>
                        </a:rPr>
                        <a:t></a:t>
                      </a:r>
                      <a:endParaRPr lang="en-CA" sz="140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E183"/>
                    </a:solidFill>
                  </a:tcPr>
                </a:tc>
                <a:tc>
                  <a:txBody>
                    <a:bodyPr/>
                    <a:lstStyle/>
                    <a:p>
                      <a:pPr algn="ctr"/>
                      <a:r>
                        <a:rPr lang="en-CA" sz="1400" b="1" dirty="0" smtClean="0">
                          <a:latin typeface="Verdana" panose="020B0604030504040204" pitchFamily="34" charset="0"/>
                          <a:ea typeface="Verdana" panose="020B0604030504040204" pitchFamily="34" charset="0"/>
                          <a:cs typeface="Verdana" panose="020B0604030504040204" pitchFamily="34" charset="0"/>
                          <a:sym typeface="Wingdings"/>
                        </a:rPr>
                        <a:t></a:t>
                      </a:r>
                      <a:endParaRPr lang="en-CA" sz="140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E183"/>
                    </a:solidFill>
                  </a:tcPr>
                </a:tc>
                <a:tc>
                  <a:txBody>
                    <a:bodyPr/>
                    <a:lstStyle/>
                    <a:p>
                      <a:pPr algn="ctr"/>
                      <a:r>
                        <a:rPr lang="en-CA" sz="1400" b="1" dirty="0" smtClean="0">
                          <a:latin typeface="Verdana" panose="020B0604030504040204" pitchFamily="34" charset="0"/>
                          <a:ea typeface="Verdana" panose="020B0604030504040204" pitchFamily="34" charset="0"/>
                          <a:cs typeface="Verdana" panose="020B0604030504040204" pitchFamily="34" charset="0"/>
                          <a:sym typeface="Wingdings"/>
                        </a:rPr>
                        <a:t></a:t>
                      </a:r>
                      <a:endParaRPr lang="en-CA" sz="140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E183"/>
                    </a:solidFill>
                  </a:tcPr>
                </a:tc>
              </a:tr>
              <a:tr h="399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Verdana" panose="020B0604030504040204" pitchFamily="34" charset="0"/>
                          <a:ea typeface="Verdana" panose="020B0604030504040204" pitchFamily="34" charset="0"/>
                          <a:cs typeface="Verdana" panose="020B0604030504040204" pitchFamily="34" charset="0"/>
                        </a:rPr>
                        <a:t>Max.</a:t>
                      </a:r>
                      <a:r>
                        <a:rPr lang="en-US" sz="1200" b="1" baseline="0" dirty="0" smtClean="0">
                          <a:latin typeface="Verdana" panose="020B0604030504040204" pitchFamily="34" charset="0"/>
                          <a:ea typeface="Verdana" panose="020B0604030504040204" pitchFamily="34" charset="0"/>
                          <a:cs typeface="Verdana" panose="020B0604030504040204" pitchFamily="34" charset="0"/>
                        </a:rPr>
                        <a:t> dose 80 units</a:t>
                      </a:r>
                      <a:endParaRPr lang="en-CA" sz="1200" b="1" dirty="0" smtClean="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CA" sz="1400" b="1" dirty="0" smtClean="0">
                          <a:latin typeface="Verdana" panose="020B0604030504040204" pitchFamily="34" charset="0"/>
                          <a:ea typeface="Verdana" panose="020B0604030504040204" pitchFamily="34" charset="0"/>
                          <a:cs typeface="Verdana" panose="020B0604030504040204" pitchFamily="34" charset="0"/>
                          <a:sym typeface="Wingdings"/>
                        </a:rPr>
                        <a:t></a:t>
                      </a:r>
                      <a:endParaRPr lang="en-CA" sz="140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E183"/>
                    </a:solidFill>
                  </a:tcPr>
                </a:tc>
                <a:tc>
                  <a:txBody>
                    <a:bodyPr/>
                    <a:lstStyle/>
                    <a:p>
                      <a:pPr algn="ctr"/>
                      <a:r>
                        <a:rPr lang="en-CA" sz="1400" b="1" dirty="0" smtClean="0">
                          <a:latin typeface="Verdana" panose="020B0604030504040204" pitchFamily="34" charset="0"/>
                          <a:ea typeface="Verdana" panose="020B0604030504040204" pitchFamily="34" charset="0"/>
                          <a:cs typeface="Verdana" panose="020B0604030504040204" pitchFamily="34" charset="0"/>
                          <a:sym typeface="Wingdings"/>
                        </a:rPr>
                        <a:t></a:t>
                      </a:r>
                      <a:endParaRPr lang="en-CA" sz="140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E183"/>
                    </a:solidFill>
                  </a:tcPr>
                </a:tc>
                <a:tc>
                  <a:txBody>
                    <a:bodyPr/>
                    <a:lstStyle/>
                    <a:p>
                      <a:pPr algn="ctr"/>
                      <a:r>
                        <a:rPr lang="en-CA" sz="1050" b="1" dirty="0" smtClean="0">
                          <a:latin typeface="Verdana" panose="020B0604030504040204" pitchFamily="34" charset="0"/>
                          <a:ea typeface="Verdana" panose="020B0604030504040204" pitchFamily="34" charset="0"/>
                          <a:cs typeface="Verdana" panose="020B0604030504040204" pitchFamily="34" charset="0"/>
                        </a:rPr>
                        <a:t>Maximum dose of 60 units</a:t>
                      </a:r>
                      <a:endParaRPr lang="en-CA" sz="105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7087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Verdana" panose="020B0604030504040204" pitchFamily="34" charset="0"/>
                          <a:ea typeface="Verdana" panose="020B0604030504040204" pitchFamily="34" charset="0"/>
                          <a:cs typeface="Verdana" panose="020B0604030504040204" pitchFamily="34" charset="0"/>
                        </a:rPr>
                        <a:t>End of dose delivery audible click</a:t>
                      </a:r>
                      <a:endParaRPr lang="en-CA" sz="1200" b="1" dirty="0" smtClean="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latin typeface="Verdana" panose="020B0604030504040204" pitchFamily="34" charset="0"/>
                          <a:ea typeface="Verdana" panose="020B0604030504040204" pitchFamily="34" charset="0"/>
                          <a:cs typeface="Verdana" panose="020B0604030504040204" pitchFamily="34" charset="0"/>
                          <a:sym typeface="Wingdings"/>
                        </a:rPr>
                        <a:t/>
                      </a:r>
                      <a:br>
                        <a:rPr lang="en-CA" sz="1400" b="1" dirty="0" smtClean="0">
                          <a:latin typeface="Verdana" panose="020B0604030504040204" pitchFamily="34" charset="0"/>
                          <a:ea typeface="Verdana" panose="020B0604030504040204" pitchFamily="34" charset="0"/>
                          <a:cs typeface="Verdana" panose="020B0604030504040204" pitchFamily="34" charset="0"/>
                          <a:sym typeface="Wingdings"/>
                        </a:rPr>
                      </a:br>
                      <a:r>
                        <a:rPr lang="en-CA" sz="1400" b="1" dirty="0" smtClean="0">
                          <a:latin typeface="Verdana" panose="020B0604030504040204" pitchFamily="34" charset="0"/>
                          <a:ea typeface="Verdana" panose="020B0604030504040204" pitchFamily="34" charset="0"/>
                          <a:cs typeface="Verdana" panose="020B0604030504040204" pitchFamily="34" charset="0"/>
                          <a:sym typeface="Wingdings"/>
                        </a:rPr>
                        <a:t></a:t>
                      </a:r>
                      <a:endParaRPr lang="en-CA" sz="1400" b="1" dirty="0" smtClean="0">
                        <a:latin typeface="Verdana" panose="020B0604030504040204" pitchFamily="34" charset="0"/>
                        <a:ea typeface="Verdana" panose="020B0604030504040204" pitchFamily="34" charset="0"/>
                        <a:cs typeface="Verdana" panose="020B0604030504040204" pitchFamily="34" charset="0"/>
                      </a:endParaRPr>
                    </a:p>
                    <a:p>
                      <a:pPr algn="ctr"/>
                      <a:endParaRPr lang="en-CA" sz="140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E183"/>
                    </a:solidFill>
                  </a:tcPr>
                </a:tc>
                <a:tc>
                  <a:txBody>
                    <a:bodyPr/>
                    <a:lstStyle/>
                    <a:p>
                      <a:endParaRPr lang="en-CA" sz="140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CA" sz="140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11222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Verdana" panose="020B0604030504040204" pitchFamily="34" charset="0"/>
                          <a:ea typeface="Verdana" panose="020B0604030504040204" pitchFamily="34" charset="0"/>
                          <a:cs typeface="Verdana" panose="020B0604030504040204" pitchFamily="34" charset="0"/>
                        </a:rPr>
                        <a:t>No push-button</a:t>
                      </a:r>
                      <a:r>
                        <a:rPr lang="en-US" sz="1200" b="1" baseline="0" dirty="0" smtClean="0">
                          <a:latin typeface="Verdana" panose="020B0604030504040204" pitchFamily="34" charset="0"/>
                          <a:ea typeface="Verdana" panose="020B0604030504040204" pitchFamily="34" charset="0"/>
                          <a:cs typeface="Verdana" panose="020B0604030504040204" pitchFamily="34" charset="0"/>
                        </a:rPr>
                        <a:t> extension</a:t>
                      </a:r>
                      <a:endParaRPr lang="en-CA" sz="1200" b="1" u="sng" baseline="30000" dirty="0" smtClean="0">
                        <a:solidFill>
                          <a:srgbClr val="0070C0"/>
                        </a:solidFill>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CA" sz="1400" b="1" dirty="0" smtClean="0">
                          <a:latin typeface="Verdana" panose="020B0604030504040204" pitchFamily="34" charset="0"/>
                          <a:ea typeface="Verdana" panose="020B0604030504040204" pitchFamily="34" charset="0"/>
                          <a:cs typeface="Verdana" panose="020B0604030504040204" pitchFamily="34" charset="0"/>
                        </a:rPr>
                        <a:t/>
                      </a:r>
                      <a:br>
                        <a:rPr lang="en-CA" sz="1400" b="1" dirty="0" smtClean="0">
                          <a:latin typeface="Verdana" panose="020B0604030504040204" pitchFamily="34" charset="0"/>
                          <a:ea typeface="Verdana" panose="020B0604030504040204" pitchFamily="34" charset="0"/>
                          <a:cs typeface="Verdana" panose="020B0604030504040204" pitchFamily="34" charset="0"/>
                        </a:rPr>
                      </a:br>
                      <a:r>
                        <a:rPr lang="en-CA" sz="1400" b="1" dirty="0" smtClean="0">
                          <a:latin typeface="Verdana" panose="020B0604030504040204" pitchFamily="34" charset="0"/>
                          <a:ea typeface="Verdana" panose="020B0604030504040204" pitchFamily="34" charset="0"/>
                          <a:cs typeface="Verdana" panose="020B0604030504040204" pitchFamily="34" charset="0"/>
                        </a:rPr>
                        <a:t/>
                      </a:r>
                      <a:br>
                        <a:rPr lang="en-CA" sz="1400" b="1" dirty="0" smtClean="0">
                          <a:latin typeface="Verdana" panose="020B0604030504040204" pitchFamily="34" charset="0"/>
                          <a:ea typeface="Verdana" panose="020B0604030504040204" pitchFamily="34" charset="0"/>
                          <a:cs typeface="Verdana" panose="020B0604030504040204" pitchFamily="34" charset="0"/>
                        </a:rPr>
                      </a:br>
                      <a:r>
                        <a:rPr lang="en-CA" sz="1400" b="1" dirty="0" smtClean="0">
                          <a:latin typeface="Verdana" panose="020B0604030504040204" pitchFamily="34" charset="0"/>
                          <a:ea typeface="Verdana" panose="020B0604030504040204" pitchFamily="34" charset="0"/>
                          <a:cs typeface="Verdana" panose="020B0604030504040204" pitchFamily="34" charset="0"/>
                        </a:rPr>
                        <a:t/>
                      </a:r>
                      <a:br>
                        <a:rPr lang="en-CA" sz="1400" b="1" dirty="0" smtClean="0">
                          <a:latin typeface="Verdana" panose="020B0604030504040204" pitchFamily="34" charset="0"/>
                          <a:ea typeface="Verdana" panose="020B0604030504040204" pitchFamily="34" charset="0"/>
                          <a:cs typeface="Verdana" panose="020B0604030504040204" pitchFamily="34" charset="0"/>
                        </a:rPr>
                      </a:br>
                      <a:r>
                        <a:rPr lang="en-CA" sz="1400" b="1" dirty="0" smtClean="0">
                          <a:latin typeface="Verdana" panose="020B0604030504040204" pitchFamily="34" charset="0"/>
                          <a:ea typeface="Verdana" panose="020B0604030504040204" pitchFamily="34" charset="0"/>
                          <a:cs typeface="Verdana" panose="020B0604030504040204" pitchFamily="34" charset="0"/>
                        </a:rPr>
                        <a:t/>
                      </a:r>
                      <a:br>
                        <a:rPr lang="en-CA" sz="1400" b="1" dirty="0" smtClean="0">
                          <a:latin typeface="Verdana" panose="020B0604030504040204" pitchFamily="34" charset="0"/>
                          <a:ea typeface="Verdana" panose="020B0604030504040204" pitchFamily="34" charset="0"/>
                          <a:cs typeface="Verdana" panose="020B0604030504040204" pitchFamily="34" charset="0"/>
                        </a:rPr>
                      </a:br>
                      <a:endParaRPr lang="en-CA" sz="140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E183"/>
                    </a:solidFill>
                  </a:tcPr>
                </a:tc>
                <a:tc>
                  <a:txBody>
                    <a:bodyPr/>
                    <a:lstStyle/>
                    <a:p>
                      <a:endParaRPr lang="en-CA" sz="140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CA" sz="140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5822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baseline="0" dirty="0" smtClean="0">
                          <a:latin typeface="Verdana" panose="020B0604030504040204" pitchFamily="34" charset="0"/>
                          <a:ea typeface="Verdana" panose="020B0604030504040204" pitchFamily="34" charset="0"/>
                          <a:cs typeface="Verdana" panose="020B0604030504040204" pitchFamily="34" charset="0"/>
                        </a:rPr>
                        <a:t>Lowest injection force required</a:t>
                      </a:r>
                      <a:endParaRPr lang="en-CA" sz="1200" b="1" u="sng" baseline="30000" dirty="0" smtClean="0">
                        <a:solidFill>
                          <a:srgbClr val="0070C0"/>
                        </a:solidFill>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400" b="1" dirty="0" smtClean="0">
                          <a:latin typeface="Verdana" panose="020B0604030504040204" pitchFamily="34" charset="0"/>
                          <a:ea typeface="Verdana" panose="020B0604030504040204" pitchFamily="34" charset="0"/>
                          <a:cs typeface="Verdana" panose="020B0604030504040204" pitchFamily="34" charset="0"/>
                          <a:sym typeface="Wingdings"/>
                        </a:rPr>
                        <a:t></a:t>
                      </a:r>
                      <a:endParaRPr lang="en-CA" sz="1400" b="1" dirty="0" smtClean="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E183"/>
                    </a:solidFill>
                  </a:tcPr>
                </a:tc>
                <a:tc>
                  <a:txBody>
                    <a:bodyPr/>
                    <a:lstStyle/>
                    <a:p>
                      <a:endParaRPr lang="en-CA" sz="140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lang="en-CA" sz="1400" b="1"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17557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kern="1200"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rPr>
                        <a:t>Differentiation between basal and bolus pen</a:t>
                      </a:r>
                      <a:endParaRPr lang="en-CA" sz="1200" b="1" u="none" kern="1200"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Pens are different </a:t>
                      </a:r>
                      <a:r>
                        <a:rPr kumimoji="0" lang="en-US" sz="1050" b="1" i="0" u="none" strike="noStrike" kern="1200" cap="none" spc="0" normalizeH="0" baseline="0" noProof="0" dirty="0" err="1"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colours</a:t>
                      </a:r>
                      <a:r>
                        <a:rPr kumimoji="0" lang="en-US" sz="105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(green and orange)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err="1"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Colour</a:t>
                      </a:r>
                      <a:r>
                        <a:rPr kumimoji="0" lang="en-US" sz="105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surrounding insulin window differs (green and orange)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Different tactile design on push button </a:t>
                      </a:r>
                      <a:endParaRPr kumimoji="0" lang="en-CA" sz="105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E183"/>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Pens are different </a:t>
                      </a:r>
                      <a:r>
                        <a:rPr kumimoji="0" lang="en-US" sz="1050" b="1" i="0" u="none" strike="noStrike" kern="1200" cap="none" spc="0" normalizeH="0" baseline="0" noProof="0" dirty="0" err="1"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colours</a:t>
                      </a:r>
                      <a:r>
                        <a:rPr kumimoji="0" lang="en-US" sz="105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(light grey and light blue)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err="1"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Colour</a:t>
                      </a:r>
                      <a:r>
                        <a:rPr kumimoji="0" lang="en-US" sz="105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surrounding insulin window the same (clear)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7E183"/>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1" i="0" u="none" strike="noStrike" kern="1200" cap="none" spc="0" normalizeH="0" baseline="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N/A</a:t>
                      </a:r>
                      <a:endParaRPr kumimoji="0" lang="en-CA" sz="1050" b="1" i="0" u="none" strike="noStrike" kern="1200" cap="none" spc="0" normalizeH="0" baseline="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bl>
          </a:graphicData>
        </a:graphic>
      </p:graphicFrame>
      <p:graphicFrame>
        <p:nvGraphicFramePr>
          <p:cNvPr id="5" name="Table 4"/>
          <p:cNvGraphicFramePr>
            <a:graphicFrameLocks noGrp="1"/>
          </p:cNvGraphicFramePr>
          <p:nvPr>
            <p:extLst/>
          </p:nvPr>
        </p:nvGraphicFramePr>
        <p:xfrm>
          <a:off x="8686800" y="827199"/>
          <a:ext cx="1945124" cy="5967664"/>
        </p:xfrm>
        <a:graphic>
          <a:graphicData uri="http://schemas.openxmlformats.org/drawingml/2006/table">
            <a:tbl>
              <a:tblPr firstRow="1" bandRow="1">
                <a:tableStyleId>{F5AB1C69-6EDB-4FF4-983F-18BD219EF322}</a:tableStyleId>
              </a:tblPr>
              <a:tblGrid>
                <a:gridCol w="1945124"/>
              </a:tblGrid>
              <a:tr h="328864">
                <a:tc>
                  <a:txBody>
                    <a:bodyPr/>
                    <a:lstStyle/>
                    <a:p>
                      <a:pPr algn="ctr"/>
                      <a:r>
                        <a:rPr lang="en-US"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For patients with…</a:t>
                      </a:r>
                      <a:endParaRPr lang="en-CA"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533400">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a:t>
                      </a:r>
                      <a:endParaRPr lang="en-CA" sz="12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57200">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Vision problems</a:t>
                      </a:r>
                      <a:endParaRPr lang="en-CA" sz="12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57200">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Large dosing regimen</a:t>
                      </a:r>
                      <a:endParaRPr lang="en-CA" sz="12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696433">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Vision problems</a:t>
                      </a:r>
                      <a:endParaRPr lang="en-CA" sz="12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132367">
                <a:tc>
                  <a:txBody>
                    <a:bodyPr/>
                    <a:lstStyle/>
                    <a:p>
                      <a:pPr algn="l"/>
                      <a:r>
                        <a:rPr lang="en-US" sz="1200" dirty="0" smtClean="0">
                          <a:latin typeface="Verdana" panose="020B0604030504040204" pitchFamily="34" charset="0"/>
                          <a:ea typeface="Verdana" panose="020B0604030504040204" pitchFamily="34" charset="0"/>
                          <a:cs typeface="Verdana" panose="020B0604030504040204" pitchFamily="34" charset="0"/>
                        </a:rPr>
                        <a:t>Dexterity issues, elderly or pediatric patients, injection site location</a:t>
                      </a:r>
                      <a:endParaRPr lang="en-CA" sz="1200" dirty="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anose="020B0604030504040204" pitchFamily="34" charset="0"/>
                          <a:ea typeface="Verdana" panose="020B0604030504040204" pitchFamily="34" charset="0"/>
                          <a:cs typeface="Verdana" panose="020B0604030504040204" pitchFamily="34" charset="0"/>
                        </a:rPr>
                        <a:t>Dexterity issues, elderly or pediatric patients</a:t>
                      </a:r>
                      <a:endParaRPr lang="en-CA" sz="1200" dirty="0" smtClean="0">
                        <a:latin typeface="Verdana" panose="020B0604030504040204" pitchFamily="34" charset="0"/>
                        <a:ea typeface="Verdana" panose="020B0604030504040204" pitchFamily="34" charset="0"/>
                        <a:cs typeface="Verdana" panose="020B060403050404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22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panose="020B0604030504040204" pitchFamily="34" charset="0"/>
                          <a:ea typeface="Verdana" panose="020B0604030504040204" pitchFamily="34" charset="0"/>
                          <a:cs typeface="Verdana" panose="020B0604030504040204" pitchFamily="34" charset="0"/>
                        </a:rPr>
                        <a:t>Vision</a:t>
                      </a:r>
                      <a:r>
                        <a:rPr lang="en-US" sz="1200" baseline="0" dirty="0" smtClean="0">
                          <a:latin typeface="Verdana" panose="020B0604030504040204" pitchFamily="34" charset="0"/>
                          <a:ea typeface="Verdana" panose="020B0604030504040204" pitchFamily="34" charset="0"/>
                          <a:cs typeface="Verdana" panose="020B0604030504040204" pitchFamily="34" charset="0"/>
                        </a:rPr>
                        <a:t> problems, </a:t>
                      </a:r>
                      <a:r>
                        <a:rPr lang="en-US" sz="1200" dirty="0" smtClean="0">
                          <a:latin typeface="Verdana" panose="020B0604030504040204" pitchFamily="34" charset="0"/>
                          <a:ea typeface="Verdana" panose="020B0604030504040204" pitchFamily="34" charset="0"/>
                          <a:cs typeface="Verdana" panose="020B0604030504040204" pitchFamily="34" charset="0"/>
                        </a:rPr>
                        <a:t>elderly or pediatric patients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4500" t="4502" r="20677" b="69963"/>
          <a:stretch/>
        </p:blipFill>
        <p:spPr bwMode="auto">
          <a:xfrm rot="16200000">
            <a:off x="3956722" y="3715959"/>
            <a:ext cx="986850" cy="412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4500" t="28919" r="20677" b="44638"/>
          <a:stretch/>
        </p:blipFill>
        <p:spPr bwMode="auto">
          <a:xfrm rot="16200000">
            <a:off x="5922163" y="3712363"/>
            <a:ext cx="986850" cy="427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4500" t="52887" r="20677" b="20670"/>
          <a:stretch/>
        </p:blipFill>
        <p:spPr bwMode="auto">
          <a:xfrm rot="16200000">
            <a:off x="7446165" y="3712363"/>
            <a:ext cx="986850" cy="427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Connector 13"/>
          <p:cNvCxnSpPr/>
          <p:nvPr/>
        </p:nvCxnSpPr>
        <p:spPr>
          <a:xfrm>
            <a:off x="3962400" y="3962400"/>
            <a:ext cx="4419600" cy="0"/>
          </a:xfrm>
          <a:prstGeom prst="line">
            <a:avLst/>
          </a:prstGeom>
          <a:ln w="28575">
            <a:solidFill>
              <a:srgbClr val="292929"/>
            </a:solidFill>
            <a:prstDash val="sysDot"/>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103239" y="191729"/>
            <a:ext cx="2684206" cy="707886"/>
          </a:xfrm>
          <a:prstGeom prst="rect">
            <a:avLst/>
          </a:prstGeom>
          <a:noFill/>
        </p:spPr>
        <p:txBody>
          <a:bodyPr wrap="square" rtlCol="0">
            <a:spAutoFit/>
          </a:bodyPr>
          <a:lstStyle/>
          <a:p>
            <a:r>
              <a:rPr lang="en-CA" sz="4000" dirty="0" err="1" smtClean="0"/>
              <a:t>Exercice</a:t>
            </a:r>
            <a:r>
              <a:rPr lang="en-CA" sz="4000" dirty="0" smtClean="0"/>
              <a:t> #5</a:t>
            </a:r>
            <a:endParaRPr lang="en-CA" sz="4000" dirty="0"/>
          </a:p>
        </p:txBody>
      </p:sp>
    </p:spTree>
    <p:extLst>
      <p:ext uri="{BB962C8B-B14F-4D97-AF65-F5344CB8AC3E}">
        <p14:creationId xmlns:p14="http://schemas.microsoft.com/office/powerpoint/2010/main" val="4215564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Est-on </a:t>
            </a:r>
            <a:r>
              <a:rPr lang="en-CA" dirty="0" err="1" smtClean="0"/>
              <a:t>consistant</a:t>
            </a:r>
            <a:r>
              <a:rPr lang="en-CA" dirty="0" smtClean="0"/>
              <a:t> </a:t>
            </a:r>
            <a:r>
              <a:rPr lang="en-CA" dirty="0" err="1" smtClean="0"/>
              <a:t>dans</a:t>
            </a:r>
            <a:r>
              <a:rPr lang="en-CA" dirty="0" smtClean="0"/>
              <a:t> la nomenclature des </a:t>
            </a:r>
            <a:r>
              <a:rPr lang="en-CA" dirty="0" err="1" smtClean="0"/>
              <a:t>produits</a:t>
            </a:r>
            <a:r>
              <a:rPr lang="en-CA" dirty="0" smtClean="0"/>
              <a:t>?</a:t>
            </a:r>
            <a:endParaRPr lang="en-CA" dirty="0"/>
          </a:p>
        </p:txBody>
      </p:sp>
      <p:sp>
        <p:nvSpPr>
          <p:cNvPr id="3" name="Espace réservé du contenu 2"/>
          <p:cNvSpPr>
            <a:spLocks noGrp="1"/>
          </p:cNvSpPr>
          <p:nvPr>
            <p:ph idx="1"/>
          </p:nvPr>
        </p:nvSpPr>
        <p:spPr/>
        <p:txBody>
          <a:bodyPr>
            <a:normAutofit/>
          </a:bodyPr>
          <a:lstStyle/>
          <a:p>
            <a:endParaRPr lang="en-CA" sz="3200" dirty="0" smtClean="0"/>
          </a:p>
          <a:p>
            <a:r>
              <a:rPr lang="en-CA" sz="3200" dirty="0" smtClean="0"/>
              <a:t>Les </a:t>
            </a:r>
            <a:r>
              <a:rPr lang="en-CA" sz="3200" dirty="0" err="1" smtClean="0"/>
              <a:t>noms</a:t>
            </a:r>
            <a:r>
              <a:rPr lang="en-CA" sz="3200" dirty="0" smtClean="0"/>
              <a:t> </a:t>
            </a:r>
            <a:r>
              <a:rPr lang="en-CA" sz="3200" dirty="0" err="1" smtClean="0"/>
              <a:t>génériques</a:t>
            </a:r>
            <a:r>
              <a:rPr lang="en-CA" sz="3200" dirty="0" smtClean="0"/>
              <a:t> des </a:t>
            </a:r>
            <a:r>
              <a:rPr lang="en-CA" sz="3200" dirty="0" err="1" smtClean="0"/>
              <a:t>produits</a:t>
            </a:r>
            <a:r>
              <a:rPr lang="en-CA" sz="3200" dirty="0" smtClean="0"/>
              <a:t> </a:t>
            </a:r>
            <a:r>
              <a:rPr lang="en-CA" sz="3200" dirty="0" err="1" smtClean="0"/>
              <a:t>sont-ils</a:t>
            </a:r>
            <a:r>
              <a:rPr lang="en-CA" sz="3200" dirty="0" smtClean="0"/>
              <a:t> </a:t>
            </a:r>
            <a:r>
              <a:rPr lang="en-CA" sz="3200" dirty="0" err="1" smtClean="0"/>
              <a:t>utilisés</a:t>
            </a:r>
            <a:r>
              <a:rPr lang="en-CA" sz="3200" dirty="0" smtClean="0"/>
              <a:t> </a:t>
            </a:r>
            <a:r>
              <a:rPr lang="en-CA" sz="3200" dirty="0" err="1" smtClean="0"/>
              <a:t>partout</a:t>
            </a:r>
            <a:r>
              <a:rPr lang="en-CA" sz="3200" dirty="0" smtClean="0"/>
              <a:t> de </a:t>
            </a:r>
            <a:r>
              <a:rPr lang="en-CA" sz="3200" dirty="0" err="1" smtClean="0"/>
              <a:t>façon</a:t>
            </a:r>
            <a:r>
              <a:rPr lang="en-CA" sz="3200" dirty="0" smtClean="0"/>
              <a:t> </a:t>
            </a:r>
            <a:r>
              <a:rPr lang="en-CA" sz="3200" dirty="0" err="1" smtClean="0"/>
              <a:t>consistante</a:t>
            </a:r>
            <a:r>
              <a:rPr lang="en-CA" sz="3200" dirty="0" smtClean="0"/>
              <a:t> et </a:t>
            </a:r>
            <a:r>
              <a:rPr lang="en-CA" sz="3200" dirty="0" err="1" smtClean="0"/>
              <a:t>équivalente</a:t>
            </a:r>
            <a:r>
              <a:rPr lang="en-CA" sz="3200" dirty="0" smtClean="0"/>
              <a:t>?</a:t>
            </a:r>
          </a:p>
          <a:p>
            <a:endParaRPr lang="en-CA" sz="3200" dirty="0" smtClean="0"/>
          </a:p>
          <a:p>
            <a:r>
              <a:rPr lang="en-CA" sz="3200" dirty="0" smtClean="0"/>
              <a:t>Les </a:t>
            </a:r>
            <a:r>
              <a:rPr lang="en-CA" sz="3200" dirty="0" err="1" smtClean="0"/>
              <a:t>produits</a:t>
            </a:r>
            <a:r>
              <a:rPr lang="en-CA" sz="3200" dirty="0" smtClean="0"/>
              <a:t> </a:t>
            </a:r>
            <a:r>
              <a:rPr lang="en-CA" sz="3200" dirty="0" err="1" smtClean="0"/>
              <a:t>sont-ils</a:t>
            </a:r>
            <a:r>
              <a:rPr lang="en-CA" sz="3200" dirty="0" smtClean="0"/>
              <a:t> </a:t>
            </a:r>
            <a:r>
              <a:rPr lang="en-CA" sz="3200" dirty="0" err="1" smtClean="0"/>
              <a:t>listés</a:t>
            </a:r>
            <a:r>
              <a:rPr lang="en-CA" sz="3200" dirty="0" smtClean="0"/>
              <a:t> </a:t>
            </a:r>
            <a:r>
              <a:rPr lang="en-CA" sz="3200" dirty="0" err="1" smtClean="0"/>
              <a:t>en</a:t>
            </a:r>
            <a:r>
              <a:rPr lang="en-CA" sz="3200" dirty="0" smtClean="0"/>
              <a:t> </a:t>
            </a:r>
            <a:r>
              <a:rPr lang="en-CA" sz="3200" dirty="0" err="1" smtClean="0"/>
              <a:t>ordre</a:t>
            </a:r>
            <a:r>
              <a:rPr lang="en-CA" sz="3200" dirty="0" smtClean="0"/>
              <a:t> </a:t>
            </a:r>
            <a:r>
              <a:rPr lang="en-CA" sz="3200" dirty="0" err="1" smtClean="0"/>
              <a:t>alphabétique</a:t>
            </a:r>
            <a:r>
              <a:rPr lang="en-CA" sz="3200" dirty="0" smtClean="0"/>
              <a:t> </a:t>
            </a:r>
            <a:r>
              <a:rPr lang="en-CA" sz="3200" dirty="0" err="1" smtClean="0"/>
              <a:t>ou</a:t>
            </a:r>
            <a:r>
              <a:rPr lang="en-CA" sz="3200" dirty="0" smtClean="0"/>
              <a:t> </a:t>
            </a:r>
            <a:r>
              <a:rPr lang="en-CA" sz="3200" dirty="0" err="1" smtClean="0"/>
              <a:t>aléatoire</a:t>
            </a:r>
            <a:r>
              <a:rPr lang="en-CA" sz="3200" dirty="0" smtClean="0"/>
              <a:t>?</a:t>
            </a:r>
            <a:endParaRPr lang="en-CA" sz="3200" dirty="0"/>
          </a:p>
        </p:txBody>
      </p:sp>
    </p:spTree>
    <p:extLst>
      <p:ext uri="{BB962C8B-B14F-4D97-AF65-F5344CB8AC3E}">
        <p14:creationId xmlns:p14="http://schemas.microsoft.com/office/powerpoint/2010/main" val="1279128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dirty="0" err="1" smtClean="0"/>
              <a:t>Quelle</a:t>
            </a:r>
            <a:r>
              <a:rPr lang="en-CA" dirty="0" smtClean="0"/>
              <a:t> </a:t>
            </a:r>
            <a:r>
              <a:rPr lang="en-CA" dirty="0" err="1" smtClean="0"/>
              <a:t>est</a:t>
            </a:r>
            <a:r>
              <a:rPr lang="en-CA" dirty="0" smtClean="0"/>
              <a:t> </a:t>
            </a:r>
            <a:r>
              <a:rPr lang="en-CA" dirty="0" err="1" smtClean="0"/>
              <a:t>l’emphase</a:t>
            </a:r>
            <a:r>
              <a:rPr lang="en-CA" dirty="0" smtClean="0"/>
              <a:t> du programme?</a:t>
            </a:r>
            <a:endParaRPr lang="en-CA" dirty="0"/>
          </a:p>
        </p:txBody>
      </p:sp>
      <p:sp>
        <p:nvSpPr>
          <p:cNvPr id="3" name="Espace réservé du contenu 2"/>
          <p:cNvSpPr>
            <a:spLocks noGrp="1"/>
          </p:cNvSpPr>
          <p:nvPr>
            <p:ph idx="1"/>
          </p:nvPr>
        </p:nvSpPr>
        <p:spPr/>
        <p:txBody>
          <a:bodyPr>
            <a:normAutofit/>
          </a:bodyPr>
          <a:lstStyle/>
          <a:p>
            <a:pPr marL="0" indent="0">
              <a:buNone/>
            </a:pPr>
            <a:r>
              <a:rPr lang="en-CA" sz="3200" dirty="0" smtClean="0"/>
              <a:t>Le </a:t>
            </a:r>
            <a:r>
              <a:rPr lang="en-CA" sz="3200" dirty="0"/>
              <a:t>programme vise-t-</a:t>
            </a:r>
            <a:r>
              <a:rPr lang="en-CA" sz="3200" dirty="0" err="1"/>
              <a:t>il</a:t>
            </a:r>
            <a:r>
              <a:rPr lang="en-CA" sz="3200" dirty="0"/>
              <a:t> </a:t>
            </a:r>
            <a:r>
              <a:rPr lang="en-CA" sz="3200" dirty="0" err="1"/>
              <a:t>l’amélioration</a:t>
            </a:r>
            <a:r>
              <a:rPr lang="en-CA" sz="3200" dirty="0"/>
              <a:t> de la </a:t>
            </a:r>
            <a:r>
              <a:rPr lang="en-CA" sz="3200" dirty="0" err="1"/>
              <a:t>compétence</a:t>
            </a:r>
            <a:r>
              <a:rPr lang="en-CA" sz="3200" dirty="0"/>
              <a:t> </a:t>
            </a:r>
            <a:r>
              <a:rPr lang="en-CA" sz="3200" dirty="0" err="1"/>
              <a:t>médicale</a:t>
            </a:r>
            <a:r>
              <a:rPr lang="en-CA" sz="3200" dirty="0"/>
              <a:t> et </a:t>
            </a:r>
            <a:r>
              <a:rPr lang="en-CA" sz="3200" dirty="0" err="1"/>
              <a:t>une</a:t>
            </a:r>
            <a:r>
              <a:rPr lang="en-CA" sz="3200" dirty="0"/>
              <a:t> </a:t>
            </a:r>
            <a:r>
              <a:rPr lang="en-CA" sz="3200" dirty="0" err="1"/>
              <a:t>meilleure</a:t>
            </a:r>
            <a:r>
              <a:rPr lang="en-CA" sz="3200" dirty="0"/>
              <a:t> </a:t>
            </a:r>
            <a:r>
              <a:rPr lang="en-CA" sz="3200" dirty="0" err="1"/>
              <a:t>qualité</a:t>
            </a:r>
            <a:r>
              <a:rPr lang="en-CA" sz="3200" dirty="0"/>
              <a:t> de </a:t>
            </a:r>
            <a:r>
              <a:rPr lang="en-CA" sz="3200" dirty="0" err="1"/>
              <a:t>soins</a:t>
            </a:r>
            <a:r>
              <a:rPr lang="en-CA" sz="3200" dirty="0"/>
              <a:t> à </a:t>
            </a:r>
            <a:r>
              <a:rPr lang="en-CA" sz="3200" dirty="0" err="1"/>
              <a:t>nos</a:t>
            </a:r>
            <a:r>
              <a:rPr lang="en-CA" sz="3200" dirty="0"/>
              <a:t> patients</a:t>
            </a:r>
            <a:r>
              <a:rPr lang="en-CA" sz="3200" dirty="0" smtClean="0"/>
              <a:t>?</a:t>
            </a:r>
          </a:p>
          <a:p>
            <a:endParaRPr lang="en-CA" sz="3200" dirty="0"/>
          </a:p>
          <a:p>
            <a:r>
              <a:rPr lang="en-CA" sz="3200" dirty="0" err="1" smtClean="0"/>
              <a:t>Ou</a:t>
            </a:r>
            <a:r>
              <a:rPr lang="en-CA" sz="3200" dirty="0" smtClean="0"/>
              <a:t> vise-t-</a:t>
            </a:r>
            <a:r>
              <a:rPr lang="en-CA" sz="3200" dirty="0" err="1" smtClean="0"/>
              <a:t>il</a:t>
            </a:r>
            <a:r>
              <a:rPr lang="en-CA" sz="3200" dirty="0" smtClean="0"/>
              <a:t> à faire la promotion d’un </a:t>
            </a:r>
            <a:r>
              <a:rPr lang="en-CA" sz="3200" dirty="0" err="1"/>
              <a:t>produit</a:t>
            </a:r>
            <a:r>
              <a:rPr lang="en-CA" sz="3200" dirty="0"/>
              <a:t> </a:t>
            </a:r>
            <a:r>
              <a:rPr lang="en-CA" sz="3200" dirty="0" err="1"/>
              <a:t>ou</a:t>
            </a:r>
            <a:r>
              <a:rPr lang="en-CA" sz="3200" dirty="0"/>
              <a:t> </a:t>
            </a:r>
            <a:r>
              <a:rPr lang="en-CA" sz="3200" dirty="0" smtClean="0"/>
              <a:t>d’un service</a:t>
            </a:r>
            <a:r>
              <a:rPr lang="en-CA" sz="3200" dirty="0"/>
              <a:t>?</a:t>
            </a:r>
          </a:p>
        </p:txBody>
      </p:sp>
      <p:pic>
        <p:nvPicPr>
          <p:cNvPr id="7170" name="Picture 2" descr="Image result for doctor question 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441791">
            <a:off x="8797752" y="4721173"/>
            <a:ext cx="2095500" cy="13906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47285" y="4954834"/>
            <a:ext cx="6758390" cy="923330"/>
          </a:xfrm>
          <a:prstGeom prst="rect">
            <a:avLst/>
          </a:prstGeom>
          <a:noFill/>
        </p:spPr>
        <p:txBody>
          <a:bodyPr wrap="none" lIns="91440" tIns="45720" rIns="91440" bIns="45720">
            <a:spAutoFit/>
          </a:bodyPr>
          <a:lstStyle/>
          <a:p>
            <a:pPr algn="ctr"/>
            <a:r>
              <a:rPr lang="fr-FR" sz="5400" b="1" dirty="0" smtClean="0">
                <a:ln w="22225">
                  <a:solidFill>
                    <a:schemeClr val="accent2"/>
                  </a:solidFill>
                  <a:prstDash val="solid"/>
                </a:ln>
                <a:solidFill>
                  <a:schemeClr val="accent2">
                    <a:lumMod val="40000"/>
                    <a:lumOff val="60000"/>
                  </a:schemeClr>
                </a:solidFill>
              </a:rPr>
              <a:t>Promotion = Éducation</a:t>
            </a:r>
            <a:endParaRPr lang="fr-FR"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967443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a:t>Certification de </a:t>
            </a:r>
            <a:r>
              <a:rPr lang="en-CA" dirty="0" smtClean="0"/>
              <a:t>programmes</a:t>
            </a:r>
            <a:endParaRPr lang="en-CA" dirty="0"/>
          </a:p>
        </p:txBody>
      </p:sp>
      <p:sp>
        <p:nvSpPr>
          <p:cNvPr id="3" name="Espace réservé du contenu 2"/>
          <p:cNvSpPr>
            <a:spLocks noGrp="1"/>
          </p:cNvSpPr>
          <p:nvPr>
            <p:ph idx="1"/>
          </p:nvPr>
        </p:nvSpPr>
        <p:spPr>
          <a:xfrm>
            <a:off x="5265173" y="1704914"/>
            <a:ext cx="5353665" cy="5257800"/>
          </a:xfrm>
        </p:spPr>
        <p:txBody>
          <a:bodyPr/>
          <a:lstStyle/>
          <a:p>
            <a:pPr algn="ctr"/>
            <a:r>
              <a:rPr lang="en-CA" sz="3600" dirty="0" err="1" smtClean="0"/>
              <a:t>S’assurent</a:t>
            </a:r>
            <a:r>
              <a:rPr lang="en-CA" sz="3600" dirty="0" smtClean="0"/>
              <a:t> </a:t>
            </a:r>
            <a:r>
              <a:rPr lang="en-CA" sz="3600" dirty="0" err="1" smtClean="0"/>
              <a:t>que</a:t>
            </a:r>
            <a:r>
              <a:rPr lang="en-CA" sz="3600" dirty="0" smtClean="0"/>
              <a:t> les programmes </a:t>
            </a:r>
            <a:r>
              <a:rPr lang="en-CA" sz="3600" dirty="0" err="1" smtClean="0"/>
              <a:t>rencontrent</a:t>
            </a:r>
            <a:r>
              <a:rPr lang="en-CA" sz="3600" dirty="0" smtClean="0"/>
              <a:t> les </a:t>
            </a:r>
            <a:r>
              <a:rPr lang="en-CA" sz="3600" dirty="0" err="1" smtClean="0"/>
              <a:t>critères</a:t>
            </a:r>
            <a:r>
              <a:rPr lang="en-CA" sz="3600" dirty="0" smtClean="0"/>
              <a:t> </a:t>
            </a:r>
            <a:r>
              <a:rPr lang="en-CA" sz="3600" dirty="0" err="1" smtClean="0"/>
              <a:t>établis</a:t>
            </a:r>
            <a:r>
              <a:rPr lang="en-CA" sz="3600" dirty="0" smtClean="0"/>
              <a:t> par les organisations </a:t>
            </a:r>
            <a:r>
              <a:rPr lang="en-CA" sz="3600" dirty="0" err="1" smtClean="0"/>
              <a:t>responsables</a:t>
            </a:r>
            <a:r>
              <a:rPr lang="en-CA" sz="3600" dirty="0" smtClean="0"/>
              <a:t> de la certification de </a:t>
            </a:r>
            <a:r>
              <a:rPr lang="en-CA" sz="3600" dirty="0" err="1" smtClean="0"/>
              <a:t>l’education</a:t>
            </a:r>
            <a:r>
              <a:rPr lang="en-CA" sz="3600" dirty="0" smtClean="0"/>
              <a:t> </a:t>
            </a:r>
            <a:r>
              <a:rPr lang="en-CA" sz="3600" dirty="0" err="1" smtClean="0"/>
              <a:t>médicale</a:t>
            </a:r>
            <a:r>
              <a:rPr lang="en-CA" sz="3600" dirty="0" smtClean="0"/>
              <a:t>  </a:t>
            </a:r>
            <a:endParaRPr lang="en-CA" sz="3600" dirty="0"/>
          </a:p>
          <a:p>
            <a:pPr marL="0" indent="0" algn="ctr">
              <a:buNone/>
            </a:pPr>
            <a:endParaRPr lang="en-CA" dirty="0"/>
          </a:p>
          <a:p>
            <a:pPr marL="0" indent="0" algn="ctr">
              <a:buNone/>
            </a:pPr>
            <a:endParaRPr lang="en-CA" dirty="0"/>
          </a:p>
        </p:txBody>
      </p:sp>
      <p:sp>
        <p:nvSpPr>
          <p:cNvPr id="4" name="Espace réservé du texte 3"/>
          <p:cNvSpPr>
            <a:spLocks noGrp="1"/>
          </p:cNvSpPr>
          <p:nvPr>
            <p:ph type="body" sz="half" idx="2"/>
          </p:nvPr>
        </p:nvSpPr>
        <p:spPr/>
        <p:txBody>
          <a:bodyPr>
            <a:normAutofit/>
          </a:bodyPr>
          <a:lstStyle/>
          <a:p>
            <a:endParaRPr lang="en-CA" sz="2800" dirty="0" smtClean="0"/>
          </a:p>
          <a:p>
            <a:r>
              <a:rPr lang="en-CA" sz="2800" dirty="0" smtClean="0"/>
              <a:t>Les </a:t>
            </a:r>
            <a:r>
              <a:rPr lang="en-CA" sz="2800" dirty="0" err="1" smtClean="0"/>
              <a:t>réviseurs</a:t>
            </a:r>
            <a:endParaRPr lang="en-CA" sz="2800" dirty="0"/>
          </a:p>
        </p:txBody>
      </p:sp>
    </p:spTree>
    <p:extLst>
      <p:ext uri="{BB962C8B-B14F-4D97-AF65-F5344CB8AC3E}">
        <p14:creationId xmlns:p14="http://schemas.microsoft.com/office/powerpoint/2010/main" val="4257844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CA" sz="5400" dirty="0" smtClean="0"/>
              <a:t>Les </a:t>
            </a:r>
            <a:r>
              <a:rPr lang="en-CA" sz="5400" dirty="0" err="1" smtClean="0"/>
              <a:t>évaluations</a:t>
            </a:r>
            <a:r>
              <a:rPr lang="en-CA" sz="5400" dirty="0" smtClean="0"/>
              <a:t> des participants</a:t>
            </a:r>
            <a:endParaRPr lang="en-CA" sz="5400" dirty="0"/>
          </a:p>
        </p:txBody>
      </p:sp>
      <p:sp>
        <p:nvSpPr>
          <p:cNvPr id="3" name="Espace réservé du contenu 2"/>
          <p:cNvSpPr>
            <a:spLocks noGrp="1"/>
          </p:cNvSpPr>
          <p:nvPr>
            <p:ph idx="1"/>
          </p:nvPr>
        </p:nvSpPr>
        <p:spPr>
          <a:xfrm>
            <a:off x="1097280" y="1845733"/>
            <a:ext cx="10058400" cy="4363337"/>
          </a:xfrm>
        </p:spPr>
        <p:txBody>
          <a:bodyPr>
            <a:normAutofit fontScale="92500" lnSpcReduction="10000"/>
          </a:bodyPr>
          <a:lstStyle/>
          <a:p>
            <a:pPr algn="ctr"/>
            <a:endParaRPr lang="en-CA" sz="3200" dirty="0" smtClean="0"/>
          </a:p>
          <a:p>
            <a:pPr algn="ctr"/>
            <a:r>
              <a:rPr lang="en-CA" sz="3200" dirty="0" smtClean="0"/>
              <a:t>Les participants </a:t>
            </a:r>
            <a:r>
              <a:rPr lang="en-CA" sz="3200" dirty="0" err="1" smtClean="0"/>
              <a:t>doivent</a:t>
            </a:r>
            <a:r>
              <a:rPr lang="en-CA" sz="3200" dirty="0" smtClean="0"/>
              <a:t> </a:t>
            </a:r>
            <a:r>
              <a:rPr lang="en-CA" sz="3200" dirty="0" err="1" smtClean="0"/>
              <a:t>avoir</a:t>
            </a:r>
            <a:r>
              <a:rPr lang="en-CA" sz="3200" dirty="0" smtClean="0"/>
              <a:t> </a:t>
            </a:r>
            <a:r>
              <a:rPr lang="en-CA" sz="3200" dirty="0" err="1" smtClean="0"/>
              <a:t>l’opportunité</a:t>
            </a:r>
            <a:r>
              <a:rPr lang="en-CA" sz="3200" dirty="0" smtClean="0"/>
              <a:t> </a:t>
            </a:r>
          </a:p>
          <a:p>
            <a:pPr algn="ctr"/>
            <a:r>
              <a:rPr lang="en-CA" sz="3200" dirty="0" err="1" smtClean="0"/>
              <a:t>d’évaluer</a:t>
            </a:r>
            <a:r>
              <a:rPr lang="en-CA" sz="3200" dirty="0" smtClean="0"/>
              <a:t> les programmes </a:t>
            </a:r>
            <a:r>
              <a:rPr lang="en-CA" sz="3200" dirty="0" err="1" smtClean="0"/>
              <a:t>d’education</a:t>
            </a:r>
            <a:r>
              <a:rPr lang="en-CA" sz="3200" dirty="0" smtClean="0"/>
              <a:t>.</a:t>
            </a:r>
          </a:p>
          <a:p>
            <a:pPr algn="ctr"/>
            <a:r>
              <a:rPr lang="en-CA" sz="3200" dirty="0" smtClean="0"/>
              <a:t>Les programmes </a:t>
            </a:r>
            <a:r>
              <a:rPr lang="en-CA" sz="3200" dirty="0" err="1" smtClean="0"/>
              <a:t>certifiés</a:t>
            </a:r>
            <a:r>
              <a:rPr lang="en-CA" sz="3200" dirty="0" smtClean="0"/>
              <a:t> </a:t>
            </a:r>
            <a:r>
              <a:rPr lang="en-CA" sz="3200" dirty="0" err="1" smtClean="0"/>
              <a:t>doivent</a:t>
            </a:r>
            <a:r>
              <a:rPr lang="en-CA" sz="3200" dirty="0" smtClean="0"/>
              <a:t> </a:t>
            </a:r>
            <a:r>
              <a:rPr lang="en-CA" sz="3200" dirty="0" err="1" smtClean="0"/>
              <a:t>inclure</a:t>
            </a:r>
            <a:r>
              <a:rPr lang="en-CA" sz="3200" dirty="0" smtClean="0"/>
              <a:t> </a:t>
            </a:r>
            <a:r>
              <a:rPr lang="en-CA" sz="3200" dirty="0" err="1" smtClean="0"/>
              <a:t>une</a:t>
            </a:r>
            <a:r>
              <a:rPr lang="en-CA" sz="3200" dirty="0" smtClean="0"/>
              <a:t> </a:t>
            </a:r>
            <a:r>
              <a:rPr lang="en-CA" sz="3200" dirty="0"/>
              <a:t>question </a:t>
            </a:r>
            <a:r>
              <a:rPr lang="en-CA" sz="3200" dirty="0" err="1"/>
              <a:t>sur</a:t>
            </a:r>
            <a:r>
              <a:rPr lang="en-CA" sz="3200" dirty="0"/>
              <a:t> la </a:t>
            </a:r>
            <a:r>
              <a:rPr lang="en-CA" sz="3200" dirty="0" err="1"/>
              <a:t>partialité</a:t>
            </a:r>
            <a:r>
              <a:rPr lang="en-CA" sz="3200" dirty="0"/>
              <a:t> du </a:t>
            </a:r>
            <a:r>
              <a:rPr lang="en-CA" sz="3200" dirty="0" err="1"/>
              <a:t>contenu</a:t>
            </a:r>
            <a:r>
              <a:rPr lang="en-CA" sz="3200" dirty="0"/>
              <a:t> </a:t>
            </a:r>
            <a:r>
              <a:rPr lang="en-CA" sz="3200" dirty="0" smtClean="0"/>
              <a:t>et du </a:t>
            </a:r>
            <a:r>
              <a:rPr lang="en-CA" sz="3200" dirty="0" err="1" smtClean="0"/>
              <a:t>présentateur</a:t>
            </a:r>
            <a:r>
              <a:rPr lang="en-CA" sz="3200" dirty="0" smtClean="0"/>
              <a:t>. </a:t>
            </a:r>
            <a:endParaRPr lang="en-CA" sz="3200" dirty="0"/>
          </a:p>
          <a:p>
            <a:endParaRPr lang="en-CA" dirty="0" smtClean="0"/>
          </a:p>
          <a:p>
            <a:pPr algn="ctr"/>
            <a:r>
              <a:rPr lang="en-CA" sz="2400" dirty="0" smtClean="0"/>
              <a:t>“Physicians perceive very low levels of commercial bias (3-5% on average) in post-program course evaluations.”</a:t>
            </a:r>
          </a:p>
          <a:p>
            <a:pPr lvl="0">
              <a:buClr>
                <a:srgbClr val="E48312"/>
              </a:buClr>
            </a:pPr>
            <a:r>
              <a:rPr lang="en-CA" sz="1600" dirty="0">
                <a:solidFill>
                  <a:srgbClr val="000000">
                    <a:lumMod val="75000"/>
                    <a:lumOff val="25000"/>
                  </a:srgbClr>
                </a:solidFill>
              </a:rPr>
              <a:t>Is There a Relationship between Commercial Support and Bias in Continuing Medical Education Activities? Ronald </a:t>
            </a:r>
            <a:r>
              <a:rPr lang="en-CA" sz="1600" dirty="0" err="1">
                <a:solidFill>
                  <a:srgbClr val="000000">
                    <a:lumMod val="75000"/>
                    <a:lumOff val="25000"/>
                  </a:srgbClr>
                </a:solidFill>
              </a:rPr>
              <a:t>M.Cervero</a:t>
            </a:r>
            <a:r>
              <a:rPr lang="en-CA" sz="1600" dirty="0">
                <a:solidFill>
                  <a:srgbClr val="000000">
                    <a:lumMod val="75000"/>
                    <a:lumOff val="25000"/>
                  </a:srgbClr>
                </a:solidFill>
              </a:rPr>
              <a:t> and Julie </a:t>
            </a:r>
            <a:r>
              <a:rPr lang="en-CA" sz="1600" dirty="0" err="1">
                <a:solidFill>
                  <a:srgbClr val="000000">
                    <a:lumMod val="75000"/>
                    <a:lumOff val="25000"/>
                  </a:srgbClr>
                </a:solidFill>
              </a:rPr>
              <a:t>K.Gaines</a:t>
            </a:r>
            <a:r>
              <a:rPr lang="en-CA" sz="1600" dirty="0">
                <a:solidFill>
                  <a:srgbClr val="000000">
                    <a:lumMod val="75000"/>
                    <a:lumOff val="25000"/>
                  </a:srgbClr>
                </a:solidFill>
              </a:rPr>
              <a:t>, ACCME April 2014 </a:t>
            </a:r>
          </a:p>
          <a:p>
            <a:pPr lvl="0">
              <a:buClr>
                <a:srgbClr val="E48312"/>
              </a:buClr>
            </a:pPr>
            <a:endParaRPr lang="en-CA" dirty="0">
              <a:solidFill>
                <a:srgbClr val="000000">
                  <a:lumMod val="75000"/>
                  <a:lumOff val="25000"/>
                </a:srgbClr>
              </a:solidFill>
            </a:endParaRPr>
          </a:p>
          <a:p>
            <a:endParaRPr lang="en-CA" dirty="0"/>
          </a:p>
        </p:txBody>
      </p:sp>
      <p:pic>
        <p:nvPicPr>
          <p:cNvPr id="5122" name="Picture 2" descr="Image result for evaluation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2749" y="286603"/>
            <a:ext cx="200977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424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Exercice</a:t>
            </a:r>
            <a:r>
              <a:rPr lang="en-CA" dirty="0" smtClean="0"/>
              <a:t> #6</a:t>
            </a:r>
            <a:endParaRPr lang="en-CA" dirty="0"/>
          </a:p>
        </p:txBody>
      </p:sp>
      <p:pic>
        <p:nvPicPr>
          <p:cNvPr id="8194" name="Picture 2" descr="Image result for diabetes association slideshow"/>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49677" y="1858297"/>
            <a:ext cx="5870211" cy="4396995"/>
          </a:xfrm>
          <a:prstGeom prst="rect">
            <a:avLst/>
          </a:prstGeom>
          <a:noFill/>
        </p:spPr>
      </p:pic>
      <p:pic>
        <p:nvPicPr>
          <p:cNvPr id="3" name="Image 2"/>
          <p:cNvPicPr>
            <a:picLocks noChangeAspect="1"/>
          </p:cNvPicPr>
          <p:nvPr/>
        </p:nvPicPr>
        <p:blipFill>
          <a:blip r:embed="rId4"/>
          <a:stretch>
            <a:fillRect/>
          </a:stretch>
        </p:blipFill>
        <p:spPr>
          <a:xfrm>
            <a:off x="7030987" y="5478257"/>
            <a:ext cx="1581150" cy="561975"/>
          </a:xfrm>
          <a:prstGeom prst="rect">
            <a:avLst/>
          </a:prstGeom>
        </p:spPr>
      </p:pic>
    </p:spTree>
    <p:extLst>
      <p:ext uri="{BB962C8B-B14F-4D97-AF65-F5344CB8AC3E}">
        <p14:creationId xmlns:p14="http://schemas.microsoft.com/office/powerpoint/2010/main" val="818936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a:t>Les </a:t>
            </a:r>
            <a:r>
              <a:rPr lang="en-CA" dirty="0" err="1"/>
              <a:t>biais</a:t>
            </a:r>
            <a:r>
              <a:rPr lang="en-CA" dirty="0"/>
              <a:t> existent </a:t>
            </a:r>
            <a:r>
              <a:rPr lang="en-CA" dirty="0" err="1"/>
              <a:t>partout</a:t>
            </a:r>
            <a:r>
              <a:rPr lang="en-CA" dirty="0"/>
              <a:t> </a:t>
            </a:r>
            <a:r>
              <a:rPr lang="en-CA" dirty="0" err="1"/>
              <a:t>jusqu’à</a:t>
            </a:r>
            <a:r>
              <a:rPr lang="en-CA" dirty="0"/>
              <a:t> un certain point…</a:t>
            </a:r>
          </a:p>
        </p:txBody>
      </p:sp>
      <p:sp>
        <p:nvSpPr>
          <p:cNvPr id="3" name="Espace réservé du contenu 2"/>
          <p:cNvSpPr>
            <a:spLocks noGrp="1"/>
          </p:cNvSpPr>
          <p:nvPr>
            <p:ph idx="1"/>
          </p:nvPr>
        </p:nvSpPr>
        <p:spPr>
          <a:xfrm>
            <a:off x="1097280" y="1845734"/>
            <a:ext cx="10058400" cy="4333840"/>
          </a:xfrm>
        </p:spPr>
        <p:txBody>
          <a:bodyPr>
            <a:normAutofit fontScale="92500" lnSpcReduction="10000"/>
          </a:bodyPr>
          <a:lstStyle/>
          <a:p>
            <a:pPr algn="ctr"/>
            <a:r>
              <a:rPr lang="en-CA" sz="2400" b="1" dirty="0" smtClean="0"/>
              <a:t>Evidence Biased Medicine</a:t>
            </a:r>
          </a:p>
          <a:p>
            <a:r>
              <a:rPr lang="en-CA" sz="2400" b="1" dirty="0" smtClean="0"/>
              <a:t>Class 0   </a:t>
            </a:r>
            <a:r>
              <a:rPr lang="en-CA" sz="2400" dirty="0" smtClean="0"/>
              <a:t>Things I believe</a:t>
            </a:r>
          </a:p>
          <a:p>
            <a:r>
              <a:rPr lang="en-CA" sz="2400" b="1" dirty="0" smtClean="0"/>
              <a:t>Class 0a </a:t>
            </a:r>
            <a:r>
              <a:rPr lang="en-CA" sz="2400" dirty="0"/>
              <a:t>Things I </a:t>
            </a:r>
            <a:r>
              <a:rPr lang="en-CA" sz="2400" dirty="0" smtClean="0"/>
              <a:t>believe despite the available data</a:t>
            </a:r>
          </a:p>
          <a:p>
            <a:r>
              <a:rPr lang="en-CA" sz="2400" b="1" dirty="0" smtClean="0"/>
              <a:t>Class 1   </a:t>
            </a:r>
            <a:r>
              <a:rPr lang="en-CA" sz="2400" dirty="0" smtClean="0"/>
              <a:t>Randomized controlled clinical trials that agree with what I believe</a:t>
            </a:r>
            <a:endParaRPr lang="en-CA" sz="2400" b="1" dirty="0" smtClean="0"/>
          </a:p>
          <a:p>
            <a:r>
              <a:rPr lang="en-CA" sz="2400" b="1" dirty="0" smtClean="0"/>
              <a:t>Class 2   </a:t>
            </a:r>
            <a:r>
              <a:rPr lang="en-CA" sz="2400" dirty="0" smtClean="0"/>
              <a:t>Other prospectively collected data</a:t>
            </a:r>
            <a:endParaRPr lang="en-CA" sz="2400" b="1" dirty="0" smtClean="0"/>
          </a:p>
          <a:p>
            <a:r>
              <a:rPr lang="en-CA" sz="2400" b="1" dirty="0" smtClean="0"/>
              <a:t>Class 3   </a:t>
            </a:r>
            <a:r>
              <a:rPr lang="en-CA" sz="2400" dirty="0" smtClean="0"/>
              <a:t>Expert opinion</a:t>
            </a:r>
          </a:p>
          <a:p>
            <a:r>
              <a:rPr lang="en-CA" sz="2400" b="1" dirty="0" smtClean="0"/>
              <a:t>Class 4   </a:t>
            </a:r>
            <a:r>
              <a:rPr lang="en-CA" sz="2400" dirty="0" smtClean="0"/>
              <a:t>Randomized </a:t>
            </a:r>
            <a:r>
              <a:rPr lang="en-CA" sz="2400" dirty="0"/>
              <a:t>controlled clinical trials that </a:t>
            </a:r>
            <a:r>
              <a:rPr lang="en-CA" sz="2400" dirty="0" smtClean="0"/>
              <a:t>don’t agree </a:t>
            </a:r>
            <a:r>
              <a:rPr lang="en-CA" sz="2400" dirty="0"/>
              <a:t>with what I </a:t>
            </a:r>
            <a:r>
              <a:rPr lang="en-CA" sz="2400" dirty="0" smtClean="0"/>
              <a:t> </a:t>
            </a:r>
          </a:p>
          <a:p>
            <a:r>
              <a:rPr lang="en-CA" sz="2400" dirty="0"/>
              <a:t> </a:t>
            </a:r>
            <a:r>
              <a:rPr lang="en-CA" sz="2400" dirty="0" smtClean="0"/>
              <a:t>              believe</a:t>
            </a:r>
            <a:endParaRPr lang="en-CA" sz="2400" b="1" dirty="0" smtClean="0"/>
          </a:p>
          <a:p>
            <a:r>
              <a:rPr lang="en-CA" sz="2400" b="1" dirty="0" smtClean="0"/>
              <a:t>Class 5   </a:t>
            </a:r>
            <a:r>
              <a:rPr lang="en-CA" sz="2400" dirty="0" smtClean="0"/>
              <a:t>What you believe that I don’t</a:t>
            </a:r>
          </a:p>
          <a:p>
            <a:pPr algn="r"/>
            <a:r>
              <a:rPr lang="en-CA" sz="1600" dirty="0" err="1" smtClean="0"/>
              <a:t>Bleck</a:t>
            </a:r>
            <a:r>
              <a:rPr lang="en-CA" sz="1600" dirty="0" smtClean="0"/>
              <a:t> TP, BMJ 2000;321:239</a:t>
            </a:r>
            <a:endParaRPr lang="en-CA" sz="1600" dirty="0"/>
          </a:p>
        </p:txBody>
      </p:sp>
    </p:spTree>
    <p:extLst>
      <p:ext uri="{BB962C8B-B14F-4D97-AF65-F5344CB8AC3E}">
        <p14:creationId xmlns:p14="http://schemas.microsoft.com/office/powerpoint/2010/main" val="323480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Ressources</a:t>
            </a:r>
            <a:r>
              <a:rPr lang="en-CA" dirty="0" smtClean="0"/>
              <a:t> </a:t>
            </a:r>
            <a:r>
              <a:rPr lang="en-CA" dirty="0" err="1" smtClean="0"/>
              <a:t>supplémentaires</a:t>
            </a:r>
            <a:endParaRPr lang="en-CA" dirty="0"/>
          </a:p>
        </p:txBody>
      </p:sp>
      <p:sp>
        <p:nvSpPr>
          <p:cNvPr id="3" name="Espace réservé du contenu 2"/>
          <p:cNvSpPr>
            <a:spLocks noGrp="1"/>
          </p:cNvSpPr>
          <p:nvPr>
            <p:ph idx="1"/>
          </p:nvPr>
        </p:nvSpPr>
        <p:spPr/>
        <p:txBody>
          <a:bodyPr/>
          <a:lstStyle/>
          <a:p>
            <a:r>
              <a:rPr lang="en-CA" sz="2800" dirty="0" smtClean="0"/>
              <a:t>CMA Guidelines for Physician Interaction with Industry</a:t>
            </a:r>
          </a:p>
          <a:p>
            <a:r>
              <a:rPr lang="en-CA" sz="2800" dirty="0" smtClean="0"/>
              <a:t>Guide to </a:t>
            </a:r>
            <a:r>
              <a:rPr lang="en-CA" sz="2800" dirty="0" err="1" smtClean="0"/>
              <a:t>Mainpro</a:t>
            </a:r>
            <a:r>
              <a:rPr lang="en-CA" sz="2800" dirty="0" smtClean="0"/>
              <a:t> Accreditation</a:t>
            </a:r>
          </a:p>
          <a:p>
            <a:r>
              <a:rPr lang="en-CA" sz="2800" dirty="0" err="1" smtClean="0"/>
              <a:t>Rx&amp;D</a:t>
            </a:r>
            <a:r>
              <a:rPr lang="en-CA" sz="2800" dirty="0" smtClean="0"/>
              <a:t> Code of Ethical Practice</a:t>
            </a:r>
          </a:p>
          <a:p>
            <a:endParaRPr lang="en-CA" dirty="0"/>
          </a:p>
        </p:txBody>
      </p:sp>
    </p:spTree>
    <p:extLst>
      <p:ext uri="{BB962C8B-B14F-4D97-AF65-F5344CB8AC3E}">
        <p14:creationId xmlns:p14="http://schemas.microsoft.com/office/powerpoint/2010/main" val="417114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6917" y="286603"/>
            <a:ext cx="10987548" cy="1450757"/>
          </a:xfrm>
        </p:spPr>
        <p:txBody>
          <a:bodyPr>
            <a:normAutofit/>
          </a:bodyPr>
          <a:lstStyle/>
          <a:p>
            <a:r>
              <a:rPr lang="en-CA" sz="4400" dirty="0" err="1" smtClean="0"/>
              <a:t>Atténuation</a:t>
            </a:r>
            <a:r>
              <a:rPr lang="en-CA" sz="4400" dirty="0" smtClean="0"/>
              <a:t> des sources </a:t>
            </a:r>
            <a:r>
              <a:rPr lang="en-CA" sz="4400" dirty="0" err="1" smtClean="0"/>
              <a:t>potentielles</a:t>
            </a:r>
            <a:r>
              <a:rPr lang="en-CA" sz="4400" dirty="0" smtClean="0"/>
              <a:t> de </a:t>
            </a:r>
            <a:r>
              <a:rPr lang="en-CA" sz="4400" dirty="0" err="1" smtClean="0"/>
              <a:t>partialité</a:t>
            </a:r>
            <a:endParaRPr lang="en-CA" sz="4400" dirty="0"/>
          </a:p>
        </p:txBody>
      </p:sp>
      <p:sp>
        <p:nvSpPr>
          <p:cNvPr id="3" name="Espace réservé du contenu 2"/>
          <p:cNvSpPr>
            <a:spLocks noGrp="1"/>
          </p:cNvSpPr>
          <p:nvPr>
            <p:ph idx="1"/>
          </p:nvPr>
        </p:nvSpPr>
        <p:spPr>
          <a:xfrm>
            <a:off x="766917" y="1843548"/>
            <a:ext cx="10388763" cy="4025546"/>
          </a:xfrm>
        </p:spPr>
        <p:txBody>
          <a:bodyPr>
            <a:normAutofit/>
          </a:bodyPr>
          <a:lstStyle/>
          <a:p>
            <a:endParaRPr lang="en-CA" sz="2400" dirty="0" smtClean="0"/>
          </a:p>
          <a:p>
            <a:r>
              <a:rPr lang="en-CA" sz="2400" dirty="0" smtClean="0"/>
              <a:t>Sans objet </a:t>
            </a:r>
            <a:endParaRPr lang="en-CA" sz="2400" dirty="0"/>
          </a:p>
        </p:txBody>
      </p:sp>
    </p:spTree>
    <p:extLst>
      <p:ext uri="{BB962C8B-B14F-4D97-AF65-F5344CB8AC3E}">
        <p14:creationId xmlns:p14="http://schemas.microsoft.com/office/powerpoint/2010/main" val="22208704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Remerciement</a:t>
            </a:r>
            <a:endParaRPr lang="en-CA" dirty="0"/>
          </a:p>
        </p:txBody>
      </p:sp>
      <p:sp>
        <p:nvSpPr>
          <p:cNvPr id="3" name="Espace réservé du contenu 2"/>
          <p:cNvSpPr>
            <a:spLocks noGrp="1"/>
          </p:cNvSpPr>
          <p:nvPr>
            <p:ph idx="1"/>
          </p:nvPr>
        </p:nvSpPr>
        <p:spPr/>
        <p:txBody>
          <a:bodyPr/>
          <a:lstStyle/>
          <a:p>
            <a:pPr lvl="0"/>
            <a:r>
              <a:rPr lang="en-CA" sz="2400" dirty="0" smtClean="0"/>
              <a:t>Dr</a:t>
            </a:r>
            <a:r>
              <a:rPr lang="en-CA" sz="2400" dirty="0"/>
              <a:t>. Ian </a:t>
            </a:r>
            <a:r>
              <a:rPr lang="en-CA" sz="2400" dirty="0" err="1" smtClean="0"/>
              <a:t>Goldstine</a:t>
            </a:r>
            <a:r>
              <a:rPr lang="en-CA" sz="2400" dirty="0" smtClean="0"/>
              <a:t>, Past </a:t>
            </a:r>
            <a:r>
              <a:rPr lang="en-CA" sz="2400" dirty="0"/>
              <a:t>Chair of the CFPC National Committee on Continuing Professional </a:t>
            </a:r>
            <a:r>
              <a:rPr lang="en-CA" sz="2400" dirty="0" smtClean="0"/>
              <a:t>Development</a:t>
            </a:r>
          </a:p>
          <a:p>
            <a:pPr lvl="0"/>
            <a:r>
              <a:rPr lang="en-CA" sz="2400" dirty="0"/>
              <a:t>Amy </a:t>
            </a:r>
            <a:r>
              <a:rPr lang="en-CA" sz="2400" dirty="0" err="1" smtClean="0"/>
              <a:t>Outschoorn</a:t>
            </a:r>
            <a:r>
              <a:rPr lang="en-CA" sz="2400" dirty="0" smtClean="0"/>
              <a:t>, Director CPD, CCFP</a:t>
            </a:r>
          </a:p>
          <a:p>
            <a:pPr marL="0" lvl="0" indent="0">
              <a:buNone/>
            </a:pPr>
            <a:r>
              <a:rPr lang="en-CA" sz="2400" dirty="0" smtClean="0"/>
              <a:t> Jessica Black, Accreditation Manager CPD,CCFP</a:t>
            </a:r>
            <a:endParaRPr lang="en-CA" sz="2400" dirty="0"/>
          </a:p>
          <a:p>
            <a:endParaRPr lang="en-CA" dirty="0"/>
          </a:p>
        </p:txBody>
      </p:sp>
    </p:spTree>
    <p:extLst>
      <p:ext uri="{BB962C8B-B14F-4D97-AF65-F5344CB8AC3E}">
        <p14:creationId xmlns:p14="http://schemas.microsoft.com/office/powerpoint/2010/main" val="2557064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Références</a:t>
            </a:r>
            <a:endParaRPr lang="en-CA" dirty="0"/>
          </a:p>
        </p:txBody>
      </p:sp>
      <p:sp>
        <p:nvSpPr>
          <p:cNvPr id="3" name="Espace réservé du contenu 2"/>
          <p:cNvSpPr>
            <a:spLocks noGrp="1"/>
          </p:cNvSpPr>
          <p:nvPr>
            <p:ph idx="1"/>
          </p:nvPr>
        </p:nvSpPr>
        <p:spPr/>
        <p:txBody>
          <a:bodyPr/>
          <a:lstStyle/>
          <a:p>
            <a:r>
              <a:rPr lang="en-CA" sz="2400" dirty="0" err="1" smtClean="0"/>
              <a:t>Mainpro</a:t>
            </a:r>
            <a:r>
              <a:rPr lang="en-CA" sz="2400" dirty="0" smtClean="0"/>
              <a:t>® Reviewer Guide</a:t>
            </a:r>
          </a:p>
          <a:p>
            <a:r>
              <a:rPr lang="en-CA" sz="2400" dirty="0" err="1"/>
              <a:t>Mainpro</a:t>
            </a:r>
            <a:r>
              <a:rPr lang="en-CA" sz="2400" dirty="0" smtClean="0"/>
              <a:t>® CPD-Program Auditing Tool</a:t>
            </a:r>
          </a:p>
          <a:p>
            <a:r>
              <a:rPr lang="en-CA" sz="2400" dirty="0">
                <a:solidFill>
                  <a:srgbClr val="000000">
                    <a:lumMod val="75000"/>
                    <a:lumOff val="25000"/>
                  </a:srgbClr>
                </a:solidFill>
              </a:rPr>
              <a:t>Is There a Relationship between Commercial Support and Bias in Continuing Medical Education Activities? Ronald </a:t>
            </a:r>
            <a:r>
              <a:rPr lang="en-CA" sz="2400" dirty="0" err="1">
                <a:solidFill>
                  <a:srgbClr val="000000">
                    <a:lumMod val="75000"/>
                    <a:lumOff val="25000"/>
                  </a:srgbClr>
                </a:solidFill>
              </a:rPr>
              <a:t>M.Cervero</a:t>
            </a:r>
            <a:r>
              <a:rPr lang="en-CA" sz="2400" dirty="0">
                <a:solidFill>
                  <a:srgbClr val="000000">
                    <a:lumMod val="75000"/>
                    <a:lumOff val="25000"/>
                  </a:srgbClr>
                </a:solidFill>
              </a:rPr>
              <a:t> and Julie </a:t>
            </a:r>
            <a:r>
              <a:rPr lang="en-CA" sz="2400" dirty="0" err="1">
                <a:solidFill>
                  <a:srgbClr val="000000">
                    <a:lumMod val="75000"/>
                    <a:lumOff val="25000"/>
                  </a:srgbClr>
                </a:solidFill>
              </a:rPr>
              <a:t>K.Gaines</a:t>
            </a:r>
            <a:r>
              <a:rPr lang="en-CA" sz="2400" dirty="0">
                <a:solidFill>
                  <a:srgbClr val="000000">
                    <a:lumMod val="75000"/>
                    <a:lumOff val="25000"/>
                  </a:srgbClr>
                </a:solidFill>
              </a:rPr>
              <a:t>, </a:t>
            </a:r>
            <a:r>
              <a:rPr lang="en-CA" sz="2400" dirty="0" smtClean="0">
                <a:solidFill>
                  <a:srgbClr val="000000">
                    <a:lumMod val="75000"/>
                    <a:lumOff val="25000"/>
                  </a:srgbClr>
                </a:solidFill>
              </a:rPr>
              <a:t>ACCME (Accreditation Council for Continuing Medical Education) </a:t>
            </a:r>
            <a:r>
              <a:rPr lang="en-CA" sz="2400" dirty="0">
                <a:solidFill>
                  <a:srgbClr val="000000">
                    <a:lumMod val="75000"/>
                    <a:lumOff val="25000"/>
                  </a:srgbClr>
                </a:solidFill>
              </a:rPr>
              <a:t>April 2014 </a:t>
            </a:r>
            <a:endParaRPr lang="en-CA" sz="2400" dirty="0" smtClean="0">
              <a:solidFill>
                <a:srgbClr val="000000">
                  <a:lumMod val="75000"/>
                  <a:lumOff val="25000"/>
                </a:srgbClr>
              </a:solidFill>
            </a:endParaRPr>
          </a:p>
          <a:p>
            <a:r>
              <a:rPr lang="en-CA" sz="2400" dirty="0">
                <a:solidFill>
                  <a:srgbClr val="000000">
                    <a:lumMod val="75000"/>
                    <a:lumOff val="25000"/>
                  </a:srgbClr>
                </a:solidFill>
              </a:rPr>
              <a:t/>
            </a:r>
            <a:br>
              <a:rPr lang="en-CA" sz="2400" dirty="0">
                <a:solidFill>
                  <a:srgbClr val="000000">
                    <a:lumMod val="75000"/>
                    <a:lumOff val="25000"/>
                  </a:srgbClr>
                </a:solidFill>
              </a:rPr>
            </a:br>
            <a:endParaRPr lang="en-CA" sz="2400" dirty="0" smtClean="0"/>
          </a:p>
          <a:p>
            <a:endParaRPr lang="en-CA" dirty="0"/>
          </a:p>
        </p:txBody>
      </p:sp>
    </p:spTree>
    <p:extLst>
      <p:ext uri="{BB962C8B-B14F-4D97-AF65-F5344CB8AC3E}">
        <p14:creationId xmlns:p14="http://schemas.microsoft.com/office/powerpoint/2010/main" val="282938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Objectifs</a:t>
            </a:r>
            <a:r>
              <a:rPr lang="en-CA" dirty="0" smtClean="0"/>
              <a:t> </a:t>
            </a:r>
            <a:r>
              <a:rPr lang="en-CA" dirty="0" err="1" smtClean="0"/>
              <a:t>d’apprentissage</a:t>
            </a:r>
            <a:endParaRPr lang="en-CA" dirty="0"/>
          </a:p>
        </p:txBody>
      </p:sp>
      <p:sp>
        <p:nvSpPr>
          <p:cNvPr id="3" name="Espace réservé du contenu 2"/>
          <p:cNvSpPr>
            <a:spLocks noGrp="1"/>
          </p:cNvSpPr>
          <p:nvPr>
            <p:ph idx="1"/>
          </p:nvPr>
        </p:nvSpPr>
        <p:spPr>
          <a:xfrm>
            <a:off x="1097280" y="1845734"/>
            <a:ext cx="10058400" cy="4319092"/>
          </a:xfrm>
        </p:spPr>
        <p:txBody>
          <a:bodyPr>
            <a:normAutofit lnSpcReduction="10000"/>
          </a:bodyPr>
          <a:lstStyle/>
          <a:p>
            <a:pPr>
              <a:lnSpc>
                <a:spcPct val="107000"/>
              </a:lnSpc>
              <a:spcAft>
                <a:spcPts val="0"/>
              </a:spcAft>
            </a:pPr>
            <a:r>
              <a:rPr lang="fr-CA" sz="2400" dirty="0">
                <a:latin typeface="Calibri" panose="020F0502020204030204" pitchFamily="34" charset="0"/>
                <a:ea typeface="Calibri" panose="020F0502020204030204" pitchFamily="34" charset="0"/>
                <a:cs typeface="Times New Roman" panose="02020603050405020304" pitchFamily="18" charset="0"/>
              </a:rPr>
              <a:t>À l’aide d’exemples et de scenarios, le participant sera en mesure d’identifier des éléments clés à observer pour reconnaître une présentation biaisée </a:t>
            </a:r>
            <a:r>
              <a:rPr lang="fr-CA" sz="2400" dirty="0" smtClean="0">
                <a:latin typeface="Calibri" panose="020F0502020204030204" pitchFamily="34" charset="0"/>
                <a:ea typeface="Calibri" panose="020F0502020204030204" pitchFamily="34" charset="0"/>
                <a:cs typeface="Times New Roman" panose="02020603050405020304" pitchFamily="18" charset="0"/>
              </a:rPr>
              <a:t>tels que:</a:t>
            </a:r>
          </a:p>
          <a:p>
            <a:pPr>
              <a:lnSpc>
                <a:spcPct val="107000"/>
              </a:lnSpc>
              <a:spcAft>
                <a:spcPts val="0"/>
              </a:spcAft>
              <a:buFont typeface="Wingdings" panose="05000000000000000000" pitchFamily="2" charset="2"/>
              <a:buChar char="§"/>
            </a:pPr>
            <a:r>
              <a:rPr lang="fr-CA" sz="2400" dirty="0">
                <a:latin typeface="Calibri" panose="020F0502020204030204" pitchFamily="34" charset="0"/>
                <a:ea typeface="Calibri" panose="020F0502020204030204" pitchFamily="34" charset="0"/>
                <a:cs typeface="Times New Roman" panose="02020603050405020304" pitchFamily="18" charset="0"/>
              </a:rPr>
              <a:t> </a:t>
            </a:r>
            <a:r>
              <a:rPr lang="fr-CA" sz="2400" dirty="0" smtClean="0">
                <a:latin typeface="Calibri" panose="020F0502020204030204" pitchFamily="34" charset="0"/>
                <a:ea typeface="Calibri" panose="020F0502020204030204" pitchFamily="34" charset="0"/>
                <a:cs typeface="Times New Roman" panose="02020603050405020304" pitchFamily="18" charset="0"/>
              </a:rPr>
              <a:t>l’usage </a:t>
            </a:r>
            <a:r>
              <a:rPr lang="fr-CA" sz="2400" dirty="0">
                <a:latin typeface="Calibri" panose="020F0502020204030204" pitchFamily="34" charset="0"/>
                <a:ea typeface="Calibri" panose="020F0502020204030204" pitchFamily="34" charset="0"/>
                <a:cs typeface="Times New Roman" panose="02020603050405020304" pitchFamily="18" charset="0"/>
              </a:rPr>
              <a:t>du « </a:t>
            </a:r>
            <a:r>
              <a:rPr lang="fr-CA" sz="2400" dirty="0" err="1">
                <a:latin typeface="Calibri" panose="020F0502020204030204" pitchFamily="34" charset="0"/>
                <a:ea typeface="Calibri" panose="020F0502020204030204" pitchFamily="34" charset="0"/>
                <a:cs typeface="Times New Roman" panose="02020603050405020304" pitchFamily="18" charset="0"/>
              </a:rPr>
              <a:t>branding</a:t>
            </a:r>
            <a:r>
              <a:rPr lang="fr-CA" sz="2400" dirty="0">
                <a:latin typeface="Calibri" panose="020F0502020204030204" pitchFamily="34" charset="0"/>
                <a:ea typeface="Calibri" panose="020F0502020204030204" pitchFamily="34" charset="0"/>
                <a:cs typeface="Times New Roman" panose="02020603050405020304" pitchFamily="18" charset="0"/>
              </a:rPr>
              <a:t> </a:t>
            </a:r>
            <a:r>
              <a:rPr lang="fr-CA" sz="2400"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buFont typeface="Wingdings" panose="05000000000000000000" pitchFamily="2" charset="2"/>
              <a:buChar char="§"/>
            </a:pPr>
            <a:r>
              <a:rPr lang="fr-CA" sz="2400" dirty="0">
                <a:latin typeface="Calibri" panose="020F0502020204030204" pitchFamily="34" charset="0"/>
                <a:ea typeface="Calibri" panose="020F0502020204030204" pitchFamily="34" charset="0"/>
                <a:cs typeface="Times New Roman" panose="02020603050405020304" pitchFamily="18" charset="0"/>
              </a:rPr>
              <a:t> </a:t>
            </a:r>
            <a:r>
              <a:rPr lang="fr-CA" sz="2400" dirty="0" smtClean="0">
                <a:latin typeface="Calibri" panose="020F0502020204030204" pitchFamily="34" charset="0"/>
                <a:ea typeface="Calibri" panose="020F0502020204030204" pitchFamily="34" charset="0"/>
                <a:cs typeface="Times New Roman" panose="02020603050405020304" pitchFamily="18" charset="0"/>
              </a:rPr>
              <a:t>l’emphase </a:t>
            </a:r>
            <a:r>
              <a:rPr lang="fr-CA" sz="2400" dirty="0">
                <a:latin typeface="Calibri" panose="020F0502020204030204" pitchFamily="34" charset="0"/>
                <a:ea typeface="Calibri" panose="020F0502020204030204" pitchFamily="34" charset="0"/>
                <a:cs typeface="Times New Roman" panose="02020603050405020304" pitchFamily="18" charset="0"/>
              </a:rPr>
              <a:t>du </a:t>
            </a:r>
            <a:r>
              <a:rPr lang="fr-CA" sz="2400" dirty="0" smtClean="0">
                <a:latin typeface="Calibri" panose="020F0502020204030204" pitchFamily="34" charset="0"/>
                <a:ea typeface="Calibri" panose="020F0502020204030204" pitchFamily="34" charset="0"/>
                <a:cs typeface="Times New Roman" panose="02020603050405020304" pitchFamily="18" charset="0"/>
              </a:rPr>
              <a:t>programme </a:t>
            </a:r>
          </a:p>
          <a:p>
            <a:pPr>
              <a:lnSpc>
                <a:spcPct val="107000"/>
              </a:lnSpc>
              <a:spcAft>
                <a:spcPts val="0"/>
              </a:spcAft>
              <a:buFont typeface="Wingdings" panose="05000000000000000000" pitchFamily="2" charset="2"/>
              <a:buChar char="§"/>
            </a:pPr>
            <a:r>
              <a:rPr lang="fr-CA" sz="2400" dirty="0" smtClean="0">
                <a:latin typeface="Calibri" panose="020F0502020204030204" pitchFamily="34" charset="0"/>
                <a:ea typeface="Calibri" panose="020F0502020204030204" pitchFamily="34" charset="0"/>
                <a:cs typeface="Times New Roman" panose="02020603050405020304" pitchFamily="18" charset="0"/>
              </a:rPr>
              <a:t> l’équilibre </a:t>
            </a:r>
            <a:r>
              <a:rPr lang="fr-CA" sz="2400" dirty="0">
                <a:latin typeface="Calibri" panose="020F0502020204030204" pitchFamily="34" charset="0"/>
                <a:ea typeface="Calibri" panose="020F0502020204030204" pitchFamily="34" charset="0"/>
                <a:cs typeface="Times New Roman" panose="02020603050405020304" pitchFamily="18" charset="0"/>
              </a:rPr>
              <a:t>des données </a:t>
            </a:r>
          </a:p>
          <a:p>
            <a:pPr marL="0" indent="0">
              <a:lnSpc>
                <a:spcPct val="107000"/>
              </a:lnSpc>
              <a:spcAft>
                <a:spcPts val="0"/>
              </a:spcAft>
              <a:buNone/>
            </a:pPr>
            <a:r>
              <a:rPr lang="fr-CA" sz="2400" dirty="0" smtClean="0">
                <a:latin typeface="Calibri" panose="020F0502020204030204" pitchFamily="34" charset="0"/>
                <a:ea typeface="Calibri" panose="020F0502020204030204" pitchFamily="34" charset="0"/>
                <a:cs typeface="Times New Roman" panose="02020603050405020304" pitchFamily="18" charset="0"/>
              </a:rPr>
              <a:t>Le </a:t>
            </a:r>
            <a:r>
              <a:rPr lang="fr-CA" sz="2400" dirty="0">
                <a:latin typeface="Calibri" panose="020F0502020204030204" pitchFamily="34" charset="0"/>
                <a:ea typeface="Calibri" panose="020F0502020204030204" pitchFamily="34" charset="0"/>
                <a:cs typeface="Times New Roman" panose="02020603050405020304" pitchFamily="18" charset="0"/>
              </a:rPr>
              <a:t>participant apprendra aussi l’importance de la déclaration des conflits </a:t>
            </a:r>
            <a:r>
              <a:rPr lang="fr-CA" sz="2400" dirty="0" smtClean="0">
                <a:latin typeface="Calibri" panose="020F0502020204030204" pitchFamily="34" charset="0"/>
                <a:ea typeface="Calibri" panose="020F0502020204030204" pitchFamily="34" charset="0"/>
                <a:cs typeface="Times New Roman" panose="02020603050405020304" pitchFamily="18" charset="0"/>
              </a:rPr>
              <a:t>d’intérêt.</a:t>
            </a:r>
          </a:p>
          <a:p>
            <a:pPr marL="0" indent="0">
              <a:lnSpc>
                <a:spcPct val="107000"/>
              </a:lnSpc>
              <a:spcAft>
                <a:spcPts val="0"/>
              </a:spcAft>
              <a:buNone/>
            </a:pPr>
            <a:r>
              <a:rPr lang="fr-CA" sz="2400" dirty="0" smtClean="0">
                <a:latin typeface="Calibri" panose="020F0502020204030204" pitchFamily="34" charset="0"/>
                <a:ea typeface="Calibri" panose="020F0502020204030204" pitchFamily="34" charset="0"/>
                <a:cs typeface="Times New Roman" panose="02020603050405020304" pitchFamily="18" charset="0"/>
              </a:rPr>
              <a:t>Finalement</a:t>
            </a:r>
            <a:r>
              <a:rPr lang="fr-CA" sz="2400" dirty="0">
                <a:latin typeface="Calibri" panose="020F0502020204030204" pitchFamily="34" charset="0"/>
                <a:ea typeface="Calibri" panose="020F0502020204030204" pitchFamily="34" charset="0"/>
                <a:cs typeface="Times New Roman" panose="02020603050405020304" pitchFamily="18" charset="0"/>
              </a:rPr>
              <a:t>, </a:t>
            </a:r>
            <a:r>
              <a:rPr lang="fr-CA" sz="2400" dirty="0" smtClean="0">
                <a:latin typeface="Calibri" panose="020F0502020204030204" pitchFamily="34" charset="0"/>
                <a:ea typeface="Calibri" panose="020F0502020204030204" pitchFamily="34" charset="0"/>
                <a:cs typeface="Times New Roman" panose="02020603050405020304" pitchFamily="18" charset="0"/>
              </a:rPr>
              <a:t>le participant sera </a:t>
            </a:r>
            <a:r>
              <a:rPr lang="fr-CA" sz="2400" dirty="0">
                <a:latin typeface="Calibri" panose="020F0502020204030204" pitchFamily="34" charset="0"/>
                <a:ea typeface="Calibri" panose="020F0502020204030204" pitchFamily="34" charset="0"/>
                <a:cs typeface="Times New Roman" panose="02020603050405020304" pitchFamily="18" charset="0"/>
              </a:rPr>
              <a:t>plus </a:t>
            </a:r>
            <a:r>
              <a:rPr lang="fr-CA" sz="2400" dirty="0" smtClean="0">
                <a:latin typeface="Calibri" panose="020F0502020204030204" pitchFamily="34" charset="0"/>
                <a:ea typeface="Calibri" panose="020F0502020204030204" pitchFamily="34" charset="0"/>
                <a:cs typeface="Times New Roman" panose="02020603050405020304" pitchFamily="18" charset="0"/>
              </a:rPr>
              <a:t>familier </a:t>
            </a:r>
            <a:r>
              <a:rPr lang="fr-CA" sz="2400" dirty="0">
                <a:latin typeface="Calibri" panose="020F0502020204030204" pitchFamily="34" charset="0"/>
                <a:ea typeface="Calibri" panose="020F0502020204030204" pitchFamily="34" charset="0"/>
                <a:cs typeface="Times New Roman" panose="02020603050405020304" pitchFamily="18" charset="0"/>
              </a:rPr>
              <a:t>avec le rôle d’un réviseur </a:t>
            </a:r>
            <a:r>
              <a:rPr lang="fr-CA" sz="2400" dirty="0" err="1" smtClean="0">
                <a:latin typeface="Calibri" panose="020F0502020204030204" pitchFamily="34" charset="0"/>
                <a:ea typeface="Calibri" panose="020F0502020204030204" pitchFamily="34" charset="0"/>
                <a:cs typeface="Times New Roman" panose="02020603050405020304" pitchFamily="18" charset="0"/>
              </a:rPr>
              <a:t>Mainpro</a:t>
            </a:r>
            <a:r>
              <a:rPr lang="fr-CA" sz="2400" dirty="0" smtClean="0">
                <a:latin typeface="Calibri" panose="020F0502020204030204" pitchFamily="34" charset="0"/>
                <a:ea typeface="Calibri" panose="020F0502020204030204" pitchFamily="34" charset="0"/>
                <a:cs typeface="Times New Roman" panose="02020603050405020304" pitchFamily="18" charset="0"/>
              </a:rPr>
              <a:t>.</a:t>
            </a:r>
            <a:endParaRPr lang="en-CA" sz="2400" dirty="0">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28499003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mtClean="0"/>
              <a:t>Exercice</a:t>
            </a:r>
            <a:r>
              <a:rPr lang="en-CA" dirty="0" smtClean="0"/>
              <a:t> #1! </a:t>
            </a:r>
            <a:r>
              <a:rPr lang="en-CA" dirty="0" err="1" smtClean="0"/>
              <a:t>Cette</a:t>
            </a:r>
            <a:r>
              <a:rPr lang="en-CA" dirty="0" smtClean="0"/>
              <a:t> </a:t>
            </a:r>
            <a:r>
              <a:rPr lang="en-CA" dirty="0" err="1" smtClean="0"/>
              <a:t>diapo</a:t>
            </a:r>
            <a:r>
              <a:rPr lang="en-CA" dirty="0" smtClean="0"/>
              <a:t> </a:t>
            </a:r>
            <a:r>
              <a:rPr lang="en-CA" dirty="0" err="1" smtClean="0"/>
              <a:t>est-elle</a:t>
            </a:r>
            <a:r>
              <a:rPr lang="en-CA" dirty="0" smtClean="0"/>
              <a:t> </a:t>
            </a:r>
            <a:r>
              <a:rPr lang="en-CA" dirty="0" err="1" smtClean="0"/>
              <a:t>biaisée</a:t>
            </a:r>
            <a:r>
              <a:rPr lang="en-CA" dirty="0" smtClean="0"/>
              <a:t>?</a:t>
            </a:r>
            <a:endParaRPr lang="en-CA"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4362" y="1850809"/>
            <a:ext cx="5471652" cy="4540551"/>
          </a:xfrm>
          <a:prstGeom prst="rect">
            <a:avLst/>
          </a:prstGeom>
        </p:spPr>
      </p:pic>
    </p:spTree>
    <p:extLst>
      <p:ext uri="{BB962C8B-B14F-4D97-AF65-F5344CB8AC3E}">
        <p14:creationId xmlns:p14="http://schemas.microsoft.com/office/powerpoint/2010/main" val="2681104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CA" dirty="0" err="1" smtClean="0"/>
              <a:t>Mais</a:t>
            </a:r>
            <a:r>
              <a:rPr lang="en-CA" dirty="0" smtClean="0"/>
              <a:t> un instant! </a:t>
            </a:r>
            <a:br>
              <a:rPr lang="en-CA" dirty="0" smtClean="0"/>
            </a:br>
            <a:r>
              <a:rPr lang="en-CA" dirty="0" smtClean="0"/>
              <a:t>Les </a:t>
            </a:r>
            <a:r>
              <a:rPr lang="en-CA" dirty="0" err="1" smtClean="0"/>
              <a:t>médecins</a:t>
            </a:r>
            <a:r>
              <a:rPr lang="en-CA" dirty="0" smtClean="0"/>
              <a:t> </a:t>
            </a:r>
            <a:r>
              <a:rPr lang="en-CA" dirty="0" err="1" smtClean="0"/>
              <a:t>sont-ils</a:t>
            </a:r>
            <a:r>
              <a:rPr lang="en-CA" dirty="0" smtClean="0"/>
              <a:t> à </a:t>
            </a:r>
            <a:r>
              <a:rPr lang="en-CA" dirty="0" err="1" smtClean="0"/>
              <a:t>ce</a:t>
            </a:r>
            <a:r>
              <a:rPr lang="en-CA" dirty="0" smtClean="0"/>
              <a:t> point </a:t>
            </a:r>
            <a:r>
              <a:rPr lang="en-CA" dirty="0" err="1" smtClean="0"/>
              <a:t>crédules</a:t>
            </a:r>
            <a:r>
              <a:rPr lang="en-CA" dirty="0" smtClean="0"/>
              <a:t>?</a:t>
            </a:r>
            <a:endParaRPr lang="en-CA" dirty="0"/>
          </a:p>
        </p:txBody>
      </p:sp>
      <p:pic>
        <p:nvPicPr>
          <p:cNvPr id="3" name="Image 2"/>
          <p:cNvPicPr>
            <a:picLocks noChangeAspect="1"/>
          </p:cNvPicPr>
          <p:nvPr/>
        </p:nvPicPr>
        <p:blipFill>
          <a:blip r:embed="rId3"/>
          <a:stretch>
            <a:fillRect/>
          </a:stretch>
        </p:blipFill>
        <p:spPr>
          <a:xfrm>
            <a:off x="4734232" y="1950411"/>
            <a:ext cx="3063953" cy="4273409"/>
          </a:xfrm>
          <a:prstGeom prst="rect">
            <a:avLst/>
          </a:prstGeom>
        </p:spPr>
      </p:pic>
    </p:spTree>
    <p:extLst>
      <p:ext uri="{BB962C8B-B14F-4D97-AF65-F5344CB8AC3E}">
        <p14:creationId xmlns:p14="http://schemas.microsoft.com/office/powerpoint/2010/main" val="852053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t>Fait…</a:t>
            </a:r>
            <a:endParaRPr lang="en-CA" dirty="0"/>
          </a:p>
        </p:txBody>
      </p:sp>
      <p:sp>
        <p:nvSpPr>
          <p:cNvPr id="3" name="Espace réservé du contenu 2"/>
          <p:cNvSpPr>
            <a:spLocks noGrp="1"/>
          </p:cNvSpPr>
          <p:nvPr>
            <p:ph idx="1"/>
          </p:nvPr>
        </p:nvSpPr>
        <p:spPr/>
        <p:txBody>
          <a:bodyPr>
            <a:normAutofit fontScale="92500" lnSpcReduction="10000"/>
          </a:bodyPr>
          <a:lstStyle/>
          <a:p>
            <a:r>
              <a:rPr lang="en-CA" dirty="0" smtClean="0"/>
              <a:t> </a:t>
            </a:r>
            <a:r>
              <a:rPr lang="en-CA" sz="3200" dirty="0" smtClean="0"/>
              <a:t>“We did not identify any data-based articles to support or refute the assertion that commercial support produces bias in accredited CME.”</a:t>
            </a:r>
            <a:endParaRPr lang="en-CA" sz="2200" dirty="0" smtClean="0"/>
          </a:p>
          <a:p>
            <a:endParaRPr lang="en-CA" sz="3200" dirty="0" smtClean="0"/>
          </a:p>
          <a:p>
            <a:r>
              <a:rPr lang="en-CA" sz="3200" dirty="0" smtClean="0"/>
              <a:t>“Very limited attention has been given to the impact of commercially supported, accredited CME on prescribing practices and no studies have been published of the impact of these practices on patient care.”</a:t>
            </a:r>
            <a:r>
              <a:rPr lang="en-CA" sz="3200" dirty="0"/>
              <a:t> </a:t>
            </a:r>
            <a:endParaRPr lang="en-CA" sz="2200" dirty="0" smtClean="0"/>
          </a:p>
          <a:p>
            <a:r>
              <a:rPr lang="en-CA" sz="1700" dirty="0" smtClean="0"/>
              <a:t>Is There a Relationship between Commercial Support and Bias in Continuing Medical Education Activities? Ronald </a:t>
            </a:r>
            <a:r>
              <a:rPr lang="en-CA" sz="1700" dirty="0" err="1" smtClean="0"/>
              <a:t>M.Cervero</a:t>
            </a:r>
            <a:r>
              <a:rPr lang="en-CA" sz="1700" dirty="0" smtClean="0"/>
              <a:t> and Julie </a:t>
            </a:r>
            <a:r>
              <a:rPr lang="en-CA" sz="1700" dirty="0" err="1" smtClean="0"/>
              <a:t>K.Gaines</a:t>
            </a:r>
            <a:r>
              <a:rPr lang="en-CA" sz="1700" dirty="0" smtClean="0"/>
              <a:t>, ACCME April 2014 </a:t>
            </a:r>
            <a:endParaRPr lang="en-CA" sz="1700" dirty="0"/>
          </a:p>
        </p:txBody>
      </p:sp>
    </p:spTree>
    <p:extLst>
      <p:ext uri="{BB962C8B-B14F-4D97-AF65-F5344CB8AC3E}">
        <p14:creationId xmlns:p14="http://schemas.microsoft.com/office/powerpoint/2010/main" val="429256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Cependant</a:t>
            </a:r>
            <a:r>
              <a:rPr lang="en-CA" dirty="0" smtClean="0"/>
              <a:t>…</a:t>
            </a:r>
            <a:endParaRPr lang="en-CA" dirty="0"/>
          </a:p>
        </p:txBody>
      </p:sp>
      <p:sp>
        <p:nvSpPr>
          <p:cNvPr id="3" name="Espace réservé du contenu 2"/>
          <p:cNvSpPr>
            <a:spLocks noGrp="1"/>
          </p:cNvSpPr>
          <p:nvPr>
            <p:ph idx="1"/>
          </p:nvPr>
        </p:nvSpPr>
        <p:spPr/>
        <p:txBody>
          <a:bodyPr/>
          <a:lstStyle/>
          <a:p>
            <a:r>
              <a:rPr lang="en-CA" sz="3200" dirty="0" smtClean="0"/>
              <a:t>“Industry funded CME will continue to focus too much on some topics, like prescribing brand-name drugs and too little on other subjects, like dietary and lifestyle interventions, generic medications or how to improve communication in medical practices.”</a:t>
            </a:r>
          </a:p>
          <a:p>
            <a:r>
              <a:rPr lang="en-CA" sz="1600" dirty="0" smtClean="0"/>
              <a:t>Ref Roger Collier, CMAJ Oct 2014</a:t>
            </a:r>
            <a:endParaRPr lang="en-CA" sz="1600" dirty="0"/>
          </a:p>
        </p:txBody>
      </p:sp>
    </p:spTree>
    <p:extLst>
      <p:ext uri="{BB962C8B-B14F-4D97-AF65-F5344CB8AC3E}">
        <p14:creationId xmlns:p14="http://schemas.microsoft.com/office/powerpoint/2010/main" val="4139401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err="1" smtClean="0"/>
              <a:t>Qu’en</a:t>
            </a:r>
            <a:r>
              <a:rPr lang="en-CA" dirty="0" smtClean="0"/>
              <a:t> </a:t>
            </a:r>
            <a:r>
              <a:rPr lang="en-CA" dirty="0" err="1" smtClean="0"/>
              <a:t>pense</a:t>
            </a:r>
            <a:r>
              <a:rPr lang="en-CA" dirty="0" smtClean="0"/>
              <a:t> </a:t>
            </a:r>
            <a:r>
              <a:rPr lang="en-CA" dirty="0" err="1" smtClean="0"/>
              <a:t>l’ensemble</a:t>
            </a:r>
            <a:r>
              <a:rPr lang="en-CA" dirty="0" smtClean="0"/>
              <a:t> des </a:t>
            </a:r>
            <a:r>
              <a:rPr lang="en-CA" dirty="0" err="1" smtClean="0"/>
              <a:t>médecins</a:t>
            </a:r>
            <a:r>
              <a:rPr lang="en-CA" dirty="0" smtClean="0"/>
              <a:t>?</a:t>
            </a:r>
            <a:endParaRPr lang="en-CA" dirty="0"/>
          </a:p>
        </p:txBody>
      </p:sp>
      <p:sp>
        <p:nvSpPr>
          <p:cNvPr id="3" name="Espace réservé du contenu 2"/>
          <p:cNvSpPr>
            <a:spLocks noGrp="1"/>
          </p:cNvSpPr>
          <p:nvPr>
            <p:ph idx="1"/>
          </p:nvPr>
        </p:nvSpPr>
        <p:spPr>
          <a:xfrm>
            <a:off x="1097280" y="1845733"/>
            <a:ext cx="10058400" cy="4451827"/>
          </a:xfrm>
        </p:spPr>
        <p:txBody>
          <a:bodyPr>
            <a:normAutofit/>
          </a:bodyPr>
          <a:lstStyle/>
          <a:p>
            <a:r>
              <a:rPr lang="en-CA" sz="2800" dirty="0" smtClean="0"/>
              <a:t> “They believe that there is more potential for bias when there is a single commercial supporter (86%) or 2 or more commercial supporters (70%) as compared to programs with no commercial support (7%).”</a:t>
            </a:r>
          </a:p>
          <a:p>
            <a:r>
              <a:rPr lang="en-CA" sz="2800" dirty="0" smtClean="0"/>
              <a:t>“Although many physicians perceived bias from commercial support, only 46% believed that increasing registration costs would be an effective way to decrease that support and 56% [only</a:t>
            </a:r>
            <a:r>
              <a:rPr lang="en-CA" sz="2800" dirty="0"/>
              <a:t>]</a:t>
            </a:r>
            <a:r>
              <a:rPr lang="en-CA" sz="2800" dirty="0" smtClean="0"/>
              <a:t> agreed that commercial support [of physician education] should be eliminated.”</a:t>
            </a:r>
          </a:p>
          <a:p>
            <a:pPr lvl="0">
              <a:buClr>
                <a:srgbClr val="E48312"/>
              </a:buClr>
            </a:pPr>
            <a:endParaRPr lang="en-CA" sz="1600" dirty="0" smtClean="0">
              <a:solidFill>
                <a:srgbClr val="000000">
                  <a:lumMod val="75000"/>
                  <a:lumOff val="25000"/>
                </a:srgbClr>
              </a:solidFill>
            </a:endParaRPr>
          </a:p>
          <a:p>
            <a:pPr lvl="0">
              <a:buClr>
                <a:srgbClr val="E48312"/>
              </a:buClr>
            </a:pPr>
            <a:r>
              <a:rPr lang="en-CA" sz="1600" dirty="0" smtClean="0">
                <a:solidFill>
                  <a:srgbClr val="000000">
                    <a:lumMod val="75000"/>
                    <a:lumOff val="25000"/>
                  </a:srgbClr>
                </a:solidFill>
              </a:rPr>
              <a:t>Is There a Relationship between Commercial Support and Bias in Continuing Medical Education Activities? Ronald </a:t>
            </a:r>
            <a:r>
              <a:rPr lang="en-CA" sz="1600" dirty="0" err="1" smtClean="0">
                <a:solidFill>
                  <a:srgbClr val="000000">
                    <a:lumMod val="75000"/>
                    <a:lumOff val="25000"/>
                  </a:srgbClr>
                </a:solidFill>
              </a:rPr>
              <a:t>M.Cervero</a:t>
            </a:r>
            <a:r>
              <a:rPr lang="en-CA" sz="1600" dirty="0" smtClean="0">
                <a:solidFill>
                  <a:srgbClr val="000000">
                    <a:lumMod val="75000"/>
                    <a:lumOff val="25000"/>
                  </a:srgbClr>
                </a:solidFill>
              </a:rPr>
              <a:t> and Julie </a:t>
            </a:r>
            <a:r>
              <a:rPr lang="en-CA" sz="1600" dirty="0" err="1" smtClean="0">
                <a:solidFill>
                  <a:srgbClr val="000000">
                    <a:lumMod val="75000"/>
                    <a:lumOff val="25000"/>
                  </a:srgbClr>
                </a:solidFill>
              </a:rPr>
              <a:t>K.Gaines</a:t>
            </a:r>
            <a:r>
              <a:rPr lang="en-CA" sz="1600" dirty="0" smtClean="0">
                <a:solidFill>
                  <a:srgbClr val="000000">
                    <a:lumMod val="75000"/>
                    <a:lumOff val="25000"/>
                  </a:srgbClr>
                </a:solidFill>
              </a:rPr>
              <a:t>, ACCME April 2014 </a:t>
            </a:r>
          </a:p>
          <a:p>
            <a:endParaRPr lang="en-CA" dirty="0" smtClean="0"/>
          </a:p>
          <a:p>
            <a:pPr marL="0" indent="0">
              <a:buNone/>
            </a:pPr>
            <a:endParaRPr lang="en-CA" dirty="0"/>
          </a:p>
        </p:txBody>
      </p:sp>
    </p:spTree>
    <p:extLst>
      <p:ext uri="{BB962C8B-B14F-4D97-AF65-F5344CB8AC3E}">
        <p14:creationId xmlns:p14="http://schemas.microsoft.com/office/powerpoint/2010/main" val="1906414182"/>
      </p:ext>
    </p:extLst>
  </p:cSld>
  <p:clrMapOvr>
    <a:masterClrMapping/>
  </p:clrMapOvr>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536</TotalTime>
  <Words>1837</Words>
  <Application>Microsoft Macintosh PowerPoint</Application>
  <PresentationFormat>Custom</PresentationFormat>
  <Paragraphs>204</Paragraphs>
  <Slides>31</Slides>
  <Notes>21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Rétrospective</vt:lpstr>
      <vt:lpstr>Office Theme</vt:lpstr>
      <vt:lpstr>Comment détecter les biais dans les présentations médicales?</vt:lpstr>
      <vt:lpstr>Déclaration de conflits d’intérêts potentiels</vt:lpstr>
      <vt:lpstr>Atténuation des sources potentielles de partialité</vt:lpstr>
      <vt:lpstr>Objectifs d’apprentissage</vt:lpstr>
      <vt:lpstr>Exercice #1! Cette diapo est-elle biaisée?</vt:lpstr>
      <vt:lpstr>Mais un instant!  Les médecins sont-ils à ce point crédules?</vt:lpstr>
      <vt:lpstr>Fait…</vt:lpstr>
      <vt:lpstr>Cependant…</vt:lpstr>
      <vt:lpstr>Qu’en pense l’ensemble des médecins?</vt:lpstr>
      <vt:lpstr>Comment donc identifier et atténuer les biais dans les activités de DPC?</vt:lpstr>
      <vt:lpstr>Y a-t-il divulgation des conflits d’intérêts?</vt:lpstr>
      <vt:lpstr>PowerPoint Presentation</vt:lpstr>
      <vt:lpstr>Exercice #2…</vt:lpstr>
      <vt:lpstr>  “Conflict of interest resemble a screening test for bias with imperfect sensitivity and specificity.”  Is There a Relationship between Commercial Support and Bias in Continuing Medical Education Activities? Ronald M.Cervero and Julie K.Gaines, ACCME April 2014  </vt:lpstr>
      <vt:lpstr>PowerPoint Presentation</vt:lpstr>
      <vt:lpstr>PowerPoint Presentation</vt:lpstr>
      <vt:lpstr>Fait-on l’utilisation de “Branding”?</vt:lpstr>
      <vt:lpstr>Fait-on preuve de rigueur scientifique?</vt:lpstr>
      <vt:lpstr>PowerPoint Presentation</vt:lpstr>
      <vt:lpstr>Tient-on compte de l’intégration à la pratique et de l’applicabilité à la vie de nos patients?</vt:lpstr>
      <vt:lpstr>Utilise-t-on une façon équilibrée de présenter l’information?</vt:lpstr>
      <vt:lpstr>Prefilled pens: Features and benefits</vt:lpstr>
      <vt:lpstr>Est-on consistant dans la nomenclature des produits?</vt:lpstr>
      <vt:lpstr>Quelle est l’emphase du programme?</vt:lpstr>
      <vt:lpstr>Certification de programmes</vt:lpstr>
      <vt:lpstr>Les évaluations des participants</vt:lpstr>
      <vt:lpstr>Exercice #6</vt:lpstr>
      <vt:lpstr>Les biais existent partout jusqu’à un certain point…</vt:lpstr>
      <vt:lpstr>Ressources supplémentaires</vt:lpstr>
      <vt:lpstr>Remerciement</vt:lpstr>
      <vt:lpstr>Références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Samuel Daigle</dc:creator>
  <cp:lastModifiedBy>Karine DeGrace</cp:lastModifiedBy>
  <cp:revision>68</cp:revision>
  <dcterms:created xsi:type="dcterms:W3CDTF">2015-05-17T23:31:47Z</dcterms:created>
  <dcterms:modified xsi:type="dcterms:W3CDTF">2015-05-20T03:00:23Z</dcterms:modified>
</cp:coreProperties>
</file>