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77" r:id="rId23"/>
    <p:sldId id="279" r:id="rId24"/>
    <p:sldId id="280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3E013-42FC-480B-88BA-83E865651E7F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83033-2BF4-4FBE-9B52-89E83FC6A5D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140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Pursed</a:t>
            </a:r>
            <a:r>
              <a:rPr lang="en-CA" baseline="0" dirty="0" smtClean="0"/>
              <a:t> lip breathing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83033-2BF4-4FBE-9B52-89E83FC6A5D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708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Voici un tableau qui est tout aussi important dans le contrôle de la douleur comme dans le contrôle de la dyspnée!</a:t>
            </a:r>
          </a:p>
          <a:p>
            <a:r>
              <a:rPr lang="fr-CA" dirty="0" smtClean="0"/>
              <a:t>Il</a:t>
            </a:r>
            <a:r>
              <a:rPr lang="fr-CA" baseline="0" dirty="0" smtClean="0"/>
              <a:t> est important de tenter de se tenir à une seule molécule opiacée pour diminuer les risques d’erreurs médicamenteuses.</a:t>
            </a:r>
          </a:p>
          <a:p>
            <a:r>
              <a:rPr lang="fr-CA" baseline="0" dirty="0" smtClean="0"/>
              <a:t>Il est aussi important de réaliser que la posologie sous cutanée n’est pas équivalent à la dose per os.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CBBD9-E884-47AF-9A8E-D17FC9E1F84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4541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Codeine 300-400mg /jour</a:t>
            </a:r>
          </a:p>
          <a:p>
            <a:r>
              <a:rPr lang="en-CA" dirty="0" smtClean="0"/>
              <a:t>Tramadol: 400-600mg/jour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83033-2BF4-4FBE-9B52-89E83FC6A5D4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962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EEA83E-64B6-4A10-A881-F16E06DF632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CAA348-D8D1-49B6-A3D5-E73176776B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EA83E-64B6-4A10-A881-F16E06DF632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CAA348-D8D1-49B6-A3D5-E73176776B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EA83E-64B6-4A10-A881-F16E06DF632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CAA348-D8D1-49B6-A3D5-E73176776B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EA83E-64B6-4A10-A881-F16E06DF632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CAA348-D8D1-49B6-A3D5-E73176776B27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EA83E-64B6-4A10-A881-F16E06DF632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CAA348-D8D1-49B6-A3D5-E73176776B27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EA83E-64B6-4A10-A881-F16E06DF632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CAA348-D8D1-49B6-A3D5-E73176776B27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EA83E-64B6-4A10-A881-F16E06DF632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CAA348-D8D1-49B6-A3D5-E73176776B27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EA83E-64B6-4A10-A881-F16E06DF632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CAA348-D8D1-49B6-A3D5-E73176776B27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EA83E-64B6-4A10-A881-F16E06DF632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CAA348-D8D1-49B6-A3D5-E73176776B2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EEA83E-64B6-4A10-A881-F16E06DF632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CAA348-D8D1-49B6-A3D5-E73176776B27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EEA83E-64B6-4A10-A881-F16E06DF632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CAA348-D8D1-49B6-A3D5-E73176776B27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EEA83E-64B6-4A10-A881-F16E06DF6328}" type="datetimeFigureOut">
              <a:rPr lang="en-CA" smtClean="0"/>
              <a:t>04/06/2015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CAA348-D8D1-49B6-A3D5-E73176776B27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 smtClean="0"/>
              <a:t>Dyspnea</a:t>
            </a:r>
            <a:r>
              <a:rPr lang="fr-CA" dirty="0" smtClean="0"/>
              <a:t> in </a:t>
            </a:r>
            <a:r>
              <a:rPr lang="en-CA" dirty="0" smtClean="0"/>
              <a:t>end of life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Cynthia </a:t>
            </a:r>
            <a:r>
              <a:rPr lang="fr-CA" dirty="0" err="1" smtClean="0"/>
              <a:t>Savoy</a:t>
            </a:r>
            <a:r>
              <a:rPr lang="fr-CA" dirty="0" smtClean="0"/>
              <a:t> MD CCFP</a:t>
            </a:r>
          </a:p>
          <a:p>
            <a:r>
              <a:rPr lang="fr-CA" dirty="0" err="1" smtClean="0"/>
              <a:t>CHUDumont</a:t>
            </a:r>
            <a:r>
              <a:rPr lang="fr-CA" dirty="0" smtClean="0"/>
              <a:t>, Moncton, NB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10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Doctors: 28%</a:t>
            </a:r>
          </a:p>
          <a:p>
            <a:endParaRPr lang="en-CA" dirty="0"/>
          </a:p>
          <a:p>
            <a:r>
              <a:rPr lang="en-CA" dirty="0" smtClean="0"/>
              <a:t>Nurses: 35%</a:t>
            </a:r>
          </a:p>
          <a:p>
            <a:endParaRPr lang="en-CA" dirty="0"/>
          </a:p>
          <a:p>
            <a:r>
              <a:rPr lang="en-CA" dirty="0" smtClean="0"/>
              <a:t>Volunteers: 43%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Always rely on the patient!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Evaluating the Severity of Dyspnea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196752"/>
            <a:ext cx="35972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14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Complex and still not well understood</a:t>
            </a:r>
          </a:p>
          <a:p>
            <a:r>
              <a:rPr lang="en-CA" dirty="0" smtClean="0"/>
              <a:t>Central chemoreceptors (acidosis)</a:t>
            </a:r>
          </a:p>
          <a:p>
            <a:r>
              <a:rPr lang="en-CA" dirty="0" smtClean="0"/>
              <a:t>Peripheral chemoreceptors (In carotids and aorta are sensitive to hypoxia)</a:t>
            </a:r>
          </a:p>
          <a:p>
            <a:r>
              <a:rPr lang="en-CA" dirty="0" err="1" smtClean="0"/>
              <a:t>Thermoreceptors</a:t>
            </a:r>
            <a:r>
              <a:rPr lang="en-CA" dirty="0" smtClean="0"/>
              <a:t> in upper respiratory tract</a:t>
            </a:r>
          </a:p>
          <a:p>
            <a:r>
              <a:rPr lang="en-CA" dirty="0" smtClean="0"/>
              <a:t>Mechanical receptors in the airways are sensitive to opioids</a:t>
            </a:r>
          </a:p>
          <a:p>
            <a:r>
              <a:rPr lang="en-CA" dirty="0" smtClean="0"/>
              <a:t>Muscular mechanical receptors (diaphragm, thoracic muscles)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Pathophysiology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1845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Always screen for dyspnea</a:t>
            </a:r>
          </a:p>
          <a:p>
            <a:r>
              <a:rPr lang="en-CA" dirty="0" smtClean="0"/>
              <a:t>Trajectory (rapid, gradual)</a:t>
            </a:r>
          </a:p>
          <a:p>
            <a:r>
              <a:rPr lang="en-CA" dirty="0" smtClean="0"/>
              <a:t>Type (intermittent, continuous)</a:t>
            </a:r>
          </a:p>
          <a:p>
            <a:r>
              <a:rPr lang="en-CA" dirty="0" smtClean="0"/>
              <a:t>Severity </a:t>
            </a:r>
          </a:p>
          <a:p>
            <a:r>
              <a:rPr lang="en-CA" dirty="0" smtClean="0"/>
              <a:t>Alleviating and exacerbating factors</a:t>
            </a:r>
          </a:p>
          <a:p>
            <a:r>
              <a:rPr lang="en-CA" dirty="0" smtClean="0"/>
              <a:t>Concurrent symptoms</a:t>
            </a:r>
          </a:p>
          <a:p>
            <a:r>
              <a:rPr lang="en-CA" dirty="0" smtClean="0"/>
              <a:t>Contributing psycho-socio-spiritual factors</a:t>
            </a:r>
          </a:p>
          <a:p>
            <a:r>
              <a:rPr lang="en-CA" dirty="0" smtClean="0"/>
              <a:t>Impact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Evaluating Dyspnea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178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23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Physical Exam</a:t>
            </a:r>
          </a:p>
          <a:p>
            <a:r>
              <a:rPr lang="en-CA" dirty="0" smtClean="0"/>
              <a:t>Investigations depending on appropriateness</a:t>
            </a:r>
          </a:p>
          <a:p>
            <a:pPr lvl="1"/>
            <a:r>
              <a:rPr lang="en-CA" dirty="0" smtClean="0"/>
              <a:t>Chest X-Ray</a:t>
            </a:r>
          </a:p>
          <a:p>
            <a:pPr lvl="1"/>
            <a:r>
              <a:rPr lang="en-CA" dirty="0" smtClean="0"/>
              <a:t>O2 saturation	</a:t>
            </a:r>
          </a:p>
          <a:p>
            <a:pPr lvl="1"/>
            <a:r>
              <a:rPr lang="en-CA" dirty="0" smtClean="0"/>
              <a:t>CT scan</a:t>
            </a:r>
          </a:p>
          <a:p>
            <a:pPr lvl="1"/>
            <a:r>
              <a:rPr lang="en-CA" dirty="0" smtClean="0"/>
              <a:t>Cardiac echo</a:t>
            </a:r>
          </a:p>
          <a:p>
            <a:pPr lvl="1"/>
            <a:r>
              <a:rPr lang="en-CA" dirty="0" smtClean="0"/>
              <a:t>Bronchoscopy</a:t>
            </a:r>
          </a:p>
          <a:p>
            <a:pPr lvl="1"/>
            <a:r>
              <a:rPr lang="en-CA" dirty="0" err="1" smtClean="0"/>
              <a:t>Spirometry</a:t>
            </a:r>
            <a:r>
              <a:rPr lang="en-CA" dirty="0" smtClean="0"/>
              <a:t> </a:t>
            </a:r>
          </a:p>
          <a:p>
            <a:pPr lvl="1"/>
            <a:r>
              <a:rPr lang="en-CA" dirty="0" smtClean="0"/>
              <a:t>Arterial Blood Gas</a:t>
            </a:r>
          </a:p>
          <a:p>
            <a:pPr lvl="1"/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Evaluating</a:t>
            </a:r>
            <a:r>
              <a:rPr lang="fr-CA" dirty="0" smtClean="0"/>
              <a:t> </a:t>
            </a:r>
            <a:r>
              <a:rPr lang="en-CA" dirty="0"/>
              <a:t>D</a:t>
            </a:r>
            <a:r>
              <a:rPr lang="en-CA" dirty="0" smtClean="0"/>
              <a:t>yspnea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0220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Causes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Pulmonary Causes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CA" dirty="0" smtClean="0"/>
              <a:t>Extra-thoracic causes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Airway obstruction</a:t>
            </a:r>
          </a:p>
          <a:p>
            <a:r>
              <a:rPr lang="en-CA" dirty="0" smtClean="0"/>
              <a:t>Pleural effusion</a:t>
            </a:r>
          </a:p>
          <a:p>
            <a:r>
              <a:rPr lang="en-CA" dirty="0" smtClean="0"/>
              <a:t>COPD</a:t>
            </a:r>
          </a:p>
          <a:p>
            <a:r>
              <a:rPr lang="en-CA" dirty="0" smtClean="0"/>
              <a:t>Pneumonia</a:t>
            </a:r>
          </a:p>
          <a:p>
            <a:r>
              <a:rPr lang="en-CA" dirty="0" smtClean="0"/>
              <a:t>Lung cancer and metastases</a:t>
            </a:r>
          </a:p>
          <a:p>
            <a:r>
              <a:rPr lang="en-CA" dirty="0" err="1" smtClean="0"/>
              <a:t>Lymphangitic</a:t>
            </a:r>
            <a:r>
              <a:rPr lang="en-CA" dirty="0" smtClean="0"/>
              <a:t> </a:t>
            </a:r>
            <a:r>
              <a:rPr lang="en-CA" dirty="0" err="1" smtClean="0"/>
              <a:t>carcinomatosis</a:t>
            </a:r>
            <a:endParaRPr lang="en-CA" dirty="0" smtClean="0"/>
          </a:p>
          <a:p>
            <a:r>
              <a:rPr lang="en-CA" dirty="0" smtClean="0"/>
              <a:t>Pulmonary Emboli</a:t>
            </a:r>
          </a:p>
          <a:p>
            <a:r>
              <a:rPr lang="en-CA" dirty="0" smtClean="0"/>
              <a:t>Pneumothorax</a:t>
            </a:r>
          </a:p>
          <a:p>
            <a:r>
              <a:rPr lang="en-CA" dirty="0" smtClean="0"/>
              <a:t>Aspiration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Cardiac causes (CHF, pericardial effusion)</a:t>
            </a:r>
          </a:p>
          <a:p>
            <a:r>
              <a:rPr lang="en-CA" dirty="0" smtClean="0"/>
              <a:t>Systemic causes (anemia)</a:t>
            </a:r>
          </a:p>
          <a:p>
            <a:r>
              <a:rPr lang="en-CA" dirty="0" smtClean="0"/>
              <a:t>Neurological causes (ALS, muscle wasting)</a:t>
            </a:r>
          </a:p>
          <a:p>
            <a:r>
              <a:rPr lang="en-CA" dirty="0" smtClean="0"/>
              <a:t>Metabolic causes (anemia, acidosis, low Mg, low calcium)</a:t>
            </a:r>
          </a:p>
          <a:p>
            <a:r>
              <a:rPr lang="en-CA" dirty="0" smtClean="0"/>
              <a:t>Psychological causes (Anxiety, hyperventilation)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4036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 Pharmacological </a:t>
            </a:r>
            <a:r>
              <a:rPr lang="en-CA" dirty="0"/>
              <a:t>M</a:t>
            </a:r>
            <a:r>
              <a:rPr lang="en-CA" dirty="0" smtClean="0"/>
              <a:t>easures</a:t>
            </a:r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57" y="1805423"/>
            <a:ext cx="2658086" cy="387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299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Be a calming presence for patient and family</a:t>
            </a:r>
          </a:p>
          <a:p>
            <a:r>
              <a:rPr lang="en-CA" dirty="0" smtClean="0"/>
              <a:t>Fan</a:t>
            </a:r>
          </a:p>
          <a:p>
            <a:r>
              <a:rPr lang="en-CA" dirty="0" smtClean="0"/>
              <a:t>Position, upright</a:t>
            </a:r>
          </a:p>
          <a:p>
            <a:r>
              <a:rPr lang="en-CA" dirty="0" smtClean="0"/>
              <a:t>Limit the number of people in room</a:t>
            </a:r>
          </a:p>
          <a:p>
            <a:r>
              <a:rPr lang="en-CA" dirty="0" smtClean="0"/>
              <a:t>Loosen or remove tight clothing</a:t>
            </a:r>
          </a:p>
          <a:p>
            <a:r>
              <a:rPr lang="en-CA" dirty="0" smtClean="0"/>
              <a:t>Lower room temperature</a:t>
            </a:r>
          </a:p>
          <a:p>
            <a:r>
              <a:rPr lang="en-CA" dirty="0" smtClean="0"/>
              <a:t>Position by a window</a:t>
            </a:r>
          </a:p>
          <a:p>
            <a:r>
              <a:rPr lang="en-CA" dirty="0" smtClean="0"/>
              <a:t>Open curtains</a:t>
            </a:r>
          </a:p>
          <a:p>
            <a:r>
              <a:rPr lang="en-CA" dirty="0" smtClean="0"/>
              <a:t>Avoid air irritants</a:t>
            </a:r>
          </a:p>
          <a:p>
            <a:r>
              <a:rPr lang="en-CA" dirty="0" smtClean="0"/>
              <a:t>Respiratory exercises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 </a:t>
            </a:r>
            <a:r>
              <a:rPr lang="en-CA" dirty="0"/>
              <a:t>P</a:t>
            </a:r>
            <a:r>
              <a:rPr lang="en-CA" dirty="0" smtClean="0"/>
              <a:t>harmacological </a:t>
            </a:r>
            <a:r>
              <a:rPr lang="en-CA" dirty="0"/>
              <a:t>M</a:t>
            </a:r>
            <a:r>
              <a:rPr lang="en-CA" dirty="0" smtClean="0"/>
              <a:t>easures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1253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Pharmacological measures</a:t>
            </a:r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4560203" cy="364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09"/>
            <a:ext cx="13716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40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Oxygen</a:t>
            </a:r>
          </a:p>
          <a:p>
            <a:r>
              <a:rPr lang="en-CA" dirty="0" smtClean="0"/>
              <a:t>Opioids</a:t>
            </a:r>
          </a:p>
          <a:p>
            <a:r>
              <a:rPr lang="en-CA" dirty="0" smtClean="0"/>
              <a:t>Adjuvant therapies</a:t>
            </a:r>
          </a:p>
          <a:p>
            <a:pPr lvl="1"/>
            <a:r>
              <a:rPr lang="en-CA" dirty="0" smtClean="0"/>
              <a:t>Bronchodilators and inhaled steroids</a:t>
            </a:r>
          </a:p>
          <a:p>
            <a:pPr lvl="1"/>
            <a:r>
              <a:rPr lang="en-CA" dirty="0" smtClean="0"/>
              <a:t>Steroids </a:t>
            </a:r>
          </a:p>
          <a:p>
            <a:pPr lvl="1"/>
            <a:r>
              <a:rPr lang="en-CA" dirty="0" smtClean="0"/>
              <a:t>Phenothiazine </a:t>
            </a:r>
          </a:p>
          <a:p>
            <a:pPr lvl="1"/>
            <a:r>
              <a:rPr lang="en-CA" dirty="0" smtClean="0"/>
              <a:t>Benzodiazepines</a:t>
            </a:r>
          </a:p>
          <a:p>
            <a:pPr lvl="1"/>
            <a:r>
              <a:rPr lang="en-CA" dirty="0" smtClean="0"/>
              <a:t>Diuretics</a:t>
            </a:r>
          </a:p>
          <a:p>
            <a:pPr lvl="1"/>
            <a:r>
              <a:rPr lang="en-CA" dirty="0" smtClean="0"/>
              <a:t>Non-invasive ventilation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Pharmacological Measures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390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You’re called to Mr. LeBlanc’s bedside (79 </a:t>
            </a:r>
            <a:r>
              <a:rPr lang="en-CA" dirty="0" err="1" smtClean="0"/>
              <a:t>yo</a:t>
            </a:r>
            <a:r>
              <a:rPr lang="en-CA" dirty="0" smtClean="0"/>
              <a:t>)</a:t>
            </a:r>
          </a:p>
          <a:p>
            <a:r>
              <a:rPr lang="en-CA" dirty="0" smtClean="0"/>
              <a:t>Known for COPD and is a smoker</a:t>
            </a:r>
          </a:p>
          <a:p>
            <a:r>
              <a:rPr lang="en-CA" dirty="0" smtClean="0"/>
              <a:t>x past year, </a:t>
            </a:r>
            <a:r>
              <a:rPr lang="en-CA" dirty="0" err="1" smtClean="0"/>
              <a:t>Dx</a:t>
            </a:r>
            <a:r>
              <a:rPr lang="en-CA" dirty="0" smtClean="0"/>
              <a:t> of adenocarcinoma of the lung with local and bone metastases.</a:t>
            </a:r>
          </a:p>
          <a:p>
            <a:r>
              <a:rPr lang="en-CA" dirty="0" smtClean="0"/>
              <a:t>Bedridden</a:t>
            </a:r>
          </a:p>
          <a:p>
            <a:r>
              <a:rPr lang="en-CA" dirty="0" smtClean="0"/>
              <a:t>Poor feeding</a:t>
            </a:r>
          </a:p>
          <a:p>
            <a:r>
              <a:rPr lang="en-CA" dirty="0" smtClean="0"/>
              <a:t>He is short of breath, </a:t>
            </a:r>
            <a:r>
              <a:rPr lang="en-CA" dirty="0" err="1" smtClean="0"/>
              <a:t>tachypneic</a:t>
            </a:r>
            <a:r>
              <a:rPr lang="en-CA" dirty="0" smtClean="0"/>
              <a:t>, is coughing and spitting</a:t>
            </a:r>
          </a:p>
          <a:p>
            <a:r>
              <a:rPr lang="en-CA" dirty="0" smtClean="0"/>
              <a:t>He looks like he is suffocating.</a:t>
            </a:r>
          </a:p>
          <a:p>
            <a:r>
              <a:rPr lang="en-CA" dirty="0" smtClean="0"/>
              <a:t>His family is panicking</a:t>
            </a:r>
          </a:p>
          <a:p>
            <a:r>
              <a:rPr lang="en-CA" dirty="0" smtClean="0"/>
              <a:t>What do you do?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Clinical Case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5511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Decrease</a:t>
            </a:r>
            <a:r>
              <a:rPr lang="fr-CA" dirty="0" smtClean="0"/>
              <a:t> sen</a:t>
            </a:r>
            <a:r>
              <a:rPr lang="en-CA" dirty="0" err="1" smtClean="0"/>
              <a:t>sation</a:t>
            </a:r>
            <a:r>
              <a:rPr lang="en-CA" dirty="0" smtClean="0"/>
              <a:t> of shortness of breath</a:t>
            </a:r>
          </a:p>
          <a:p>
            <a:r>
              <a:rPr lang="en-CA" dirty="0" smtClean="0"/>
              <a:t>Act on the respiratory center</a:t>
            </a:r>
          </a:p>
          <a:p>
            <a:r>
              <a:rPr lang="en-CA" dirty="0" smtClean="0"/>
              <a:t>Clinical studies have confirmed that opioids are safe and useful at appropriate doses and when judiciously titrated</a:t>
            </a:r>
          </a:p>
          <a:p>
            <a:r>
              <a:rPr lang="en-CA" dirty="0" smtClean="0"/>
              <a:t>Effective not only in advanced cancer patients but also in ALS, and </a:t>
            </a:r>
            <a:r>
              <a:rPr lang="en-CA" dirty="0"/>
              <a:t>t</a:t>
            </a:r>
            <a:r>
              <a:rPr lang="en-CA" dirty="0" smtClean="0"/>
              <a:t>erminal cardiac or pulmonary diseases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Opioids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56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Same model as for pain control</a:t>
            </a:r>
          </a:p>
          <a:p>
            <a:r>
              <a:rPr lang="en-CA" dirty="0" smtClean="0"/>
              <a:t>Regular dose with Break-through (BT) dose </a:t>
            </a:r>
            <a:r>
              <a:rPr lang="en-CA" dirty="0" err="1" smtClean="0"/>
              <a:t>prn</a:t>
            </a:r>
            <a:endParaRPr lang="en-CA" dirty="0" smtClean="0"/>
          </a:p>
          <a:p>
            <a:r>
              <a:rPr lang="en-CA" dirty="0" smtClean="0"/>
              <a:t>Start with low dose ex: morphine 2,5-5mg </a:t>
            </a:r>
            <a:r>
              <a:rPr lang="en-CA" dirty="0" err="1" smtClean="0"/>
              <a:t>po</a:t>
            </a:r>
            <a:r>
              <a:rPr lang="en-CA" dirty="0" smtClean="0"/>
              <a:t> q 4h and 2,5mg </a:t>
            </a:r>
            <a:r>
              <a:rPr lang="en-CA" dirty="0" err="1" smtClean="0"/>
              <a:t>po</a:t>
            </a:r>
            <a:r>
              <a:rPr lang="en-CA" dirty="0" smtClean="0"/>
              <a:t> q 1h </a:t>
            </a:r>
            <a:r>
              <a:rPr lang="en-CA" dirty="0" err="1" smtClean="0"/>
              <a:t>prn</a:t>
            </a:r>
            <a:endParaRPr lang="en-CA" dirty="0" smtClean="0"/>
          </a:p>
          <a:p>
            <a:r>
              <a:rPr lang="en-CA" dirty="0" smtClean="0"/>
              <a:t>Titrate gradually and even slower in non-cancer patients</a:t>
            </a:r>
          </a:p>
          <a:p>
            <a:r>
              <a:rPr lang="en-CA" dirty="0" smtClean="0"/>
              <a:t>Do not forget a laxative and anti-emetic</a:t>
            </a:r>
          </a:p>
          <a:p>
            <a:r>
              <a:rPr lang="en-CA" dirty="0" smtClean="0"/>
              <a:t>A patient already on opioids can have a 25% increase in their dose.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Opioids in dyspnea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2272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89548" y="2400288"/>
            <a:ext cx="2808312" cy="13464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MORPHINE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3407230" y="548680"/>
            <a:ext cx="1988603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CODÉINE/</a:t>
            </a:r>
            <a:r>
              <a:rPr lang="fr-CA" dirty="0" err="1" smtClean="0"/>
              <a:t>Tramadol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3563888" y="4725144"/>
            <a:ext cx="199452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FENTANYL</a:t>
            </a:r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502159" y="3817137"/>
            <a:ext cx="2088232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HYDRO-MORPHONE</a:t>
            </a:r>
            <a:endParaRPr lang="en-CA" dirty="0"/>
          </a:p>
        </p:txBody>
      </p:sp>
      <p:sp>
        <p:nvSpPr>
          <p:cNvPr id="8" name="Oval 7"/>
          <p:cNvSpPr/>
          <p:nvPr/>
        </p:nvSpPr>
        <p:spPr>
          <a:xfrm>
            <a:off x="6326476" y="3632080"/>
            <a:ext cx="2304256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OXYCODONE</a:t>
            </a:r>
            <a:endParaRPr lang="en-CA" dirty="0"/>
          </a:p>
        </p:txBody>
      </p:sp>
      <p:sp>
        <p:nvSpPr>
          <p:cNvPr id="13" name="Up Arrow 12"/>
          <p:cNvSpPr/>
          <p:nvPr/>
        </p:nvSpPr>
        <p:spPr>
          <a:xfrm>
            <a:off x="3608953" y="1340768"/>
            <a:ext cx="484632" cy="1043283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Up Arrow 13"/>
          <p:cNvSpPr/>
          <p:nvPr/>
        </p:nvSpPr>
        <p:spPr>
          <a:xfrm>
            <a:off x="4617716" y="3746736"/>
            <a:ext cx="484632" cy="97840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Down Arrow 14"/>
          <p:cNvSpPr/>
          <p:nvPr/>
        </p:nvSpPr>
        <p:spPr>
          <a:xfrm>
            <a:off x="4509605" y="1463081"/>
            <a:ext cx="484632" cy="92097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Up Arrow 15"/>
          <p:cNvSpPr/>
          <p:nvPr/>
        </p:nvSpPr>
        <p:spPr>
          <a:xfrm rot="10800000">
            <a:off x="3837064" y="3746736"/>
            <a:ext cx="484632" cy="97840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Down Arrow 16"/>
          <p:cNvSpPr/>
          <p:nvPr/>
        </p:nvSpPr>
        <p:spPr>
          <a:xfrm rot="18608902">
            <a:off x="5683693" y="3321539"/>
            <a:ext cx="484632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Down Arrow 17"/>
          <p:cNvSpPr/>
          <p:nvPr/>
        </p:nvSpPr>
        <p:spPr>
          <a:xfrm rot="2582267">
            <a:off x="2348075" y="3091009"/>
            <a:ext cx="484632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Up Arrow 18"/>
          <p:cNvSpPr/>
          <p:nvPr/>
        </p:nvSpPr>
        <p:spPr>
          <a:xfrm rot="18572461">
            <a:off x="6077732" y="2856194"/>
            <a:ext cx="484632" cy="97840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Up Arrow 19"/>
          <p:cNvSpPr/>
          <p:nvPr/>
        </p:nvSpPr>
        <p:spPr>
          <a:xfrm rot="2506391">
            <a:off x="2764841" y="3378789"/>
            <a:ext cx="484632" cy="978408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ular Callout 21"/>
              <p:cNvSpPr/>
              <p:nvPr/>
            </p:nvSpPr>
            <p:spPr>
              <a:xfrm>
                <a:off x="4538900" y="1694740"/>
                <a:ext cx="596531" cy="292077"/>
              </a:xfrm>
              <a:prstGeom prst="wedgeRectCallout">
                <a:avLst>
                  <a:gd name="adj1" fmla="val -19014"/>
                  <a:gd name="adj2" fmla="val 38326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fr-CA" b="0" i="1" smtClean="0">
                          <a:latin typeface="Cambria Math"/>
                          <a:ea typeface="Cambria Math"/>
                        </a:rPr>
                        <m:t>10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2" name="Rectangular Callou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899" y="1694739"/>
                <a:ext cx="596531" cy="292077"/>
              </a:xfrm>
              <a:prstGeom prst="wedgeRectCallout">
                <a:avLst>
                  <a:gd name="adj1" fmla="val -19014"/>
                  <a:gd name="adj2" fmla="val 38326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ular Callout 22"/>
          <p:cNvSpPr/>
          <p:nvPr/>
        </p:nvSpPr>
        <p:spPr>
          <a:xfrm>
            <a:off x="3345335" y="1862410"/>
            <a:ext cx="731840" cy="292077"/>
          </a:xfrm>
          <a:prstGeom prst="wedgeRectCallout">
            <a:avLst>
              <a:gd name="adj1" fmla="val 17029"/>
              <a:gd name="adj2" fmla="val 530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X 10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ular Callout 23"/>
              <p:cNvSpPr/>
              <p:nvPr/>
            </p:nvSpPr>
            <p:spPr>
              <a:xfrm>
                <a:off x="2135203" y="3225190"/>
                <a:ext cx="730676" cy="287345"/>
              </a:xfrm>
              <a:prstGeom prst="wedgeRectCallout">
                <a:avLst>
                  <a:gd name="adj1" fmla="val 38940"/>
                  <a:gd name="adj2" fmla="val 61028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fr-CA" b="0" i="1" smtClean="0">
                          <a:latin typeface="Cambria Math"/>
                          <a:ea typeface="Cambria Math"/>
                        </a:rPr>
                        <m:t>5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4" name="Rectangular Callou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203" y="3225189"/>
                <a:ext cx="730676" cy="287345"/>
              </a:xfrm>
              <a:prstGeom prst="wedgeRectCallout">
                <a:avLst>
                  <a:gd name="adj1" fmla="val 38940"/>
                  <a:gd name="adj2" fmla="val 61028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ular Callout 24"/>
          <p:cNvSpPr/>
          <p:nvPr/>
        </p:nvSpPr>
        <p:spPr>
          <a:xfrm rot="10800000" flipH="1" flipV="1">
            <a:off x="2843807" y="3898327"/>
            <a:ext cx="576063" cy="304983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X 5</a:t>
            </a:r>
            <a:endParaRPr lang="en-CA" dirty="0"/>
          </a:p>
        </p:txBody>
      </p:sp>
      <p:sp>
        <p:nvSpPr>
          <p:cNvPr id="26" name="Rectangular Callout 25"/>
          <p:cNvSpPr/>
          <p:nvPr/>
        </p:nvSpPr>
        <p:spPr>
          <a:xfrm>
            <a:off x="4617718" y="4156119"/>
            <a:ext cx="530175" cy="310540"/>
          </a:xfrm>
          <a:prstGeom prst="wedgeRectCallout">
            <a:avLst>
              <a:gd name="adj1" fmla="val -52192"/>
              <a:gd name="adj2" fmla="val 670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X2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ular Callout 26"/>
              <p:cNvSpPr/>
              <p:nvPr/>
            </p:nvSpPr>
            <p:spPr>
              <a:xfrm>
                <a:off x="5523437" y="3632081"/>
                <a:ext cx="530175" cy="289913"/>
              </a:xfrm>
              <a:prstGeom prst="wedgeRectCallout">
                <a:avLst>
                  <a:gd name="adj1" fmla="val 53334"/>
                  <a:gd name="adj2" fmla="val 6250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fr-CA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fr-CA" dirty="0" smtClean="0"/>
                  <a:t>2</a:t>
                </a:r>
                <a:endParaRPr lang="en-CA" dirty="0"/>
              </a:p>
            </p:txBody>
          </p:sp>
        </mc:Choice>
        <mc:Fallback xmlns="">
          <p:sp>
            <p:nvSpPr>
              <p:cNvPr id="27" name="Rectangular Callou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435" y="3632080"/>
                <a:ext cx="530175" cy="289913"/>
              </a:xfrm>
              <a:prstGeom prst="wedgeRectCallout">
                <a:avLst>
                  <a:gd name="adj1" fmla="val 53334"/>
                  <a:gd name="adj2" fmla="val 62500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ular Callout 27"/>
          <p:cNvSpPr/>
          <p:nvPr/>
        </p:nvSpPr>
        <p:spPr>
          <a:xfrm>
            <a:off x="6287485" y="3195276"/>
            <a:ext cx="564088" cy="300245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X2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ular Callout 28"/>
              <p:cNvSpPr/>
              <p:nvPr/>
            </p:nvSpPr>
            <p:spPr>
              <a:xfrm>
                <a:off x="3753674" y="3950794"/>
                <a:ext cx="555381" cy="360595"/>
              </a:xfrm>
              <a:prstGeom prst="wedgeRectCallou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/>
                          <a:ea typeface="Cambria Math"/>
                        </a:rPr>
                        <m:t>÷</m:t>
                      </m:r>
                      <m:r>
                        <a:rPr lang="fr-CA" b="0" i="1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9" name="Rectangular Callout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673" y="3950793"/>
                <a:ext cx="555381" cy="360595"/>
              </a:xfrm>
              <a:prstGeom prst="wedgeRectCallou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07504" y="152637"/>
            <a:ext cx="18278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smtClean="0"/>
              <a:t>Conversions</a:t>
            </a:r>
            <a:endParaRPr lang="en-CA" dirty="0"/>
          </a:p>
        </p:txBody>
      </p:sp>
      <p:sp>
        <p:nvSpPr>
          <p:cNvPr id="2" name="Rounded Rectangle 1"/>
          <p:cNvSpPr/>
          <p:nvPr/>
        </p:nvSpPr>
        <p:spPr>
          <a:xfrm>
            <a:off x="6851572" y="6165304"/>
            <a:ext cx="1541431" cy="3886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100" dirty="0" err="1" smtClean="0"/>
              <a:t>Palli</a:t>
            </a:r>
            <a:r>
              <a:rPr lang="en-CA" sz="1100" dirty="0" smtClean="0"/>
              <a:t>-sciences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7566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Important info on Opioids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PO to SC is 2:1</a:t>
            </a:r>
          </a:p>
          <a:p>
            <a:pPr lvl="1"/>
            <a:r>
              <a:rPr lang="en-CA" dirty="0" err="1"/>
              <a:t>Hydromorphone</a:t>
            </a:r>
            <a:r>
              <a:rPr lang="en-CA" dirty="0"/>
              <a:t> 2mg </a:t>
            </a:r>
            <a:r>
              <a:rPr lang="en-CA" dirty="0" err="1"/>
              <a:t>sc</a:t>
            </a:r>
            <a:r>
              <a:rPr lang="en-CA" dirty="0"/>
              <a:t>= </a:t>
            </a:r>
            <a:r>
              <a:rPr lang="en-CA" dirty="0" err="1"/>
              <a:t>hydromorphone</a:t>
            </a:r>
            <a:r>
              <a:rPr lang="en-CA" dirty="0"/>
              <a:t> 4mg </a:t>
            </a:r>
            <a:r>
              <a:rPr lang="en-CA" dirty="0" err="1"/>
              <a:t>po</a:t>
            </a:r>
            <a:endParaRPr lang="en-CA" dirty="0"/>
          </a:p>
          <a:p>
            <a:pPr lvl="1"/>
            <a:r>
              <a:rPr lang="en-CA" dirty="0"/>
              <a:t>Morphine 20mg </a:t>
            </a:r>
            <a:r>
              <a:rPr lang="en-CA" dirty="0" err="1"/>
              <a:t>po</a:t>
            </a:r>
            <a:r>
              <a:rPr lang="en-CA" dirty="0"/>
              <a:t>=Morphine 10mg </a:t>
            </a:r>
            <a:r>
              <a:rPr lang="en-CA" dirty="0" err="1" smtClean="0"/>
              <a:t>sc</a:t>
            </a:r>
            <a:endParaRPr lang="en-CA" dirty="0" smtClean="0"/>
          </a:p>
          <a:p>
            <a:r>
              <a:rPr lang="en-CA" dirty="0" smtClean="0"/>
              <a:t>PO to IV is 3:1</a:t>
            </a:r>
          </a:p>
          <a:p>
            <a:r>
              <a:rPr lang="en-CA" dirty="0" smtClean="0"/>
              <a:t>If we switch opioids we must first convert and then decrease the dose by 20-50%</a:t>
            </a:r>
          </a:p>
          <a:p>
            <a:r>
              <a:rPr lang="en-CA" dirty="0" smtClean="0"/>
              <a:t>Be mindful of dose limits when using combination medication (ex. </a:t>
            </a:r>
            <a:r>
              <a:rPr lang="en-CA" dirty="0" err="1" smtClean="0"/>
              <a:t>Tramacet</a:t>
            </a:r>
            <a:r>
              <a:rPr lang="en-CA" dirty="0" smtClean="0"/>
              <a:t>)</a:t>
            </a:r>
          </a:p>
          <a:p>
            <a:r>
              <a:rPr lang="en-CA" dirty="0" smtClean="0"/>
              <a:t>Codeine and Tramadol have “limits” </a:t>
            </a:r>
            <a:endParaRPr lang="en-CA" dirty="0"/>
          </a:p>
          <a:p>
            <a:pPr marL="393192" lvl="1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917150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“Death rattle”</a:t>
            </a:r>
          </a:p>
          <a:p>
            <a:r>
              <a:rPr lang="en-CA" dirty="0" smtClean="0"/>
              <a:t>Caused by the accumulation of secretions in patients who are too weak to expectorate</a:t>
            </a:r>
          </a:p>
          <a:p>
            <a:r>
              <a:rPr lang="fr-CA" dirty="0" err="1"/>
              <a:t>Glycopyrrolate</a:t>
            </a:r>
            <a:r>
              <a:rPr lang="fr-CA" dirty="0"/>
              <a:t> (</a:t>
            </a:r>
            <a:r>
              <a:rPr lang="fr-CA" b="1" dirty="0" err="1"/>
              <a:t>R</a:t>
            </a:r>
            <a:r>
              <a:rPr lang="fr-CA" dirty="0" err="1"/>
              <a:t>obinul</a:t>
            </a:r>
            <a:r>
              <a:rPr lang="fr-CA" dirty="0"/>
              <a:t>): 0,2-0,6 mg </a:t>
            </a:r>
            <a:r>
              <a:rPr lang="fr-CA" dirty="0" err="1"/>
              <a:t>sc</a:t>
            </a:r>
            <a:r>
              <a:rPr lang="fr-CA" dirty="0"/>
              <a:t> q</a:t>
            </a:r>
            <a:r>
              <a:rPr lang="fr-CA" dirty="0" smtClean="0"/>
              <a:t> </a:t>
            </a:r>
            <a:r>
              <a:rPr lang="fr-CA" dirty="0"/>
              <a:t>2h </a:t>
            </a:r>
            <a:r>
              <a:rPr lang="fr-CA" dirty="0" err="1"/>
              <a:t>prn</a:t>
            </a:r>
            <a:endParaRPr lang="fr-CA" dirty="0"/>
          </a:p>
          <a:p>
            <a:r>
              <a:rPr lang="fr-CA" dirty="0" err="1"/>
              <a:t>Hyoscine</a:t>
            </a:r>
            <a:r>
              <a:rPr lang="fr-CA" dirty="0"/>
              <a:t> </a:t>
            </a:r>
            <a:r>
              <a:rPr lang="fr-CA" dirty="0" err="1"/>
              <a:t>hydrobromide</a:t>
            </a:r>
            <a:r>
              <a:rPr lang="fr-CA" dirty="0"/>
              <a:t> (</a:t>
            </a:r>
            <a:r>
              <a:rPr lang="fr-CA" b="1" dirty="0"/>
              <a:t>S</a:t>
            </a:r>
            <a:r>
              <a:rPr lang="fr-CA" dirty="0"/>
              <a:t>copolamine):</a:t>
            </a:r>
          </a:p>
          <a:p>
            <a:r>
              <a:rPr lang="fr-CA" dirty="0"/>
              <a:t>0,2-0,6 mg </a:t>
            </a:r>
            <a:r>
              <a:rPr lang="fr-CA" dirty="0" err="1"/>
              <a:t>sc</a:t>
            </a:r>
            <a:r>
              <a:rPr lang="fr-CA" dirty="0"/>
              <a:t> q2h </a:t>
            </a:r>
            <a:r>
              <a:rPr lang="fr-CA" dirty="0" err="1"/>
              <a:t>prn</a:t>
            </a:r>
            <a:r>
              <a:rPr lang="fr-CA" dirty="0"/>
              <a:t> </a:t>
            </a:r>
            <a:r>
              <a:rPr lang="fr-CA" dirty="0" smtClean="0"/>
              <a:t>or </a:t>
            </a:r>
            <a:r>
              <a:rPr lang="fr-CA" dirty="0"/>
              <a:t>patch q72h</a:t>
            </a:r>
          </a:p>
          <a:p>
            <a:r>
              <a:rPr lang="fr-CA" dirty="0"/>
              <a:t>*Atropine 1% 1-2 </a:t>
            </a:r>
            <a:r>
              <a:rPr lang="fr-CA" dirty="0" smtClean="0"/>
              <a:t>drops SL </a:t>
            </a:r>
            <a:r>
              <a:rPr lang="fr-CA" dirty="0"/>
              <a:t>q2h </a:t>
            </a:r>
            <a:r>
              <a:rPr lang="fr-CA" dirty="0" err="1"/>
              <a:t>prn</a:t>
            </a:r>
            <a:endParaRPr lang="fr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Terminal </a:t>
            </a:r>
            <a:r>
              <a:rPr lang="en-CA" dirty="0"/>
              <a:t>R</a:t>
            </a:r>
            <a:r>
              <a:rPr lang="en-CA" dirty="0" smtClean="0"/>
              <a:t>espiratory Congestion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1758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109728" indent="0">
                  <a:buNone/>
                </a:pPr>
                <a:r>
                  <a:rPr lang="fr-CA" b="1" dirty="0" err="1" smtClean="0"/>
                  <a:t>Benzodiazepine</a:t>
                </a:r>
                <a:r>
                  <a:rPr lang="fr-CA" dirty="0" smtClean="0"/>
                  <a:t> (</a:t>
                </a:r>
                <a:r>
                  <a:rPr lang="fr-CA" dirty="0" err="1" smtClean="0"/>
                  <a:t>Midazolam-Versed</a:t>
                </a:r>
                <a:r>
                  <a:rPr lang="fr-CA" dirty="0" smtClean="0"/>
                  <a:t>)</a:t>
                </a:r>
              </a:p>
              <a:p>
                <a:pPr marL="109728" indent="0">
                  <a:buNone/>
                </a:pPr>
                <a:r>
                  <a:rPr lang="fr-CA" dirty="0"/>
                  <a:t>	</a:t>
                </a:r>
                <a:r>
                  <a:rPr lang="fr-CA" dirty="0" smtClean="0"/>
                  <a:t>die or </a:t>
                </a:r>
                <a:r>
                  <a:rPr lang="fr-CA" dirty="0" err="1" smtClean="0"/>
                  <a:t>weight</a:t>
                </a:r>
                <a:r>
                  <a:rPr lang="fr-CA" dirty="0" smtClean="0"/>
                  <a:t> </a:t>
                </a:r>
                <a14:m>
                  <m:oMath xmlns:m="http://schemas.openxmlformats.org/officeDocument/2006/math">
                    <m:r>
                      <a:rPr lang="fr-CA" i="1" smtClean="0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CA" dirty="0" smtClean="0"/>
                  <a:t>70kg-------5mg </a:t>
                </a:r>
                <a:r>
                  <a:rPr lang="en-CA" dirty="0" err="1" smtClean="0"/>
                  <a:t>sc</a:t>
                </a:r>
                <a:endParaRPr lang="en-CA" dirty="0" smtClean="0"/>
              </a:p>
              <a:p>
                <a:pPr marL="109728" indent="0">
                  <a:buNone/>
                </a:pPr>
                <a:r>
                  <a:rPr lang="fr-CA" dirty="0"/>
                  <a:t>	</a:t>
                </a:r>
                <a14:m>
                  <m:oMath xmlns:m="http://schemas.openxmlformats.org/officeDocument/2006/math">
                    <m:r>
                      <a:rPr lang="fr-CA" i="1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CA" dirty="0" smtClean="0"/>
                  <a:t>die or weight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/>
                        <a:ea typeface="Cambria Math"/>
                      </a:rPr>
                      <m:t>&gt;7</m:t>
                    </m:r>
                  </m:oMath>
                </a14:m>
                <a:r>
                  <a:rPr lang="en-CA" dirty="0" smtClean="0"/>
                  <a:t>0kg-----10mg </a:t>
                </a:r>
                <a:r>
                  <a:rPr lang="en-CA" dirty="0" err="1" smtClean="0"/>
                  <a:t>sc</a:t>
                </a:r>
                <a:endParaRPr lang="en-CA" dirty="0" smtClean="0"/>
              </a:p>
              <a:p>
                <a:pPr marL="109728" indent="0">
                  <a:buNone/>
                </a:pPr>
                <a:r>
                  <a:rPr lang="fr-CA" b="1" dirty="0" smtClean="0"/>
                  <a:t>Opiacé</a:t>
                </a:r>
                <a:r>
                  <a:rPr lang="fr-CA" dirty="0" smtClean="0"/>
                  <a:t> </a:t>
                </a:r>
                <a:r>
                  <a:rPr lang="en-CA" dirty="0" smtClean="0"/>
                  <a:t> Si morphine</a:t>
                </a:r>
              </a:p>
              <a:p>
                <a:pPr marL="109728" indent="0">
                  <a:buNone/>
                </a:pPr>
                <a:r>
                  <a:rPr lang="fr-CA" dirty="0"/>
                  <a:t>	</a:t>
                </a:r>
                <a:r>
                  <a:rPr lang="fr-CA" dirty="0" smtClean="0"/>
                  <a:t>0-3mg </a:t>
                </a:r>
                <a:r>
                  <a:rPr lang="fr-CA" dirty="0" err="1" smtClean="0"/>
                  <a:t>sc</a:t>
                </a:r>
                <a:r>
                  <a:rPr lang="fr-CA" dirty="0" smtClean="0"/>
                  <a:t> q4h------------5mg </a:t>
                </a:r>
                <a:r>
                  <a:rPr lang="fr-CA" dirty="0" err="1" smtClean="0"/>
                  <a:t>sc</a:t>
                </a:r>
                <a:endParaRPr lang="fr-CA" dirty="0" smtClean="0"/>
              </a:p>
              <a:p>
                <a:pPr marL="109728" indent="0">
                  <a:buNone/>
                </a:pPr>
                <a:r>
                  <a:rPr lang="fr-CA" dirty="0"/>
                  <a:t>	</a:t>
                </a:r>
                <a14:m>
                  <m:oMath xmlns:m="http://schemas.openxmlformats.org/officeDocument/2006/math">
                    <m:r>
                      <a:rPr lang="fr-CA" i="1" smtClean="0">
                        <a:latin typeface="Cambria Math"/>
                        <a:ea typeface="Cambria Math"/>
                      </a:rPr>
                      <m:t>≥4</m:t>
                    </m:r>
                  </m:oMath>
                </a14:m>
                <a:r>
                  <a:rPr lang="en-CA" dirty="0" smtClean="0"/>
                  <a:t>mg </a:t>
                </a:r>
                <a:r>
                  <a:rPr lang="en-CA" dirty="0" err="1" smtClean="0"/>
                  <a:t>sc</a:t>
                </a:r>
                <a:r>
                  <a:rPr lang="en-CA" dirty="0" smtClean="0"/>
                  <a:t> q4h-------1,5x la dose </a:t>
                </a:r>
                <a:r>
                  <a:rPr lang="en-CA" dirty="0" err="1" smtClean="0"/>
                  <a:t>sc</a:t>
                </a:r>
                <a:r>
                  <a:rPr lang="en-CA" dirty="0" smtClean="0"/>
                  <a:t> q4h	Rx2 					</a:t>
                </a:r>
                <a:r>
                  <a:rPr lang="en-CA" sz="1800" dirty="0" smtClean="0"/>
                  <a:t>(max 50mg)</a:t>
                </a:r>
              </a:p>
              <a:p>
                <a:pPr marL="109728" indent="0">
                  <a:buNone/>
                </a:pPr>
                <a:r>
                  <a:rPr lang="fr-CA" sz="1800" dirty="0"/>
                  <a:t>	</a:t>
                </a:r>
                <a:r>
                  <a:rPr lang="fr-CA" dirty="0" smtClean="0"/>
                  <a:t>Si </a:t>
                </a:r>
                <a:r>
                  <a:rPr lang="fr-CA" dirty="0" err="1" smtClean="0"/>
                  <a:t>hydromorphone</a:t>
                </a:r>
                <a:r>
                  <a:rPr lang="fr-CA" dirty="0" smtClean="0"/>
                  <a:t>					</a:t>
                </a:r>
                <a:r>
                  <a:rPr lang="fr-CA" sz="1800" dirty="0" smtClean="0"/>
                  <a:t>q15min</a:t>
                </a:r>
              </a:p>
              <a:p>
                <a:pPr marL="109728" indent="0">
                  <a:buNone/>
                </a:pPr>
                <a:r>
                  <a:rPr lang="fr-CA" dirty="0"/>
                  <a:t>	</a:t>
                </a:r>
                <a:r>
                  <a:rPr lang="fr-CA" dirty="0" smtClean="0"/>
                  <a:t>0-1mg </a:t>
                </a:r>
                <a:r>
                  <a:rPr lang="fr-CA" dirty="0" err="1" smtClean="0"/>
                  <a:t>sc</a:t>
                </a:r>
                <a:r>
                  <a:rPr lang="fr-CA" dirty="0" smtClean="0"/>
                  <a:t> q4h------------1mg </a:t>
                </a:r>
                <a:r>
                  <a:rPr lang="fr-CA" dirty="0" err="1" smtClean="0"/>
                  <a:t>sc</a:t>
                </a:r>
                <a:endParaRPr lang="fr-CA" dirty="0" smtClean="0"/>
              </a:p>
              <a:p>
                <a:pPr marL="109728" indent="0">
                  <a:buNone/>
                </a:pPr>
                <a:r>
                  <a:rPr lang="fr-CA" dirty="0"/>
                  <a:t>	</a:t>
                </a:r>
                <a14:m>
                  <m:oMath xmlns:m="http://schemas.openxmlformats.org/officeDocument/2006/math">
                    <m:r>
                      <a:rPr lang="fr-CA" i="1" smtClean="0"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en-CA" dirty="0" smtClean="0"/>
                  <a:t>1mg </a:t>
                </a:r>
                <a:r>
                  <a:rPr lang="en-CA" dirty="0" err="1" smtClean="0"/>
                  <a:t>sc</a:t>
                </a:r>
                <a:r>
                  <a:rPr lang="en-CA" dirty="0" smtClean="0"/>
                  <a:t> q4h-------1,5x the dose </a:t>
                </a:r>
                <a:r>
                  <a:rPr lang="en-CA" dirty="0" err="1" smtClean="0"/>
                  <a:t>sc</a:t>
                </a:r>
                <a:r>
                  <a:rPr lang="en-CA" dirty="0" smtClean="0"/>
                  <a:t> q4h</a:t>
                </a:r>
              </a:p>
              <a:p>
                <a:pPr marL="109728" indent="0">
                  <a:buNone/>
                </a:pPr>
                <a:r>
                  <a:rPr lang="fr-CA" dirty="0"/>
                  <a:t>	</a:t>
                </a:r>
                <a:r>
                  <a:rPr lang="fr-CA" dirty="0" smtClean="0"/>
                  <a:t>				(max 10mg)</a:t>
                </a:r>
              </a:p>
              <a:p>
                <a:pPr marL="109728" indent="0">
                  <a:buNone/>
                </a:pPr>
                <a:r>
                  <a:rPr lang="fr-CA" dirty="0" err="1" smtClean="0"/>
                  <a:t>Anticolinergique</a:t>
                </a:r>
                <a:endParaRPr lang="fr-CA" dirty="0" smtClean="0"/>
              </a:p>
              <a:p>
                <a:pPr marL="109728" indent="0">
                  <a:buNone/>
                </a:pPr>
                <a:r>
                  <a:rPr lang="fr-CA" dirty="0"/>
                  <a:t>	</a:t>
                </a:r>
                <a:r>
                  <a:rPr lang="fr-CA" dirty="0" err="1" smtClean="0"/>
                  <a:t>Robinul</a:t>
                </a:r>
                <a:r>
                  <a:rPr lang="fr-CA" dirty="0" smtClean="0"/>
                  <a:t> or Scopolamine----0,6mg </a:t>
                </a:r>
                <a:r>
                  <a:rPr lang="fr-CA" dirty="0" err="1" smtClean="0"/>
                  <a:t>sc</a:t>
                </a:r>
                <a:endParaRPr lang="fr-CA" dirty="0" smtClean="0"/>
              </a:p>
              <a:p>
                <a:pPr marL="109728" indent="0">
                  <a:buNone/>
                </a:pPr>
                <a:endParaRPr lang="fr-CA" dirty="0"/>
              </a:p>
              <a:p>
                <a:pPr marL="109728" indent="0">
                  <a:buNone/>
                </a:pPr>
                <a:endParaRPr lang="en-CA" dirty="0" smtClean="0"/>
              </a:p>
              <a:p>
                <a:pPr marL="109728" indent="0">
                  <a:buNone/>
                </a:pPr>
                <a:endParaRPr lang="en-CA" sz="200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291" r="-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Acute </a:t>
            </a:r>
            <a:r>
              <a:rPr lang="fr-CA" dirty="0" err="1" smtClean="0"/>
              <a:t>respiratory</a:t>
            </a:r>
            <a:r>
              <a:rPr lang="fr-CA" dirty="0" smtClean="0"/>
              <a:t> </a:t>
            </a:r>
            <a:r>
              <a:rPr lang="fr-CA" dirty="0" err="1" smtClean="0"/>
              <a:t>distress</a:t>
            </a:r>
            <a:endParaRPr lang="en-CA" dirty="0"/>
          </a:p>
        </p:txBody>
      </p:sp>
      <p:sp>
        <p:nvSpPr>
          <p:cNvPr id="4" name="Right Brace 3"/>
          <p:cNvSpPr/>
          <p:nvPr/>
        </p:nvSpPr>
        <p:spPr>
          <a:xfrm>
            <a:off x="7429206" y="1916832"/>
            <a:ext cx="299464" cy="36724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656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Dyspnea is according to patients description</a:t>
            </a:r>
          </a:p>
          <a:p>
            <a:r>
              <a:rPr lang="en-CA" dirty="0" smtClean="0"/>
              <a:t>Dyspnea is linked to many diseases</a:t>
            </a:r>
          </a:p>
          <a:p>
            <a:r>
              <a:rPr lang="en-CA" dirty="0" smtClean="0"/>
              <a:t>Opioids are the most useful drugs in the </a:t>
            </a:r>
            <a:r>
              <a:rPr lang="en-CA" dirty="0" err="1" smtClean="0"/>
              <a:t>tx</a:t>
            </a:r>
            <a:r>
              <a:rPr lang="en-CA" dirty="0" smtClean="0"/>
              <a:t> of dyspnea</a:t>
            </a:r>
          </a:p>
          <a:p>
            <a:r>
              <a:rPr lang="en-CA" dirty="0" smtClean="0"/>
              <a:t>O</a:t>
            </a:r>
            <a:r>
              <a:rPr lang="en-CA" sz="1600" dirty="0" smtClean="0"/>
              <a:t>2</a:t>
            </a:r>
            <a:r>
              <a:rPr lang="en-CA" dirty="0" smtClean="0"/>
              <a:t> is useful in hypoxic patients</a:t>
            </a:r>
          </a:p>
          <a:p>
            <a:r>
              <a:rPr lang="en-CA" dirty="0" smtClean="0"/>
              <a:t>Non pharmacological management is essential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121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List causes of respiratory distress in end of life</a:t>
            </a:r>
          </a:p>
          <a:p>
            <a:r>
              <a:rPr lang="en-CA" dirty="0" smtClean="0"/>
              <a:t>Describe the role of opioids in the management of dyspnea</a:t>
            </a:r>
          </a:p>
          <a:p>
            <a:r>
              <a:rPr lang="en-CA" dirty="0" smtClean="0"/>
              <a:t>Describe the use of non pharmacological measures</a:t>
            </a:r>
          </a:p>
          <a:p>
            <a:r>
              <a:rPr lang="en-CA" dirty="0" smtClean="0"/>
              <a:t>Determine when the use of a distress protocol would be appropriate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Presentation</a:t>
            </a:r>
            <a:r>
              <a:rPr lang="fr-CA" dirty="0" smtClean="0"/>
              <a:t> Goals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637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Varies depending on underlying condition</a:t>
            </a:r>
          </a:p>
          <a:p>
            <a:r>
              <a:rPr lang="en-CA" dirty="0" smtClean="0"/>
              <a:t>COPD: 95%</a:t>
            </a:r>
          </a:p>
          <a:p>
            <a:r>
              <a:rPr lang="en-CA" dirty="0" smtClean="0"/>
              <a:t>Congestive Hear Failure: 61%</a:t>
            </a:r>
          </a:p>
          <a:p>
            <a:r>
              <a:rPr lang="en-CA" dirty="0" smtClean="0"/>
              <a:t>ALS: 50%</a:t>
            </a:r>
          </a:p>
          <a:p>
            <a:r>
              <a:rPr lang="en-CA" dirty="0" smtClean="0"/>
              <a:t>Dementia: 70%</a:t>
            </a:r>
          </a:p>
          <a:p>
            <a:r>
              <a:rPr lang="en-CA" dirty="0" smtClean="0"/>
              <a:t>Stroke: 37%</a:t>
            </a:r>
          </a:p>
          <a:p>
            <a:r>
              <a:rPr lang="en-CA" dirty="0" smtClean="0"/>
              <a:t>Cancer: 50-70%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Prevalence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974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Expressions of dyspnea</a:t>
            </a:r>
            <a:endParaRPr lang="en-CA" dirty="0"/>
          </a:p>
        </p:txBody>
      </p:sp>
      <p:pic>
        <p:nvPicPr>
          <p:cNvPr id="1026" name="Picture 2" descr="C:\Users\savocynt\AppData\Local\Microsoft\Windows\Temporary Internet Files\Content.IE5\ADB2F982\question-mark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55" y="1481138"/>
            <a:ext cx="4243089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evaluate dyspnea?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2853175" cy="28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283968" y="4293096"/>
            <a:ext cx="1656184" cy="7703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003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67 </a:t>
            </a:r>
            <a:r>
              <a:rPr lang="en-CA" dirty="0" err="1" smtClean="0"/>
              <a:t>yo</a:t>
            </a:r>
            <a:r>
              <a:rPr lang="en-CA" dirty="0" smtClean="0"/>
              <a:t> man with lung cancer?</a:t>
            </a:r>
          </a:p>
          <a:p>
            <a:r>
              <a:rPr lang="en-CA" dirty="0" smtClean="0"/>
              <a:t>83 </a:t>
            </a:r>
            <a:r>
              <a:rPr lang="en-CA" dirty="0" err="1" smtClean="0"/>
              <a:t>yo</a:t>
            </a:r>
            <a:r>
              <a:rPr lang="en-CA" dirty="0" smtClean="0"/>
              <a:t> woman with COPD and </a:t>
            </a:r>
            <a:r>
              <a:rPr lang="en-CA" dirty="0"/>
              <a:t>O</a:t>
            </a:r>
            <a:r>
              <a:rPr lang="en-CA" sz="1600" dirty="0" smtClean="0"/>
              <a:t>2</a:t>
            </a:r>
            <a:r>
              <a:rPr lang="en-CA" dirty="0" smtClean="0"/>
              <a:t> sat. at 90%?</a:t>
            </a:r>
          </a:p>
          <a:p>
            <a:r>
              <a:rPr lang="en-CA" dirty="0" smtClean="0"/>
              <a:t>72 </a:t>
            </a:r>
            <a:r>
              <a:rPr lang="en-CA" dirty="0" err="1" smtClean="0"/>
              <a:t>yo</a:t>
            </a:r>
            <a:r>
              <a:rPr lang="en-CA" dirty="0" smtClean="0"/>
              <a:t> woman with heart failure and pulmonary oedema?</a:t>
            </a:r>
          </a:p>
          <a:p>
            <a:r>
              <a:rPr lang="en-CA" dirty="0" smtClean="0"/>
              <a:t>81 </a:t>
            </a:r>
            <a:r>
              <a:rPr lang="en-CA" dirty="0" err="1" smtClean="0"/>
              <a:t>yo</a:t>
            </a:r>
            <a:r>
              <a:rPr lang="en-CA" dirty="0" smtClean="0"/>
              <a:t> man with </a:t>
            </a:r>
            <a:r>
              <a:rPr lang="en-CA" dirty="0" err="1" smtClean="0"/>
              <a:t>myelodysplasic</a:t>
            </a:r>
            <a:r>
              <a:rPr lang="en-CA" dirty="0" smtClean="0"/>
              <a:t> syndrome and </a:t>
            </a:r>
            <a:r>
              <a:rPr lang="en-CA" dirty="0" err="1" smtClean="0"/>
              <a:t>Hb</a:t>
            </a:r>
            <a:r>
              <a:rPr lang="en-CA" dirty="0" smtClean="0"/>
              <a:t> at 76?</a:t>
            </a:r>
          </a:p>
          <a:p>
            <a:r>
              <a:rPr lang="en-CA" dirty="0" smtClean="0"/>
              <a:t>59 </a:t>
            </a:r>
            <a:r>
              <a:rPr lang="en-CA" dirty="0" err="1" smtClean="0"/>
              <a:t>yo</a:t>
            </a:r>
            <a:r>
              <a:rPr lang="en-CA" dirty="0" smtClean="0"/>
              <a:t> woman having a panic attack?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is the most </a:t>
            </a:r>
            <a:r>
              <a:rPr lang="en-CA" dirty="0" err="1" smtClean="0"/>
              <a:t>dyspneic</a:t>
            </a:r>
            <a:r>
              <a:rPr lang="en-CA" dirty="0" smtClean="0"/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892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Respiratory Rate?</a:t>
            </a:r>
          </a:p>
          <a:p>
            <a:r>
              <a:rPr lang="en-CA" dirty="0" smtClean="0"/>
              <a:t>Oxygen Saturation?</a:t>
            </a:r>
          </a:p>
          <a:p>
            <a:r>
              <a:rPr lang="en-CA" dirty="0" smtClean="0"/>
              <a:t>Arterial Blood Gas?</a:t>
            </a:r>
          </a:p>
          <a:p>
            <a:r>
              <a:rPr lang="en-CA" dirty="0" smtClean="0"/>
              <a:t>Visual rating scale?</a:t>
            </a:r>
          </a:p>
          <a:p>
            <a:r>
              <a:rPr lang="en-CA" dirty="0" smtClean="0"/>
              <a:t>All of the above?</a:t>
            </a:r>
          </a:p>
          <a:p>
            <a:r>
              <a:rPr lang="en-CA" dirty="0" smtClean="0"/>
              <a:t>None of the above?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How </a:t>
            </a:r>
            <a:r>
              <a:rPr lang="en-CA" dirty="0"/>
              <a:t>T</a:t>
            </a:r>
            <a:r>
              <a:rPr lang="en-CA" dirty="0" smtClean="0"/>
              <a:t>o Measure </a:t>
            </a:r>
            <a:r>
              <a:rPr lang="en-CA" dirty="0"/>
              <a:t>D</a:t>
            </a:r>
            <a:r>
              <a:rPr lang="en-CA" dirty="0" smtClean="0"/>
              <a:t>yspnea?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634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Like pain, dyspnea is SUBJECTIVE  sensation.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The only reliable measure of dyspnea is the patient’s self-report. No tests correlates well with the sensation of being short of breath.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Dypsnea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2855"/>
            <a:ext cx="1368152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580112" y="2420888"/>
            <a:ext cx="1656184" cy="1116704"/>
          </a:xfrm>
          <a:prstGeom prst="wedgeEllipseCallout">
            <a:avLst>
              <a:gd name="adj1" fmla="val -69352"/>
              <a:gd name="adj2" fmla="val 364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I can’t breath!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0343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506</TotalTime>
  <Words>882</Words>
  <Application>Microsoft Office PowerPoint</Application>
  <PresentationFormat>On-screen Show (4:3)</PresentationFormat>
  <Paragraphs>196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Dyspnea in end of life</vt:lpstr>
      <vt:lpstr>Clinical Case</vt:lpstr>
      <vt:lpstr>Presentation Goals</vt:lpstr>
      <vt:lpstr>Prevalence</vt:lpstr>
      <vt:lpstr>Expressions of dyspnea</vt:lpstr>
      <vt:lpstr>How to evaluate dyspnea?</vt:lpstr>
      <vt:lpstr>Who is the most dyspneic?</vt:lpstr>
      <vt:lpstr>How To Measure Dyspnea?</vt:lpstr>
      <vt:lpstr>Dypsnea</vt:lpstr>
      <vt:lpstr>Evaluating the Severity of Dyspnea</vt:lpstr>
      <vt:lpstr>Pathophysiology</vt:lpstr>
      <vt:lpstr>Evaluating Dyspnea</vt:lpstr>
      <vt:lpstr>PowerPoint Presentation</vt:lpstr>
      <vt:lpstr>Evaluating Dyspnea</vt:lpstr>
      <vt:lpstr>Causes</vt:lpstr>
      <vt:lpstr>Non Pharmacological Measures</vt:lpstr>
      <vt:lpstr>Non Pharmacological Measures</vt:lpstr>
      <vt:lpstr>Pharmacological measures</vt:lpstr>
      <vt:lpstr>Pharmacological Measures</vt:lpstr>
      <vt:lpstr>Opioids </vt:lpstr>
      <vt:lpstr>Opioids in dyspnea</vt:lpstr>
      <vt:lpstr>PowerPoint Presentation</vt:lpstr>
      <vt:lpstr>Important info on Opioids</vt:lpstr>
      <vt:lpstr>Terminal Respiratory Congestion</vt:lpstr>
      <vt:lpstr>Acute respiratory distress</vt:lpstr>
      <vt:lpstr>Conclusion</vt:lpstr>
    </vt:vector>
  </TitlesOfParts>
  <Company>FacilicorpNB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Dyspnea in end of life</dc:title>
  <dc:creator>Savoy, Cynthia (VitaliteNB)</dc:creator>
  <cp:lastModifiedBy>Savoy, Cynthia (VitaliteNB)</cp:lastModifiedBy>
  <cp:revision>25</cp:revision>
  <dcterms:created xsi:type="dcterms:W3CDTF">2015-06-02T00:08:33Z</dcterms:created>
  <dcterms:modified xsi:type="dcterms:W3CDTF">2015-06-04T13:51:17Z</dcterms:modified>
</cp:coreProperties>
</file>