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6" r:id="rId2"/>
    <p:sldId id="276" r:id="rId3"/>
    <p:sldId id="263" r:id="rId4"/>
    <p:sldId id="289" r:id="rId5"/>
    <p:sldId id="281" r:id="rId6"/>
    <p:sldId id="264" r:id="rId7"/>
    <p:sldId id="290" r:id="rId8"/>
    <p:sldId id="258" r:id="rId9"/>
    <p:sldId id="262" r:id="rId10"/>
    <p:sldId id="257" r:id="rId11"/>
    <p:sldId id="282" r:id="rId12"/>
    <p:sldId id="291" r:id="rId13"/>
    <p:sldId id="288" r:id="rId14"/>
    <p:sldId id="287" r:id="rId15"/>
    <p:sldId id="265" r:id="rId16"/>
    <p:sldId id="284" r:id="rId17"/>
    <p:sldId id="285" r:id="rId18"/>
    <p:sldId id="286" r:id="rId19"/>
    <p:sldId id="292" r:id="rId20"/>
    <p:sldId id="293" r:id="rId21"/>
    <p:sldId id="294" r:id="rId22"/>
    <p:sldId id="299" r:id="rId23"/>
    <p:sldId id="300" r:id="rId24"/>
    <p:sldId id="301" r:id="rId25"/>
    <p:sldId id="259" r:id="rId26"/>
    <p:sldId id="295" r:id="rId27"/>
    <p:sldId id="296" r:id="rId28"/>
    <p:sldId id="297" r:id="rId29"/>
    <p:sldId id="283" r:id="rId30"/>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423" autoAdjust="0"/>
  </p:normalViewPr>
  <p:slideViewPr>
    <p:cSldViewPr>
      <p:cViewPr varScale="1">
        <p:scale>
          <a:sx n="67" d="100"/>
          <a:sy n="67" d="100"/>
        </p:scale>
        <p:origin x="-1662"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2886" y="-84"/>
      </p:cViewPr>
      <p:guideLst>
        <p:guide orient="horz" pos="2928"/>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F12D7FCC-BD99-4ED3-9AED-E72B30391EED}" type="datetimeFigureOut">
              <a:rPr lang="en-CA" smtClean="0"/>
              <a:t>04/06/2015</a:t>
            </a:fld>
            <a:endParaRPr lang="en-CA"/>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994CBBD9-E884-47AF-9A8E-D17FC9E1F844}" type="slidenum">
              <a:rPr lang="en-CA" smtClean="0"/>
              <a:t>‹#›</a:t>
            </a:fld>
            <a:endParaRPr lang="en-CA"/>
          </a:p>
        </p:txBody>
      </p:sp>
    </p:spTree>
    <p:extLst>
      <p:ext uri="{BB962C8B-B14F-4D97-AF65-F5344CB8AC3E}">
        <p14:creationId xmlns:p14="http://schemas.microsoft.com/office/powerpoint/2010/main" val="830982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994CBBD9-E884-47AF-9A8E-D17FC9E1F844}" type="slidenum">
              <a:rPr lang="en-CA" smtClean="0"/>
              <a:t>1</a:t>
            </a:fld>
            <a:endParaRPr lang="en-CA"/>
          </a:p>
        </p:txBody>
      </p:sp>
    </p:spTree>
    <p:extLst>
      <p:ext uri="{BB962C8B-B14F-4D97-AF65-F5344CB8AC3E}">
        <p14:creationId xmlns:p14="http://schemas.microsoft.com/office/powerpoint/2010/main" val="40495070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94CBBD9-E884-47AF-9A8E-D17FC9E1F844}" type="slidenum">
              <a:rPr lang="en-CA" smtClean="0"/>
              <a:t>10</a:t>
            </a:fld>
            <a:endParaRPr lang="en-CA"/>
          </a:p>
        </p:txBody>
      </p:sp>
    </p:spTree>
    <p:extLst>
      <p:ext uri="{BB962C8B-B14F-4D97-AF65-F5344CB8AC3E}">
        <p14:creationId xmlns:p14="http://schemas.microsoft.com/office/powerpoint/2010/main" val="41247631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dirty="0" smtClean="0"/>
              <a:t>Selon que la dyspnée est évaluée par le médecin l’infirmière ou le bénévole,</a:t>
            </a:r>
            <a:r>
              <a:rPr lang="fr-CA" baseline="0" dirty="0" smtClean="0"/>
              <a:t> sa sévérité est différemment appréciée</a:t>
            </a:r>
          </a:p>
          <a:p>
            <a:r>
              <a:rPr lang="fr-CA" baseline="0" dirty="0" smtClean="0"/>
              <a:t>Exemple de ma patiente avec une fibrose pulmonaire que je voyais régulièrement au bureau.  D’habitude elle est assise dans ma salle quand je la vois et elle me parle et tout semble ok mais une fois je l’ai vu entrer, marcher jusqu’à ma salle et je l’ai vu immédiatement: elle ne pouvait pas me parler!!</a:t>
            </a:r>
          </a:p>
          <a:p>
            <a:r>
              <a:rPr lang="fr-CA" baseline="0" dirty="0" smtClean="0"/>
              <a:t>J’ai commencé à faire des visites à domicile </a:t>
            </a:r>
            <a:r>
              <a:rPr lang="en-CA" baseline="0" dirty="0" smtClean="0"/>
              <a:t>à </a:t>
            </a:r>
            <a:r>
              <a:rPr lang="en-CA" baseline="0" dirty="0" err="1" smtClean="0"/>
              <a:t>partir</a:t>
            </a:r>
            <a:r>
              <a:rPr lang="en-CA" baseline="0" dirty="0" smtClean="0"/>
              <a:t> de </a:t>
            </a:r>
            <a:r>
              <a:rPr lang="en-CA" baseline="0" dirty="0" err="1" smtClean="0"/>
              <a:t>ce</a:t>
            </a:r>
            <a:r>
              <a:rPr lang="en-CA" baseline="0" dirty="0" smtClean="0"/>
              <a:t> moment </a:t>
            </a:r>
            <a:r>
              <a:rPr lang="en-CA" baseline="0" dirty="0" err="1" smtClean="0"/>
              <a:t>là</a:t>
            </a:r>
            <a:r>
              <a:rPr lang="en-CA" baseline="0" dirty="0" smtClean="0"/>
              <a:t>.</a:t>
            </a:r>
          </a:p>
          <a:p>
            <a:r>
              <a:rPr lang="fr-CA" baseline="0" dirty="0" smtClean="0"/>
              <a:t>Parfois pire avec nos patients qu’on connait bien, c’est plus difficile de demeurer objectif.</a:t>
            </a:r>
          </a:p>
        </p:txBody>
      </p:sp>
      <p:sp>
        <p:nvSpPr>
          <p:cNvPr id="4" name="Slide Number Placeholder 3"/>
          <p:cNvSpPr>
            <a:spLocks noGrp="1"/>
          </p:cNvSpPr>
          <p:nvPr>
            <p:ph type="sldNum" sz="quarter" idx="10"/>
          </p:nvPr>
        </p:nvSpPr>
        <p:spPr/>
        <p:txBody>
          <a:bodyPr/>
          <a:lstStyle/>
          <a:p>
            <a:fld id="{994CBBD9-E884-47AF-9A8E-D17FC9E1F844}" type="slidenum">
              <a:rPr lang="en-CA" smtClean="0"/>
              <a:t>11</a:t>
            </a:fld>
            <a:endParaRPr lang="en-CA"/>
          </a:p>
        </p:txBody>
      </p:sp>
    </p:spTree>
    <p:extLst>
      <p:ext uri="{BB962C8B-B14F-4D97-AF65-F5344CB8AC3E}">
        <p14:creationId xmlns:p14="http://schemas.microsoft.com/office/powerpoint/2010/main" val="8734557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94CBBD9-E884-47AF-9A8E-D17FC9E1F844}" type="slidenum">
              <a:rPr lang="en-CA" smtClean="0"/>
              <a:t>12</a:t>
            </a:fld>
            <a:endParaRPr lang="en-CA"/>
          </a:p>
        </p:txBody>
      </p:sp>
    </p:spTree>
    <p:extLst>
      <p:ext uri="{BB962C8B-B14F-4D97-AF65-F5344CB8AC3E}">
        <p14:creationId xmlns:p14="http://schemas.microsoft.com/office/powerpoint/2010/main" val="9592211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dirty="0" smtClean="0"/>
              <a:t>Si on ne pose pas la question,</a:t>
            </a:r>
            <a:r>
              <a:rPr lang="fr-CA" baseline="0" dirty="0" smtClean="0"/>
              <a:t> on n’aura peut-être pas de réponse</a:t>
            </a:r>
          </a:p>
          <a:p>
            <a:endParaRPr lang="en-CA" dirty="0"/>
          </a:p>
        </p:txBody>
      </p:sp>
      <p:sp>
        <p:nvSpPr>
          <p:cNvPr id="4" name="Slide Number Placeholder 3"/>
          <p:cNvSpPr>
            <a:spLocks noGrp="1"/>
          </p:cNvSpPr>
          <p:nvPr>
            <p:ph type="sldNum" sz="quarter" idx="10"/>
          </p:nvPr>
        </p:nvSpPr>
        <p:spPr/>
        <p:txBody>
          <a:bodyPr/>
          <a:lstStyle/>
          <a:p>
            <a:fld id="{994CBBD9-E884-47AF-9A8E-D17FC9E1F844}" type="slidenum">
              <a:rPr lang="en-CA" smtClean="0"/>
              <a:t>13</a:t>
            </a:fld>
            <a:endParaRPr lang="en-CA"/>
          </a:p>
        </p:txBody>
      </p:sp>
    </p:spTree>
    <p:extLst>
      <p:ext uri="{BB962C8B-B14F-4D97-AF65-F5344CB8AC3E}">
        <p14:creationId xmlns:p14="http://schemas.microsoft.com/office/powerpoint/2010/main" val="9398948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dirty="0" smtClean="0"/>
              <a:t>On demande généralement en fin de vie d’arrêter</a:t>
            </a:r>
            <a:r>
              <a:rPr lang="fr-CA" baseline="0" dirty="0" smtClean="0"/>
              <a:t> de prendre la saturation, surtout dans les derniers jours.</a:t>
            </a:r>
            <a:endParaRPr lang="en-CA" dirty="0"/>
          </a:p>
        </p:txBody>
      </p:sp>
      <p:sp>
        <p:nvSpPr>
          <p:cNvPr id="4" name="Slide Number Placeholder 3"/>
          <p:cNvSpPr>
            <a:spLocks noGrp="1"/>
          </p:cNvSpPr>
          <p:nvPr>
            <p:ph type="sldNum" sz="quarter" idx="10"/>
          </p:nvPr>
        </p:nvSpPr>
        <p:spPr/>
        <p:txBody>
          <a:bodyPr/>
          <a:lstStyle/>
          <a:p>
            <a:fld id="{994CBBD9-E884-47AF-9A8E-D17FC9E1F844}" type="slidenum">
              <a:rPr lang="en-CA" smtClean="0"/>
              <a:t>14</a:t>
            </a:fld>
            <a:endParaRPr lang="en-CA"/>
          </a:p>
        </p:txBody>
      </p:sp>
    </p:spTree>
    <p:extLst>
      <p:ext uri="{BB962C8B-B14F-4D97-AF65-F5344CB8AC3E}">
        <p14:creationId xmlns:p14="http://schemas.microsoft.com/office/powerpoint/2010/main" val="4724011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dirty="0" smtClean="0"/>
              <a:t>L’utilité de l’oxygène</a:t>
            </a:r>
            <a:r>
              <a:rPr lang="fr-CA" baseline="0" dirty="0" smtClean="0"/>
              <a:t> reste incertaine s’il n’y a pas d’hypoxie</a:t>
            </a:r>
            <a:endParaRPr lang="fr-CA" dirty="0" smtClean="0"/>
          </a:p>
          <a:p>
            <a:r>
              <a:rPr lang="fr-CA" dirty="0" smtClean="0"/>
              <a:t>Obstruction des voies respiratoires: bronchoscopie,</a:t>
            </a:r>
            <a:r>
              <a:rPr lang="fr-CA" baseline="0" dirty="0" smtClean="0"/>
              <a:t> </a:t>
            </a:r>
            <a:r>
              <a:rPr lang="fr-CA" baseline="0" dirty="0" err="1" smtClean="0"/>
              <a:t>RöRx</a:t>
            </a:r>
            <a:endParaRPr lang="fr-CA" dirty="0" smtClean="0"/>
          </a:p>
          <a:p>
            <a:r>
              <a:rPr lang="fr-CA" dirty="0" smtClean="0"/>
              <a:t>Épanchement pleural: </a:t>
            </a:r>
            <a:r>
              <a:rPr lang="fr-CA" dirty="0" err="1" smtClean="0"/>
              <a:t>thoracocenthèse</a:t>
            </a:r>
            <a:r>
              <a:rPr lang="fr-CA" dirty="0" smtClean="0"/>
              <a:t>, (</a:t>
            </a:r>
            <a:r>
              <a:rPr lang="fr-CA" dirty="0" err="1" smtClean="0"/>
              <a:t>Pig</a:t>
            </a:r>
            <a:r>
              <a:rPr lang="fr-CA" dirty="0" smtClean="0"/>
              <a:t> </a:t>
            </a:r>
            <a:r>
              <a:rPr lang="fr-CA" dirty="0" err="1" smtClean="0"/>
              <a:t>tail</a:t>
            </a:r>
            <a:r>
              <a:rPr lang="fr-CA" dirty="0" smtClean="0"/>
              <a:t> ou </a:t>
            </a:r>
            <a:r>
              <a:rPr lang="fr-CA" dirty="0" err="1" smtClean="0"/>
              <a:t>PleurX</a:t>
            </a:r>
            <a:r>
              <a:rPr lang="fr-CA" dirty="0" smtClean="0"/>
              <a:t>), </a:t>
            </a:r>
            <a:r>
              <a:rPr lang="fr-CA" dirty="0" err="1" smtClean="0"/>
              <a:t>Pleurodèse</a:t>
            </a:r>
            <a:r>
              <a:rPr lang="fr-CA" dirty="0" smtClean="0"/>
              <a:t> si efficace mais récurrent</a:t>
            </a:r>
          </a:p>
          <a:p>
            <a:r>
              <a:rPr lang="fr-CA" dirty="0" smtClean="0"/>
              <a:t>MPOC: Bronchodilatateurs</a:t>
            </a:r>
            <a:r>
              <a:rPr lang="fr-CA" baseline="0" dirty="0" smtClean="0"/>
              <a:t>, stéroïdes et </a:t>
            </a:r>
            <a:r>
              <a:rPr lang="fr-CA" baseline="0" dirty="0" err="1" smtClean="0"/>
              <a:t>tx</a:t>
            </a:r>
            <a:r>
              <a:rPr lang="fr-CA" baseline="0" dirty="0" smtClean="0"/>
              <a:t> surinfection</a:t>
            </a:r>
            <a:endParaRPr lang="fr-CA" dirty="0" smtClean="0"/>
          </a:p>
          <a:p>
            <a:r>
              <a:rPr lang="fr-CA" dirty="0" smtClean="0"/>
              <a:t>Pneumonies: AB</a:t>
            </a:r>
          </a:p>
          <a:p>
            <a:r>
              <a:rPr lang="fr-CA" dirty="0" smtClean="0"/>
              <a:t>Cancer et métastases pulmonaires: chimio, </a:t>
            </a:r>
            <a:r>
              <a:rPr lang="fr-CA" dirty="0" err="1" smtClean="0"/>
              <a:t>RöRx</a:t>
            </a:r>
            <a:endParaRPr lang="fr-CA" dirty="0" smtClean="0"/>
          </a:p>
          <a:p>
            <a:r>
              <a:rPr lang="fr-CA" dirty="0" smtClean="0"/>
              <a:t>Lymphangite carcinomateuse: </a:t>
            </a:r>
            <a:r>
              <a:rPr lang="fr-CA" dirty="0" err="1" smtClean="0"/>
              <a:t>décadron</a:t>
            </a:r>
            <a:r>
              <a:rPr lang="fr-CA" dirty="0" smtClean="0"/>
              <a:t> 4-10mg</a:t>
            </a:r>
            <a:r>
              <a:rPr lang="fr-CA" baseline="0" dirty="0" smtClean="0"/>
              <a:t> die à </a:t>
            </a:r>
            <a:r>
              <a:rPr lang="fr-CA" baseline="0" dirty="0" err="1" smtClean="0"/>
              <a:t>tid</a:t>
            </a:r>
            <a:r>
              <a:rPr lang="fr-CA" baseline="0" dirty="0" smtClean="0"/>
              <a:t> +/- chimio</a:t>
            </a:r>
            <a:endParaRPr lang="fr-CA" dirty="0" smtClean="0"/>
          </a:p>
          <a:p>
            <a:r>
              <a:rPr lang="fr-CA" dirty="0" smtClean="0"/>
              <a:t>Embolies pulmonaires: 02,</a:t>
            </a:r>
            <a:r>
              <a:rPr lang="fr-CA" baseline="0" dirty="0" smtClean="0"/>
              <a:t> anticoagulation, filtre de veine cave</a:t>
            </a:r>
            <a:endParaRPr lang="fr-CA" dirty="0" smtClean="0"/>
          </a:p>
          <a:p>
            <a:r>
              <a:rPr lang="fr-CA" dirty="0" smtClean="0"/>
              <a:t>Pneumothorax: </a:t>
            </a:r>
            <a:r>
              <a:rPr lang="fr-CA" dirty="0" err="1" smtClean="0"/>
              <a:t>Thoracostomie</a:t>
            </a:r>
            <a:r>
              <a:rPr lang="fr-CA" dirty="0" smtClean="0"/>
              <a:t>, </a:t>
            </a:r>
            <a:r>
              <a:rPr lang="fr-CA" dirty="0" err="1" smtClean="0"/>
              <a:t>chest</a:t>
            </a:r>
            <a:r>
              <a:rPr lang="fr-CA" dirty="0" smtClean="0"/>
              <a:t> tube</a:t>
            </a:r>
          </a:p>
          <a:p>
            <a:r>
              <a:rPr lang="fr-CA" dirty="0" smtClean="0"/>
              <a:t>Aspiration</a:t>
            </a:r>
            <a:endParaRPr lang="en-CA" dirty="0" smtClean="0"/>
          </a:p>
          <a:p>
            <a:endParaRPr lang="en-CA" dirty="0"/>
          </a:p>
        </p:txBody>
      </p:sp>
      <p:sp>
        <p:nvSpPr>
          <p:cNvPr id="4" name="Slide Number Placeholder 3"/>
          <p:cNvSpPr>
            <a:spLocks noGrp="1"/>
          </p:cNvSpPr>
          <p:nvPr>
            <p:ph type="sldNum" sz="quarter" idx="10"/>
          </p:nvPr>
        </p:nvSpPr>
        <p:spPr/>
        <p:txBody>
          <a:bodyPr/>
          <a:lstStyle/>
          <a:p>
            <a:fld id="{994CBBD9-E884-47AF-9A8E-D17FC9E1F844}" type="slidenum">
              <a:rPr lang="en-CA" smtClean="0"/>
              <a:t>15</a:t>
            </a:fld>
            <a:endParaRPr lang="en-CA"/>
          </a:p>
        </p:txBody>
      </p:sp>
    </p:spTree>
    <p:extLst>
      <p:ext uri="{BB962C8B-B14F-4D97-AF65-F5344CB8AC3E}">
        <p14:creationId xmlns:p14="http://schemas.microsoft.com/office/powerpoint/2010/main" val="2382121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94CBBD9-E884-47AF-9A8E-D17FC9E1F844}" type="slidenum">
              <a:rPr lang="en-CA" smtClean="0"/>
              <a:t>16</a:t>
            </a:fld>
            <a:endParaRPr lang="en-CA"/>
          </a:p>
        </p:txBody>
      </p:sp>
    </p:spTree>
    <p:extLst>
      <p:ext uri="{BB962C8B-B14F-4D97-AF65-F5344CB8AC3E}">
        <p14:creationId xmlns:p14="http://schemas.microsoft.com/office/powerpoint/2010/main" val="21020184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dirty="0" smtClean="0"/>
              <a:t>Calme:  être</a:t>
            </a:r>
            <a:r>
              <a:rPr lang="fr-CA" baseline="0" dirty="0" smtClean="0"/>
              <a:t> comme médecin une présence calme mais aussi calmer la famille.  Si la famille est en détresse et anxieuse, le patient le sera aussi.  </a:t>
            </a:r>
          </a:p>
          <a:p>
            <a:r>
              <a:rPr lang="fr-CA" baseline="0" dirty="0" smtClean="0"/>
              <a:t>Le ventilateur stimule des récepteurs </a:t>
            </a:r>
            <a:r>
              <a:rPr lang="fr-CA" baseline="0" dirty="0" err="1" smtClean="0"/>
              <a:t>périoraux</a:t>
            </a:r>
            <a:r>
              <a:rPr lang="fr-CA" baseline="0" dirty="0" smtClean="0"/>
              <a:t> spécifiques qui diminuent la sensation de dyspnée.</a:t>
            </a:r>
            <a:endParaRPr lang="en-CA" dirty="0"/>
          </a:p>
        </p:txBody>
      </p:sp>
      <p:sp>
        <p:nvSpPr>
          <p:cNvPr id="4" name="Slide Number Placeholder 3"/>
          <p:cNvSpPr>
            <a:spLocks noGrp="1"/>
          </p:cNvSpPr>
          <p:nvPr>
            <p:ph type="sldNum" sz="quarter" idx="10"/>
          </p:nvPr>
        </p:nvSpPr>
        <p:spPr/>
        <p:txBody>
          <a:bodyPr/>
          <a:lstStyle/>
          <a:p>
            <a:fld id="{994CBBD9-E884-47AF-9A8E-D17FC9E1F844}" type="slidenum">
              <a:rPr lang="en-CA" smtClean="0"/>
              <a:t>17</a:t>
            </a:fld>
            <a:endParaRPr lang="en-CA"/>
          </a:p>
        </p:txBody>
      </p:sp>
    </p:spTree>
    <p:extLst>
      <p:ext uri="{BB962C8B-B14F-4D97-AF65-F5344CB8AC3E}">
        <p14:creationId xmlns:p14="http://schemas.microsoft.com/office/powerpoint/2010/main" val="19928287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94CBBD9-E884-47AF-9A8E-D17FC9E1F844}" type="slidenum">
              <a:rPr lang="en-CA" smtClean="0"/>
              <a:t>18</a:t>
            </a:fld>
            <a:endParaRPr lang="en-CA"/>
          </a:p>
        </p:txBody>
      </p:sp>
    </p:spTree>
    <p:extLst>
      <p:ext uri="{BB962C8B-B14F-4D97-AF65-F5344CB8AC3E}">
        <p14:creationId xmlns:p14="http://schemas.microsoft.com/office/powerpoint/2010/main" val="20465425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dirty="0" err="1" smtClean="0"/>
              <a:t>Oxygèn</a:t>
            </a:r>
            <a:r>
              <a:rPr lang="en-CA" dirty="0" smtClean="0"/>
              <a:t>e: Bon </a:t>
            </a:r>
            <a:r>
              <a:rPr lang="en-CA" dirty="0" err="1" smtClean="0"/>
              <a:t>quand</a:t>
            </a:r>
            <a:r>
              <a:rPr lang="en-CA" dirty="0" smtClean="0"/>
              <a:t> les patients </a:t>
            </a:r>
            <a:r>
              <a:rPr lang="en-CA" dirty="0" err="1" smtClean="0"/>
              <a:t>sont</a:t>
            </a:r>
            <a:r>
              <a:rPr lang="en-CA" dirty="0" smtClean="0"/>
              <a:t> </a:t>
            </a:r>
            <a:r>
              <a:rPr lang="en-CA" dirty="0" err="1" smtClean="0"/>
              <a:t>Hypoxiques</a:t>
            </a:r>
            <a:r>
              <a:rPr lang="en-CA" baseline="0" dirty="0" smtClean="0"/>
              <a:t> </a:t>
            </a:r>
            <a:r>
              <a:rPr lang="en-CA" baseline="0" dirty="0" err="1" smtClean="0"/>
              <a:t>ie</a:t>
            </a:r>
            <a:r>
              <a:rPr lang="en-CA" baseline="0" dirty="0" smtClean="0"/>
              <a:t>. PaO2 </a:t>
            </a:r>
            <a:r>
              <a:rPr lang="en-CA" baseline="0" dirty="0" err="1" smtClean="0"/>
              <a:t>moins</a:t>
            </a:r>
            <a:r>
              <a:rPr lang="en-CA" baseline="0" dirty="0" smtClean="0"/>
              <a:t> </a:t>
            </a:r>
            <a:r>
              <a:rPr lang="en-CA" baseline="0" dirty="0" err="1" smtClean="0"/>
              <a:t>que</a:t>
            </a:r>
            <a:r>
              <a:rPr lang="en-CA" baseline="0" dirty="0" smtClean="0"/>
              <a:t> 55mmHg</a:t>
            </a:r>
          </a:p>
          <a:p>
            <a:r>
              <a:rPr lang="fr-CA" baseline="0" dirty="0" smtClean="0"/>
              <a:t>Diminue la mortalité et augmente la qualité de vie chez les patients MPOC hypoxique mais avec précaution</a:t>
            </a:r>
          </a:p>
          <a:p>
            <a:r>
              <a:rPr lang="fr-CA" baseline="0" dirty="0" smtClean="0"/>
              <a:t>Le rôle est moins clairs quand le patient n’est pas hypoxique.  En pratique on le place quand le patient le demande en phase terminale mais on peut indiquer que c’est pour de courtes périodes.</a:t>
            </a:r>
            <a:endParaRPr lang="en-CA" dirty="0" smtClean="0"/>
          </a:p>
          <a:p>
            <a:r>
              <a:rPr lang="fr-CA" dirty="0" smtClean="0"/>
              <a:t>Bronchodilatateurs et stéroïdes en inhalation: bon si composante de bronchospasme</a:t>
            </a:r>
          </a:p>
          <a:p>
            <a:r>
              <a:rPr lang="fr-CA" dirty="0" smtClean="0"/>
              <a:t>Opioïdes:</a:t>
            </a:r>
          </a:p>
          <a:p>
            <a:r>
              <a:rPr lang="fr-CA" dirty="0" smtClean="0"/>
              <a:t>On</a:t>
            </a:r>
            <a:r>
              <a:rPr lang="fr-CA" baseline="0" dirty="0" smtClean="0"/>
              <a:t> peut utiliser les opioïdes en toute sécurité chez les patients atteints de dyspnée causée ou non par un cancer.</a:t>
            </a:r>
          </a:p>
          <a:p>
            <a:r>
              <a:rPr lang="fr-CA" baseline="0" dirty="0" smtClean="0"/>
              <a:t>Ils sont sécuritaires et efficaces.</a:t>
            </a:r>
            <a:r>
              <a:rPr lang="fr-CA" dirty="0" smtClean="0"/>
              <a:t> </a:t>
            </a:r>
          </a:p>
          <a:p>
            <a:r>
              <a:rPr lang="fr-CA" dirty="0" smtClean="0"/>
              <a:t>on va en parler plus en profondeur.</a:t>
            </a:r>
          </a:p>
          <a:p>
            <a:r>
              <a:rPr lang="fr-CA" dirty="0" smtClean="0"/>
              <a:t>Phénothiazines</a:t>
            </a:r>
          </a:p>
          <a:p>
            <a:r>
              <a:rPr lang="fr-CA" dirty="0" smtClean="0"/>
              <a:t>Benzodiazépines</a:t>
            </a:r>
          </a:p>
          <a:p>
            <a:r>
              <a:rPr lang="fr-CA" dirty="0" smtClean="0"/>
              <a:t>Ventilation de soutien non-invasive</a:t>
            </a:r>
          </a:p>
          <a:p>
            <a:endParaRPr lang="en-CA" dirty="0"/>
          </a:p>
        </p:txBody>
      </p:sp>
      <p:sp>
        <p:nvSpPr>
          <p:cNvPr id="4" name="Slide Number Placeholder 3"/>
          <p:cNvSpPr>
            <a:spLocks noGrp="1"/>
          </p:cNvSpPr>
          <p:nvPr>
            <p:ph type="sldNum" sz="quarter" idx="10"/>
          </p:nvPr>
        </p:nvSpPr>
        <p:spPr/>
        <p:txBody>
          <a:bodyPr/>
          <a:lstStyle/>
          <a:p>
            <a:fld id="{994CBBD9-E884-47AF-9A8E-D17FC9E1F844}" type="slidenum">
              <a:rPr lang="en-CA" smtClean="0"/>
              <a:t>19</a:t>
            </a:fld>
            <a:endParaRPr lang="en-CA"/>
          </a:p>
        </p:txBody>
      </p:sp>
    </p:spTree>
    <p:extLst>
      <p:ext uri="{BB962C8B-B14F-4D97-AF65-F5344CB8AC3E}">
        <p14:creationId xmlns:p14="http://schemas.microsoft.com/office/powerpoint/2010/main" val="3697155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94CBBD9-E884-47AF-9A8E-D17FC9E1F844}" type="slidenum">
              <a:rPr lang="en-CA" smtClean="0"/>
              <a:t>2</a:t>
            </a:fld>
            <a:endParaRPr lang="en-CA"/>
          </a:p>
        </p:txBody>
      </p:sp>
    </p:spTree>
    <p:extLst>
      <p:ext uri="{BB962C8B-B14F-4D97-AF65-F5344CB8AC3E}">
        <p14:creationId xmlns:p14="http://schemas.microsoft.com/office/powerpoint/2010/main" val="1776080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dirty="0" smtClean="0"/>
              <a:t>Au centre respiratoire</a:t>
            </a:r>
            <a:r>
              <a:rPr lang="fr-CA" baseline="0" dirty="0" smtClean="0"/>
              <a:t> ils augment le seuil des chémorécepteurs au CO2 et soulagent la perception centrale corticale de la détresse respiratoire.</a:t>
            </a:r>
          </a:p>
          <a:p>
            <a:endParaRPr lang="fr-CA" baseline="0" dirty="0" smtClean="0"/>
          </a:p>
          <a:p>
            <a:r>
              <a:rPr lang="fr-CA" baseline="0" dirty="0" smtClean="0"/>
              <a:t>Études ont montré l’efficacité chez</a:t>
            </a:r>
            <a:endParaRPr lang="en-CA" dirty="0"/>
          </a:p>
        </p:txBody>
      </p:sp>
      <p:sp>
        <p:nvSpPr>
          <p:cNvPr id="4" name="Slide Number Placeholder 3"/>
          <p:cNvSpPr>
            <a:spLocks noGrp="1"/>
          </p:cNvSpPr>
          <p:nvPr>
            <p:ph type="sldNum" sz="quarter" idx="10"/>
          </p:nvPr>
        </p:nvSpPr>
        <p:spPr/>
        <p:txBody>
          <a:bodyPr/>
          <a:lstStyle/>
          <a:p>
            <a:fld id="{994CBBD9-E884-47AF-9A8E-D17FC9E1F844}" type="slidenum">
              <a:rPr lang="en-CA" smtClean="0"/>
              <a:t>20</a:t>
            </a:fld>
            <a:endParaRPr lang="en-CA"/>
          </a:p>
        </p:txBody>
      </p:sp>
    </p:spTree>
    <p:extLst>
      <p:ext uri="{BB962C8B-B14F-4D97-AF65-F5344CB8AC3E}">
        <p14:creationId xmlns:p14="http://schemas.microsoft.com/office/powerpoint/2010/main" val="33005025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94CBBD9-E884-47AF-9A8E-D17FC9E1F844}" type="slidenum">
              <a:rPr lang="en-CA" smtClean="0"/>
              <a:t>21</a:t>
            </a:fld>
            <a:endParaRPr lang="en-CA"/>
          </a:p>
        </p:txBody>
      </p:sp>
    </p:spTree>
    <p:extLst>
      <p:ext uri="{BB962C8B-B14F-4D97-AF65-F5344CB8AC3E}">
        <p14:creationId xmlns:p14="http://schemas.microsoft.com/office/powerpoint/2010/main" val="14277933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94CBBD9-E884-47AF-9A8E-D17FC9E1F844}" type="slidenum">
              <a:rPr lang="en-CA" smtClean="0"/>
              <a:t>22</a:t>
            </a:fld>
            <a:endParaRPr lang="en-CA"/>
          </a:p>
        </p:txBody>
      </p:sp>
    </p:spTree>
    <p:extLst>
      <p:ext uri="{BB962C8B-B14F-4D97-AF65-F5344CB8AC3E}">
        <p14:creationId xmlns:p14="http://schemas.microsoft.com/office/powerpoint/2010/main" val="31068913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94CBBD9-E884-47AF-9A8E-D17FC9E1F844}" type="slidenum">
              <a:rPr lang="en-CA" smtClean="0"/>
              <a:t>23</a:t>
            </a:fld>
            <a:endParaRPr lang="en-CA"/>
          </a:p>
        </p:txBody>
      </p:sp>
    </p:spTree>
    <p:extLst>
      <p:ext uri="{BB962C8B-B14F-4D97-AF65-F5344CB8AC3E}">
        <p14:creationId xmlns:p14="http://schemas.microsoft.com/office/powerpoint/2010/main" val="7626858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94CBBD9-E884-47AF-9A8E-D17FC9E1F844}" type="slidenum">
              <a:rPr lang="en-CA" smtClean="0"/>
              <a:t>24</a:t>
            </a:fld>
            <a:endParaRPr lang="en-CA"/>
          </a:p>
        </p:txBody>
      </p:sp>
    </p:spTree>
    <p:extLst>
      <p:ext uri="{BB962C8B-B14F-4D97-AF65-F5344CB8AC3E}">
        <p14:creationId xmlns:p14="http://schemas.microsoft.com/office/powerpoint/2010/main" val="18215635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lstStyle/>
          <a:p>
            <a:r>
              <a:rPr lang="fr-CA" dirty="0" smtClean="0"/>
              <a:t>Voici un tableau qui est tout aussi important dans le contrôle de la douleur comme dans le contrôle de la dyspnée!</a:t>
            </a:r>
          </a:p>
          <a:p>
            <a:r>
              <a:rPr lang="fr-CA" dirty="0" smtClean="0"/>
              <a:t>Il</a:t>
            </a:r>
            <a:r>
              <a:rPr lang="fr-CA" baseline="0" dirty="0" smtClean="0"/>
              <a:t> est important de tenter de se tenir à une seule molécule opiacée pour diminuer les risques d’erreurs médicamenteuses.</a:t>
            </a:r>
          </a:p>
          <a:p>
            <a:r>
              <a:rPr lang="fr-CA" baseline="0" dirty="0" smtClean="0"/>
              <a:t>Il est aussi important de réaliser que la posologie sous cutanée n’est pas équivalent à la dose per os.</a:t>
            </a:r>
            <a:endParaRPr lang="en-CA" dirty="0"/>
          </a:p>
        </p:txBody>
      </p:sp>
      <p:sp>
        <p:nvSpPr>
          <p:cNvPr id="4" name="Slide Number Placeholder 3"/>
          <p:cNvSpPr>
            <a:spLocks noGrp="1"/>
          </p:cNvSpPr>
          <p:nvPr>
            <p:ph type="sldNum" sz="quarter" idx="10"/>
          </p:nvPr>
        </p:nvSpPr>
        <p:spPr/>
        <p:txBody>
          <a:bodyPr/>
          <a:lstStyle/>
          <a:p>
            <a:fld id="{994CBBD9-E884-47AF-9A8E-D17FC9E1F844}" type="slidenum">
              <a:rPr lang="en-CA" smtClean="0"/>
              <a:t>25</a:t>
            </a:fld>
            <a:endParaRPr lang="en-CA"/>
          </a:p>
        </p:txBody>
      </p:sp>
    </p:spTree>
    <p:extLst>
      <p:ext uri="{BB962C8B-B14F-4D97-AF65-F5344CB8AC3E}">
        <p14:creationId xmlns:p14="http://schemas.microsoft.com/office/powerpoint/2010/main" val="6445416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Codeine: max 300-400mg</a:t>
            </a:r>
          </a:p>
          <a:p>
            <a:r>
              <a:rPr lang="en-CA" dirty="0" smtClean="0"/>
              <a:t>Tramadol: max 400-600 mg</a:t>
            </a:r>
          </a:p>
          <a:p>
            <a:r>
              <a:rPr lang="en-CA" dirty="0" smtClean="0"/>
              <a:t>Tylenol</a:t>
            </a:r>
            <a:r>
              <a:rPr lang="en-CA" baseline="0" dirty="0" smtClean="0"/>
              <a:t> : 4 g par jour </a:t>
            </a:r>
            <a:r>
              <a:rPr lang="en-CA" baseline="0" dirty="0" err="1" smtClean="0"/>
              <a:t>mais</a:t>
            </a:r>
            <a:r>
              <a:rPr lang="en-CA" baseline="0" dirty="0" smtClean="0"/>
              <a:t> les </a:t>
            </a:r>
            <a:r>
              <a:rPr lang="en-CA" baseline="0" dirty="0" err="1" smtClean="0"/>
              <a:t>fournisseurs</a:t>
            </a:r>
            <a:r>
              <a:rPr lang="en-CA" baseline="0" dirty="0" smtClean="0"/>
              <a:t> </a:t>
            </a:r>
            <a:r>
              <a:rPr lang="en-CA" baseline="0" dirty="0" err="1" smtClean="0"/>
              <a:t>viennent</a:t>
            </a:r>
            <a:r>
              <a:rPr lang="en-CA" baseline="0" dirty="0" smtClean="0"/>
              <a:t> de </a:t>
            </a:r>
            <a:r>
              <a:rPr lang="en-CA" baseline="0" dirty="0" err="1" smtClean="0"/>
              <a:t>diminuer</a:t>
            </a:r>
            <a:r>
              <a:rPr lang="en-CA" baseline="0" dirty="0" smtClean="0"/>
              <a:t> les doses </a:t>
            </a:r>
            <a:r>
              <a:rPr lang="en-CA" baseline="0" dirty="0" err="1" smtClean="0"/>
              <a:t>recommand</a:t>
            </a:r>
            <a:r>
              <a:rPr lang="fr-CA" baseline="0" dirty="0" err="1" smtClean="0"/>
              <a:t>ées</a:t>
            </a:r>
            <a:r>
              <a:rPr lang="fr-CA" baseline="0" dirty="0" smtClean="0"/>
              <a:t> à 3 g/24 h</a:t>
            </a:r>
          </a:p>
          <a:p>
            <a:r>
              <a:rPr lang="fr-CA" baseline="0" dirty="0" smtClean="0"/>
              <a:t>ASA:  4g </a:t>
            </a:r>
            <a:r>
              <a:rPr lang="fr-CA" baseline="0" smtClean="0"/>
              <a:t>par jour</a:t>
            </a:r>
            <a:endParaRPr lang="en-CA"/>
          </a:p>
        </p:txBody>
      </p:sp>
      <p:sp>
        <p:nvSpPr>
          <p:cNvPr id="4" name="Slide Number Placeholder 3"/>
          <p:cNvSpPr>
            <a:spLocks noGrp="1"/>
          </p:cNvSpPr>
          <p:nvPr>
            <p:ph type="sldNum" sz="quarter" idx="10"/>
          </p:nvPr>
        </p:nvSpPr>
        <p:spPr/>
        <p:txBody>
          <a:bodyPr/>
          <a:lstStyle/>
          <a:p>
            <a:fld id="{994CBBD9-E884-47AF-9A8E-D17FC9E1F844}" type="slidenum">
              <a:rPr lang="en-CA" smtClean="0"/>
              <a:t>26</a:t>
            </a:fld>
            <a:endParaRPr lang="en-CA"/>
          </a:p>
        </p:txBody>
      </p:sp>
    </p:spTree>
    <p:extLst>
      <p:ext uri="{BB962C8B-B14F-4D97-AF65-F5344CB8AC3E}">
        <p14:creationId xmlns:p14="http://schemas.microsoft.com/office/powerpoint/2010/main" val="174798925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dirty="0" err="1" smtClean="0"/>
              <a:t>Buscopan</a:t>
            </a:r>
            <a:r>
              <a:rPr lang="fr-CA" dirty="0" smtClean="0"/>
              <a:t> (</a:t>
            </a:r>
            <a:r>
              <a:rPr lang="fr-CA" dirty="0" err="1" smtClean="0"/>
              <a:t>Hyoscine</a:t>
            </a:r>
            <a:r>
              <a:rPr lang="fr-CA" dirty="0" smtClean="0"/>
              <a:t> </a:t>
            </a:r>
            <a:r>
              <a:rPr lang="fr-CA" dirty="0" err="1" smtClean="0"/>
              <a:t>butylbromide</a:t>
            </a:r>
            <a:r>
              <a:rPr lang="fr-CA" dirty="0" smtClean="0"/>
              <a:t>), </a:t>
            </a:r>
            <a:r>
              <a:rPr lang="fr-CA" dirty="0" err="1" smtClean="0"/>
              <a:t>antimuscarinique</a:t>
            </a:r>
            <a:r>
              <a:rPr lang="fr-CA" baseline="0" dirty="0" smtClean="0"/>
              <a:t> pas aussi efficace que la scopolamine</a:t>
            </a:r>
          </a:p>
          <a:p>
            <a:r>
              <a:rPr lang="fr-CA" baseline="0" dirty="0" smtClean="0"/>
              <a:t>10-20 mg </a:t>
            </a:r>
            <a:r>
              <a:rPr lang="fr-CA" baseline="0" dirty="0" err="1" smtClean="0"/>
              <a:t>sc</a:t>
            </a:r>
            <a:r>
              <a:rPr lang="fr-CA" baseline="0" dirty="0" smtClean="0"/>
              <a:t> q6h</a:t>
            </a:r>
          </a:p>
          <a:p>
            <a:endParaRPr lang="fr-CA" baseline="0" dirty="0" smtClean="0"/>
          </a:p>
          <a:p>
            <a:r>
              <a:rPr lang="fr-CA" baseline="0" dirty="0" smtClean="0"/>
              <a:t>Atropine :</a:t>
            </a:r>
          </a:p>
          <a:p>
            <a:r>
              <a:rPr lang="fr-CA" baseline="0" dirty="0" smtClean="0"/>
              <a:t>effet anticholinergique significatif</a:t>
            </a:r>
          </a:p>
          <a:p>
            <a:r>
              <a:rPr lang="fr-CA" baseline="0" dirty="0" smtClean="0"/>
              <a:t>Dose 0,4-0,8 mg </a:t>
            </a:r>
            <a:r>
              <a:rPr lang="fr-CA" baseline="0" dirty="0" err="1" smtClean="0"/>
              <a:t>sc</a:t>
            </a:r>
            <a:r>
              <a:rPr lang="fr-CA" baseline="0" dirty="0" smtClean="0"/>
              <a:t> q2-4h </a:t>
            </a:r>
            <a:r>
              <a:rPr lang="fr-CA" baseline="0" dirty="0" err="1" smtClean="0"/>
              <a:t>prn</a:t>
            </a:r>
            <a:endParaRPr lang="fr-CA" baseline="0" dirty="0" smtClean="0"/>
          </a:p>
          <a:p>
            <a:endParaRPr lang="fr-CA" baseline="0" dirty="0" smtClean="0"/>
          </a:p>
          <a:p>
            <a:r>
              <a:rPr lang="fr-CA" baseline="0" dirty="0" err="1" smtClean="0"/>
              <a:t>Lasix</a:t>
            </a:r>
            <a:r>
              <a:rPr lang="fr-CA" baseline="0" dirty="0" smtClean="0"/>
              <a:t> si OAP 20-40 mg iv ou </a:t>
            </a:r>
            <a:r>
              <a:rPr lang="fr-CA" baseline="0" dirty="0" err="1" smtClean="0"/>
              <a:t>sc</a:t>
            </a:r>
            <a:endParaRPr lang="en-CA" dirty="0"/>
          </a:p>
        </p:txBody>
      </p:sp>
      <p:sp>
        <p:nvSpPr>
          <p:cNvPr id="4" name="Slide Number Placeholder 3"/>
          <p:cNvSpPr>
            <a:spLocks noGrp="1"/>
          </p:cNvSpPr>
          <p:nvPr>
            <p:ph type="sldNum" sz="quarter" idx="10"/>
          </p:nvPr>
        </p:nvSpPr>
        <p:spPr/>
        <p:txBody>
          <a:bodyPr/>
          <a:lstStyle/>
          <a:p>
            <a:fld id="{994CBBD9-E884-47AF-9A8E-D17FC9E1F844}" type="slidenum">
              <a:rPr lang="en-CA" smtClean="0"/>
              <a:t>27</a:t>
            </a:fld>
            <a:endParaRPr lang="en-CA"/>
          </a:p>
        </p:txBody>
      </p:sp>
    </p:spTree>
    <p:extLst>
      <p:ext uri="{BB962C8B-B14F-4D97-AF65-F5344CB8AC3E}">
        <p14:creationId xmlns:p14="http://schemas.microsoft.com/office/powerpoint/2010/main" val="15565043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94CBBD9-E884-47AF-9A8E-D17FC9E1F844}" type="slidenum">
              <a:rPr lang="en-CA" smtClean="0"/>
              <a:t>28</a:t>
            </a:fld>
            <a:endParaRPr lang="en-CA"/>
          </a:p>
        </p:txBody>
      </p:sp>
    </p:spTree>
    <p:extLst>
      <p:ext uri="{BB962C8B-B14F-4D97-AF65-F5344CB8AC3E}">
        <p14:creationId xmlns:p14="http://schemas.microsoft.com/office/powerpoint/2010/main" val="29682522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94CBBD9-E884-47AF-9A8E-D17FC9E1F844}" type="slidenum">
              <a:rPr lang="en-CA" smtClean="0"/>
              <a:t>29</a:t>
            </a:fld>
            <a:endParaRPr lang="en-CA"/>
          </a:p>
        </p:txBody>
      </p:sp>
    </p:spTree>
    <p:extLst>
      <p:ext uri="{BB962C8B-B14F-4D97-AF65-F5344CB8AC3E}">
        <p14:creationId xmlns:p14="http://schemas.microsoft.com/office/powerpoint/2010/main" val="12484897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94CBBD9-E884-47AF-9A8E-D17FC9E1F844}" type="slidenum">
              <a:rPr lang="en-CA" smtClean="0"/>
              <a:t>3</a:t>
            </a:fld>
            <a:endParaRPr lang="en-CA"/>
          </a:p>
        </p:txBody>
      </p:sp>
    </p:spTree>
    <p:extLst>
      <p:ext uri="{BB962C8B-B14F-4D97-AF65-F5344CB8AC3E}">
        <p14:creationId xmlns:p14="http://schemas.microsoft.com/office/powerpoint/2010/main" val="13948284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dirty="0" smtClean="0"/>
              <a:t>Cancer: 50-70% de tous les cancers terminaux avec l’incidence la plus élevée dans les 6 dernières</a:t>
            </a:r>
            <a:r>
              <a:rPr lang="fr-CA" baseline="0" dirty="0" smtClean="0"/>
              <a:t> semaines de vie</a:t>
            </a:r>
          </a:p>
          <a:p>
            <a:r>
              <a:rPr lang="fr-CA" baseline="0" dirty="0" smtClean="0"/>
              <a:t>70% chez les patients atteints d’un cancer du poumon</a:t>
            </a:r>
          </a:p>
          <a:p>
            <a:r>
              <a:rPr lang="fr-CA" baseline="0" dirty="0" smtClean="0"/>
              <a:t>Contrairement </a:t>
            </a:r>
            <a:r>
              <a:rPr lang="en-CA" baseline="0" dirty="0" smtClean="0"/>
              <a:t>à la </a:t>
            </a:r>
            <a:r>
              <a:rPr lang="en-CA" baseline="0" dirty="0" err="1" smtClean="0"/>
              <a:t>douleur</a:t>
            </a:r>
            <a:r>
              <a:rPr lang="en-CA" baseline="0" dirty="0" smtClean="0"/>
              <a:t> qui tend à </a:t>
            </a:r>
            <a:r>
              <a:rPr lang="en-CA" baseline="0" dirty="0" err="1" smtClean="0"/>
              <a:t>diminuer</a:t>
            </a:r>
            <a:r>
              <a:rPr lang="en-CA" baseline="0" dirty="0" smtClean="0"/>
              <a:t> en fin de vie, </a:t>
            </a:r>
            <a:r>
              <a:rPr lang="en-CA" baseline="0" dirty="0" err="1" smtClean="0"/>
              <a:t>l’incidence</a:t>
            </a:r>
            <a:r>
              <a:rPr lang="en-CA" baseline="0" dirty="0" smtClean="0"/>
              <a:t> et </a:t>
            </a:r>
            <a:r>
              <a:rPr lang="en-CA" baseline="0" dirty="0" err="1" smtClean="0"/>
              <a:t>l’intensité</a:t>
            </a:r>
            <a:r>
              <a:rPr lang="en-CA" baseline="0" dirty="0" smtClean="0"/>
              <a:t> des </a:t>
            </a:r>
            <a:r>
              <a:rPr lang="en-CA" baseline="0" dirty="0" err="1" smtClean="0"/>
              <a:t>symptômes</a:t>
            </a:r>
            <a:r>
              <a:rPr lang="en-CA" baseline="0" dirty="0" smtClean="0"/>
              <a:t> de </a:t>
            </a:r>
            <a:r>
              <a:rPr lang="en-CA" baseline="0" dirty="0" err="1" smtClean="0"/>
              <a:t>dyspnée</a:t>
            </a:r>
            <a:r>
              <a:rPr lang="en-CA" baseline="0" dirty="0" smtClean="0"/>
              <a:t>  </a:t>
            </a:r>
            <a:r>
              <a:rPr lang="en-CA" baseline="0" dirty="0" err="1" smtClean="0"/>
              <a:t>augmentent</a:t>
            </a:r>
            <a:r>
              <a:rPr lang="en-CA" baseline="0" dirty="0" smtClean="0"/>
              <a:t> </a:t>
            </a:r>
            <a:r>
              <a:rPr lang="en-CA" baseline="0" dirty="0" err="1" smtClean="0"/>
              <a:t>dans</a:t>
            </a:r>
            <a:r>
              <a:rPr lang="en-CA" baseline="0" dirty="0" smtClean="0"/>
              <a:t> les 48 </a:t>
            </a:r>
            <a:r>
              <a:rPr lang="en-CA" baseline="0" dirty="0" err="1" smtClean="0"/>
              <a:t>dernières</a:t>
            </a:r>
            <a:r>
              <a:rPr lang="en-CA" baseline="0" dirty="0" smtClean="0"/>
              <a:t> </a:t>
            </a:r>
            <a:r>
              <a:rPr lang="en-CA" baseline="0" dirty="0" err="1" smtClean="0"/>
              <a:t>heures</a:t>
            </a:r>
            <a:r>
              <a:rPr lang="en-CA" baseline="0" dirty="0" smtClean="0"/>
              <a:t> de vie.</a:t>
            </a:r>
            <a:endParaRPr lang="fr-CA" baseline="0" dirty="0" smtClean="0"/>
          </a:p>
        </p:txBody>
      </p:sp>
      <p:sp>
        <p:nvSpPr>
          <p:cNvPr id="4" name="Slide Number Placeholder 3"/>
          <p:cNvSpPr>
            <a:spLocks noGrp="1"/>
          </p:cNvSpPr>
          <p:nvPr>
            <p:ph type="sldNum" sz="quarter" idx="10"/>
          </p:nvPr>
        </p:nvSpPr>
        <p:spPr/>
        <p:txBody>
          <a:bodyPr/>
          <a:lstStyle/>
          <a:p>
            <a:fld id="{994CBBD9-E884-47AF-9A8E-D17FC9E1F844}" type="slidenum">
              <a:rPr lang="en-CA" smtClean="0"/>
              <a:t>4</a:t>
            </a:fld>
            <a:endParaRPr lang="en-CA"/>
          </a:p>
        </p:txBody>
      </p:sp>
    </p:spTree>
    <p:extLst>
      <p:ext uri="{BB962C8B-B14F-4D97-AF65-F5344CB8AC3E}">
        <p14:creationId xmlns:p14="http://schemas.microsoft.com/office/powerpoint/2010/main" val="4200714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994CBBD9-E884-47AF-9A8E-D17FC9E1F844}" type="slidenum">
              <a:rPr lang="en-CA" smtClean="0"/>
              <a:t>5</a:t>
            </a:fld>
            <a:endParaRPr lang="en-CA"/>
          </a:p>
        </p:txBody>
      </p:sp>
    </p:spTree>
    <p:extLst>
      <p:ext uri="{BB962C8B-B14F-4D97-AF65-F5344CB8AC3E}">
        <p14:creationId xmlns:p14="http://schemas.microsoft.com/office/powerpoint/2010/main" val="13773194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994CBBD9-E884-47AF-9A8E-D17FC9E1F844}" type="slidenum">
              <a:rPr lang="en-CA" smtClean="0"/>
              <a:t>6</a:t>
            </a:fld>
            <a:endParaRPr lang="en-CA"/>
          </a:p>
        </p:txBody>
      </p:sp>
    </p:spTree>
    <p:extLst>
      <p:ext uri="{BB962C8B-B14F-4D97-AF65-F5344CB8AC3E}">
        <p14:creationId xmlns:p14="http://schemas.microsoft.com/office/powerpoint/2010/main" val="23136167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dirty="0" smtClean="0"/>
              <a:t>On va regarder</a:t>
            </a:r>
            <a:r>
              <a:rPr lang="fr-CA" baseline="0" dirty="0" smtClean="0"/>
              <a:t> ensemble des exemples de cas et vous déciderez qui est le plus dyspnéique.</a:t>
            </a:r>
            <a:endParaRPr lang="en-CA" dirty="0"/>
          </a:p>
        </p:txBody>
      </p:sp>
      <p:sp>
        <p:nvSpPr>
          <p:cNvPr id="4" name="Slide Number Placeholder 3"/>
          <p:cNvSpPr>
            <a:spLocks noGrp="1"/>
          </p:cNvSpPr>
          <p:nvPr>
            <p:ph type="sldNum" sz="quarter" idx="10"/>
          </p:nvPr>
        </p:nvSpPr>
        <p:spPr/>
        <p:txBody>
          <a:bodyPr/>
          <a:lstStyle/>
          <a:p>
            <a:fld id="{994CBBD9-E884-47AF-9A8E-D17FC9E1F844}" type="slidenum">
              <a:rPr lang="en-CA" smtClean="0"/>
              <a:t>7</a:t>
            </a:fld>
            <a:endParaRPr lang="en-CA"/>
          </a:p>
        </p:txBody>
      </p:sp>
    </p:spTree>
    <p:extLst>
      <p:ext uri="{BB962C8B-B14F-4D97-AF65-F5344CB8AC3E}">
        <p14:creationId xmlns:p14="http://schemas.microsoft.com/office/powerpoint/2010/main" val="36534537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lstStyle/>
          <a:p>
            <a:r>
              <a:rPr lang="fr-CA" dirty="0" smtClean="0"/>
              <a:t>Les signes cliniques</a:t>
            </a:r>
            <a:r>
              <a:rPr lang="fr-CA" baseline="0" dirty="0" smtClean="0"/>
              <a:t> ne correspondent pas toujours au symptôme.</a:t>
            </a:r>
          </a:p>
          <a:p>
            <a:r>
              <a:rPr lang="fr-CA" baseline="0" dirty="0" smtClean="0"/>
              <a:t>La dyspnée n’est PAS nécessairement liée au rythme respiratoire ni </a:t>
            </a:r>
            <a:r>
              <a:rPr lang="en-CA" baseline="0" dirty="0" smtClean="0"/>
              <a:t>à la saturation en </a:t>
            </a:r>
            <a:r>
              <a:rPr lang="en-CA" baseline="0" dirty="0" err="1" smtClean="0"/>
              <a:t>Oxygène</a:t>
            </a:r>
            <a:r>
              <a:rPr lang="fr-CA" baseline="0" dirty="0" smtClean="0"/>
              <a:t>.</a:t>
            </a:r>
          </a:p>
          <a:p>
            <a:r>
              <a:rPr lang="fr-CA" baseline="0" dirty="0" smtClean="0"/>
              <a:t>Il ne faut pas utiliser la saturation en O2 comme unique mesure de la dyspnée et en fait dans les derniers jours de vie on recommande d’arrêter de mesurer la saturation.</a:t>
            </a:r>
            <a:endParaRPr lang="en-CA" baseline="0" dirty="0" smtClean="0"/>
          </a:p>
        </p:txBody>
      </p:sp>
      <p:sp>
        <p:nvSpPr>
          <p:cNvPr id="4" name="Slide Number Placeholder 3"/>
          <p:cNvSpPr>
            <a:spLocks noGrp="1"/>
          </p:cNvSpPr>
          <p:nvPr>
            <p:ph type="sldNum" sz="quarter" idx="10"/>
          </p:nvPr>
        </p:nvSpPr>
        <p:spPr/>
        <p:txBody>
          <a:bodyPr/>
          <a:lstStyle/>
          <a:p>
            <a:fld id="{994CBBD9-E884-47AF-9A8E-D17FC9E1F844}" type="slidenum">
              <a:rPr lang="en-CA" smtClean="0"/>
              <a:t>8</a:t>
            </a:fld>
            <a:endParaRPr lang="en-CA"/>
          </a:p>
        </p:txBody>
      </p:sp>
    </p:spTree>
    <p:extLst>
      <p:ext uri="{BB962C8B-B14F-4D97-AF65-F5344CB8AC3E}">
        <p14:creationId xmlns:p14="http://schemas.microsoft.com/office/powerpoint/2010/main" val="20226803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lstStyle/>
          <a:p>
            <a:r>
              <a:rPr lang="fr-CA" dirty="0" smtClean="0"/>
              <a:t>1-si</a:t>
            </a:r>
            <a:r>
              <a:rPr lang="fr-CA" baseline="0" dirty="0" smtClean="0"/>
              <a:t> tachypnée ou non</a:t>
            </a:r>
          </a:p>
          <a:p>
            <a:r>
              <a:rPr lang="fr-CA" baseline="0" dirty="0" smtClean="0"/>
              <a:t>2-une patient MPOC avec saturation à 84% avec 2L d’O2et niait toute dyspnée</a:t>
            </a:r>
          </a:p>
          <a:p>
            <a:r>
              <a:rPr lang="fr-CA" baseline="0" dirty="0" smtClean="0"/>
              <a:t>3-Cette même patiente MPOC avait un pauvre gaz avec une pCO2 à 45</a:t>
            </a:r>
          </a:p>
          <a:p>
            <a:r>
              <a:rPr lang="fr-CA" baseline="0" dirty="0" smtClean="0"/>
              <a:t>4- 0 est l’absence de dyspnée et 10 étant la pire dyspnée</a:t>
            </a:r>
          </a:p>
          <a:p>
            <a:r>
              <a:rPr lang="fr-CA" baseline="0" dirty="0" smtClean="0"/>
              <a:t>Parfois il est plus utile de dire absent, léger, moyen ou sévère</a:t>
            </a:r>
          </a:p>
          <a:p>
            <a:r>
              <a:rPr lang="fr-CA" baseline="0" dirty="0" smtClean="0"/>
              <a:t>Selon la phase de la maladie on peut aussi vérifier la classe</a:t>
            </a:r>
          </a:p>
          <a:p>
            <a:r>
              <a:rPr lang="fr-CA" baseline="0" dirty="0" smtClean="0"/>
              <a:t> 1-A l’effort </a:t>
            </a:r>
          </a:p>
          <a:p>
            <a:r>
              <a:rPr lang="fr-CA" baseline="0" dirty="0" smtClean="0"/>
              <a:t>2-à l’effort léger</a:t>
            </a:r>
          </a:p>
          <a:p>
            <a:r>
              <a:rPr lang="fr-CA" baseline="0" dirty="0" smtClean="0"/>
              <a:t>3- </a:t>
            </a:r>
            <a:endParaRPr lang="en-CA" dirty="0"/>
          </a:p>
        </p:txBody>
      </p:sp>
      <p:sp>
        <p:nvSpPr>
          <p:cNvPr id="4" name="Slide Number Placeholder 3"/>
          <p:cNvSpPr>
            <a:spLocks noGrp="1"/>
          </p:cNvSpPr>
          <p:nvPr>
            <p:ph type="sldNum" sz="quarter" idx="10"/>
          </p:nvPr>
        </p:nvSpPr>
        <p:spPr/>
        <p:txBody>
          <a:bodyPr/>
          <a:lstStyle/>
          <a:p>
            <a:fld id="{994CBBD9-E884-47AF-9A8E-D17FC9E1F844}" type="slidenum">
              <a:rPr lang="en-CA" smtClean="0"/>
              <a:t>9</a:t>
            </a:fld>
            <a:endParaRPr lang="en-CA"/>
          </a:p>
        </p:txBody>
      </p:sp>
    </p:spTree>
    <p:extLst>
      <p:ext uri="{BB962C8B-B14F-4D97-AF65-F5344CB8AC3E}">
        <p14:creationId xmlns:p14="http://schemas.microsoft.com/office/powerpoint/2010/main" val="3910926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1"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2"/>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1"/>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7187DC5-ACA6-4829-8B4F-2EC8398B02E3}" type="datetimeFigureOut">
              <a:rPr lang="en-CA" smtClean="0"/>
              <a:t>04/06/2015</a:t>
            </a:fld>
            <a:endParaRPr lang="en-CA"/>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CA"/>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3D1490A-E8ED-4375-A89E-854C1E9AD286}" type="slidenum">
              <a:rPr lang="en-CA" smtClean="0"/>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30"/>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7187DC5-ACA6-4829-8B4F-2EC8398B02E3}" type="datetimeFigureOut">
              <a:rPr lang="en-CA" smtClean="0"/>
              <a:t>04/06/2015</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93D1490A-E8ED-4375-A89E-854C1E9AD286}" type="slidenum">
              <a:rPr lang="en-CA" smtClean="0"/>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4" y="274641"/>
            <a:ext cx="1777471"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7187DC5-ACA6-4829-8B4F-2EC8398B02E3}" type="datetimeFigureOut">
              <a:rPr lang="en-CA" smtClean="0"/>
              <a:t>04/06/2015</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93D1490A-E8ED-4375-A89E-854C1E9AD286}" type="slidenum">
              <a:rPr lang="en-CA" smtClean="0"/>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7187DC5-ACA6-4829-8B4F-2EC8398B02E3}" type="datetimeFigureOut">
              <a:rPr lang="en-CA" smtClean="0"/>
              <a:t>04/06/2015</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93D1490A-E8ED-4375-A89E-854C1E9AD286}" type="slidenum">
              <a:rPr lang="en-CA" smtClean="0"/>
              <a:t>‹#›</a:t>
            </a:fld>
            <a:endParaRPr lang="en-CA"/>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7187DC5-ACA6-4829-8B4F-2EC8398B02E3}" type="datetimeFigureOut">
              <a:rPr lang="en-CA" smtClean="0"/>
              <a:t>04/06/2015</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93D1490A-E8ED-4375-A89E-854C1E9AD286}" type="slidenum">
              <a:rPr lang="en-CA" smtClean="0"/>
              <a:t>‹#›</a:t>
            </a:fld>
            <a:endParaRPr lang="en-CA"/>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9"/>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9"/>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7187DC5-ACA6-4829-8B4F-2EC8398B02E3}" type="datetimeFigureOut">
              <a:rPr lang="en-CA" smtClean="0"/>
              <a:t>04/06/2015</a:t>
            </a:fld>
            <a:endParaRPr lang="en-CA"/>
          </a:p>
        </p:txBody>
      </p:sp>
      <p:sp>
        <p:nvSpPr>
          <p:cNvPr id="6" name="Footer Placeholder 5"/>
          <p:cNvSpPr>
            <a:spLocks noGrp="1"/>
          </p:cNvSpPr>
          <p:nvPr>
            <p:ph type="ftr" sz="quarter" idx="11"/>
          </p:nvPr>
        </p:nvSpPr>
        <p:spPr/>
        <p:txBody>
          <a:bodyPr/>
          <a:lstStyle>
            <a:extLst/>
          </a:lstStyle>
          <a:p>
            <a:endParaRPr lang="en-CA"/>
          </a:p>
        </p:txBody>
      </p:sp>
      <p:sp>
        <p:nvSpPr>
          <p:cNvPr id="7" name="Slide Number Placeholder 6"/>
          <p:cNvSpPr>
            <a:spLocks noGrp="1"/>
          </p:cNvSpPr>
          <p:nvPr>
            <p:ph type="sldNum" sz="quarter" idx="12"/>
          </p:nvPr>
        </p:nvSpPr>
        <p:spPr/>
        <p:txBody>
          <a:bodyPr/>
          <a:lstStyle>
            <a:extLst/>
          </a:lstStyle>
          <a:p>
            <a:fld id="{93D1490A-E8ED-4375-A89E-854C1E9AD286}" type="slidenum">
              <a:rPr lang="en-CA" smtClean="0"/>
              <a:t>‹#›</a:t>
            </a:fld>
            <a:endParaRPr lang="en-CA"/>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1"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7"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1" y="1444295"/>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1444295"/>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7187DC5-ACA6-4829-8B4F-2EC8398B02E3}" type="datetimeFigureOut">
              <a:rPr lang="en-CA" smtClean="0"/>
              <a:t>04/06/2015</a:t>
            </a:fld>
            <a:endParaRPr lang="en-CA"/>
          </a:p>
        </p:txBody>
      </p:sp>
      <p:sp>
        <p:nvSpPr>
          <p:cNvPr id="8" name="Footer Placeholder 7"/>
          <p:cNvSpPr>
            <a:spLocks noGrp="1"/>
          </p:cNvSpPr>
          <p:nvPr>
            <p:ph type="ftr" sz="quarter" idx="11"/>
          </p:nvPr>
        </p:nvSpPr>
        <p:spPr/>
        <p:txBody>
          <a:bodyPr/>
          <a:lstStyle>
            <a:extLst/>
          </a:lstStyle>
          <a:p>
            <a:endParaRPr lang="en-CA"/>
          </a:p>
        </p:txBody>
      </p:sp>
      <p:sp>
        <p:nvSpPr>
          <p:cNvPr id="9" name="Slide Number Placeholder 8"/>
          <p:cNvSpPr>
            <a:spLocks noGrp="1"/>
          </p:cNvSpPr>
          <p:nvPr>
            <p:ph type="sldNum" sz="quarter" idx="12"/>
          </p:nvPr>
        </p:nvSpPr>
        <p:spPr/>
        <p:txBody>
          <a:bodyPr/>
          <a:lstStyle>
            <a:extLst/>
          </a:lstStyle>
          <a:p>
            <a:fld id="{93D1490A-E8ED-4375-A89E-854C1E9AD286}" type="slidenum">
              <a:rPr lang="en-CA" smtClean="0"/>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7187DC5-ACA6-4829-8B4F-2EC8398B02E3}" type="datetimeFigureOut">
              <a:rPr lang="en-CA" smtClean="0"/>
              <a:t>04/06/2015</a:t>
            </a:fld>
            <a:endParaRPr lang="en-CA"/>
          </a:p>
        </p:txBody>
      </p:sp>
      <p:sp>
        <p:nvSpPr>
          <p:cNvPr id="4" name="Footer Placeholder 3"/>
          <p:cNvSpPr>
            <a:spLocks noGrp="1"/>
          </p:cNvSpPr>
          <p:nvPr>
            <p:ph type="ftr" sz="quarter" idx="11"/>
          </p:nvPr>
        </p:nvSpPr>
        <p:spPr/>
        <p:txBody>
          <a:bodyPr/>
          <a:lstStyle>
            <a:extLst/>
          </a:lstStyle>
          <a:p>
            <a:endParaRPr lang="en-CA"/>
          </a:p>
        </p:txBody>
      </p:sp>
      <p:sp>
        <p:nvSpPr>
          <p:cNvPr id="5" name="Slide Number Placeholder 4"/>
          <p:cNvSpPr>
            <a:spLocks noGrp="1"/>
          </p:cNvSpPr>
          <p:nvPr>
            <p:ph type="sldNum" sz="quarter" idx="12"/>
          </p:nvPr>
        </p:nvSpPr>
        <p:spPr/>
        <p:txBody>
          <a:bodyPr/>
          <a:lstStyle>
            <a:extLst/>
          </a:lstStyle>
          <a:p>
            <a:fld id="{93D1490A-E8ED-4375-A89E-854C1E9AD286}" type="slidenum">
              <a:rPr lang="en-CA" smtClean="0"/>
              <a:t>‹#›</a:t>
            </a:fld>
            <a:endParaRPr lang="en-CA"/>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7187DC5-ACA6-4829-8B4F-2EC8398B02E3}" type="datetimeFigureOut">
              <a:rPr lang="en-CA" smtClean="0"/>
              <a:t>04/06/2015</a:t>
            </a:fld>
            <a:endParaRPr lang="en-CA"/>
          </a:p>
        </p:txBody>
      </p:sp>
      <p:sp>
        <p:nvSpPr>
          <p:cNvPr id="3" name="Footer Placeholder 2"/>
          <p:cNvSpPr>
            <a:spLocks noGrp="1"/>
          </p:cNvSpPr>
          <p:nvPr>
            <p:ph type="ftr" sz="quarter" idx="11"/>
          </p:nvPr>
        </p:nvSpPr>
        <p:spPr/>
        <p:txBody>
          <a:bodyPr/>
          <a:lstStyle>
            <a:extLst/>
          </a:lstStyle>
          <a:p>
            <a:endParaRPr lang="en-CA"/>
          </a:p>
        </p:txBody>
      </p:sp>
      <p:sp>
        <p:nvSpPr>
          <p:cNvPr id="4" name="Slide Number Placeholder 3"/>
          <p:cNvSpPr>
            <a:spLocks noGrp="1"/>
          </p:cNvSpPr>
          <p:nvPr>
            <p:ph type="sldNum" sz="quarter" idx="12"/>
          </p:nvPr>
        </p:nvSpPr>
        <p:spPr/>
        <p:txBody>
          <a:bodyPr/>
          <a:lstStyle>
            <a:extLst/>
          </a:lstStyle>
          <a:p>
            <a:fld id="{93D1490A-E8ED-4375-A89E-854C1E9AD286}" type="slidenum">
              <a:rPr lang="en-CA" smtClean="0"/>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7187DC5-ACA6-4829-8B4F-2EC8398B02E3}" type="datetimeFigureOut">
              <a:rPr lang="en-CA" smtClean="0"/>
              <a:t>04/06/2015</a:t>
            </a:fld>
            <a:endParaRPr lang="en-CA"/>
          </a:p>
        </p:txBody>
      </p:sp>
      <p:sp>
        <p:nvSpPr>
          <p:cNvPr id="6" name="Footer Placeholder 5"/>
          <p:cNvSpPr>
            <a:spLocks noGrp="1"/>
          </p:cNvSpPr>
          <p:nvPr>
            <p:ph type="ftr" sz="quarter" idx="11"/>
          </p:nvPr>
        </p:nvSpPr>
        <p:spPr/>
        <p:txBody>
          <a:bodyPr/>
          <a:lstStyle>
            <a:extLst/>
          </a:lstStyle>
          <a:p>
            <a:endParaRPr lang="en-CA"/>
          </a:p>
        </p:txBody>
      </p:sp>
      <p:sp>
        <p:nvSpPr>
          <p:cNvPr id="7" name="Slide Number Placeholder 6"/>
          <p:cNvSpPr>
            <a:spLocks noGrp="1"/>
          </p:cNvSpPr>
          <p:nvPr>
            <p:ph type="sldNum" sz="quarter" idx="12"/>
          </p:nvPr>
        </p:nvSpPr>
        <p:spPr/>
        <p:txBody>
          <a:bodyPr/>
          <a:lstStyle>
            <a:extLst/>
          </a:lstStyle>
          <a:p>
            <a:fld id="{93D1490A-E8ED-4375-A89E-854C1E9AD286}" type="slidenum">
              <a:rPr lang="en-CA" smtClean="0"/>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3"/>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7187DC5-ACA6-4829-8B4F-2EC8398B02E3}" type="datetimeFigureOut">
              <a:rPr lang="en-CA" smtClean="0"/>
              <a:t>04/06/2015</a:t>
            </a:fld>
            <a:endParaRPr lang="en-CA"/>
          </a:p>
        </p:txBody>
      </p:sp>
      <p:sp>
        <p:nvSpPr>
          <p:cNvPr id="6" name="Footer Placeholder 5"/>
          <p:cNvSpPr>
            <a:spLocks noGrp="1"/>
          </p:cNvSpPr>
          <p:nvPr>
            <p:ph type="ftr" sz="quarter" idx="11"/>
          </p:nvPr>
        </p:nvSpPr>
        <p:spPr>
          <a:xfrm>
            <a:off x="4380073" y="6407945"/>
            <a:ext cx="2350681" cy="365125"/>
          </a:xfrm>
        </p:spPr>
        <p:txBody>
          <a:bodyPr/>
          <a:lstStyle>
            <a:lvl1pPr>
              <a:defRPr>
                <a:solidFill>
                  <a:schemeClr val="tx1"/>
                </a:solidFill>
              </a:defRPr>
            </a:lvl1pPr>
            <a:extLst/>
          </a:lstStyle>
          <a:p>
            <a:endParaRPr lang="en-CA"/>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3D1490A-E8ED-4375-A89E-854C1E9AD286}" type="slidenum">
              <a:rPr lang="en-CA" smtClean="0"/>
              <a:t>‹#›</a:t>
            </a:fld>
            <a:endParaRPr lang="en-CA"/>
          </a:p>
        </p:txBody>
      </p:sp>
      <p:sp>
        <p:nvSpPr>
          <p:cNvPr id="2" name="Title 1"/>
          <p:cNvSpPr>
            <a:spLocks noGrp="1"/>
          </p:cNvSpPr>
          <p:nvPr>
            <p:ph type="title"/>
          </p:nvPr>
        </p:nvSpPr>
        <p:spPr>
          <a:xfrm>
            <a:off x="228600" y="4865123"/>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7"/>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3" y="5791254"/>
            <a:ext cx="3402315"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7"/>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3" y="5791254"/>
            <a:ext cx="3402315"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9"/>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7187DC5-ACA6-4829-8B4F-2EC8398B02E3}" type="datetimeFigureOut">
              <a:rPr lang="en-CA" smtClean="0"/>
              <a:t>04/06/2015</a:t>
            </a:fld>
            <a:endParaRPr lang="en-CA"/>
          </a:p>
        </p:txBody>
      </p:sp>
      <p:sp>
        <p:nvSpPr>
          <p:cNvPr id="22" name="Footer Placeholder 21"/>
          <p:cNvSpPr>
            <a:spLocks noGrp="1"/>
          </p:cNvSpPr>
          <p:nvPr>
            <p:ph type="ftr" sz="quarter" idx="3"/>
          </p:nvPr>
        </p:nvSpPr>
        <p:spPr>
          <a:xfrm>
            <a:off x="4380073" y="6407945"/>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CA"/>
          </a:p>
        </p:txBody>
      </p:sp>
      <p:sp>
        <p:nvSpPr>
          <p:cNvPr id="18" name="Slide Number Placeholder 17"/>
          <p:cNvSpPr>
            <a:spLocks noGrp="1"/>
          </p:cNvSpPr>
          <p:nvPr>
            <p:ph type="sldNum" sz="quarter" idx="4"/>
          </p:nvPr>
        </p:nvSpPr>
        <p:spPr>
          <a:xfrm>
            <a:off x="8647272" y="6407945"/>
            <a:ext cx="365760" cy="365125"/>
          </a:xfrm>
          <a:prstGeom prst="rect">
            <a:avLst/>
          </a:prstGeom>
        </p:spPr>
        <p:txBody>
          <a:bodyPr vert="horz" anchor="b"/>
          <a:lstStyle>
            <a:lvl1pPr algn="r" eaLnBrk="1" latinLnBrk="0" hangingPunct="1">
              <a:defRPr kumimoji="0" sz="1000" b="0">
                <a:solidFill>
                  <a:schemeClr val="tx1"/>
                </a:solidFill>
              </a:defRPr>
            </a:lvl1pPr>
            <a:extLst/>
          </a:lstStyle>
          <a:p>
            <a:fld id="{93D1490A-E8ED-4375-A89E-854C1E9AD286}" type="slidenum">
              <a:rPr lang="en-CA" smtClean="0"/>
              <a:t>‹#›</a:t>
            </a:fld>
            <a:endParaRPr lang="en-C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5.xml"/><Relationship Id="rId4" Type="http://schemas.openxmlformats.org/officeDocument/2006/relationships/image" Target="../media/image30.png"/></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9.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25.xml"/><Relationship Id="rId1" Type="http://schemas.openxmlformats.org/officeDocument/2006/relationships/slideLayout" Target="../slideLayouts/slideLayout7.xml"/><Relationship Id="rId6" Type="http://schemas.openxmlformats.org/officeDocument/2006/relationships/image" Target="../media/image70.png"/><Relationship Id="rId5" Type="http://schemas.openxmlformats.org/officeDocument/2006/relationships/image" Target="../media/image60.png"/><Relationship Id="rId4" Type="http://schemas.openxmlformats.org/officeDocument/2006/relationships/image" Target="../media/image50.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CA" dirty="0" smtClean="0"/>
              <a:t>Dyspnée en fin de vie</a:t>
            </a:r>
            <a:endParaRPr lang="en-CA" dirty="0"/>
          </a:p>
        </p:txBody>
      </p:sp>
      <p:sp>
        <p:nvSpPr>
          <p:cNvPr id="3" name="Subtitle 2"/>
          <p:cNvSpPr>
            <a:spLocks noGrp="1"/>
          </p:cNvSpPr>
          <p:nvPr>
            <p:ph type="subTitle" idx="1"/>
          </p:nvPr>
        </p:nvSpPr>
        <p:spPr/>
        <p:txBody>
          <a:bodyPr>
            <a:normAutofit/>
          </a:bodyPr>
          <a:lstStyle/>
          <a:p>
            <a:r>
              <a:rPr lang="fr-CA" dirty="0" smtClean="0"/>
              <a:t>Cynthia </a:t>
            </a:r>
            <a:r>
              <a:rPr lang="fr-CA" dirty="0" err="1" smtClean="0"/>
              <a:t>Savoy</a:t>
            </a:r>
            <a:r>
              <a:rPr lang="fr-CA" dirty="0" smtClean="0"/>
              <a:t>, MD CCMF</a:t>
            </a:r>
          </a:p>
          <a:p>
            <a:r>
              <a:rPr lang="fr-CA" dirty="0" err="1" smtClean="0"/>
              <a:t>CHUDumont</a:t>
            </a:r>
            <a:r>
              <a:rPr lang="fr-CA" dirty="0" smtClean="0"/>
              <a:t>, Moncton</a:t>
            </a:r>
          </a:p>
          <a:p>
            <a:endParaRPr lang="en-CA" dirty="0"/>
          </a:p>
        </p:txBody>
      </p:sp>
    </p:spTree>
    <p:extLst>
      <p:ext uri="{BB962C8B-B14F-4D97-AF65-F5344CB8AC3E}">
        <p14:creationId xmlns:p14="http://schemas.microsoft.com/office/powerpoint/2010/main" val="187465143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457200" y="1268761"/>
            <a:ext cx="8229600" cy="5184576"/>
          </a:xfrm>
        </p:spPr>
        <p:style>
          <a:lnRef idx="2">
            <a:schemeClr val="accent6"/>
          </a:lnRef>
          <a:fillRef idx="1002">
            <a:schemeClr val="lt1"/>
          </a:fillRef>
          <a:effectRef idx="0">
            <a:schemeClr val="accent6"/>
          </a:effectRef>
          <a:fontRef idx="minor">
            <a:schemeClr val="dk1"/>
          </a:fontRef>
        </p:style>
        <p:txBody>
          <a:bodyPr>
            <a:normAutofit/>
          </a:bodyPr>
          <a:lstStyle/>
          <a:p>
            <a:endParaRPr lang="fr-CA" dirty="0" smtClean="0"/>
          </a:p>
          <a:p>
            <a:r>
              <a:rPr lang="fr-CA" dirty="0" smtClean="0"/>
              <a:t> </a:t>
            </a:r>
            <a:r>
              <a:rPr lang="fr-CA" dirty="0"/>
              <a:t>L</a:t>
            </a:r>
            <a:r>
              <a:rPr lang="fr-CA" dirty="0" smtClean="0"/>
              <a:t>a dyspnée est un sentiment SUBJECTIF. (comme la douleur)</a:t>
            </a:r>
          </a:p>
          <a:p>
            <a:pPr marL="109728" indent="0">
              <a:buNone/>
            </a:pPr>
            <a:r>
              <a:rPr lang="fr-CA" dirty="0" smtClean="0"/>
              <a:t> </a:t>
            </a:r>
          </a:p>
          <a:p>
            <a:endParaRPr lang="fr-CA" dirty="0"/>
          </a:p>
          <a:p>
            <a:endParaRPr lang="fr-CA" dirty="0" smtClean="0"/>
          </a:p>
          <a:p>
            <a:endParaRPr lang="fr-CA" dirty="0"/>
          </a:p>
          <a:p>
            <a:endParaRPr lang="fr-FR" dirty="0" smtClean="0"/>
          </a:p>
          <a:p>
            <a:endParaRPr lang="fr-FR" dirty="0"/>
          </a:p>
          <a:p>
            <a:r>
              <a:rPr lang="fr-FR" dirty="0" smtClean="0"/>
              <a:t>Le </a:t>
            </a:r>
            <a:r>
              <a:rPr lang="fr-FR" u="sng" dirty="0"/>
              <a:t>seul</a:t>
            </a:r>
            <a:r>
              <a:rPr lang="fr-FR" dirty="0"/>
              <a:t> indicateur fiable de la dyspnée en pratique clinique est ce que le patient en dit!</a:t>
            </a:r>
          </a:p>
          <a:p>
            <a:endParaRPr lang="fr-CA" dirty="0" smtClean="0"/>
          </a:p>
          <a:p>
            <a:endParaRPr lang="en-CA" sz="3200" b="1" u="sng" dirty="0"/>
          </a:p>
        </p:txBody>
      </p:sp>
      <p:sp>
        <p:nvSpPr>
          <p:cNvPr id="9" name="Title 8"/>
          <p:cNvSpPr>
            <a:spLocks noGrp="1"/>
          </p:cNvSpPr>
          <p:nvPr>
            <p:ph type="title"/>
          </p:nvPr>
        </p:nvSpPr>
        <p:spPr/>
        <p:txBody>
          <a:bodyPr/>
          <a:lstStyle/>
          <a:p>
            <a:r>
              <a:rPr lang="fr-CA" dirty="0" smtClean="0"/>
              <a:t>La Dyspnée</a:t>
            </a:r>
            <a:endParaRPr lang="en-CA" dirty="0"/>
          </a:p>
        </p:txBody>
      </p:sp>
      <p:sp>
        <p:nvSpPr>
          <p:cNvPr id="12" name="Oval Callout 11"/>
          <p:cNvSpPr/>
          <p:nvPr/>
        </p:nvSpPr>
        <p:spPr>
          <a:xfrm>
            <a:off x="6804248" y="2763813"/>
            <a:ext cx="1665672" cy="1318830"/>
          </a:xfrm>
          <a:prstGeom prst="wedgeEllipseCallout">
            <a:avLst>
              <a:gd name="adj1" fmla="val -129639"/>
              <a:gd name="adj2" fmla="val 49822"/>
            </a:avLst>
          </a:prstGeom>
        </p:spPr>
        <p:style>
          <a:lnRef idx="1">
            <a:schemeClr val="dk1"/>
          </a:lnRef>
          <a:fillRef idx="2">
            <a:schemeClr val="dk1"/>
          </a:fillRef>
          <a:effectRef idx="1">
            <a:schemeClr val="dk1"/>
          </a:effectRef>
          <a:fontRef idx="minor">
            <a:schemeClr val="dk1"/>
          </a:fontRef>
        </p:style>
        <p:txBody>
          <a:bodyPr rtlCol="0" anchor="ctr"/>
          <a:lstStyle/>
          <a:p>
            <a:pPr algn="ctr"/>
            <a:r>
              <a:rPr lang="fr-CA" dirty="0" smtClean="0"/>
              <a:t>J’ai du mal à souffler!</a:t>
            </a:r>
            <a:endParaRPr lang="en-CA" dirty="0"/>
          </a:p>
        </p:txBody>
      </p:sp>
      <p:pic>
        <p:nvPicPr>
          <p:cNvPr id="14" name="Picture 6" descr="C:\Users\savocynt\AppData\Local\Microsoft\Windows\Temporary Internet Files\Content.IE5\1KYV2XCP\calvin-holding-breath_s[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3928" y="2784417"/>
            <a:ext cx="1547062" cy="18722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5348478"/>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fr-CA" dirty="0" smtClean="0"/>
          </a:p>
          <a:p>
            <a:r>
              <a:rPr lang="fr-CA" dirty="0" smtClean="0"/>
              <a:t>Médecins: 28%</a:t>
            </a:r>
          </a:p>
          <a:p>
            <a:endParaRPr lang="fr-CA" dirty="0"/>
          </a:p>
          <a:p>
            <a:r>
              <a:rPr lang="fr-CA" dirty="0" smtClean="0"/>
              <a:t>Infirmières: 35%</a:t>
            </a:r>
          </a:p>
          <a:p>
            <a:endParaRPr lang="fr-CA" dirty="0"/>
          </a:p>
          <a:p>
            <a:r>
              <a:rPr lang="fr-CA" dirty="0" smtClean="0"/>
              <a:t>Bénévoles: 43%</a:t>
            </a:r>
          </a:p>
          <a:p>
            <a:endParaRPr lang="fr-CA" dirty="0"/>
          </a:p>
          <a:p>
            <a:r>
              <a:rPr lang="fr-CA" dirty="0" smtClean="0"/>
              <a:t>Il faut se fier au patient</a:t>
            </a:r>
            <a:endParaRPr lang="en-CA" dirty="0"/>
          </a:p>
        </p:txBody>
      </p:sp>
      <p:sp>
        <p:nvSpPr>
          <p:cNvPr id="3" name="Title 2"/>
          <p:cNvSpPr>
            <a:spLocks noGrp="1"/>
          </p:cNvSpPr>
          <p:nvPr>
            <p:ph type="title"/>
          </p:nvPr>
        </p:nvSpPr>
        <p:spPr/>
        <p:txBody>
          <a:bodyPr>
            <a:normAutofit fontScale="90000"/>
          </a:bodyPr>
          <a:lstStyle/>
          <a:p>
            <a:r>
              <a:rPr lang="fr-CA" dirty="0" smtClean="0"/>
              <a:t>Évaluation de la sévérité de la dyspnée</a:t>
            </a:r>
            <a:endParaRPr lang="en-CA"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0072" y="1844824"/>
            <a:ext cx="3597275"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53053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down)">
                                      <p:cBhvr>
                                        <p:cTn id="7" dur="580">
                                          <p:stCondLst>
                                            <p:cond delay="0"/>
                                          </p:stCondLst>
                                        </p:cTn>
                                        <p:tgtEl>
                                          <p:spTgt spid="2">
                                            <p:txEl>
                                              <p:pRg st="1" end="1"/>
                                            </p:txEl>
                                          </p:spTgt>
                                        </p:tgtEl>
                                      </p:cBhvr>
                                    </p:animEffect>
                                    <p:anim calcmode="lin" valueType="num">
                                      <p:cBhvr>
                                        <p:cTn id="8"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1" end="1"/>
                                            </p:txEl>
                                          </p:spTgt>
                                        </p:tgtEl>
                                      </p:cBhvr>
                                      <p:to x="100000" y="60000"/>
                                    </p:animScale>
                                    <p:animScale>
                                      <p:cBhvr>
                                        <p:cTn id="14" dur="166" decel="50000">
                                          <p:stCondLst>
                                            <p:cond delay="676"/>
                                          </p:stCondLst>
                                        </p:cTn>
                                        <p:tgtEl>
                                          <p:spTgt spid="2">
                                            <p:txEl>
                                              <p:pRg st="1" end="1"/>
                                            </p:txEl>
                                          </p:spTgt>
                                        </p:tgtEl>
                                      </p:cBhvr>
                                      <p:to x="100000" y="100000"/>
                                    </p:animScale>
                                    <p:animScale>
                                      <p:cBhvr>
                                        <p:cTn id="15" dur="26">
                                          <p:stCondLst>
                                            <p:cond delay="1312"/>
                                          </p:stCondLst>
                                        </p:cTn>
                                        <p:tgtEl>
                                          <p:spTgt spid="2">
                                            <p:txEl>
                                              <p:pRg st="1" end="1"/>
                                            </p:txEl>
                                          </p:spTgt>
                                        </p:tgtEl>
                                      </p:cBhvr>
                                      <p:to x="100000" y="80000"/>
                                    </p:animScale>
                                    <p:animScale>
                                      <p:cBhvr>
                                        <p:cTn id="16" dur="166" decel="50000">
                                          <p:stCondLst>
                                            <p:cond delay="1338"/>
                                          </p:stCondLst>
                                        </p:cTn>
                                        <p:tgtEl>
                                          <p:spTgt spid="2">
                                            <p:txEl>
                                              <p:pRg st="1" end="1"/>
                                            </p:txEl>
                                          </p:spTgt>
                                        </p:tgtEl>
                                      </p:cBhvr>
                                      <p:to x="100000" y="100000"/>
                                    </p:animScale>
                                    <p:animScale>
                                      <p:cBhvr>
                                        <p:cTn id="17" dur="26">
                                          <p:stCondLst>
                                            <p:cond delay="1642"/>
                                          </p:stCondLst>
                                        </p:cTn>
                                        <p:tgtEl>
                                          <p:spTgt spid="2">
                                            <p:txEl>
                                              <p:pRg st="1" end="1"/>
                                            </p:txEl>
                                          </p:spTgt>
                                        </p:tgtEl>
                                      </p:cBhvr>
                                      <p:to x="100000" y="90000"/>
                                    </p:animScale>
                                    <p:animScale>
                                      <p:cBhvr>
                                        <p:cTn id="18" dur="166" decel="50000">
                                          <p:stCondLst>
                                            <p:cond delay="1668"/>
                                          </p:stCondLst>
                                        </p:cTn>
                                        <p:tgtEl>
                                          <p:spTgt spid="2">
                                            <p:txEl>
                                              <p:pRg st="1" end="1"/>
                                            </p:txEl>
                                          </p:spTgt>
                                        </p:tgtEl>
                                      </p:cBhvr>
                                      <p:to x="100000" y="100000"/>
                                    </p:animScale>
                                    <p:animScale>
                                      <p:cBhvr>
                                        <p:cTn id="19" dur="26">
                                          <p:stCondLst>
                                            <p:cond delay="1808"/>
                                          </p:stCondLst>
                                        </p:cTn>
                                        <p:tgtEl>
                                          <p:spTgt spid="2">
                                            <p:txEl>
                                              <p:pRg st="1" end="1"/>
                                            </p:txEl>
                                          </p:spTgt>
                                        </p:tgtEl>
                                      </p:cBhvr>
                                      <p:to x="100000" y="95000"/>
                                    </p:animScale>
                                    <p:animScale>
                                      <p:cBhvr>
                                        <p:cTn id="20" dur="166" decel="50000">
                                          <p:stCondLst>
                                            <p:cond delay="1834"/>
                                          </p:stCondLst>
                                        </p:cTn>
                                        <p:tgtEl>
                                          <p:spTgt spid="2">
                                            <p:txEl>
                                              <p:pRg st="1" end="1"/>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wipe(down)">
                                      <p:cBhvr>
                                        <p:cTn id="25" dur="580">
                                          <p:stCondLst>
                                            <p:cond delay="0"/>
                                          </p:stCondLst>
                                        </p:cTn>
                                        <p:tgtEl>
                                          <p:spTgt spid="2">
                                            <p:txEl>
                                              <p:pRg st="3" end="3"/>
                                            </p:txEl>
                                          </p:spTgt>
                                        </p:tgtEl>
                                      </p:cBhvr>
                                    </p:animEffect>
                                    <p:anim calcmode="lin" valueType="num">
                                      <p:cBhvr>
                                        <p:cTn id="26"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3" end="3"/>
                                            </p:txEl>
                                          </p:spTgt>
                                        </p:tgtEl>
                                      </p:cBhvr>
                                      <p:to x="100000" y="60000"/>
                                    </p:animScale>
                                    <p:animScale>
                                      <p:cBhvr>
                                        <p:cTn id="32" dur="166" decel="50000">
                                          <p:stCondLst>
                                            <p:cond delay="676"/>
                                          </p:stCondLst>
                                        </p:cTn>
                                        <p:tgtEl>
                                          <p:spTgt spid="2">
                                            <p:txEl>
                                              <p:pRg st="3" end="3"/>
                                            </p:txEl>
                                          </p:spTgt>
                                        </p:tgtEl>
                                      </p:cBhvr>
                                      <p:to x="100000" y="100000"/>
                                    </p:animScale>
                                    <p:animScale>
                                      <p:cBhvr>
                                        <p:cTn id="33" dur="26">
                                          <p:stCondLst>
                                            <p:cond delay="1312"/>
                                          </p:stCondLst>
                                        </p:cTn>
                                        <p:tgtEl>
                                          <p:spTgt spid="2">
                                            <p:txEl>
                                              <p:pRg st="3" end="3"/>
                                            </p:txEl>
                                          </p:spTgt>
                                        </p:tgtEl>
                                      </p:cBhvr>
                                      <p:to x="100000" y="80000"/>
                                    </p:animScale>
                                    <p:animScale>
                                      <p:cBhvr>
                                        <p:cTn id="34" dur="166" decel="50000">
                                          <p:stCondLst>
                                            <p:cond delay="1338"/>
                                          </p:stCondLst>
                                        </p:cTn>
                                        <p:tgtEl>
                                          <p:spTgt spid="2">
                                            <p:txEl>
                                              <p:pRg st="3" end="3"/>
                                            </p:txEl>
                                          </p:spTgt>
                                        </p:tgtEl>
                                      </p:cBhvr>
                                      <p:to x="100000" y="100000"/>
                                    </p:animScale>
                                    <p:animScale>
                                      <p:cBhvr>
                                        <p:cTn id="35" dur="26">
                                          <p:stCondLst>
                                            <p:cond delay="1642"/>
                                          </p:stCondLst>
                                        </p:cTn>
                                        <p:tgtEl>
                                          <p:spTgt spid="2">
                                            <p:txEl>
                                              <p:pRg st="3" end="3"/>
                                            </p:txEl>
                                          </p:spTgt>
                                        </p:tgtEl>
                                      </p:cBhvr>
                                      <p:to x="100000" y="90000"/>
                                    </p:animScale>
                                    <p:animScale>
                                      <p:cBhvr>
                                        <p:cTn id="36" dur="166" decel="50000">
                                          <p:stCondLst>
                                            <p:cond delay="1668"/>
                                          </p:stCondLst>
                                        </p:cTn>
                                        <p:tgtEl>
                                          <p:spTgt spid="2">
                                            <p:txEl>
                                              <p:pRg st="3" end="3"/>
                                            </p:txEl>
                                          </p:spTgt>
                                        </p:tgtEl>
                                      </p:cBhvr>
                                      <p:to x="100000" y="100000"/>
                                    </p:animScale>
                                    <p:animScale>
                                      <p:cBhvr>
                                        <p:cTn id="37" dur="26">
                                          <p:stCondLst>
                                            <p:cond delay="1808"/>
                                          </p:stCondLst>
                                        </p:cTn>
                                        <p:tgtEl>
                                          <p:spTgt spid="2">
                                            <p:txEl>
                                              <p:pRg st="3" end="3"/>
                                            </p:txEl>
                                          </p:spTgt>
                                        </p:tgtEl>
                                      </p:cBhvr>
                                      <p:to x="100000" y="95000"/>
                                    </p:animScale>
                                    <p:animScale>
                                      <p:cBhvr>
                                        <p:cTn id="38" dur="166" decel="50000">
                                          <p:stCondLst>
                                            <p:cond delay="1834"/>
                                          </p:stCondLst>
                                        </p:cTn>
                                        <p:tgtEl>
                                          <p:spTgt spid="2">
                                            <p:txEl>
                                              <p:pRg st="3" end="3"/>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5" end="5"/>
                                            </p:txEl>
                                          </p:spTgt>
                                        </p:tgtEl>
                                        <p:attrNameLst>
                                          <p:attrName>style.visibility</p:attrName>
                                        </p:attrNameLst>
                                      </p:cBhvr>
                                      <p:to>
                                        <p:strVal val="visible"/>
                                      </p:to>
                                    </p:set>
                                    <p:animEffect transition="in" filter="wipe(down)">
                                      <p:cBhvr>
                                        <p:cTn id="43" dur="580">
                                          <p:stCondLst>
                                            <p:cond delay="0"/>
                                          </p:stCondLst>
                                        </p:cTn>
                                        <p:tgtEl>
                                          <p:spTgt spid="2">
                                            <p:txEl>
                                              <p:pRg st="5" end="5"/>
                                            </p:txEl>
                                          </p:spTgt>
                                        </p:tgtEl>
                                      </p:cBhvr>
                                    </p:animEffect>
                                    <p:anim calcmode="lin" valueType="num">
                                      <p:cBhvr>
                                        <p:cTn id="44"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5" end="5"/>
                                            </p:txEl>
                                          </p:spTgt>
                                        </p:tgtEl>
                                      </p:cBhvr>
                                      <p:to x="100000" y="60000"/>
                                    </p:animScale>
                                    <p:animScale>
                                      <p:cBhvr>
                                        <p:cTn id="50" dur="166" decel="50000">
                                          <p:stCondLst>
                                            <p:cond delay="676"/>
                                          </p:stCondLst>
                                        </p:cTn>
                                        <p:tgtEl>
                                          <p:spTgt spid="2">
                                            <p:txEl>
                                              <p:pRg st="5" end="5"/>
                                            </p:txEl>
                                          </p:spTgt>
                                        </p:tgtEl>
                                      </p:cBhvr>
                                      <p:to x="100000" y="100000"/>
                                    </p:animScale>
                                    <p:animScale>
                                      <p:cBhvr>
                                        <p:cTn id="51" dur="26">
                                          <p:stCondLst>
                                            <p:cond delay="1312"/>
                                          </p:stCondLst>
                                        </p:cTn>
                                        <p:tgtEl>
                                          <p:spTgt spid="2">
                                            <p:txEl>
                                              <p:pRg st="5" end="5"/>
                                            </p:txEl>
                                          </p:spTgt>
                                        </p:tgtEl>
                                      </p:cBhvr>
                                      <p:to x="100000" y="80000"/>
                                    </p:animScale>
                                    <p:animScale>
                                      <p:cBhvr>
                                        <p:cTn id="52" dur="166" decel="50000">
                                          <p:stCondLst>
                                            <p:cond delay="1338"/>
                                          </p:stCondLst>
                                        </p:cTn>
                                        <p:tgtEl>
                                          <p:spTgt spid="2">
                                            <p:txEl>
                                              <p:pRg st="5" end="5"/>
                                            </p:txEl>
                                          </p:spTgt>
                                        </p:tgtEl>
                                      </p:cBhvr>
                                      <p:to x="100000" y="100000"/>
                                    </p:animScale>
                                    <p:animScale>
                                      <p:cBhvr>
                                        <p:cTn id="53" dur="26">
                                          <p:stCondLst>
                                            <p:cond delay="1642"/>
                                          </p:stCondLst>
                                        </p:cTn>
                                        <p:tgtEl>
                                          <p:spTgt spid="2">
                                            <p:txEl>
                                              <p:pRg st="5" end="5"/>
                                            </p:txEl>
                                          </p:spTgt>
                                        </p:tgtEl>
                                      </p:cBhvr>
                                      <p:to x="100000" y="90000"/>
                                    </p:animScale>
                                    <p:animScale>
                                      <p:cBhvr>
                                        <p:cTn id="54" dur="166" decel="50000">
                                          <p:stCondLst>
                                            <p:cond delay="1668"/>
                                          </p:stCondLst>
                                        </p:cTn>
                                        <p:tgtEl>
                                          <p:spTgt spid="2">
                                            <p:txEl>
                                              <p:pRg st="5" end="5"/>
                                            </p:txEl>
                                          </p:spTgt>
                                        </p:tgtEl>
                                      </p:cBhvr>
                                      <p:to x="100000" y="100000"/>
                                    </p:animScale>
                                    <p:animScale>
                                      <p:cBhvr>
                                        <p:cTn id="55" dur="26">
                                          <p:stCondLst>
                                            <p:cond delay="1808"/>
                                          </p:stCondLst>
                                        </p:cTn>
                                        <p:tgtEl>
                                          <p:spTgt spid="2">
                                            <p:txEl>
                                              <p:pRg st="5" end="5"/>
                                            </p:txEl>
                                          </p:spTgt>
                                        </p:tgtEl>
                                      </p:cBhvr>
                                      <p:to x="100000" y="95000"/>
                                    </p:animScale>
                                    <p:animScale>
                                      <p:cBhvr>
                                        <p:cTn id="56" dur="166" decel="50000">
                                          <p:stCondLst>
                                            <p:cond delay="1834"/>
                                          </p:stCondLst>
                                        </p:cTn>
                                        <p:tgtEl>
                                          <p:spTgt spid="2">
                                            <p:txEl>
                                              <p:pRg st="5" end="5"/>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2">
                                            <p:txEl>
                                              <p:pRg st="7" end="7"/>
                                            </p:txEl>
                                          </p:spTgt>
                                        </p:tgtEl>
                                        <p:attrNameLst>
                                          <p:attrName>style.visibility</p:attrName>
                                        </p:attrNameLst>
                                      </p:cBhvr>
                                      <p:to>
                                        <p:strVal val="visible"/>
                                      </p:to>
                                    </p:set>
                                    <p:animEffect transition="in" filter="wipe(down)">
                                      <p:cBhvr>
                                        <p:cTn id="61" dur="580">
                                          <p:stCondLst>
                                            <p:cond delay="0"/>
                                          </p:stCondLst>
                                        </p:cTn>
                                        <p:tgtEl>
                                          <p:spTgt spid="2">
                                            <p:txEl>
                                              <p:pRg st="7" end="7"/>
                                            </p:txEl>
                                          </p:spTgt>
                                        </p:tgtEl>
                                      </p:cBhvr>
                                    </p:animEffect>
                                    <p:anim calcmode="lin" valueType="num">
                                      <p:cBhvr>
                                        <p:cTn id="62" dur="1822" tmFilter="0,0; 0.14,0.36; 0.43,0.73; 0.71,0.91; 1.0,1.0">
                                          <p:stCondLst>
                                            <p:cond delay="0"/>
                                          </p:stCondLst>
                                        </p:cTn>
                                        <p:tgtEl>
                                          <p:spTgt spid="2">
                                            <p:txEl>
                                              <p:pRg st="7" end="7"/>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7" end="7"/>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7" end="7"/>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7" end="7"/>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7" end="7"/>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7" end="7"/>
                                            </p:txEl>
                                          </p:spTgt>
                                        </p:tgtEl>
                                      </p:cBhvr>
                                      <p:to x="100000" y="60000"/>
                                    </p:animScale>
                                    <p:animScale>
                                      <p:cBhvr>
                                        <p:cTn id="68" dur="166" decel="50000">
                                          <p:stCondLst>
                                            <p:cond delay="676"/>
                                          </p:stCondLst>
                                        </p:cTn>
                                        <p:tgtEl>
                                          <p:spTgt spid="2">
                                            <p:txEl>
                                              <p:pRg st="7" end="7"/>
                                            </p:txEl>
                                          </p:spTgt>
                                        </p:tgtEl>
                                      </p:cBhvr>
                                      <p:to x="100000" y="100000"/>
                                    </p:animScale>
                                    <p:animScale>
                                      <p:cBhvr>
                                        <p:cTn id="69" dur="26">
                                          <p:stCondLst>
                                            <p:cond delay="1312"/>
                                          </p:stCondLst>
                                        </p:cTn>
                                        <p:tgtEl>
                                          <p:spTgt spid="2">
                                            <p:txEl>
                                              <p:pRg st="7" end="7"/>
                                            </p:txEl>
                                          </p:spTgt>
                                        </p:tgtEl>
                                      </p:cBhvr>
                                      <p:to x="100000" y="80000"/>
                                    </p:animScale>
                                    <p:animScale>
                                      <p:cBhvr>
                                        <p:cTn id="70" dur="166" decel="50000">
                                          <p:stCondLst>
                                            <p:cond delay="1338"/>
                                          </p:stCondLst>
                                        </p:cTn>
                                        <p:tgtEl>
                                          <p:spTgt spid="2">
                                            <p:txEl>
                                              <p:pRg st="7" end="7"/>
                                            </p:txEl>
                                          </p:spTgt>
                                        </p:tgtEl>
                                      </p:cBhvr>
                                      <p:to x="100000" y="100000"/>
                                    </p:animScale>
                                    <p:animScale>
                                      <p:cBhvr>
                                        <p:cTn id="71" dur="26">
                                          <p:stCondLst>
                                            <p:cond delay="1642"/>
                                          </p:stCondLst>
                                        </p:cTn>
                                        <p:tgtEl>
                                          <p:spTgt spid="2">
                                            <p:txEl>
                                              <p:pRg st="7" end="7"/>
                                            </p:txEl>
                                          </p:spTgt>
                                        </p:tgtEl>
                                      </p:cBhvr>
                                      <p:to x="100000" y="90000"/>
                                    </p:animScale>
                                    <p:animScale>
                                      <p:cBhvr>
                                        <p:cTn id="72" dur="166" decel="50000">
                                          <p:stCondLst>
                                            <p:cond delay="1668"/>
                                          </p:stCondLst>
                                        </p:cTn>
                                        <p:tgtEl>
                                          <p:spTgt spid="2">
                                            <p:txEl>
                                              <p:pRg st="7" end="7"/>
                                            </p:txEl>
                                          </p:spTgt>
                                        </p:tgtEl>
                                      </p:cBhvr>
                                      <p:to x="100000" y="100000"/>
                                    </p:animScale>
                                    <p:animScale>
                                      <p:cBhvr>
                                        <p:cTn id="73" dur="26">
                                          <p:stCondLst>
                                            <p:cond delay="1808"/>
                                          </p:stCondLst>
                                        </p:cTn>
                                        <p:tgtEl>
                                          <p:spTgt spid="2">
                                            <p:txEl>
                                              <p:pRg st="7" end="7"/>
                                            </p:txEl>
                                          </p:spTgt>
                                        </p:tgtEl>
                                      </p:cBhvr>
                                      <p:to x="100000" y="95000"/>
                                    </p:animScale>
                                    <p:animScale>
                                      <p:cBhvr>
                                        <p:cTn id="74" dur="166" decel="50000">
                                          <p:stCondLst>
                                            <p:cond delay="1834"/>
                                          </p:stCondLst>
                                        </p:cTn>
                                        <p:tgtEl>
                                          <p:spTgt spid="2">
                                            <p:txEl>
                                              <p:pRg st="7" end="7"/>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fr-CA" dirty="0" smtClean="0"/>
              <a:t>Complexe et encore mal compris</a:t>
            </a:r>
          </a:p>
          <a:p>
            <a:r>
              <a:rPr lang="fr-CA" dirty="0" smtClean="0"/>
              <a:t>Chimiorécepteurs  centraux (acidose)</a:t>
            </a:r>
          </a:p>
          <a:p>
            <a:r>
              <a:rPr lang="fr-CA" dirty="0" smtClean="0"/>
              <a:t>Chimiorécepteurs périphériques (Carotidiens et aortiques sensibles à l’hypoxie)</a:t>
            </a:r>
          </a:p>
          <a:p>
            <a:r>
              <a:rPr lang="fr-CA" dirty="0" smtClean="0"/>
              <a:t>Thermorécepteurs des voies aériennes supérieures</a:t>
            </a:r>
          </a:p>
          <a:p>
            <a:r>
              <a:rPr lang="fr-CA" dirty="0" smtClean="0"/>
              <a:t>Mécanorécepteurs bronchiques ou pulmonaires (qui seraient sensibles aux opiacés)</a:t>
            </a:r>
          </a:p>
          <a:p>
            <a:r>
              <a:rPr lang="fr-CA" dirty="0" smtClean="0"/>
              <a:t>Mécanorécepteurs musculaires (diaphragme, muscles thoraciques)</a:t>
            </a:r>
          </a:p>
          <a:p>
            <a:endParaRPr lang="fr-CA" dirty="0" smtClean="0"/>
          </a:p>
          <a:p>
            <a:endParaRPr lang="fr-CA" dirty="0" smtClean="0"/>
          </a:p>
          <a:p>
            <a:endParaRPr lang="en-CA" dirty="0"/>
          </a:p>
        </p:txBody>
      </p:sp>
      <p:sp>
        <p:nvSpPr>
          <p:cNvPr id="3" name="Title 2"/>
          <p:cNvSpPr>
            <a:spLocks noGrp="1"/>
          </p:cNvSpPr>
          <p:nvPr>
            <p:ph type="title"/>
          </p:nvPr>
        </p:nvSpPr>
        <p:spPr/>
        <p:txBody>
          <a:bodyPr>
            <a:normAutofit/>
          </a:bodyPr>
          <a:lstStyle/>
          <a:p>
            <a:r>
              <a:rPr lang="fr-CA" dirty="0" smtClean="0"/>
              <a:t>Physiopathologie</a:t>
            </a:r>
            <a:endParaRPr lang="en-CA" dirty="0"/>
          </a:p>
        </p:txBody>
      </p:sp>
    </p:spTree>
    <p:extLst>
      <p:ext uri="{BB962C8B-B14F-4D97-AF65-F5344CB8AC3E}">
        <p14:creationId xmlns:p14="http://schemas.microsoft.com/office/powerpoint/2010/main" val="6675323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fr-CA" dirty="0" smtClean="0"/>
              <a:t>Toujours adresser la respiration</a:t>
            </a:r>
          </a:p>
          <a:p>
            <a:r>
              <a:rPr lang="fr-CA" dirty="0" smtClean="0"/>
              <a:t>Mode d’installation</a:t>
            </a:r>
          </a:p>
          <a:p>
            <a:r>
              <a:rPr lang="fr-CA" dirty="0" smtClean="0"/>
              <a:t>Forme</a:t>
            </a:r>
            <a:r>
              <a:rPr lang="en-CA" dirty="0" smtClean="0"/>
              <a:t>  (</a:t>
            </a:r>
            <a:r>
              <a:rPr lang="en-CA" dirty="0" err="1" smtClean="0"/>
              <a:t>intermittente</a:t>
            </a:r>
            <a:r>
              <a:rPr lang="en-CA" dirty="0" smtClean="0"/>
              <a:t>, continue)</a:t>
            </a:r>
          </a:p>
          <a:p>
            <a:r>
              <a:rPr lang="fr-CA" dirty="0" smtClean="0"/>
              <a:t>Sévérité (échelle)</a:t>
            </a:r>
            <a:endParaRPr lang="en-CA" dirty="0" smtClean="0"/>
          </a:p>
          <a:p>
            <a:r>
              <a:rPr lang="fr-CA" dirty="0" smtClean="0"/>
              <a:t>Éléments déclencheurs et d’atténuation</a:t>
            </a:r>
          </a:p>
          <a:p>
            <a:r>
              <a:rPr lang="fr-CA" dirty="0" smtClean="0"/>
              <a:t>Symptômes accompagnateurs</a:t>
            </a:r>
          </a:p>
          <a:p>
            <a:r>
              <a:rPr lang="fr-CA" dirty="0" smtClean="0"/>
              <a:t>Facteurs psycho-socio-spirituels contributoires</a:t>
            </a:r>
          </a:p>
          <a:p>
            <a:r>
              <a:rPr lang="fr-CA" dirty="0" smtClean="0"/>
              <a:t>Impact</a:t>
            </a:r>
          </a:p>
          <a:p>
            <a:endParaRPr lang="fr-CA" dirty="0" smtClean="0"/>
          </a:p>
          <a:p>
            <a:endParaRPr lang="fr-CA" dirty="0" smtClean="0"/>
          </a:p>
          <a:p>
            <a:endParaRPr lang="fr-CA" dirty="0" smtClean="0"/>
          </a:p>
          <a:p>
            <a:endParaRPr lang="fr-CA" dirty="0" smtClean="0"/>
          </a:p>
          <a:p>
            <a:endParaRPr lang="fr-CA" dirty="0" smtClean="0"/>
          </a:p>
        </p:txBody>
      </p:sp>
      <p:sp>
        <p:nvSpPr>
          <p:cNvPr id="3" name="Title 2"/>
          <p:cNvSpPr>
            <a:spLocks noGrp="1"/>
          </p:cNvSpPr>
          <p:nvPr>
            <p:ph type="title"/>
          </p:nvPr>
        </p:nvSpPr>
        <p:spPr/>
        <p:txBody>
          <a:bodyPr/>
          <a:lstStyle/>
          <a:p>
            <a:r>
              <a:rPr lang="fr-CA" dirty="0" smtClean="0"/>
              <a:t>Évaluation de la dyspnée</a:t>
            </a:r>
            <a:endParaRPr lang="en-CA" dirty="0"/>
          </a:p>
        </p:txBody>
      </p:sp>
    </p:spTree>
    <p:extLst>
      <p:ext uri="{BB962C8B-B14F-4D97-AF65-F5344CB8AC3E}">
        <p14:creationId xmlns:p14="http://schemas.microsoft.com/office/powerpoint/2010/main" val="24621831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r-CA" dirty="0" smtClean="0"/>
              <a:t>Examen physique</a:t>
            </a:r>
          </a:p>
          <a:p>
            <a:r>
              <a:rPr lang="fr-CA" dirty="0" smtClean="0"/>
              <a:t>Investigations dirigées selon la cause soupçonnée et selon niveau de soins désirée</a:t>
            </a:r>
          </a:p>
          <a:p>
            <a:pPr lvl="1"/>
            <a:r>
              <a:rPr lang="fr-CA" dirty="0" smtClean="0"/>
              <a:t>RX des poumons</a:t>
            </a:r>
          </a:p>
          <a:p>
            <a:pPr lvl="1"/>
            <a:r>
              <a:rPr lang="fr-CA" dirty="0" smtClean="0"/>
              <a:t>Saturation O</a:t>
            </a:r>
            <a:r>
              <a:rPr lang="fr-CA" sz="1600" dirty="0" smtClean="0"/>
              <a:t>2</a:t>
            </a:r>
          </a:p>
          <a:p>
            <a:pPr lvl="1"/>
            <a:r>
              <a:rPr lang="fr-CA" dirty="0" smtClean="0"/>
              <a:t>TDM</a:t>
            </a:r>
          </a:p>
          <a:p>
            <a:pPr lvl="1"/>
            <a:r>
              <a:rPr lang="fr-CA" dirty="0" err="1" smtClean="0"/>
              <a:t>Echo</a:t>
            </a:r>
            <a:r>
              <a:rPr lang="fr-CA" dirty="0" smtClean="0"/>
              <a:t> cardiaque</a:t>
            </a:r>
          </a:p>
          <a:p>
            <a:pPr lvl="1"/>
            <a:r>
              <a:rPr lang="fr-CA" dirty="0" smtClean="0"/>
              <a:t>Bronchoscopie</a:t>
            </a:r>
          </a:p>
          <a:p>
            <a:pPr lvl="1"/>
            <a:r>
              <a:rPr lang="fr-CA" dirty="0" err="1" smtClean="0"/>
              <a:t>Spirométrie</a:t>
            </a:r>
            <a:endParaRPr lang="fr-CA" dirty="0" smtClean="0"/>
          </a:p>
          <a:p>
            <a:pPr lvl="1"/>
            <a:r>
              <a:rPr lang="fr-CA" dirty="0" smtClean="0"/>
              <a:t>Gaz artériel</a:t>
            </a:r>
            <a:endParaRPr lang="en-CA" dirty="0"/>
          </a:p>
        </p:txBody>
      </p:sp>
      <p:sp>
        <p:nvSpPr>
          <p:cNvPr id="3" name="Title 2"/>
          <p:cNvSpPr>
            <a:spLocks noGrp="1"/>
          </p:cNvSpPr>
          <p:nvPr>
            <p:ph type="title"/>
          </p:nvPr>
        </p:nvSpPr>
        <p:spPr/>
        <p:txBody>
          <a:bodyPr>
            <a:normAutofit/>
          </a:bodyPr>
          <a:lstStyle/>
          <a:p>
            <a:r>
              <a:rPr lang="fr-CA" dirty="0" smtClean="0"/>
              <a:t>Évaluation de la dyspnée</a:t>
            </a:r>
            <a:endParaRPr lang="en-CA" dirty="0"/>
          </a:p>
        </p:txBody>
      </p:sp>
    </p:spTree>
    <p:extLst>
      <p:ext uri="{BB962C8B-B14F-4D97-AF65-F5344CB8AC3E}">
        <p14:creationId xmlns:p14="http://schemas.microsoft.com/office/powerpoint/2010/main" val="40026578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fr-CA" dirty="0" smtClean="0"/>
              <a:t>Causes de la dyspnée</a:t>
            </a:r>
            <a:endParaRPr lang="en-CA" dirty="0"/>
          </a:p>
        </p:txBody>
      </p:sp>
      <p:sp>
        <p:nvSpPr>
          <p:cNvPr id="11" name="Text Placeholder 10"/>
          <p:cNvSpPr>
            <a:spLocks noGrp="1"/>
          </p:cNvSpPr>
          <p:nvPr>
            <p:ph type="body" idx="1"/>
          </p:nvPr>
        </p:nvSpPr>
        <p:spPr/>
        <p:txBody>
          <a:bodyPr/>
          <a:lstStyle/>
          <a:p>
            <a:r>
              <a:rPr lang="fr-CA" dirty="0" smtClean="0"/>
              <a:t>Causes Pulmonaires</a:t>
            </a:r>
            <a:endParaRPr lang="en-CA" dirty="0"/>
          </a:p>
        </p:txBody>
      </p:sp>
      <p:sp>
        <p:nvSpPr>
          <p:cNvPr id="12" name="Text Placeholder 11"/>
          <p:cNvSpPr>
            <a:spLocks noGrp="1"/>
          </p:cNvSpPr>
          <p:nvPr>
            <p:ph type="body" sz="half" idx="3"/>
          </p:nvPr>
        </p:nvSpPr>
        <p:spPr/>
        <p:txBody>
          <a:bodyPr>
            <a:normAutofit lnSpcReduction="10000"/>
          </a:bodyPr>
          <a:lstStyle/>
          <a:p>
            <a:r>
              <a:rPr lang="fr-CA" dirty="0" smtClean="0"/>
              <a:t>Causes extra-thoraciques</a:t>
            </a:r>
            <a:endParaRPr lang="en-CA" dirty="0"/>
          </a:p>
        </p:txBody>
      </p:sp>
      <p:sp>
        <p:nvSpPr>
          <p:cNvPr id="5" name="Content Placeholder 4"/>
          <p:cNvSpPr>
            <a:spLocks noGrp="1"/>
          </p:cNvSpPr>
          <p:nvPr>
            <p:ph sz="quarter" idx="2"/>
          </p:nvPr>
        </p:nvSpPr>
        <p:spPr/>
        <p:txBody>
          <a:bodyPr>
            <a:normAutofit fontScale="92500" lnSpcReduction="20000"/>
          </a:bodyPr>
          <a:lstStyle/>
          <a:p>
            <a:r>
              <a:rPr lang="fr-CA" dirty="0" smtClean="0"/>
              <a:t>Obstruction des voies respiratoires</a:t>
            </a:r>
          </a:p>
          <a:p>
            <a:r>
              <a:rPr lang="fr-CA" dirty="0" smtClean="0"/>
              <a:t>Épanchement pleural</a:t>
            </a:r>
          </a:p>
          <a:p>
            <a:r>
              <a:rPr lang="fr-CA" dirty="0" smtClean="0"/>
              <a:t>MPOC</a:t>
            </a:r>
          </a:p>
          <a:p>
            <a:r>
              <a:rPr lang="fr-CA" dirty="0" smtClean="0"/>
              <a:t>Pneumonies</a:t>
            </a:r>
          </a:p>
          <a:p>
            <a:r>
              <a:rPr lang="fr-CA" dirty="0" smtClean="0"/>
              <a:t>Cancer et métastases pulmonaires</a:t>
            </a:r>
          </a:p>
          <a:p>
            <a:r>
              <a:rPr lang="fr-CA" dirty="0" smtClean="0"/>
              <a:t>Lymphangite carcinomateuse</a:t>
            </a:r>
          </a:p>
          <a:p>
            <a:r>
              <a:rPr lang="fr-CA" dirty="0" smtClean="0"/>
              <a:t>Embolies pulmonaires</a:t>
            </a:r>
          </a:p>
          <a:p>
            <a:r>
              <a:rPr lang="fr-CA" dirty="0" smtClean="0"/>
              <a:t>Pneumothorax</a:t>
            </a:r>
          </a:p>
          <a:p>
            <a:r>
              <a:rPr lang="fr-CA" dirty="0" smtClean="0"/>
              <a:t>Aspiration</a:t>
            </a:r>
            <a:endParaRPr lang="en-CA" dirty="0"/>
          </a:p>
        </p:txBody>
      </p:sp>
      <mc:AlternateContent xmlns:mc="http://schemas.openxmlformats.org/markup-compatibility/2006" xmlns:a14="http://schemas.microsoft.com/office/drawing/2010/main">
        <mc:Choice Requires="a14">
          <p:sp>
            <p:nvSpPr>
              <p:cNvPr id="6" name="Content Placeholder 5"/>
              <p:cNvSpPr>
                <a:spLocks noGrp="1"/>
              </p:cNvSpPr>
              <p:nvPr>
                <p:ph sz="quarter" idx="4"/>
              </p:nvPr>
            </p:nvSpPr>
            <p:spPr/>
            <p:txBody>
              <a:bodyPr>
                <a:normAutofit fontScale="92500" lnSpcReduction="10000"/>
              </a:bodyPr>
              <a:lstStyle/>
              <a:p>
                <a:r>
                  <a:rPr lang="fr-CA" dirty="0" smtClean="0"/>
                  <a:t>Causes cardiaques (ICC, épanchements)</a:t>
                </a:r>
              </a:p>
              <a:p>
                <a:r>
                  <a:rPr lang="fr-CA" dirty="0" smtClean="0"/>
                  <a:t>Causes systémiques (anémie)</a:t>
                </a:r>
              </a:p>
              <a:p>
                <a:r>
                  <a:rPr lang="fr-CA" dirty="0" smtClean="0"/>
                  <a:t>Causes neurologiques (SLA, faiblesse musculaire)</a:t>
                </a:r>
              </a:p>
              <a:p>
                <a:r>
                  <a:rPr lang="fr-CA" dirty="0" smtClean="0"/>
                  <a:t>Causes métaboliques (acidose, </a:t>
                </a:r>
                <a14:m>
                  <m:oMath xmlns:m="http://schemas.openxmlformats.org/officeDocument/2006/math">
                    <m:r>
                      <a:rPr lang="fr-CA" i="1" smtClean="0">
                        <a:latin typeface="Cambria Math"/>
                        <a:ea typeface="Cambria Math"/>
                      </a:rPr>
                      <m:t>↓</m:t>
                    </m:r>
                    <m:r>
                      <m:rPr>
                        <m:sty m:val="p"/>
                      </m:rPr>
                      <a:rPr lang="fr-CA" b="0" i="0" smtClean="0">
                        <a:latin typeface="Cambria Math"/>
                        <a:ea typeface="Cambria Math"/>
                      </a:rPr>
                      <m:t>Mg</m:t>
                    </m:r>
                    <m:r>
                      <a:rPr lang="fr-CA" b="0" i="0" smtClean="0">
                        <a:latin typeface="Cambria Math"/>
                        <a:ea typeface="Cambria Math"/>
                      </a:rPr>
                      <m:t>,</m:t>
                    </m:r>
                  </m:oMath>
                </a14:m>
                <a:r>
                  <a:rPr lang="en-CA" dirty="0" smtClean="0"/>
                  <a:t> </a:t>
                </a:r>
                <a14:m>
                  <m:oMath xmlns:m="http://schemas.openxmlformats.org/officeDocument/2006/math">
                    <m:r>
                      <a:rPr lang="en-CA" sz="3000" i="1" dirty="0" smtClean="0">
                        <a:latin typeface="Cambria Math"/>
                        <a:ea typeface="Cambria Math"/>
                      </a:rPr>
                      <m:t>↓</m:t>
                    </m:r>
                    <m:r>
                      <m:rPr>
                        <m:sty m:val="p"/>
                      </m:rPr>
                      <a:rPr lang="fr-CA" sz="3000" b="0" i="0" dirty="0" smtClean="0">
                        <a:latin typeface="Cambria Math"/>
                        <a:ea typeface="Cambria Math"/>
                      </a:rPr>
                      <m:t>Ca</m:t>
                    </m:r>
                  </m:oMath>
                </a14:m>
                <a:r>
                  <a:rPr lang="en-CA" sz="3000" dirty="0" smtClean="0"/>
                  <a:t> </a:t>
                </a:r>
                <a:r>
                  <a:rPr lang="en-CA" sz="1100" dirty="0" smtClean="0"/>
                  <a:t>++ </a:t>
                </a:r>
                <a:r>
                  <a:rPr lang="en-CA" sz="2600" dirty="0" smtClean="0"/>
                  <a:t>)</a:t>
                </a:r>
              </a:p>
              <a:p>
                <a:r>
                  <a:rPr lang="fr-CA" sz="2600" dirty="0" smtClean="0"/>
                  <a:t>Causes psychologiques (Anxiété, hyperventilation)</a:t>
                </a:r>
                <a:endParaRPr lang="en-CA" dirty="0" smtClean="0"/>
              </a:p>
              <a:p>
                <a:endParaRPr lang="en-CA" sz="1100" dirty="0"/>
              </a:p>
            </p:txBody>
          </p:sp>
        </mc:Choice>
        <mc:Fallback xmlns="">
          <p:sp>
            <p:nvSpPr>
              <p:cNvPr id="6" name="Content Placeholder 5"/>
              <p:cNvSpPr>
                <a:spLocks noGrp="1" noRot="1" noChangeAspect="1" noMove="1" noResize="1" noEditPoints="1" noAdjustHandles="1" noChangeArrowheads="1" noChangeShapeType="1" noTextEdit="1"/>
              </p:cNvSpPr>
              <p:nvPr>
                <p:ph sz="quarter" idx="4"/>
              </p:nvPr>
            </p:nvSpPr>
            <p:spPr>
              <a:blipFill rotWithShape="1">
                <a:blip r:embed="rId3"/>
                <a:stretch>
                  <a:fillRect t="-1546" r="-3469" b="-2009"/>
                </a:stretch>
              </a:blipFill>
            </p:spPr>
            <p:txBody>
              <a:bodyPr/>
              <a:lstStyle/>
              <a:p>
                <a:r>
                  <a:rPr lang="en-CA">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4107872" y="2992582"/>
                <a:ext cx="365806"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CA" i="1" smtClean="0">
                          <a:latin typeface="Cambria Math"/>
                          <a:ea typeface="Cambria Math"/>
                        </a:rPr>
                        <m:t>↓</m:t>
                      </m:r>
                    </m:oMath>
                  </m:oMathPara>
                </a14:m>
                <a:endParaRPr lang="en-CA" dirty="0"/>
              </a:p>
            </p:txBody>
          </p:sp>
        </mc:Choice>
        <mc:Fallback xmlns="">
          <p:sp>
            <p:nvSpPr>
              <p:cNvPr id="10" name="TextBox 9"/>
              <p:cNvSpPr txBox="1">
                <a:spLocks noRot="1" noChangeAspect="1" noMove="1" noResize="1" noEditPoints="1" noAdjustHandles="1" noChangeArrowheads="1" noChangeShapeType="1" noTextEdit="1"/>
              </p:cNvSpPr>
              <p:nvPr/>
            </p:nvSpPr>
            <p:spPr>
              <a:xfrm>
                <a:off x="4107872" y="2992582"/>
                <a:ext cx="365806" cy="369332"/>
              </a:xfrm>
              <a:prstGeom prst="rect">
                <a:avLst/>
              </a:prstGeom>
              <a:blipFill rotWithShape="1">
                <a:blip r:embed="rId4"/>
                <a:stretch>
                  <a:fillRect/>
                </a:stretch>
              </a:blipFill>
            </p:spPr>
            <p:txBody>
              <a:bodyPr/>
              <a:lstStyle/>
              <a:p>
                <a:r>
                  <a:rPr lang="en-CA">
                    <a:noFill/>
                  </a:rPr>
                  <a:t> </a:t>
                </a:r>
              </a:p>
            </p:txBody>
          </p:sp>
        </mc:Fallback>
      </mc:AlternateContent>
    </p:spTree>
    <p:extLst>
      <p:ext uri="{BB962C8B-B14F-4D97-AF65-F5344CB8AC3E}">
        <p14:creationId xmlns:p14="http://schemas.microsoft.com/office/powerpoint/2010/main" val="4028666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animEffect transition="in" filter="fade">
                                      <p:cBhvr>
                                        <p:cTn id="43" dur="1000"/>
                                        <p:tgtEl>
                                          <p:spTgt spid="6">
                                            <p:txEl>
                                              <p:pRg st="0" end="0"/>
                                            </p:txEl>
                                          </p:spTgt>
                                        </p:tgtEl>
                                      </p:cBhvr>
                                    </p:animEffect>
                                    <p:anim calcmode="lin" valueType="num">
                                      <p:cBhvr>
                                        <p:cTn id="44"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45"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6">
                                            <p:txEl>
                                              <p:pRg st="1" end="1"/>
                                            </p:txEl>
                                          </p:spTgt>
                                        </p:tgtEl>
                                        <p:attrNameLst>
                                          <p:attrName>style.visibility</p:attrName>
                                        </p:attrNameLst>
                                      </p:cBhvr>
                                      <p:to>
                                        <p:strVal val="visible"/>
                                      </p:to>
                                    </p:set>
                                    <p:animEffect transition="in" filter="fade">
                                      <p:cBhvr>
                                        <p:cTn id="50" dur="1000"/>
                                        <p:tgtEl>
                                          <p:spTgt spid="6">
                                            <p:txEl>
                                              <p:pRg st="1" end="1"/>
                                            </p:txEl>
                                          </p:spTgt>
                                        </p:tgtEl>
                                      </p:cBhvr>
                                    </p:animEffect>
                                    <p:anim calcmode="lin" valueType="num">
                                      <p:cBhvr>
                                        <p:cTn id="51"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52"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6">
                                            <p:txEl>
                                              <p:pRg st="2" end="2"/>
                                            </p:txEl>
                                          </p:spTgt>
                                        </p:tgtEl>
                                        <p:attrNameLst>
                                          <p:attrName>style.visibility</p:attrName>
                                        </p:attrNameLst>
                                      </p:cBhvr>
                                      <p:to>
                                        <p:strVal val="visible"/>
                                      </p:to>
                                    </p:set>
                                    <p:animEffect transition="in" filter="fade">
                                      <p:cBhvr>
                                        <p:cTn id="57" dur="1000"/>
                                        <p:tgtEl>
                                          <p:spTgt spid="6">
                                            <p:txEl>
                                              <p:pRg st="2" end="2"/>
                                            </p:txEl>
                                          </p:spTgt>
                                        </p:tgtEl>
                                      </p:cBhvr>
                                    </p:animEffect>
                                    <p:anim calcmode="lin" valueType="num">
                                      <p:cBhvr>
                                        <p:cTn id="5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59"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grpId="0" nodeType="clickEffect">
                                  <p:stCondLst>
                                    <p:cond delay="0"/>
                                  </p:stCondLst>
                                  <p:childTnLst>
                                    <p:set>
                                      <p:cBhvr>
                                        <p:cTn id="63" dur="1" fill="hold">
                                          <p:stCondLst>
                                            <p:cond delay="0"/>
                                          </p:stCondLst>
                                        </p:cTn>
                                        <p:tgtEl>
                                          <p:spTgt spid="6">
                                            <p:txEl>
                                              <p:pRg st="3" end="3"/>
                                            </p:txEl>
                                          </p:spTgt>
                                        </p:tgtEl>
                                        <p:attrNameLst>
                                          <p:attrName>style.visibility</p:attrName>
                                        </p:attrNameLst>
                                      </p:cBhvr>
                                      <p:to>
                                        <p:strVal val="visible"/>
                                      </p:to>
                                    </p:set>
                                    <p:animEffect transition="in" filter="fade">
                                      <p:cBhvr>
                                        <p:cTn id="64" dur="1000"/>
                                        <p:tgtEl>
                                          <p:spTgt spid="6">
                                            <p:txEl>
                                              <p:pRg st="3" end="3"/>
                                            </p:txEl>
                                          </p:spTgt>
                                        </p:tgtEl>
                                      </p:cBhvr>
                                    </p:animEffect>
                                    <p:anim calcmode="lin" valueType="num">
                                      <p:cBhvr>
                                        <p:cTn id="65"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66"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grpId="0" nodeType="clickEffect">
                                  <p:stCondLst>
                                    <p:cond delay="0"/>
                                  </p:stCondLst>
                                  <p:childTnLst>
                                    <p:set>
                                      <p:cBhvr>
                                        <p:cTn id="70" dur="1" fill="hold">
                                          <p:stCondLst>
                                            <p:cond delay="0"/>
                                          </p:stCondLst>
                                        </p:cTn>
                                        <p:tgtEl>
                                          <p:spTgt spid="6">
                                            <p:txEl>
                                              <p:pRg st="4" end="4"/>
                                            </p:txEl>
                                          </p:spTgt>
                                        </p:tgtEl>
                                        <p:attrNameLst>
                                          <p:attrName>style.visibility</p:attrName>
                                        </p:attrNameLst>
                                      </p:cBhvr>
                                      <p:to>
                                        <p:strVal val="visible"/>
                                      </p:to>
                                    </p:set>
                                    <p:animEffect transition="in" filter="fade">
                                      <p:cBhvr>
                                        <p:cTn id="71" dur="1000"/>
                                        <p:tgtEl>
                                          <p:spTgt spid="6">
                                            <p:txEl>
                                              <p:pRg st="4" end="4"/>
                                            </p:txEl>
                                          </p:spTgt>
                                        </p:tgtEl>
                                      </p:cBhvr>
                                    </p:animEffect>
                                    <p:anim calcmode="lin" valueType="num">
                                      <p:cBhvr>
                                        <p:cTn id="72"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73"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fr-CA" dirty="0" smtClean="0"/>
              <a:t>Mesures non pharmacologiques</a:t>
            </a:r>
            <a:endParaRPr lang="en-CA" dirty="0"/>
          </a:p>
        </p:txBody>
      </p:sp>
      <p:pic>
        <p:nvPicPr>
          <p:cNvPr id="5" name="Picture 7" descr="C:\Users\savocynt\AppData\Local\Microsoft\Windows\Temporary Internet Files\Content.IE5\I16NWL2G\elevator_people[1].pn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275856" y="1700808"/>
            <a:ext cx="2652938" cy="3875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198703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fr-CA" dirty="0" smtClean="0"/>
              <a:t>Demeurer calme</a:t>
            </a:r>
          </a:p>
          <a:p>
            <a:r>
              <a:rPr lang="fr-CA" dirty="0" smtClean="0"/>
              <a:t>Utiliser un ventilateur</a:t>
            </a:r>
          </a:p>
          <a:p>
            <a:r>
              <a:rPr lang="fr-CA" dirty="0" smtClean="0"/>
              <a:t>Positionnement du patient</a:t>
            </a:r>
          </a:p>
          <a:p>
            <a:r>
              <a:rPr lang="fr-CA" dirty="0" smtClean="0"/>
              <a:t>Limiter le nombre de personnes dans la pièce</a:t>
            </a:r>
          </a:p>
          <a:p>
            <a:r>
              <a:rPr lang="fr-CA" dirty="0" smtClean="0"/>
              <a:t>Retirer les vêtements serrés ou gênants</a:t>
            </a:r>
          </a:p>
          <a:p>
            <a:r>
              <a:rPr lang="fr-CA" dirty="0" smtClean="0"/>
              <a:t>Baisser la température de la pièce</a:t>
            </a:r>
          </a:p>
          <a:p>
            <a:r>
              <a:rPr lang="fr-CA" dirty="0" smtClean="0"/>
              <a:t>Placer près d’une fenêtre </a:t>
            </a:r>
          </a:p>
          <a:p>
            <a:r>
              <a:rPr lang="fr-CA" dirty="0" smtClean="0"/>
              <a:t>Ouvrir les rideaux</a:t>
            </a:r>
          </a:p>
          <a:p>
            <a:r>
              <a:rPr lang="fr-CA" dirty="0" smtClean="0"/>
              <a:t>Éviter les irritants (odeurs)</a:t>
            </a:r>
          </a:p>
          <a:p>
            <a:r>
              <a:rPr lang="fr-CA" dirty="0" smtClean="0"/>
              <a:t>Exercices respiratoires</a:t>
            </a:r>
          </a:p>
          <a:p>
            <a:endParaRPr lang="en-CA" dirty="0"/>
          </a:p>
        </p:txBody>
      </p:sp>
      <p:sp>
        <p:nvSpPr>
          <p:cNvPr id="3" name="Title 2"/>
          <p:cNvSpPr>
            <a:spLocks noGrp="1"/>
          </p:cNvSpPr>
          <p:nvPr>
            <p:ph type="title"/>
          </p:nvPr>
        </p:nvSpPr>
        <p:spPr/>
        <p:txBody>
          <a:bodyPr>
            <a:normAutofit fontScale="90000"/>
          </a:bodyPr>
          <a:lstStyle/>
          <a:p>
            <a:r>
              <a:rPr lang="fr-CA" dirty="0" smtClean="0"/>
              <a:t>Mesures non pharmacologiques</a:t>
            </a:r>
            <a:endParaRPr lang="en-CA" dirty="0"/>
          </a:p>
        </p:txBody>
      </p:sp>
    </p:spTree>
    <p:extLst>
      <p:ext uri="{BB962C8B-B14F-4D97-AF65-F5344CB8AC3E}">
        <p14:creationId xmlns:p14="http://schemas.microsoft.com/office/powerpoint/2010/main" val="878872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fade">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fade">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fade">
                                      <p:cBhvr>
                                        <p:cTn id="52"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r-CA" dirty="0" smtClean="0"/>
              <a:t>Mesures pharmacologiques</a:t>
            </a:r>
            <a:endParaRPr lang="en-CA" dirty="0"/>
          </a:p>
        </p:txBody>
      </p:sp>
      <p:pic>
        <p:nvPicPr>
          <p:cNvPr id="4" name="Picture 4" descr="C:\Users\savocynt\AppData\Local\Microsoft\Windows\Temporary Internet Files\Content.IE5\ADB2F982\guidelines[1].jp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39552" y="1196752"/>
            <a:ext cx="4561488" cy="364330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7" descr="C:\Users\savocynt\AppData\Local\Microsoft\Windows\Temporary Internet Files\Content.IE5\1KYV2XCP\medication2[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28184" y="4653136"/>
            <a:ext cx="1371600" cy="12984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6620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r-CA" dirty="0" err="1"/>
              <a:t>Oxygèn</a:t>
            </a:r>
            <a:r>
              <a:rPr lang="en-CA" dirty="0" smtClean="0"/>
              <a:t>e</a:t>
            </a:r>
          </a:p>
          <a:p>
            <a:r>
              <a:rPr lang="fr-CA" dirty="0" smtClean="0"/>
              <a:t>Opioïdes</a:t>
            </a:r>
          </a:p>
          <a:p>
            <a:r>
              <a:rPr lang="fr-CA" dirty="0" smtClean="0"/>
              <a:t>Traitements adjuvants:</a:t>
            </a:r>
            <a:endParaRPr lang="en-CA" dirty="0" smtClean="0"/>
          </a:p>
          <a:p>
            <a:pPr lvl="1"/>
            <a:r>
              <a:rPr lang="fr-CA" dirty="0" smtClean="0"/>
              <a:t>Bronchodilatateurs et stéroïdes en inhalation</a:t>
            </a:r>
          </a:p>
          <a:p>
            <a:pPr lvl="1"/>
            <a:r>
              <a:rPr lang="fr-CA" dirty="0" smtClean="0"/>
              <a:t>Stéroïdes</a:t>
            </a:r>
            <a:endParaRPr lang="fr-CA" dirty="0"/>
          </a:p>
          <a:p>
            <a:pPr lvl="1"/>
            <a:r>
              <a:rPr lang="fr-CA" dirty="0" smtClean="0"/>
              <a:t>Phénothiazines</a:t>
            </a:r>
          </a:p>
          <a:p>
            <a:pPr lvl="1"/>
            <a:r>
              <a:rPr lang="fr-CA" dirty="0" smtClean="0"/>
              <a:t>Benzodiazépines</a:t>
            </a:r>
          </a:p>
          <a:p>
            <a:pPr lvl="1"/>
            <a:r>
              <a:rPr lang="fr-CA" dirty="0" smtClean="0"/>
              <a:t>Diurétiques</a:t>
            </a:r>
          </a:p>
          <a:p>
            <a:pPr lvl="1"/>
            <a:r>
              <a:rPr lang="fr-CA" dirty="0" smtClean="0"/>
              <a:t>Ventilation non-invasive</a:t>
            </a:r>
          </a:p>
        </p:txBody>
      </p:sp>
      <p:sp>
        <p:nvSpPr>
          <p:cNvPr id="3" name="Title 2"/>
          <p:cNvSpPr>
            <a:spLocks noGrp="1"/>
          </p:cNvSpPr>
          <p:nvPr>
            <p:ph type="title"/>
          </p:nvPr>
        </p:nvSpPr>
        <p:spPr/>
        <p:txBody>
          <a:bodyPr/>
          <a:lstStyle/>
          <a:p>
            <a:r>
              <a:rPr lang="fr-CA" dirty="0" smtClean="0"/>
              <a:t>Mesures pharmacologiques</a:t>
            </a:r>
            <a:endParaRPr lang="en-CA" dirty="0"/>
          </a:p>
        </p:txBody>
      </p:sp>
      <p:pic>
        <p:nvPicPr>
          <p:cNvPr id="4" name="Picture 8" descr="C:\Users\savocynt\AppData\Local\Microsoft\Windows\Temporary Internet Files\Content.IE5\ADB2F982\doctor-rx-copyright1[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35566" y="4293096"/>
            <a:ext cx="1428751" cy="201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6988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fr-CA" dirty="0" smtClean="0"/>
              <a:t>Vous êtes au chevet de M. </a:t>
            </a:r>
            <a:r>
              <a:rPr lang="fr-CA" dirty="0" err="1" smtClean="0"/>
              <a:t>LeBlanc</a:t>
            </a:r>
            <a:r>
              <a:rPr lang="fr-CA" dirty="0" smtClean="0"/>
              <a:t>, 79 ans </a:t>
            </a:r>
          </a:p>
          <a:p>
            <a:r>
              <a:rPr lang="fr-CA" dirty="0" smtClean="0"/>
              <a:t>Connu MPOC tabagique</a:t>
            </a:r>
          </a:p>
          <a:p>
            <a:r>
              <a:rPr lang="fr-CA" dirty="0"/>
              <a:t>x</a:t>
            </a:r>
            <a:r>
              <a:rPr lang="fr-CA" dirty="0" smtClean="0"/>
              <a:t> 1 an,  </a:t>
            </a:r>
            <a:r>
              <a:rPr lang="fr-CA" dirty="0" err="1" smtClean="0"/>
              <a:t>Dx</a:t>
            </a:r>
            <a:r>
              <a:rPr lang="fr-CA" dirty="0" smtClean="0"/>
              <a:t> d’adénocarcinome pulmonaire avec métastases locales et osseuses aux côtes et T5</a:t>
            </a:r>
          </a:p>
          <a:p>
            <a:r>
              <a:rPr lang="fr-CA" dirty="0" smtClean="0"/>
              <a:t>Il est principalement alité.</a:t>
            </a:r>
          </a:p>
          <a:p>
            <a:r>
              <a:rPr lang="fr-CA" dirty="0" smtClean="0"/>
              <a:t>Il s’alimente peu.</a:t>
            </a:r>
          </a:p>
          <a:p>
            <a:r>
              <a:rPr lang="fr-CA" dirty="0" smtClean="0"/>
              <a:t>Il est a bout de souffle, est </a:t>
            </a:r>
            <a:r>
              <a:rPr lang="fr-CA" dirty="0" err="1" smtClean="0"/>
              <a:t>tachypnéique</a:t>
            </a:r>
            <a:r>
              <a:rPr lang="fr-CA" dirty="0" smtClean="0"/>
              <a:t>, tousse et crache.</a:t>
            </a:r>
          </a:p>
          <a:p>
            <a:r>
              <a:rPr lang="fr-CA" dirty="0" smtClean="0"/>
              <a:t>On dirait qu’il s’étouffe.</a:t>
            </a:r>
          </a:p>
          <a:p>
            <a:r>
              <a:rPr lang="fr-CA" dirty="0" smtClean="0"/>
              <a:t>Sa famille est paniquée.</a:t>
            </a:r>
          </a:p>
          <a:p>
            <a:r>
              <a:rPr lang="fr-CA" dirty="0" smtClean="0"/>
              <a:t>Que faite vous?</a:t>
            </a:r>
          </a:p>
          <a:p>
            <a:endParaRPr lang="en-CA" dirty="0"/>
          </a:p>
        </p:txBody>
      </p:sp>
      <p:sp>
        <p:nvSpPr>
          <p:cNvPr id="3" name="Title 2"/>
          <p:cNvSpPr>
            <a:spLocks noGrp="1"/>
          </p:cNvSpPr>
          <p:nvPr>
            <p:ph type="title"/>
          </p:nvPr>
        </p:nvSpPr>
        <p:spPr/>
        <p:txBody>
          <a:bodyPr/>
          <a:lstStyle/>
          <a:p>
            <a:r>
              <a:rPr lang="fr-CA" dirty="0" smtClean="0"/>
              <a:t>Mise en situation</a:t>
            </a:r>
            <a:endParaRPr lang="en-CA" dirty="0"/>
          </a:p>
        </p:txBody>
      </p:sp>
    </p:spTree>
    <p:extLst>
      <p:ext uri="{BB962C8B-B14F-4D97-AF65-F5344CB8AC3E}">
        <p14:creationId xmlns:p14="http://schemas.microsoft.com/office/powerpoint/2010/main" val="12489370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r-CA" dirty="0" smtClean="0"/>
              <a:t>Ils diminuent la sensation d’essoufflement </a:t>
            </a:r>
          </a:p>
          <a:p>
            <a:r>
              <a:rPr lang="fr-CA" dirty="0" smtClean="0"/>
              <a:t>Agissent au centre respiratoire</a:t>
            </a:r>
          </a:p>
          <a:p>
            <a:r>
              <a:rPr lang="fr-CA" dirty="0" smtClean="0"/>
              <a:t>Des essais cliniques ont confirmé l’utilité et la sécurité des opioïdes aux doses appropriées et titrés de façon judicieuse.</a:t>
            </a:r>
          </a:p>
          <a:p>
            <a:r>
              <a:rPr lang="fr-CA" dirty="0" smtClean="0"/>
              <a:t>Efficace non seulement chez les patients atteints d’un cancer avancé mais aussi de la SLA, de maladie cardiaque et de maladie pulmonaire en phase terminale.</a:t>
            </a:r>
            <a:endParaRPr lang="en-CA" dirty="0"/>
          </a:p>
        </p:txBody>
      </p:sp>
      <p:sp>
        <p:nvSpPr>
          <p:cNvPr id="3" name="Title 2"/>
          <p:cNvSpPr>
            <a:spLocks noGrp="1"/>
          </p:cNvSpPr>
          <p:nvPr>
            <p:ph type="title"/>
          </p:nvPr>
        </p:nvSpPr>
        <p:spPr/>
        <p:txBody>
          <a:bodyPr/>
          <a:lstStyle/>
          <a:p>
            <a:r>
              <a:rPr lang="fr-CA" dirty="0" smtClean="0"/>
              <a:t>Opioïdes</a:t>
            </a:r>
            <a:endParaRPr lang="en-CA" dirty="0"/>
          </a:p>
        </p:txBody>
      </p:sp>
    </p:spTree>
    <p:extLst>
      <p:ext uri="{BB962C8B-B14F-4D97-AF65-F5344CB8AC3E}">
        <p14:creationId xmlns:p14="http://schemas.microsoft.com/office/powerpoint/2010/main" val="42542975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fr-CA" dirty="0" smtClean="0"/>
              <a:t>Suivre le modèle du traitement de la douleur.</a:t>
            </a:r>
          </a:p>
          <a:p>
            <a:r>
              <a:rPr lang="fr-CA" dirty="0" smtClean="0"/>
              <a:t>Régime régulier avec entre-doses </a:t>
            </a:r>
            <a:r>
              <a:rPr lang="fr-CA" dirty="0" err="1" smtClean="0"/>
              <a:t>prn</a:t>
            </a:r>
            <a:endParaRPr lang="fr-CA" dirty="0" smtClean="0"/>
          </a:p>
          <a:p>
            <a:r>
              <a:rPr lang="fr-CA" dirty="0" smtClean="0"/>
              <a:t>Commencer avec de petites doses ex: Morphine 2,5mg-5mg po q 4h avec ED 2,5mg q 1h </a:t>
            </a:r>
            <a:r>
              <a:rPr lang="fr-CA" dirty="0" err="1" smtClean="0"/>
              <a:t>prn</a:t>
            </a:r>
            <a:endParaRPr lang="fr-CA" dirty="0" smtClean="0"/>
          </a:p>
          <a:p>
            <a:r>
              <a:rPr lang="fr-CA" dirty="0" smtClean="0"/>
              <a:t>Titrer graduellement.</a:t>
            </a:r>
          </a:p>
          <a:p>
            <a:r>
              <a:rPr lang="fr-CA" dirty="0" smtClean="0"/>
              <a:t>Ajouter un laxatif et un </a:t>
            </a:r>
            <a:r>
              <a:rPr lang="fr-CA" dirty="0" err="1" smtClean="0"/>
              <a:t>anti-émétique</a:t>
            </a:r>
            <a:endParaRPr lang="fr-CA" dirty="0" smtClean="0"/>
          </a:p>
          <a:p>
            <a:r>
              <a:rPr lang="fr-CA" dirty="0" smtClean="0"/>
              <a:t>On peut diminuer la dose chez un pt MPOC et titrer plus lentement.</a:t>
            </a:r>
          </a:p>
          <a:p>
            <a:r>
              <a:rPr lang="fr-CA" dirty="0" smtClean="0"/>
              <a:t>Chez un patient non naïf aux opiacés on peut augmenter la dose de 25%.</a:t>
            </a:r>
            <a:endParaRPr lang="en-CA" dirty="0"/>
          </a:p>
        </p:txBody>
      </p:sp>
      <p:sp>
        <p:nvSpPr>
          <p:cNvPr id="3" name="Title 2"/>
          <p:cNvSpPr>
            <a:spLocks noGrp="1"/>
          </p:cNvSpPr>
          <p:nvPr>
            <p:ph type="title"/>
          </p:nvPr>
        </p:nvSpPr>
        <p:spPr/>
        <p:txBody>
          <a:bodyPr>
            <a:normAutofit fontScale="90000"/>
          </a:bodyPr>
          <a:lstStyle/>
          <a:p>
            <a:r>
              <a:rPr lang="fr-CA" dirty="0" smtClean="0"/>
              <a:t>Utilisation d’opioïdes dans la dyspnée</a:t>
            </a:r>
            <a:endParaRPr lang="en-CA" dirty="0"/>
          </a:p>
        </p:txBody>
      </p:sp>
    </p:spTree>
    <p:extLst>
      <p:ext uri="{BB962C8B-B14F-4D97-AF65-F5344CB8AC3E}">
        <p14:creationId xmlns:p14="http://schemas.microsoft.com/office/powerpoint/2010/main" val="11740796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18864" y="1481329"/>
            <a:ext cx="8229600" cy="4525963"/>
          </a:xfrm>
        </p:spPr>
        <p:txBody>
          <a:bodyPr/>
          <a:lstStyle/>
          <a:p>
            <a:r>
              <a:rPr lang="fr-CA" dirty="0" smtClean="0"/>
              <a:t>Morphine 5mg po q4h</a:t>
            </a:r>
          </a:p>
          <a:p>
            <a:endParaRPr lang="fr-CA" dirty="0"/>
          </a:p>
          <a:p>
            <a:r>
              <a:rPr lang="fr-CA" dirty="0" err="1" smtClean="0"/>
              <a:t>Dilaudid</a:t>
            </a:r>
            <a:r>
              <a:rPr lang="fr-CA" dirty="0" smtClean="0"/>
              <a:t> 1 mg po q4h</a:t>
            </a:r>
          </a:p>
          <a:p>
            <a:endParaRPr lang="fr-CA" dirty="0"/>
          </a:p>
          <a:p>
            <a:r>
              <a:rPr lang="fr-CA" dirty="0" err="1" smtClean="0"/>
              <a:t>Oxycodone</a:t>
            </a:r>
            <a:r>
              <a:rPr lang="fr-CA" dirty="0" smtClean="0"/>
              <a:t> 5mg po q 4h</a:t>
            </a:r>
          </a:p>
          <a:p>
            <a:endParaRPr lang="fr-CA" dirty="0"/>
          </a:p>
          <a:p>
            <a:r>
              <a:rPr lang="fr-CA" dirty="0" smtClean="0"/>
              <a:t>On peut ajouter une entre-dose en cas de percées de douleur à toutes les 1-3h </a:t>
            </a:r>
            <a:r>
              <a:rPr lang="fr-CA" smtClean="0"/>
              <a:t>prn</a:t>
            </a:r>
            <a:endParaRPr lang="en-CA" dirty="0"/>
          </a:p>
        </p:txBody>
      </p:sp>
      <p:sp>
        <p:nvSpPr>
          <p:cNvPr id="3" name="Title 2"/>
          <p:cNvSpPr>
            <a:spLocks noGrp="1"/>
          </p:cNvSpPr>
          <p:nvPr>
            <p:ph type="title"/>
          </p:nvPr>
        </p:nvSpPr>
        <p:spPr/>
        <p:txBody>
          <a:bodyPr>
            <a:normAutofit fontScale="90000"/>
          </a:bodyPr>
          <a:lstStyle/>
          <a:p>
            <a:r>
              <a:rPr lang="fr-CA" dirty="0" smtClean="0"/>
              <a:t>Débuter un traitement aux opioïdes</a:t>
            </a:r>
            <a:endParaRPr lang="en-CA" dirty="0"/>
          </a:p>
        </p:txBody>
      </p:sp>
    </p:spTree>
    <p:extLst>
      <p:ext uri="{BB962C8B-B14F-4D97-AF65-F5344CB8AC3E}">
        <p14:creationId xmlns:p14="http://schemas.microsoft.com/office/powerpoint/2010/main" val="36338747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r-CA" dirty="0" smtClean="0"/>
              <a:t>Favoriser la voie orale</a:t>
            </a:r>
          </a:p>
          <a:p>
            <a:r>
              <a:rPr lang="fr-CA" dirty="0" smtClean="0"/>
              <a:t>Si le patient est incapable d’avaler: </a:t>
            </a:r>
            <a:r>
              <a:rPr lang="fr-CA" dirty="0" err="1" smtClean="0"/>
              <a:t>sc</a:t>
            </a:r>
            <a:r>
              <a:rPr lang="fr-CA" dirty="0" smtClean="0"/>
              <a:t>, IV, TD</a:t>
            </a:r>
          </a:p>
          <a:p>
            <a:r>
              <a:rPr lang="fr-CA" dirty="0" smtClean="0"/>
              <a:t>Plus rarement utilisés voies SL, </a:t>
            </a:r>
            <a:r>
              <a:rPr lang="fr-CA" dirty="0" err="1" smtClean="0"/>
              <a:t>intrathécale</a:t>
            </a:r>
            <a:r>
              <a:rPr lang="fr-CA" dirty="0" smtClean="0"/>
              <a:t>, épidurale</a:t>
            </a:r>
          </a:p>
          <a:p>
            <a:r>
              <a:rPr lang="fr-CA" dirty="0" smtClean="0"/>
              <a:t>Ne pas utiliser la voie IM</a:t>
            </a:r>
          </a:p>
          <a:p>
            <a:endParaRPr lang="fr-CA" dirty="0" smtClean="0"/>
          </a:p>
          <a:p>
            <a:endParaRPr lang="en-CA" dirty="0"/>
          </a:p>
        </p:txBody>
      </p:sp>
      <p:sp>
        <p:nvSpPr>
          <p:cNvPr id="3" name="Title 2"/>
          <p:cNvSpPr>
            <a:spLocks noGrp="1"/>
          </p:cNvSpPr>
          <p:nvPr>
            <p:ph type="title"/>
          </p:nvPr>
        </p:nvSpPr>
        <p:spPr/>
        <p:txBody>
          <a:bodyPr/>
          <a:lstStyle/>
          <a:p>
            <a:r>
              <a:rPr lang="en-CA" dirty="0" smtClean="0"/>
              <a:t>Initiation des </a:t>
            </a:r>
            <a:r>
              <a:rPr lang="fr-CA" dirty="0" smtClean="0"/>
              <a:t>opioïdes</a:t>
            </a:r>
            <a:endParaRPr lang="en-CA" dirty="0"/>
          </a:p>
        </p:txBody>
      </p:sp>
    </p:spTree>
    <p:extLst>
      <p:ext uri="{BB962C8B-B14F-4D97-AF65-F5344CB8AC3E}">
        <p14:creationId xmlns:p14="http://schemas.microsoft.com/office/powerpoint/2010/main" val="6661708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r-CA" dirty="0"/>
              <a:t>L’</a:t>
            </a:r>
            <a:r>
              <a:rPr lang="fr-CA" dirty="0" err="1"/>
              <a:t>entredose</a:t>
            </a:r>
            <a:r>
              <a:rPr lang="fr-CA" dirty="0"/>
              <a:t>(ED)=10% de la dose totale en </a:t>
            </a:r>
            <a:r>
              <a:rPr lang="fr-CA" dirty="0" smtClean="0"/>
              <a:t>24h</a:t>
            </a:r>
          </a:p>
          <a:p>
            <a:pPr lvl="1"/>
            <a:r>
              <a:rPr lang="fr-CA" dirty="0" smtClean="0"/>
              <a:t>Ou </a:t>
            </a:r>
            <a:r>
              <a:rPr lang="fr-CA" dirty="0"/>
              <a:t>on peut prendre la demie de la dose </a:t>
            </a:r>
            <a:r>
              <a:rPr lang="fr-CA" dirty="0" smtClean="0"/>
              <a:t>q4h</a:t>
            </a:r>
          </a:p>
          <a:p>
            <a:pPr lvl="1"/>
            <a:r>
              <a:rPr lang="fr-CA" dirty="0" smtClean="0"/>
              <a:t>Ex: </a:t>
            </a:r>
            <a:r>
              <a:rPr lang="fr-CA" dirty="0" err="1" smtClean="0"/>
              <a:t>Morhine</a:t>
            </a:r>
            <a:r>
              <a:rPr lang="fr-CA" dirty="0" smtClean="0"/>
              <a:t> 20mg q 4h reg = 120mg/24h</a:t>
            </a:r>
          </a:p>
          <a:p>
            <a:pPr lvl="1"/>
            <a:r>
              <a:rPr lang="fr-CA" dirty="0" smtClean="0"/>
              <a:t>10%= ED Morphine 12 mg q 1-2h </a:t>
            </a:r>
            <a:r>
              <a:rPr lang="fr-CA" dirty="0" err="1" smtClean="0"/>
              <a:t>prn</a:t>
            </a:r>
            <a:endParaRPr lang="fr-CA" dirty="0" smtClean="0"/>
          </a:p>
          <a:p>
            <a:r>
              <a:rPr lang="fr-CA" dirty="0" smtClean="0"/>
              <a:t>On </a:t>
            </a:r>
            <a:r>
              <a:rPr lang="fr-CA" dirty="0"/>
              <a:t>utilise la même molécule pour les ED que la dose régulière</a:t>
            </a:r>
            <a:r>
              <a:rPr lang="fr-CA" dirty="0" smtClean="0"/>
              <a:t>.</a:t>
            </a:r>
          </a:p>
          <a:p>
            <a:r>
              <a:rPr lang="fr-CA" dirty="0" smtClean="0"/>
              <a:t>Si un patient nécessite plus de 3 entre-doses par 24h, on doit considérer d’augmenter notre dose régulière.</a:t>
            </a:r>
          </a:p>
          <a:p>
            <a:endParaRPr lang="fr-CA" dirty="0" smtClean="0"/>
          </a:p>
          <a:p>
            <a:endParaRPr lang="fr-CA" dirty="0" smtClean="0"/>
          </a:p>
          <a:p>
            <a:pPr lvl="1"/>
            <a:endParaRPr lang="fr-CA" dirty="0"/>
          </a:p>
          <a:p>
            <a:pPr lvl="1"/>
            <a:endParaRPr lang="fr-CA" dirty="0"/>
          </a:p>
        </p:txBody>
      </p:sp>
      <p:sp>
        <p:nvSpPr>
          <p:cNvPr id="3" name="Title 2"/>
          <p:cNvSpPr>
            <a:spLocks noGrp="1"/>
          </p:cNvSpPr>
          <p:nvPr>
            <p:ph type="title"/>
          </p:nvPr>
        </p:nvSpPr>
        <p:spPr/>
        <p:txBody>
          <a:bodyPr/>
          <a:lstStyle/>
          <a:p>
            <a:r>
              <a:rPr lang="fr-CA" dirty="0" smtClean="0"/>
              <a:t>Les entre-doses</a:t>
            </a:r>
            <a:endParaRPr lang="en-CA" dirty="0"/>
          </a:p>
        </p:txBody>
      </p:sp>
    </p:spTree>
    <p:extLst>
      <p:ext uri="{BB962C8B-B14F-4D97-AF65-F5344CB8AC3E}">
        <p14:creationId xmlns:p14="http://schemas.microsoft.com/office/powerpoint/2010/main" val="5610085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2989548" y="2400288"/>
            <a:ext cx="2808312" cy="1346448"/>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r-CA" dirty="0" smtClean="0"/>
              <a:t>MORPHINE</a:t>
            </a:r>
            <a:endParaRPr lang="en-CA" dirty="0"/>
          </a:p>
        </p:txBody>
      </p:sp>
      <p:sp>
        <p:nvSpPr>
          <p:cNvPr id="5" name="Oval 4"/>
          <p:cNvSpPr/>
          <p:nvPr/>
        </p:nvSpPr>
        <p:spPr>
          <a:xfrm>
            <a:off x="3407230" y="548680"/>
            <a:ext cx="1988603" cy="9144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CA" dirty="0" smtClean="0"/>
              <a:t>CODÉINE/</a:t>
            </a:r>
            <a:r>
              <a:rPr lang="fr-CA" dirty="0" err="1" smtClean="0"/>
              <a:t>Tramadol</a:t>
            </a:r>
            <a:endParaRPr lang="en-CA" dirty="0"/>
          </a:p>
        </p:txBody>
      </p:sp>
      <p:sp>
        <p:nvSpPr>
          <p:cNvPr id="6" name="Oval 5"/>
          <p:cNvSpPr/>
          <p:nvPr/>
        </p:nvSpPr>
        <p:spPr>
          <a:xfrm>
            <a:off x="3563888" y="4725144"/>
            <a:ext cx="199452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r-CA" dirty="0" smtClean="0"/>
              <a:t>FENTANYL</a:t>
            </a:r>
            <a:endParaRPr lang="en-CA" dirty="0"/>
          </a:p>
        </p:txBody>
      </p:sp>
      <p:sp>
        <p:nvSpPr>
          <p:cNvPr id="7" name="Oval 6"/>
          <p:cNvSpPr/>
          <p:nvPr/>
        </p:nvSpPr>
        <p:spPr>
          <a:xfrm>
            <a:off x="502159" y="3817137"/>
            <a:ext cx="2088232" cy="108012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r-CA" dirty="0" smtClean="0"/>
              <a:t>HYDRO-MORPHONE</a:t>
            </a:r>
            <a:endParaRPr lang="en-CA" dirty="0"/>
          </a:p>
        </p:txBody>
      </p:sp>
      <p:sp>
        <p:nvSpPr>
          <p:cNvPr id="8" name="Oval 7"/>
          <p:cNvSpPr/>
          <p:nvPr/>
        </p:nvSpPr>
        <p:spPr>
          <a:xfrm>
            <a:off x="6326476" y="3632080"/>
            <a:ext cx="2304256"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r-CA" dirty="0" smtClean="0"/>
              <a:t>OXYCODONE</a:t>
            </a:r>
            <a:endParaRPr lang="en-CA" dirty="0"/>
          </a:p>
        </p:txBody>
      </p:sp>
      <p:sp>
        <p:nvSpPr>
          <p:cNvPr id="13" name="Up Arrow 12"/>
          <p:cNvSpPr/>
          <p:nvPr/>
        </p:nvSpPr>
        <p:spPr>
          <a:xfrm>
            <a:off x="3608953" y="1340768"/>
            <a:ext cx="484632" cy="1043283"/>
          </a:xfrm>
          <a:prstGeom prst="up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CA" dirty="0"/>
          </a:p>
        </p:txBody>
      </p:sp>
      <p:sp>
        <p:nvSpPr>
          <p:cNvPr id="14" name="Up Arrow 13"/>
          <p:cNvSpPr/>
          <p:nvPr/>
        </p:nvSpPr>
        <p:spPr>
          <a:xfrm>
            <a:off x="4617716" y="3746736"/>
            <a:ext cx="484632" cy="978408"/>
          </a:xfrm>
          <a:prstGeom prst="up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CA"/>
          </a:p>
        </p:txBody>
      </p:sp>
      <p:sp>
        <p:nvSpPr>
          <p:cNvPr id="15" name="Down Arrow 14"/>
          <p:cNvSpPr/>
          <p:nvPr/>
        </p:nvSpPr>
        <p:spPr>
          <a:xfrm>
            <a:off x="4509605" y="1463081"/>
            <a:ext cx="484632" cy="920970"/>
          </a:xfrm>
          <a:prstGeom prst="down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CA"/>
          </a:p>
        </p:txBody>
      </p:sp>
      <p:sp>
        <p:nvSpPr>
          <p:cNvPr id="16" name="Up Arrow 15"/>
          <p:cNvSpPr/>
          <p:nvPr/>
        </p:nvSpPr>
        <p:spPr>
          <a:xfrm rot="10800000">
            <a:off x="3837064" y="3746736"/>
            <a:ext cx="484632" cy="978408"/>
          </a:xfrm>
          <a:prstGeom prst="up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CA"/>
          </a:p>
        </p:txBody>
      </p:sp>
      <p:sp>
        <p:nvSpPr>
          <p:cNvPr id="17" name="Down Arrow 16"/>
          <p:cNvSpPr/>
          <p:nvPr/>
        </p:nvSpPr>
        <p:spPr>
          <a:xfrm rot="18608902">
            <a:off x="5683693" y="3321539"/>
            <a:ext cx="484632" cy="978408"/>
          </a:xfrm>
          <a:prstGeom prst="down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CA"/>
          </a:p>
        </p:txBody>
      </p:sp>
      <p:sp>
        <p:nvSpPr>
          <p:cNvPr id="18" name="Down Arrow 17"/>
          <p:cNvSpPr/>
          <p:nvPr/>
        </p:nvSpPr>
        <p:spPr>
          <a:xfrm rot="2582267">
            <a:off x="2348075" y="3091009"/>
            <a:ext cx="484632" cy="978408"/>
          </a:xfrm>
          <a:prstGeom prst="down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CA"/>
          </a:p>
        </p:txBody>
      </p:sp>
      <p:sp>
        <p:nvSpPr>
          <p:cNvPr id="19" name="Up Arrow 18"/>
          <p:cNvSpPr/>
          <p:nvPr/>
        </p:nvSpPr>
        <p:spPr>
          <a:xfrm rot="18572461">
            <a:off x="6077732" y="2856194"/>
            <a:ext cx="484632" cy="978408"/>
          </a:xfrm>
          <a:prstGeom prst="up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CA"/>
          </a:p>
        </p:txBody>
      </p:sp>
      <p:sp>
        <p:nvSpPr>
          <p:cNvPr id="20" name="Up Arrow 19"/>
          <p:cNvSpPr/>
          <p:nvPr/>
        </p:nvSpPr>
        <p:spPr>
          <a:xfrm rot="2506391">
            <a:off x="2764841" y="3378789"/>
            <a:ext cx="484632" cy="978408"/>
          </a:xfrm>
          <a:prstGeom prst="up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CA"/>
          </a:p>
        </p:txBody>
      </p:sp>
      <mc:AlternateContent xmlns:mc="http://schemas.openxmlformats.org/markup-compatibility/2006" xmlns:a14="http://schemas.microsoft.com/office/drawing/2010/main">
        <mc:Choice Requires="a14">
          <p:sp>
            <p:nvSpPr>
              <p:cNvPr id="22" name="Rectangular Callout 21"/>
              <p:cNvSpPr/>
              <p:nvPr/>
            </p:nvSpPr>
            <p:spPr>
              <a:xfrm>
                <a:off x="4538900" y="1694740"/>
                <a:ext cx="596531" cy="292077"/>
              </a:xfrm>
              <a:prstGeom prst="wedgeRectCallout">
                <a:avLst>
                  <a:gd name="adj1" fmla="val -19014"/>
                  <a:gd name="adj2" fmla="val 38326"/>
                </a:avLst>
              </a:prstGeom>
            </p:spPr>
            <p:style>
              <a:lnRef idx="1">
                <a:schemeClr val="dk1"/>
              </a:lnRef>
              <a:fillRef idx="2">
                <a:schemeClr val="dk1"/>
              </a:fillRef>
              <a:effectRef idx="1">
                <a:schemeClr val="dk1"/>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CA" i="1" smtClean="0">
                          <a:latin typeface="Cambria Math"/>
                          <a:ea typeface="Cambria Math"/>
                        </a:rPr>
                        <m:t>÷</m:t>
                      </m:r>
                      <m:r>
                        <a:rPr lang="fr-CA" b="0" i="1" smtClean="0">
                          <a:latin typeface="Cambria Math"/>
                          <a:ea typeface="Cambria Math"/>
                        </a:rPr>
                        <m:t>10</m:t>
                      </m:r>
                    </m:oMath>
                  </m:oMathPara>
                </a14:m>
                <a:endParaRPr lang="en-CA" dirty="0"/>
              </a:p>
            </p:txBody>
          </p:sp>
        </mc:Choice>
        <mc:Fallback xmlns="">
          <p:sp>
            <p:nvSpPr>
              <p:cNvPr id="22" name="Rectangular Callout 21"/>
              <p:cNvSpPr>
                <a:spLocks noRot="1" noChangeAspect="1" noMove="1" noResize="1" noEditPoints="1" noAdjustHandles="1" noChangeArrowheads="1" noChangeShapeType="1" noTextEdit="1"/>
              </p:cNvSpPr>
              <p:nvPr/>
            </p:nvSpPr>
            <p:spPr>
              <a:xfrm>
                <a:off x="4538899" y="1694739"/>
                <a:ext cx="596531" cy="292077"/>
              </a:xfrm>
              <a:prstGeom prst="wedgeRectCallout">
                <a:avLst>
                  <a:gd name="adj1" fmla="val -19014"/>
                  <a:gd name="adj2" fmla="val 38326"/>
                </a:avLst>
              </a:prstGeom>
              <a:blipFill rotWithShape="1">
                <a:blip r:embed="rId3"/>
                <a:stretch>
                  <a:fillRect/>
                </a:stretch>
              </a:blipFill>
            </p:spPr>
            <p:txBody>
              <a:bodyPr/>
              <a:lstStyle/>
              <a:p>
                <a:r>
                  <a:rPr lang="en-CA">
                    <a:noFill/>
                  </a:rPr>
                  <a:t> </a:t>
                </a:r>
              </a:p>
            </p:txBody>
          </p:sp>
        </mc:Fallback>
      </mc:AlternateContent>
      <p:sp>
        <p:nvSpPr>
          <p:cNvPr id="23" name="Rectangular Callout 22"/>
          <p:cNvSpPr/>
          <p:nvPr/>
        </p:nvSpPr>
        <p:spPr>
          <a:xfrm>
            <a:off x="3345335" y="1862410"/>
            <a:ext cx="731840" cy="292077"/>
          </a:xfrm>
          <a:prstGeom prst="wedgeRectCallout">
            <a:avLst>
              <a:gd name="adj1" fmla="val 17029"/>
              <a:gd name="adj2" fmla="val 53014"/>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CA" dirty="0" smtClean="0"/>
              <a:t>X 10</a:t>
            </a:r>
            <a:endParaRPr lang="en-CA" dirty="0"/>
          </a:p>
        </p:txBody>
      </p:sp>
      <mc:AlternateContent xmlns:mc="http://schemas.openxmlformats.org/markup-compatibility/2006" xmlns:a14="http://schemas.microsoft.com/office/drawing/2010/main">
        <mc:Choice Requires="a14">
          <p:sp>
            <p:nvSpPr>
              <p:cNvPr id="24" name="Rectangular Callout 23"/>
              <p:cNvSpPr/>
              <p:nvPr/>
            </p:nvSpPr>
            <p:spPr>
              <a:xfrm>
                <a:off x="2135203" y="3225190"/>
                <a:ext cx="730676" cy="287345"/>
              </a:xfrm>
              <a:prstGeom prst="wedgeRectCallout">
                <a:avLst>
                  <a:gd name="adj1" fmla="val 38940"/>
                  <a:gd name="adj2" fmla="val 61028"/>
                </a:avLst>
              </a:prstGeom>
            </p:spPr>
            <p:style>
              <a:lnRef idx="1">
                <a:schemeClr val="dk1"/>
              </a:lnRef>
              <a:fillRef idx="2">
                <a:schemeClr val="dk1"/>
              </a:fillRef>
              <a:effectRef idx="1">
                <a:schemeClr val="dk1"/>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CA" i="1" smtClean="0">
                          <a:latin typeface="Cambria Math"/>
                          <a:ea typeface="Cambria Math"/>
                        </a:rPr>
                        <m:t>÷</m:t>
                      </m:r>
                      <m:r>
                        <a:rPr lang="fr-CA" b="0" i="1" smtClean="0">
                          <a:latin typeface="Cambria Math"/>
                          <a:ea typeface="Cambria Math"/>
                        </a:rPr>
                        <m:t>5</m:t>
                      </m:r>
                    </m:oMath>
                  </m:oMathPara>
                </a14:m>
                <a:endParaRPr lang="en-CA" dirty="0"/>
              </a:p>
            </p:txBody>
          </p:sp>
        </mc:Choice>
        <mc:Fallback xmlns="">
          <p:sp>
            <p:nvSpPr>
              <p:cNvPr id="24" name="Rectangular Callout 23"/>
              <p:cNvSpPr>
                <a:spLocks noRot="1" noChangeAspect="1" noMove="1" noResize="1" noEditPoints="1" noAdjustHandles="1" noChangeArrowheads="1" noChangeShapeType="1" noTextEdit="1"/>
              </p:cNvSpPr>
              <p:nvPr/>
            </p:nvSpPr>
            <p:spPr>
              <a:xfrm>
                <a:off x="2135203" y="3225189"/>
                <a:ext cx="730676" cy="287345"/>
              </a:xfrm>
              <a:prstGeom prst="wedgeRectCallout">
                <a:avLst>
                  <a:gd name="adj1" fmla="val 38940"/>
                  <a:gd name="adj2" fmla="val 61028"/>
                </a:avLst>
              </a:prstGeom>
              <a:blipFill rotWithShape="1">
                <a:blip r:embed="rId4"/>
                <a:stretch>
                  <a:fillRect/>
                </a:stretch>
              </a:blipFill>
            </p:spPr>
            <p:txBody>
              <a:bodyPr/>
              <a:lstStyle/>
              <a:p>
                <a:r>
                  <a:rPr lang="en-CA">
                    <a:noFill/>
                  </a:rPr>
                  <a:t> </a:t>
                </a:r>
              </a:p>
            </p:txBody>
          </p:sp>
        </mc:Fallback>
      </mc:AlternateContent>
      <p:sp>
        <p:nvSpPr>
          <p:cNvPr id="25" name="Rectangular Callout 24"/>
          <p:cNvSpPr/>
          <p:nvPr/>
        </p:nvSpPr>
        <p:spPr>
          <a:xfrm rot="10800000" flipH="1" flipV="1">
            <a:off x="2843807" y="3898327"/>
            <a:ext cx="576063" cy="304983"/>
          </a:xfrm>
          <a:prstGeom prst="wedgeRect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CA" dirty="0" smtClean="0"/>
              <a:t>X 5</a:t>
            </a:r>
            <a:endParaRPr lang="en-CA" dirty="0"/>
          </a:p>
        </p:txBody>
      </p:sp>
      <p:sp>
        <p:nvSpPr>
          <p:cNvPr id="26" name="Rectangular Callout 25"/>
          <p:cNvSpPr/>
          <p:nvPr/>
        </p:nvSpPr>
        <p:spPr>
          <a:xfrm>
            <a:off x="4617718" y="4156119"/>
            <a:ext cx="530175" cy="310540"/>
          </a:xfrm>
          <a:prstGeom prst="wedgeRectCallout">
            <a:avLst>
              <a:gd name="adj1" fmla="val -52192"/>
              <a:gd name="adj2" fmla="val 67023"/>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CA" dirty="0" smtClean="0"/>
              <a:t>X2</a:t>
            </a:r>
            <a:endParaRPr lang="en-CA" dirty="0"/>
          </a:p>
        </p:txBody>
      </p:sp>
      <mc:AlternateContent xmlns:mc="http://schemas.openxmlformats.org/markup-compatibility/2006" xmlns:a14="http://schemas.microsoft.com/office/drawing/2010/main">
        <mc:Choice Requires="a14">
          <p:sp>
            <p:nvSpPr>
              <p:cNvPr id="27" name="Rectangular Callout 26"/>
              <p:cNvSpPr/>
              <p:nvPr/>
            </p:nvSpPr>
            <p:spPr>
              <a:xfrm>
                <a:off x="5523437" y="3632081"/>
                <a:ext cx="530175" cy="289913"/>
              </a:xfrm>
              <a:prstGeom prst="wedgeRectCallout">
                <a:avLst>
                  <a:gd name="adj1" fmla="val 53334"/>
                  <a:gd name="adj2" fmla="val 62500"/>
                </a:avLst>
              </a:prstGeom>
            </p:spPr>
            <p:style>
              <a:lnRef idx="1">
                <a:schemeClr val="dk1"/>
              </a:lnRef>
              <a:fillRef idx="2">
                <a:schemeClr val="dk1"/>
              </a:fillRef>
              <a:effectRef idx="1">
                <a:schemeClr val="dk1"/>
              </a:effectRef>
              <a:fontRef idx="minor">
                <a:schemeClr val="dk1"/>
              </a:fontRef>
            </p:style>
            <p:txBody>
              <a:bodyPr rtlCol="0" anchor="ctr"/>
              <a:lstStyle/>
              <a:p>
                <a:pPr algn="ctr"/>
                <a14:m>
                  <m:oMath xmlns:m="http://schemas.openxmlformats.org/officeDocument/2006/math">
                    <m:r>
                      <a:rPr lang="fr-CA" i="1" smtClean="0">
                        <a:latin typeface="Cambria Math"/>
                        <a:ea typeface="Cambria Math"/>
                      </a:rPr>
                      <m:t>÷</m:t>
                    </m:r>
                  </m:oMath>
                </a14:m>
                <a:r>
                  <a:rPr lang="fr-CA" dirty="0" smtClean="0"/>
                  <a:t>2</a:t>
                </a:r>
                <a:endParaRPr lang="en-CA" dirty="0"/>
              </a:p>
            </p:txBody>
          </p:sp>
        </mc:Choice>
        <mc:Fallback xmlns="">
          <p:sp>
            <p:nvSpPr>
              <p:cNvPr id="27" name="Rectangular Callout 26"/>
              <p:cNvSpPr>
                <a:spLocks noRot="1" noChangeAspect="1" noMove="1" noResize="1" noEditPoints="1" noAdjustHandles="1" noChangeArrowheads="1" noChangeShapeType="1" noTextEdit="1"/>
              </p:cNvSpPr>
              <p:nvPr/>
            </p:nvSpPr>
            <p:spPr>
              <a:xfrm>
                <a:off x="5523435" y="3632080"/>
                <a:ext cx="530175" cy="289913"/>
              </a:xfrm>
              <a:prstGeom prst="wedgeRectCallout">
                <a:avLst>
                  <a:gd name="adj1" fmla="val 53334"/>
                  <a:gd name="adj2" fmla="val 62500"/>
                </a:avLst>
              </a:prstGeom>
              <a:blipFill rotWithShape="1">
                <a:blip r:embed="rId5"/>
                <a:stretch>
                  <a:fillRect/>
                </a:stretch>
              </a:blipFill>
            </p:spPr>
            <p:txBody>
              <a:bodyPr/>
              <a:lstStyle/>
              <a:p>
                <a:r>
                  <a:rPr lang="en-CA">
                    <a:noFill/>
                  </a:rPr>
                  <a:t> </a:t>
                </a:r>
              </a:p>
            </p:txBody>
          </p:sp>
        </mc:Fallback>
      </mc:AlternateContent>
      <p:sp>
        <p:nvSpPr>
          <p:cNvPr id="28" name="Rectangular Callout 27"/>
          <p:cNvSpPr/>
          <p:nvPr/>
        </p:nvSpPr>
        <p:spPr>
          <a:xfrm>
            <a:off x="6287485" y="3195276"/>
            <a:ext cx="564088" cy="300245"/>
          </a:xfrm>
          <a:prstGeom prst="wedgeRect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CA" dirty="0" smtClean="0"/>
              <a:t>X2</a:t>
            </a:r>
            <a:endParaRPr lang="en-CA" dirty="0"/>
          </a:p>
        </p:txBody>
      </p:sp>
      <mc:AlternateContent xmlns:mc="http://schemas.openxmlformats.org/markup-compatibility/2006" xmlns:a14="http://schemas.microsoft.com/office/drawing/2010/main">
        <mc:Choice Requires="a14">
          <p:sp>
            <p:nvSpPr>
              <p:cNvPr id="29" name="Rectangular Callout 28"/>
              <p:cNvSpPr/>
              <p:nvPr/>
            </p:nvSpPr>
            <p:spPr>
              <a:xfrm>
                <a:off x="3753674" y="3950794"/>
                <a:ext cx="555381" cy="360595"/>
              </a:xfrm>
              <a:prstGeom prst="wedgeRectCallout">
                <a:avLst/>
              </a:prstGeom>
            </p:spPr>
            <p:style>
              <a:lnRef idx="1">
                <a:schemeClr val="dk1"/>
              </a:lnRef>
              <a:fillRef idx="2">
                <a:schemeClr val="dk1"/>
              </a:fillRef>
              <a:effectRef idx="1">
                <a:schemeClr val="dk1"/>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CA" i="1" smtClean="0">
                          <a:latin typeface="Cambria Math"/>
                          <a:ea typeface="Cambria Math"/>
                        </a:rPr>
                        <m:t>÷</m:t>
                      </m:r>
                      <m:r>
                        <a:rPr lang="fr-CA" b="0" i="1" smtClean="0">
                          <a:latin typeface="Cambria Math"/>
                          <a:ea typeface="Cambria Math"/>
                        </a:rPr>
                        <m:t>2</m:t>
                      </m:r>
                    </m:oMath>
                  </m:oMathPara>
                </a14:m>
                <a:endParaRPr lang="en-CA" dirty="0"/>
              </a:p>
            </p:txBody>
          </p:sp>
        </mc:Choice>
        <mc:Fallback xmlns="">
          <p:sp>
            <p:nvSpPr>
              <p:cNvPr id="29" name="Rectangular Callout 28"/>
              <p:cNvSpPr>
                <a:spLocks noRot="1" noChangeAspect="1" noMove="1" noResize="1" noEditPoints="1" noAdjustHandles="1" noChangeArrowheads="1" noChangeShapeType="1" noTextEdit="1"/>
              </p:cNvSpPr>
              <p:nvPr/>
            </p:nvSpPr>
            <p:spPr>
              <a:xfrm>
                <a:off x="3753673" y="3950793"/>
                <a:ext cx="555381" cy="360595"/>
              </a:xfrm>
              <a:prstGeom prst="wedgeRectCallout">
                <a:avLst/>
              </a:prstGeom>
              <a:blipFill rotWithShape="1">
                <a:blip r:embed="rId6"/>
                <a:stretch>
                  <a:fillRect/>
                </a:stretch>
              </a:blipFill>
            </p:spPr>
            <p:txBody>
              <a:bodyPr/>
              <a:lstStyle/>
              <a:p>
                <a:r>
                  <a:rPr lang="en-CA">
                    <a:noFill/>
                  </a:rPr>
                  <a:t> </a:t>
                </a:r>
              </a:p>
            </p:txBody>
          </p:sp>
        </mc:Fallback>
      </mc:AlternateContent>
      <p:sp>
        <p:nvSpPr>
          <p:cNvPr id="30" name="Rectangle 29"/>
          <p:cNvSpPr/>
          <p:nvPr/>
        </p:nvSpPr>
        <p:spPr>
          <a:xfrm>
            <a:off x="107504" y="152637"/>
            <a:ext cx="1827888"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smtClean="0"/>
              <a:t>Conversions</a:t>
            </a:r>
            <a:endParaRPr lang="en-CA" dirty="0"/>
          </a:p>
        </p:txBody>
      </p:sp>
    </p:spTree>
    <p:extLst>
      <p:ext uri="{BB962C8B-B14F-4D97-AF65-F5344CB8AC3E}">
        <p14:creationId xmlns:p14="http://schemas.microsoft.com/office/powerpoint/2010/main" val="26937147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Important opiacés</a:t>
            </a:r>
            <a:endParaRPr lang="en-CA" dirty="0"/>
          </a:p>
        </p:txBody>
      </p:sp>
      <p:sp>
        <p:nvSpPr>
          <p:cNvPr id="3" name="Content Placeholder 2"/>
          <p:cNvSpPr>
            <a:spLocks noGrp="1"/>
          </p:cNvSpPr>
          <p:nvPr>
            <p:ph idx="1"/>
          </p:nvPr>
        </p:nvSpPr>
        <p:spPr/>
        <p:txBody>
          <a:bodyPr/>
          <a:lstStyle/>
          <a:p>
            <a:r>
              <a:rPr lang="fr-CA" dirty="0" smtClean="0"/>
              <a:t>PO </a:t>
            </a:r>
            <a:r>
              <a:rPr lang="en-CA" dirty="0" smtClean="0"/>
              <a:t>à S/C:  2:1</a:t>
            </a:r>
          </a:p>
          <a:p>
            <a:pPr lvl="1"/>
            <a:r>
              <a:rPr lang="fr-CA" dirty="0" smtClean="0"/>
              <a:t>Morphine 20mg pos = Morphine 10 mg S/C</a:t>
            </a:r>
          </a:p>
          <a:p>
            <a:pPr lvl="1"/>
            <a:r>
              <a:rPr lang="fr-CA" dirty="0" err="1" smtClean="0"/>
              <a:t>Dilaudid</a:t>
            </a:r>
            <a:r>
              <a:rPr lang="fr-CA" dirty="0" smtClean="0"/>
              <a:t> 2mg S/C = </a:t>
            </a:r>
            <a:r>
              <a:rPr lang="fr-CA" dirty="0" err="1" smtClean="0"/>
              <a:t>Dilaudid</a:t>
            </a:r>
            <a:r>
              <a:rPr lang="fr-CA" dirty="0" smtClean="0"/>
              <a:t> 4mg pos</a:t>
            </a:r>
          </a:p>
          <a:p>
            <a:r>
              <a:rPr lang="fr-CA" dirty="0" smtClean="0"/>
              <a:t>PO à I/V:  3:1</a:t>
            </a:r>
          </a:p>
          <a:p>
            <a:r>
              <a:rPr lang="fr-CA" dirty="0" smtClean="0"/>
              <a:t>Si on doit changer d’opioïde, on convertit puis on diminue la dose de 20-50%</a:t>
            </a:r>
          </a:p>
          <a:p>
            <a:r>
              <a:rPr lang="fr-CA" dirty="0" smtClean="0"/>
              <a:t>« Start </a:t>
            </a:r>
            <a:r>
              <a:rPr lang="fr-CA" dirty="0" err="1" smtClean="0"/>
              <a:t>low</a:t>
            </a:r>
            <a:r>
              <a:rPr lang="fr-CA" dirty="0" smtClean="0"/>
              <a:t> and go slow »</a:t>
            </a:r>
          </a:p>
          <a:p>
            <a:r>
              <a:rPr lang="fr-CA" dirty="0" smtClean="0"/>
              <a:t>Attention aux limites supérieures en utilisant les combinaisons.</a:t>
            </a:r>
          </a:p>
          <a:p>
            <a:r>
              <a:rPr lang="fr-CA" dirty="0" smtClean="0"/>
              <a:t>Codéine et </a:t>
            </a:r>
            <a:r>
              <a:rPr lang="fr-CA" dirty="0" err="1" smtClean="0"/>
              <a:t>tramadol</a:t>
            </a:r>
            <a:r>
              <a:rPr lang="fr-CA" dirty="0" smtClean="0"/>
              <a:t> ont « limites » </a:t>
            </a:r>
          </a:p>
          <a:p>
            <a:endParaRPr lang="fr-CA" dirty="0" smtClean="0"/>
          </a:p>
        </p:txBody>
      </p:sp>
    </p:spTree>
    <p:extLst>
      <p:ext uri="{BB962C8B-B14F-4D97-AF65-F5344CB8AC3E}">
        <p14:creationId xmlns:p14="http://schemas.microsoft.com/office/powerpoint/2010/main" val="2941108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r-CA" dirty="0" smtClean="0"/>
              <a:t>Congestion respiratoire terminale</a:t>
            </a:r>
          </a:p>
          <a:p>
            <a:r>
              <a:rPr lang="fr-CA" dirty="0" smtClean="0"/>
              <a:t>« </a:t>
            </a:r>
            <a:r>
              <a:rPr lang="fr-CA" dirty="0" err="1" smtClean="0"/>
              <a:t>Death</a:t>
            </a:r>
            <a:r>
              <a:rPr lang="fr-CA" dirty="0" smtClean="0"/>
              <a:t> </a:t>
            </a:r>
            <a:r>
              <a:rPr lang="fr-CA" dirty="0" err="1" smtClean="0"/>
              <a:t>rattle</a:t>
            </a:r>
            <a:r>
              <a:rPr lang="fr-CA" dirty="0" smtClean="0"/>
              <a:t> »</a:t>
            </a:r>
          </a:p>
          <a:p>
            <a:r>
              <a:rPr lang="fr-CA" dirty="0" smtClean="0"/>
              <a:t>Causée par l’accumulation de sécrétions chez patients trop faibles pour expectorer</a:t>
            </a:r>
          </a:p>
          <a:p>
            <a:r>
              <a:rPr lang="fr-CA" dirty="0" err="1" smtClean="0"/>
              <a:t>Glycopyrrolate</a:t>
            </a:r>
            <a:r>
              <a:rPr lang="fr-CA" dirty="0" smtClean="0"/>
              <a:t> (</a:t>
            </a:r>
            <a:r>
              <a:rPr lang="fr-CA" b="1" dirty="0" err="1" smtClean="0"/>
              <a:t>R</a:t>
            </a:r>
            <a:r>
              <a:rPr lang="fr-CA" dirty="0" err="1" smtClean="0"/>
              <a:t>obinul</a:t>
            </a:r>
            <a:r>
              <a:rPr lang="fr-CA" dirty="0" smtClean="0"/>
              <a:t>): 0,2-0,6 mg </a:t>
            </a:r>
            <a:r>
              <a:rPr lang="fr-CA" dirty="0" err="1" smtClean="0"/>
              <a:t>sc</a:t>
            </a:r>
            <a:r>
              <a:rPr lang="fr-CA" dirty="0" smtClean="0"/>
              <a:t> aux 2h </a:t>
            </a:r>
            <a:r>
              <a:rPr lang="fr-CA" dirty="0" err="1" smtClean="0"/>
              <a:t>prn</a:t>
            </a:r>
            <a:endParaRPr lang="fr-CA" dirty="0" smtClean="0"/>
          </a:p>
          <a:p>
            <a:r>
              <a:rPr lang="fr-CA" dirty="0" err="1" smtClean="0"/>
              <a:t>Hyoscine</a:t>
            </a:r>
            <a:r>
              <a:rPr lang="fr-CA" dirty="0" smtClean="0"/>
              <a:t> </a:t>
            </a:r>
            <a:r>
              <a:rPr lang="fr-CA" dirty="0" err="1" smtClean="0"/>
              <a:t>hydrobromide</a:t>
            </a:r>
            <a:r>
              <a:rPr lang="fr-CA" dirty="0" smtClean="0"/>
              <a:t> (</a:t>
            </a:r>
            <a:r>
              <a:rPr lang="fr-CA" b="1" dirty="0" smtClean="0"/>
              <a:t>S</a:t>
            </a:r>
            <a:r>
              <a:rPr lang="fr-CA" dirty="0" smtClean="0"/>
              <a:t>copolamine):</a:t>
            </a:r>
          </a:p>
          <a:p>
            <a:r>
              <a:rPr lang="fr-CA" dirty="0" smtClean="0"/>
              <a:t>0,2-0,6 mg </a:t>
            </a:r>
            <a:r>
              <a:rPr lang="fr-CA" dirty="0" err="1" smtClean="0"/>
              <a:t>sc</a:t>
            </a:r>
            <a:r>
              <a:rPr lang="fr-CA" dirty="0" smtClean="0"/>
              <a:t> q2h </a:t>
            </a:r>
            <a:r>
              <a:rPr lang="fr-CA" dirty="0" err="1" smtClean="0"/>
              <a:t>prn</a:t>
            </a:r>
            <a:r>
              <a:rPr lang="fr-CA" dirty="0" smtClean="0"/>
              <a:t> ou patch q72h</a:t>
            </a:r>
          </a:p>
          <a:p>
            <a:r>
              <a:rPr lang="fr-CA" dirty="0" smtClean="0"/>
              <a:t>*Atropine 1% 1-2 gouttes </a:t>
            </a:r>
            <a:r>
              <a:rPr lang="fr-CA" dirty="0" err="1" smtClean="0"/>
              <a:t>sL</a:t>
            </a:r>
            <a:r>
              <a:rPr lang="fr-CA" dirty="0" smtClean="0"/>
              <a:t> q2h </a:t>
            </a:r>
            <a:r>
              <a:rPr lang="fr-CA" dirty="0" err="1" smtClean="0"/>
              <a:t>prn</a:t>
            </a:r>
            <a:endParaRPr lang="fr-CA" dirty="0" smtClean="0"/>
          </a:p>
          <a:p>
            <a:endParaRPr lang="en-CA" dirty="0"/>
          </a:p>
        </p:txBody>
      </p:sp>
      <p:sp>
        <p:nvSpPr>
          <p:cNvPr id="3" name="Title 2"/>
          <p:cNvSpPr>
            <a:spLocks noGrp="1"/>
          </p:cNvSpPr>
          <p:nvPr>
            <p:ph type="title"/>
          </p:nvPr>
        </p:nvSpPr>
        <p:spPr/>
        <p:txBody>
          <a:bodyPr>
            <a:normAutofit/>
          </a:bodyPr>
          <a:lstStyle/>
          <a:p>
            <a:r>
              <a:rPr lang="fr-CA" dirty="0" smtClean="0"/>
              <a:t>Râles en fin de vie</a:t>
            </a:r>
            <a:endParaRPr lang="en-CA" dirty="0"/>
          </a:p>
        </p:txBody>
      </p:sp>
    </p:spTree>
    <p:extLst>
      <p:ext uri="{BB962C8B-B14F-4D97-AF65-F5344CB8AC3E}">
        <p14:creationId xmlns:p14="http://schemas.microsoft.com/office/powerpoint/2010/main" val="24210359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Content Placeholder 1"/>
              <p:cNvSpPr>
                <a:spLocks noGrp="1"/>
              </p:cNvSpPr>
              <p:nvPr>
                <p:ph idx="1"/>
              </p:nvPr>
            </p:nvSpPr>
            <p:spPr/>
            <p:txBody>
              <a:bodyPr>
                <a:normAutofit fontScale="85000" lnSpcReduction="20000"/>
              </a:bodyPr>
              <a:lstStyle/>
              <a:p>
                <a:pPr marL="109728" indent="0">
                  <a:buNone/>
                </a:pPr>
                <a:r>
                  <a:rPr lang="fr-CA" b="1" dirty="0" smtClean="0"/>
                  <a:t>Benzodiazépine</a:t>
                </a:r>
                <a:r>
                  <a:rPr lang="fr-CA" dirty="0" smtClean="0"/>
                  <a:t> (</a:t>
                </a:r>
                <a:r>
                  <a:rPr lang="fr-CA" dirty="0" err="1" smtClean="0"/>
                  <a:t>Midazolam-Versed</a:t>
                </a:r>
                <a:r>
                  <a:rPr lang="fr-CA" dirty="0" smtClean="0"/>
                  <a:t>)</a:t>
                </a:r>
              </a:p>
              <a:p>
                <a:pPr marL="109728" indent="0">
                  <a:buNone/>
                </a:pPr>
                <a:r>
                  <a:rPr lang="fr-CA" dirty="0"/>
                  <a:t>	</a:t>
                </a:r>
                <a:r>
                  <a:rPr lang="fr-CA" dirty="0" smtClean="0"/>
                  <a:t>die ou poids </a:t>
                </a:r>
                <a14:m>
                  <m:oMath xmlns:m="http://schemas.openxmlformats.org/officeDocument/2006/math">
                    <m:r>
                      <a:rPr lang="fr-CA" i="1" smtClean="0">
                        <a:latin typeface="Cambria Math"/>
                        <a:ea typeface="Cambria Math"/>
                      </a:rPr>
                      <m:t>&lt;</m:t>
                    </m:r>
                  </m:oMath>
                </a14:m>
                <a:r>
                  <a:rPr lang="en-CA" dirty="0" smtClean="0"/>
                  <a:t>70kg-------5mg </a:t>
                </a:r>
                <a:r>
                  <a:rPr lang="en-CA" dirty="0" err="1" smtClean="0"/>
                  <a:t>sc</a:t>
                </a:r>
                <a:endParaRPr lang="en-CA" dirty="0" smtClean="0"/>
              </a:p>
              <a:p>
                <a:pPr marL="109728" indent="0">
                  <a:buNone/>
                </a:pPr>
                <a:r>
                  <a:rPr lang="fr-CA" dirty="0"/>
                  <a:t>	</a:t>
                </a:r>
                <a14:m>
                  <m:oMath xmlns:m="http://schemas.openxmlformats.org/officeDocument/2006/math">
                    <m:r>
                      <a:rPr lang="fr-CA" i="1" smtClean="0">
                        <a:latin typeface="Cambria Math"/>
                        <a:ea typeface="Cambria Math"/>
                      </a:rPr>
                      <m:t>&gt;</m:t>
                    </m:r>
                  </m:oMath>
                </a14:m>
                <a:r>
                  <a:rPr lang="en-CA" dirty="0" smtClean="0"/>
                  <a:t>die </a:t>
                </a:r>
                <a:r>
                  <a:rPr lang="en-CA" dirty="0" err="1" smtClean="0"/>
                  <a:t>ou</a:t>
                </a:r>
                <a:r>
                  <a:rPr lang="en-CA" dirty="0" smtClean="0"/>
                  <a:t> </a:t>
                </a:r>
                <a:r>
                  <a:rPr lang="en-CA" dirty="0" err="1" smtClean="0"/>
                  <a:t>poids</a:t>
                </a:r>
                <a:r>
                  <a:rPr lang="en-CA" dirty="0" smtClean="0"/>
                  <a:t> </a:t>
                </a:r>
                <a14:m>
                  <m:oMath xmlns:m="http://schemas.openxmlformats.org/officeDocument/2006/math">
                    <m:r>
                      <a:rPr lang="en-CA" i="1" smtClean="0">
                        <a:latin typeface="Cambria Math"/>
                        <a:ea typeface="Cambria Math"/>
                      </a:rPr>
                      <m:t>&gt;7</m:t>
                    </m:r>
                  </m:oMath>
                </a14:m>
                <a:r>
                  <a:rPr lang="en-CA" dirty="0" smtClean="0"/>
                  <a:t>0kg-----10mg </a:t>
                </a:r>
                <a:r>
                  <a:rPr lang="en-CA" dirty="0" err="1" smtClean="0"/>
                  <a:t>sc</a:t>
                </a:r>
                <a:endParaRPr lang="en-CA" dirty="0" smtClean="0"/>
              </a:p>
              <a:p>
                <a:pPr marL="109728" indent="0">
                  <a:buNone/>
                </a:pPr>
                <a:r>
                  <a:rPr lang="fr-CA" b="1" dirty="0" smtClean="0"/>
                  <a:t>Opiacé</a:t>
                </a:r>
                <a:r>
                  <a:rPr lang="fr-CA" dirty="0" smtClean="0"/>
                  <a:t> </a:t>
                </a:r>
                <a:r>
                  <a:rPr lang="en-CA" dirty="0" smtClean="0"/>
                  <a:t> Si morphine</a:t>
                </a:r>
              </a:p>
              <a:p>
                <a:pPr marL="109728" indent="0">
                  <a:buNone/>
                </a:pPr>
                <a:r>
                  <a:rPr lang="fr-CA" dirty="0"/>
                  <a:t>	</a:t>
                </a:r>
                <a:r>
                  <a:rPr lang="fr-CA" dirty="0" smtClean="0"/>
                  <a:t>0-3mg </a:t>
                </a:r>
                <a:r>
                  <a:rPr lang="fr-CA" dirty="0" err="1" smtClean="0"/>
                  <a:t>sc</a:t>
                </a:r>
                <a:r>
                  <a:rPr lang="fr-CA" dirty="0" smtClean="0"/>
                  <a:t> q4h------------5mg </a:t>
                </a:r>
                <a:r>
                  <a:rPr lang="fr-CA" dirty="0" err="1" smtClean="0"/>
                  <a:t>sc</a:t>
                </a:r>
                <a:endParaRPr lang="fr-CA" dirty="0" smtClean="0"/>
              </a:p>
              <a:p>
                <a:pPr marL="109728" indent="0">
                  <a:buNone/>
                </a:pPr>
                <a:r>
                  <a:rPr lang="fr-CA" dirty="0"/>
                  <a:t>	</a:t>
                </a:r>
                <a14:m>
                  <m:oMath xmlns:m="http://schemas.openxmlformats.org/officeDocument/2006/math">
                    <m:r>
                      <a:rPr lang="fr-CA" i="1" smtClean="0">
                        <a:latin typeface="Cambria Math"/>
                        <a:ea typeface="Cambria Math"/>
                      </a:rPr>
                      <m:t>≥4</m:t>
                    </m:r>
                  </m:oMath>
                </a14:m>
                <a:r>
                  <a:rPr lang="en-CA" dirty="0" smtClean="0"/>
                  <a:t>mg </a:t>
                </a:r>
                <a:r>
                  <a:rPr lang="en-CA" dirty="0" err="1" smtClean="0"/>
                  <a:t>sc</a:t>
                </a:r>
                <a:r>
                  <a:rPr lang="en-CA" dirty="0" smtClean="0"/>
                  <a:t> q4h-------1,5x la dose </a:t>
                </a:r>
                <a:r>
                  <a:rPr lang="en-CA" dirty="0" err="1" smtClean="0"/>
                  <a:t>sc</a:t>
                </a:r>
                <a:r>
                  <a:rPr lang="en-CA" dirty="0" smtClean="0"/>
                  <a:t> q4h	Rx2 					</a:t>
                </a:r>
                <a:r>
                  <a:rPr lang="en-CA" sz="1800" dirty="0" smtClean="0"/>
                  <a:t>(max 50mg)</a:t>
                </a:r>
              </a:p>
              <a:p>
                <a:pPr marL="109728" indent="0">
                  <a:buNone/>
                </a:pPr>
                <a:r>
                  <a:rPr lang="fr-CA" sz="1800" dirty="0"/>
                  <a:t>	</a:t>
                </a:r>
                <a:r>
                  <a:rPr lang="fr-CA" dirty="0" smtClean="0"/>
                  <a:t>Si </a:t>
                </a:r>
                <a:r>
                  <a:rPr lang="fr-CA" dirty="0" err="1" smtClean="0"/>
                  <a:t>hydromorphone</a:t>
                </a:r>
                <a:r>
                  <a:rPr lang="fr-CA" dirty="0" smtClean="0"/>
                  <a:t>					</a:t>
                </a:r>
                <a:r>
                  <a:rPr lang="fr-CA" sz="1800" dirty="0" smtClean="0"/>
                  <a:t>q15min</a:t>
                </a:r>
              </a:p>
              <a:p>
                <a:pPr marL="109728" indent="0">
                  <a:buNone/>
                </a:pPr>
                <a:r>
                  <a:rPr lang="fr-CA" dirty="0"/>
                  <a:t>	</a:t>
                </a:r>
                <a:r>
                  <a:rPr lang="fr-CA" dirty="0" smtClean="0"/>
                  <a:t>0-1mg </a:t>
                </a:r>
                <a:r>
                  <a:rPr lang="fr-CA" dirty="0" err="1" smtClean="0"/>
                  <a:t>sc</a:t>
                </a:r>
                <a:r>
                  <a:rPr lang="fr-CA" dirty="0" smtClean="0"/>
                  <a:t> q4h------------1mg </a:t>
                </a:r>
                <a:r>
                  <a:rPr lang="fr-CA" dirty="0" err="1" smtClean="0"/>
                  <a:t>sc</a:t>
                </a:r>
                <a:endParaRPr lang="fr-CA" dirty="0" smtClean="0"/>
              </a:p>
              <a:p>
                <a:pPr marL="109728" indent="0">
                  <a:buNone/>
                </a:pPr>
                <a:r>
                  <a:rPr lang="fr-CA" dirty="0"/>
                  <a:t>	</a:t>
                </a:r>
                <a14:m>
                  <m:oMath xmlns:m="http://schemas.openxmlformats.org/officeDocument/2006/math">
                    <m:r>
                      <a:rPr lang="fr-CA" i="1" smtClean="0">
                        <a:latin typeface="Cambria Math"/>
                        <a:ea typeface="Cambria Math"/>
                      </a:rPr>
                      <m:t>&gt;</m:t>
                    </m:r>
                  </m:oMath>
                </a14:m>
                <a:r>
                  <a:rPr lang="en-CA" dirty="0" smtClean="0"/>
                  <a:t>1mg </a:t>
                </a:r>
                <a:r>
                  <a:rPr lang="en-CA" dirty="0" err="1" smtClean="0"/>
                  <a:t>sc</a:t>
                </a:r>
                <a:r>
                  <a:rPr lang="en-CA" dirty="0" smtClean="0"/>
                  <a:t> q4h-------1,5x la dose </a:t>
                </a:r>
                <a:r>
                  <a:rPr lang="en-CA" dirty="0" err="1" smtClean="0"/>
                  <a:t>sc</a:t>
                </a:r>
                <a:r>
                  <a:rPr lang="en-CA" dirty="0" smtClean="0"/>
                  <a:t> q4h</a:t>
                </a:r>
              </a:p>
              <a:p>
                <a:pPr marL="109728" indent="0">
                  <a:buNone/>
                </a:pPr>
                <a:r>
                  <a:rPr lang="fr-CA" dirty="0"/>
                  <a:t>	</a:t>
                </a:r>
                <a:r>
                  <a:rPr lang="fr-CA" dirty="0" smtClean="0"/>
                  <a:t>				(max 10mg)</a:t>
                </a:r>
              </a:p>
              <a:p>
                <a:pPr marL="109728" indent="0">
                  <a:buNone/>
                </a:pPr>
                <a:r>
                  <a:rPr lang="fr-CA" dirty="0" err="1" smtClean="0"/>
                  <a:t>Anticolinergique</a:t>
                </a:r>
                <a:endParaRPr lang="fr-CA" dirty="0" smtClean="0"/>
              </a:p>
              <a:p>
                <a:pPr marL="109728" indent="0">
                  <a:buNone/>
                </a:pPr>
                <a:r>
                  <a:rPr lang="fr-CA" dirty="0"/>
                  <a:t>	</a:t>
                </a:r>
                <a:r>
                  <a:rPr lang="fr-CA" dirty="0" err="1" smtClean="0"/>
                  <a:t>Robinul</a:t>
                </a:r>
                <a:r>
                  <a:rPr lang="fr-CA" dirty="0" smtClean="0"/>
                  <a:t> ou Scopolamine----0,6mg </a:t>
                </a:r>
                <a:r>
                  <a:rPr lang="fr-CA" dirty="0" err="1" smtClean="0"/>
                  <a:t>sc</a:t>
                </a:r>
                <a:endParaRPr lang="fr-CA" dirty="0" smtClean="0"/>
              </a:p>
              <a:p>
                <a:pPr marL="109728" indent="0">
                  <a:buNone/>
                </a:pPr>
                <a:endParaRPr lang="fr-CA" dirty="0"/>
              </a:p>
              <a:p>
                <a:pPr marL="109728" indent="0">
                  <a:buNone/>
                </a:pPr>
                <a:endParaRPr lang="en-CA" dirty="0" smtClean="0"/>
              </a:p>
              <a:p>
                <a:pPr marL="109728" indent="0">
                  <a:buNone/>
                </a:pPr>
                <a:endParaRPr lang="en-CA" sz="2000" dirty="0" smtClean="0"/>
              </a:p>
            </p:txBody>
          </p:sp>
        </mc:Choice>
        <mc:Fallback xmlns="">
          <p:sp>
            <p:nvSpPr>
              <p:cNvPr id="2" name="Content Placeholder 1"/>
              <p:cNvSpPr>
                <a:spLocks noGrp="1" noRot="1" noChangeAspect="1" noMove="1" noResize="1" noEditPoints="1" noAdjustHandles="1" noChangeArrowheads="1" noChangeShapeType="1" noTextEdit="1"/>
              </p:cNvSpPr>
              <p:nvPr>
                <p:ph idx="1"/>
              </p:nvPr>
            </p:nvSpPr>
            <p:spPr>
              <a:blipFill rotWithShape="1">
                <a:blip r:embed="rId3"/>
                <a:stretch>
                  <a:fillRect t="-2291" r="-74"/>
                </a:stretch>
              </a:blipFill>
            </p:spPr>
            <p:txBody>
              <a:bodyPr/>
              <a:lstStyle/>
              <a:p>
                <a:r>
                  <a:rPr lang="en-CA">
                    <a:noFill/>
                  </a:rPr>
                  <a:t> </a:t>
                </a:r>
              </a:p>
            </p:txBody>
          </p:sp>
        </mc:Fallback>
      </mc:AlternateContent>
      <p:sp>
        <p:nvSpPr>
          <p:cNvPr id="3" name="Title 2"/>
          <p:cNvSpPr>
            <a:spLocks noGrp="1"/>
          </p:cNvSpPr>
          <p:nvPr>
            <p:ph type="title"/>
          </p:nvPr>
        </p:nvSpPr>
        <p:spPr/>
        <p:txBody>
          <a:bodyPr/>
          <a:lstStyle/>
          <a:p>
            <a:r>
              <a:rPr lang="fr-CA" dirty="0" smtClean="0"/>
              <a:t>Détresse respiratoire </a:t>
            </a:r>
            <a:r>
              <a:rPr lang="fr-CA" dirty="0" err="1" smtClean="0"/>
              <a:t>aïgue</a:t>
            </a:r>
            <a:endParaRPr lang="en-CA" dirty="0"/>
          </a:p>
        </p:txBody>
      </p:sp>
      <p:sp>
        <p:nvSpPr>
          <p:cNvPr id="4" name="Right Brace 3"/>
          <p:cNvSpPr/>
          <p:nvPr/>
        </p:nvSpPr>
        <p:spPr>
          <a:xfrm>
            <a:off x="7429206" y="1916832"/>
            <a:ext cx="299464" cy="367240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Tree>
    <p:extLst>
      <p:ext uri="{BB962C8B-B14F-4D97-AF65-F5344CB8AC3E}">
        <p14:creationId xmlns:p14="http://schemas.microsoft.com/office/powerpoint/2010/main" val="3163927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fade">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fade">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fade">
                                      <p:cBhvr>
                                        <p:cTn id="52" dur="500"/>
                                        <p:tgtEl>
                                          <p:spTgt spid="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
                                            <p:txEl>
                                              <p:pRg st="10" end="10"/>
                                            </p:txEl>
                                          </p:spTgt>
                                        </p:tgtEl>
                                        <p:attrNameLst>
                                          <p:attrName>style.visibility</p:attrName>
                                        </p:attrNameLst>
                                      </p:cBhvr>
                                      <p:to>
                                        <p:strVal val="visible"/>
                                      </p:to>
                                    </p:set>
                                    <p:animEffect transition="in" filter="fade">
                                      <p:cBhvr>
                                        <p:cTn id="57" dur="500"/>
                                        <p:tgtEl>
                                          <p:spTgt spid="2">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
                                            <p:txEl>
                                              <p:pRg st="11" end="11"/>
                                            </p:txEl>
                                          </p:spTgt>
                                        </p:tgtEl>
                                        <p:attrNameLst>
                                          <p:attrName>style.visibility</p:attrName>
                                        </p:attrNameLst>
                                      </p:cBhvr>
                                      <p:to>
                                        <p:strVal val="visible"/>
                                      </p:to>
                                    </p:set>
                                    <p:animEffect transition="in" filter="fade">
                                      <p:cBhvr>
                                        <p:cTn id="62"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Conclusion</a:t>
            </a:r>
            <a:endParaRPr lang="en-CA" dirty="0"/>
          </a:p>
        </p:txBody>
      </p:sp>
      <p:sp>
        <p:nvSpPr>
          <p:cNvPr id="3" name="Content Placeholder 2"/>
          <p:cNvSpPr>
            <a:spLocks noGrp="1"/>
          </p:cNvSpPr>
          <p:nvPr>
            <p:ph idx="1"/>
          </p:nvPr>
        </p:nvSpPr>
        <p:spPr/>
        <p:txBody>
          <a:bodyPr/>
          <a:lstStyle/>
          <a:p>
            <a:r>
              <a:rPr lang="fr-CA" dirty="0" smtClean="0"/>
              <a:t>La dyspnée est telle que le patient la décrit</a:t>
            </a:r>
          </a:p>
          <a:p>
            <a:r>
              <a:rPr lang="fr-CA" dirty="0" smtClean="0"/>
              <a:t>La dyspnée est liée à de nombreuses maladies</a:t>
            </a:r>
          </a:p>
          <a:p>
            <a:r>
              <a:rPr lang="fr-CA" dirty="0" smtClean="0"/>
              <a:t>Les opioïdes permettent de gérer la dyspnée de manière sécuritaire et efficace chez les patients avec une maladie avancée</a:t>
            </a:r>
          </a:p>
          <a:p>
            <a:r>
              <a:rPr lang="fr-CA" dirty="0" smtClean="0"/>
              <a:t>L’O2 est utile chez les patients hypoxiques</a:t>
            </a:r>
          </a:p>
          <a:p>
            <a:r>
              <a:rPr lang="fr-CA" dirty="0" smtClean="0"/>
              <a:t>La gestion non pharmacologique est essentielle</a:t>
            </a:r>
          </a:p>
          <a:p>
            <a:r>
              <a:rPr lang="fr-CA" dirty="0" smtClean="0"/>
              <a:t> </a:t>
            </a:r>
            <a:endParaRPr lang="en-CA" dirty="0"/>
          </a:p>
        </p:txBody>
      </p:sp>
    </p:spTree>
    <p:extLst>
      <p:ext uri="{BB962C8B-B14F-4D97-AF65-F5344CB8AC3E}">
        <p14:creationId xmlns:p14="http://schemas.microsoft.com/office/powerpoint/2010/main" val="28879741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r-CA" dirty="0" smtClean="0"/>
              <a:t>Faire la liste des causes de détresse respiratoire</a:t>
            </a:r>
            <a:r>
              <a:rPr lang="en-CA" dirty="0" smtClean="0"/>
              <a:t> en fin de vie</a:t>
            </a:r>
          </a:p>
          <a:p>
            <a:pPr lvl="0">
              <a:buClr>
                <a:srgbClr val="2DA2BF"/>
              </a:buClr>
            </a:pPr>
            <a:r>
              <a:rPr lang="fr-CA" dirty="0">
                <a:solidFill>
                  <a:prstClr val="black"/>
                </a:solidFill>
              </a:rPr>
              <a:t>Décrire le rôle des mesures </a:t>
            </a:r>
            <a:r>
              <a:rPr lang="fr-CA" dirty="0" smtClean="0">
                <a:solidFill>
                  <a:prstClr val="black"/>
                </a:solidFill>
              </a:rPr>
              <a:t>non-pharmacologiques</a:t>
            </a:r>
            <a:endParaRPr lang="en-CA" dirty="0" smtClean="0"/>
          </a:p>
          <a:p>
            <a:r>
              <a:rPr lang="fr-CA" dirty="0" smtClean="0"/>
              <a:t>Comprendre le rôle des opiacés</a:t>
            </a:r>
          </a:p>
          <a:p>
            <a:r>
              <a:rPr lang="fr-CA" dirty="0" smtClean="0"/>
              <a:t>Décrire quand le recours à un protocole de détresse respiratoire est approprié</a:t>
            </a:r>
          </a:p>
        </p:txBody>
      </p:sp>
      <p:sp>
        <p:nvSpPr>
          <p:cNvPr id="3" name="Title 2"/>
          <p:cNvSpPr>
            <a:spLocks noGrp="1"/>
          </p:cNvSpPr>
          <p:nvPr>
            <p:ph type="title"/>
          </p:nvPr>
        </p:nvSpPr>
        <p:spPr/>
        <p:txBody>
          <a:bodyPr/>
          <a:lstStyle/>
          <a:p>
            <a:r>
              <a:rPr lang="fr-CA" dirty="0" smtClean="0"/>
              <a:t>Buts de la présentation</a:t>
            </a:r>
            <a:endParaRPr lang="en-CA" dirty="0"/>
          </a:p>
        </p:txBody>
      </p:sp>
    </p:spTree>
    <p:extLst>
      <p:ext uri="{BB962C8B-B14F-4D97-AF65-F5344CB8AC3E}">
        <p14:creationId xmlns:p14="http://schemas.microsoft.com/office/powerpoint/2010/main" val="1258663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xEl>
                                              <p:pRg st="0" end="0"/>
                                            </p:txEl>
                                          </p:spTgt>
                                        </p:tgtEl>
                                      </p:cBhvr>
                                    </p:animEffect>
                                    <p:animScale>
                                      <p:cBhvr>
                                        <p:cTn id="7" dur="250" autoRev="1" fill="hold"/>
                                        <p:tgtEl>
                                          <p:spTgt spid="2">
                                            <p:txEl>
                                              <p:pRg st="0" end="0"/>
                                            </p:txEl>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
                                            <p:txEl>
                                              <p:pRg st="1" end="1"/>
                                            </p:txEl>
                                          </p:spTgt>
                                        </p:tgtEl>
                                      </p:cBhvr>
                                    </p:animEffect>
                                    <p:animScale>
                                      <p:cBhvr>
                                        <p:cTn id="12" dur="250" autoRev="1" fill="hold"/>
                                        <p:tgtEl>
                                          <p:spTgt spid="2">
                                            <p:txEl>
                                              <p:pRg st="1" end="1"/>
                                            </p:txEl>
                                          </p:spTgt>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
                                            <p:txEl>
                                              <p:pRg st="2" end="2"/>
                                            </p:txEl>
                                          </p:spTgt>
                                        </p:tgtEl>
                                      </p:cBhvr>
                                    </p:animEffect>
                                    <p:animScale>
                                      <p:cBhvr>
                                        <p:cTn id="17" dur="250" autoRev="1" fill="hold"/>
                                        <p:tgtEl>
                                          <p:spTgt spid="2">
                                            <p:txEl>
                                              <p:pRg st="2" end="2"/>
                                            </p:txEl>
                                          </p:spTgt>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2">
                                            <p:txEl>
                                              <p:pRg st="3" end="3"/>
                                            </p:txEl>
                                          </p:spTgt>
                                        </p:tgtEl>
                                      </p:cBhvr>
                                    </p:animEffect>
                                    <p:animScale>
                                      <p:cBhvr>
                                        <p:cTn id="22" dur="250" autoRev="1" fill="hold"/>
                                        <p:tgtEl>
                                          <p:spTgt spid="2">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r-CA" dirty="0" smtClean="0"/>
              <a:t>Varie selon la maladie sous-jacente</a:t>
            </a:r>
          </a:p>
          <a:p>
            <a:r>
              <a:rPr lang="fr-CA" dirty="0" smtClean="0"/>
              <a:t>MPOC: 95%</a:t>
            </a:r>
          </a:p>
          <a:p>
            <a:r>
              <a:rPr lang="fr-CA" dirty="0" smtClean="0"/>
              <a:t>Insuffisance cardiaque congestive: 61%</a:t>
            </a:r>
          </a:p>
          <a:p>
            <a:r>
              <a:rPr lang="fr-CA" dirty="0" smtClean="0"/>
              <a:t>Sclérose latérale amyotrophique: 50%</a:t>
            </a:r>
          </a:p>
          <a:p>
            <a:r>
              <a:rPr lang="fr-CA" dirty="0" smtClean="0"/>
              <a:t>Démence: 70%</a:t>
            </a:r>
          </a:p>
          <a:p>
            <a:r>
              <a:rPr lang="fr-CA" dirty="0" smtClean="0"/>
              <a:t>AVC: 37%</a:t>
            </a:r>
          </a:p>
          <a:p>
            <a:r>
              <a:rPr lang="fr-CA" dirty="0" smtClean="0"/>
              <a:t>Cancer: 50-70%</a:t>
            </a:r>
            <a:endParaRPr lang="en-CA" dirty="0"/>
          </a:p>
        </p:txBody>
      </p:sp>
      <p:sp>
        <p:nvSpPr>
          <p:cNvPr id="3" name="Title 2"/>
          <p:cNvSpPr>
            <a:spLocks noGrp="1"/>
          </p:cNvSpPr>
          <p:nvPr>
            <p:ph type="title"/>
          </p:nvPr>
        </p:nvSpPr>
        <p:spPr/>
        <p:txBody>
          <a:bodyPr/>
          <a:lstStyle/>
          <a:p>
            <a:r>
              <a:rPr lang="fr-CA" dirty="0" smtClean="0"/>
              <a:t>Prévalence de la dyspnée</a:t>
            </a:r>
            <a:endParaRPr lang="en-CA" dirty="0"/>
          </a:p>
        </p:txBody>
      </p:sp>
    </p:spTree>
    <p:extLst>
      <p:ext uri="{BB962C8B-B14F-4D97-AF65-F5344CB8AC3E}">
        <p14:creationId xmlns:p14="http://schemas.microsoft.com/office/powerpoint/2010/main" val="27173316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r-CA" dirty="0" smtClean="0"/>
              <a:t>Perdre son souffle</a:t>
            </a:r>
          </a:p>
          <a:p>
            <a:r>
              <a:rPr lang="fr-CA" dirty="0" smtClean="0"/>
              <a:t>Avoir le souffle court</a:t>
            </a:r>
          </a:p>
          <a:p>
            <a:r>
              <a:rPr lang="fr-CA" dirty="0" smtClean="0"/>
              <a:t>Manque d’air</a:t>
            </a:r>
          </a:p>
          <a:p>
            <a:r>
              <a:rPr lang="fr-CA" dirty="0" smtClean="0"/>
              <a:t>Impossibilité de retrouver son souffle</a:t>
            </a:r>
          </a:p>
          <a:p>
            <a:r>
              <a:rPr lang="fr-CA" dirty="0" smtClean="0"/>
              <a:t>Être essoufflé </a:t>
            </a:r>
          </a:p>
          <a:p>
            <a:r>
              <a:rPr lang="fr-CA" dirty="0" smtClean="0"/>
              <a:t>Avoir la « misère à haler son vent »</a:t>
            </a:r>
          </a:p>
          <a:p>
            <a:endParaRPr lang="fr-CA" dirty="0"/>
          </a:p>
          <a:p>
            <a:r>
              <a:rPr lang="fr-CA" dirty="0" smtClean="0"/>
              <a:t>MAIS, il faut demander au patient comment est son souffle!</a:t>
            </a:r>
            <a:endParaRPr lang="en-CA" dirty="0"/>
          </a:p>
        </p:txBody>
      </p:sp>
      <p:sp>
        <p:nvSpPr>
          <p:cNvPr id="3" name="Title 2"/>
          <p:cNvSpPr>
            <a:spLocks noGrp="1"/>
          </p:cNvSpPr>
          <p:nvPr>
            <p:ph type="title"/>
          </p:nvPr>
        </p:nvSpPr>
        <p:spPr/>
        <p:txBody>
          <a:bodyPr>
            <a:normAutofit/>
          </a:bodyPr>
          <a:lstStyle/>
          <a:p>
            <a:r>
              <a:rPr lang="fr-CA" dirty="0" smtClean="0"/>
              <a:t>Expression de la dyspnée </a:t>
            </a:r>
            <a:endParaRPr lang="en-CA" dirty="0"/>
          </a:p>
        </p:txBody>
      </p:sp>
    </p:spTree>
    <p:extLst>
      <p:ext uri="{BB962C8B-B14F-4D97-AF65-F5344CB8AC3E}">
        <p14:creationId xmlns:p14="http://schemas.microsoft.com/office/powerpoint/2010/main" val="1304028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7" end="7"/>
                                            </p:txEl>
                                          </p:spTgt>
                                        </p:tgtEl>
                                        <p:attrNameLst>
                                          <p:attrName>style.visibility</p:attrName>
                                        </p:attrNameLst>
                                      </p:cBhvr>
                                      <p:to>
                                        <p:strVal val="visible"/>
                                      </p:to>
                                    </p:set>
                                    <p:anim calcmode="lin" valueType="num">
                                      <p:cBhvr additive="base">
                                        <p:cTn id="4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r-CA" b="1" dirty="0" smtClean="0"/>
              <a:t>Sensation</a:t>
            </a:r>
            <a:r>
              <a:rPr lang="fr-CA" dirty="0" smtClean="0"/>
              <a:t> désagréable de respiration difficile, laborieuse et inconfortable</a:t>
            </a:r>
          </a:p>
          <a:p>
            <a:endParaRPr lang="fr-CA" dirty="0"/>
          </a:p>
          <a:p>
            <a:r>
              <a:rPr lang="fr-CA" dirty="0" smtClean="0"/>
              <a:t>Entrave la qualité de vie de l’individu</a:t>
            </a:r>
          </a:p>
          <a:p>
            <a:endParaRPr lang="fr-CA" dirty="0"/>
          </a:p>
          <a:p>
            <a:r>
              <a:rPr lang="fr-CA" dirty="0" smtClean="0"/>
              <a:t>La sévérité n’est pas toujours corrélée avec la gravité de l’affection sous-jacente</a:t>
            </a:r>
            <a:endParaRPr lang="en-CA" dirty="0"/>
          </a:p>
        </p:txBody>
      </p:sp>
      <p:sp>
        <p:nvSpPr>
          <p:cNvPr id="3" name="Title 2"/>
          <p:cNvSpPr>
            <a:spLocks noGrp="1"/>
          </p:cNvSpPr>
          <p:nvPr>
            <p:ph type="title"/>
          </p:nvPr>
        </p:nvSpPr>
        <p:spPr/>
        <p:txBody>
          <a:bodyPr/>
          <a:lstStyle/>
          <a:p>
            <a:r>
              <a:rPr lang="fr-CA" dirty="0" smtClean="0"/>
              <a:t>Définition de la dyspnée</a:t>
            </a:r>
            <a:endParaRPr lang="en-CA" dirty="0"/>
          </a:p>
        </p:txBody>
      </p:sp>
    </p:spTree>
    <p:extLst>
      <p:ext uri="{BB962C8B-B14F-4D97-AF65-F5344CB8AC3E}">
        <p14:creationId xmlns:p14="http://schemas.microsoft.com/office/powerpoint/2010/main" val="9827248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r-CA" dirty="0" smtClean="0"/>
              <a:t>Comment évaluer la dyspnée?</a:t>
            </a:r>
            <a:endParaRPr lang="en-CA" dirty="0"/>
          </a:p>
        </p:txBody>
      </p:sp>
      <p:pic>
        <p:nvPicPr>
          <p:cNvPr id="5" name="Picture 12" descr="C:\Users\savocynt\AppData\Local\Microsoft\Windows\Temporary Internet Files\Content.IE5\I16NWL2G\5771-Woman-Hyperventilating-And-Breathing-Into-A-Bag-Poster-Art-Print[1].jp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143250" y="2315369"/>
            <a:ext cx="2857500" cy="2857500"/>
          </a:xfrm>
          <a:prstGeom prst="rect">
            <a:avLst/>
          </a:prstGeom>
          <a:noFill/>
          <a:extLst>
            <a:ext uri="{909E8E84-426E-40DD-AFC4-6F175D3DCCD1}">
              <a14:hiddenFill xmlns:a14="http://schemas.microsoft.com/office/drawing/2010/main">
                <a:solidFill>
                  <a:srgbClr val="FFFFFF"/>
                </a:solidFill>
              </a14:hiddenFill>
            </a:ext>
          </a:extLst>
        </p:spPr>
      </p:pic>
      <p:sp>
        <p:nvSpPr>
          <p:cNvPr id="4" name="Oval 3"/>
          <p:cNvSpPr/>
          <p:nvPr/>
        </p:nvSpPr>
        <p:spPr>
          <a:xfrm>
            <a:off x="4572000" y="4581128"/>
            <a:ext cx="1440160" cy="6263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4778660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CA" dirty="0" smtClean="0"/>
              <a:t>Qui est le plus dyspnéique?</a:t>
            </a:r>
            <a:endParaRPr lang="en-CA" dirty="0"/>
          </a:p>
        </p:txBody>
      </p:sp>
      <p:sp>
        <p:nvSpPr>
          <p:cNvPr id="9" name="Content Placeholder 8"/>
          <p:cNvSpPr>
            <a:spLocks noGrp="1"/>
          </p:cNvSpPr>
          <p:nvPr>
            <p:ph idx="1"/>
          </p:nvPr>
        </p:nvSpPr>
        <p:spPr>
          <a:xfrm>
            <a:off x="457200" y="1481329"/>
            <a:ext cx="8229600" cy="4525963"/>
          </a:xfrm>
        </p:spPr>
        <p:txBody>
          <a:bodyPr/>
          <a:lstStyle/>
          <a:p>
            <a:pPr marL="624078" indent="-514350">
              <a:buFont typeface="+mj-lt"/>
              <a:buAutoNum type="arabicPeriod"/>
            </a:pPr>
            <a:r>
              <a:rPr lang="fr-CA" dirty="0" smtClean="0"/>
              <a:t>Homme 67ans avec cancer du poumon?</a:t>
            </a:r>
          </a:p>
          <a:p>
            <a:pPr marL="624078" indent="-514350">
              <a:buFont typeface="+mj-lt"/>
              <a:buAutoNum type="arabicPeriod"/>
            </a:pPr>
            <a:r>
              <a:rPr lang="fr-CA" dirty="0" smtClean="0"/>
              <a:t>Femme 83 ans MPOC avec </a:t>
            </a:r>
            <a:r>
              <a:rPr lang="fr-CA" dirty="0" err="1" smtClean="0"/>
              <a:t>sat</a:t>
            </a:r>
            <a:r>
              <a:rPr lang="fr-CA" dirty="0" smtClean="0"/>
              <a:t>. O</a:t>
            </a:r>
            <a:r>
              <a:rPr lang="fr-CA" sz="1600" dirty="0" smtClean="0"/>
              <a:t>2 </a:t>
            </a:r>
            <a:r>
              <a:rPr lang="fr-CA" dirty="0" smtClean="0"/>
              <a:t>à 90%?</a:t>
            </a:r>
          </a:p>
          <a:p>
            <a:pPr marL="624078" indent="-514350">
              <a:buFont typeface="+mj-lt"/>
              <a:buAutoNum type="arabicPeriod"/>
            </a:pPr>
            <a:r>
              <a:rPr lang="fr-CA" dirty="0" smtClean="0"/>
              <a:t>Femme 72 ans avec l’insuffisance cardiaque en surcharge?</a:t>
            </a:r>
          </a:p>
          <a:p>
            <a:pPr marL="624078" indent="-514350">
              <a:buFont typeface="+mj-lt"/>
              <a:buAutoNum type="arabicPeriod"/>
            </a:pPr>
            <a:r>
              <a:rPr lang="fr-CA" dirty="0" smtClean="0"/>
              <a:t>Homme 81 ans  ayant un syndrome myélodysplasique avec </a:t>
            </a:r>
            <a:r>
              <a:rPr lang="fr-CA" dirty="0" err="1" smtClean="0"/>
              <a:t>Hb</a:t>
            </a:r>
            <a:r>
              <a:rPr lang="fr-CA" dirty="0" smtClean="0"/>
              <a:t> à 76?</a:t>
            </a:r>
          </a:p>
          <a:p>
            <a:pPr marL="624078" indent="-514350">
              <a:buFont typeface="+mj-lt"/>
              <a:buAutoNum type="arabicPeriod"/>
            </a:pPr>
            <a:r>
              <a:rPr lang="fr-CA" dirty="0" smtClean="0"/>
              <a:t>Femme de 59 ans avec une attaque de panique?</a:t>
            </a:r>
          </a:p>
          <a:p>
            <a:pPr marL="624078" indent="-514350">
              <a:buFont typeface="+mj-lt"/>
              <a:buAutoNum type="arabicPeriod"/>
            </a:pPr>
            <a:endParaRPr lang="en-CA" dirty="0"/>
          </a:p>
        </p:txBody>
      </p:sp>
    </p:spTree>
    <p:extLst>
      <p:ext uri="{BB962C8B-B14F-4D97-AF65-F5344CB8AC3E}">
        <p14:creationId xmlns:p14="http://schemas.microsoft.com/office/powerpoint/2010/main" val="421704890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xEl>
                                              <p:pRg st="3" end="3"/>
                                            </p:txEl>
                                          </p:spTgt>
                                        </p:tgtEl>
                                        <p:attrNameLst>
                                          <p:attrName>style.visibility</p:attrName>
                                        </p:attrNameLst>
                                      </p:cBhvr>
                                      <p:to>
                                        <p:strVal val="visible"/>
                                      </p:to>
                                    </p:set>
                                    <p:animEffect transition="in" filter="fade">
                                      <p:cBhvr>
                                        <p:cTn id="28" dur="1000"/>
                                        <p:tgtEl>
                                          <p:spTgt spid="9">
                                            <p:txEl>
                                              <p:pRg st="3" end="3"/>
                                            </p:txEl>
                                          </p:spTgt>
                                        </p:tgtEl>
                                      </p:cBhvr>
                                    </p:animEffect>
                                    <p:anim calcmode="lin" valueType="num">
                                      <p:cBhvr>
                                        <p:cTn id="29"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xEl>
                                              <p:pRg st="4" end="4"/>
                                            </p:txEl>
                                          </p:spTgt>
                                        </p:tgtEl>
                                        <p:attrNameLst>
                                          <p:attrName>style.visibility</p:attrName>
                                        </p:attrNameLst>
                                      </p:cBhvr>
                                      <p:to>
                                        <p:strVal val="visible"/>
                                      </p:to>
                                    </p:set>
                                    <p:animEffect transition="in" filter="fade">
                                      <p:cBhvr>
                                        <p:cTn id="35" dur="1000"/>
                                        <p:tgtEl>
                                          <p:spTgt spid="9">
                                            <p:txEl>
                                              <p:pRg st="4" end="4"/>
                                            </p:txEl>
                                          </p:spTgt>
                                        </p:tgtEl>
                                      </p:cBhvr>
                                    </p:animEffect>
                                    <p:anim calcmode="lin" valueType="num">
                                      <p:cBhvr>
                                        <p:cTn id="36"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buFont typeface="+mj-lt"/>
              <a:buAutoNum type="arabicPeriod"/>
            </a:pPr>
            <a:r>
              <a:rPr lang="fr-CA" dirty="0" smtClean="0"/>
              <a:t>Le rythme respiratoire</a:t>
            </a:r>
          </a:p>
          <a:p>
            <a:pPr marL="624078" indent="-514350">
              <a:buFont typeface="+mj-lt"/>
              <a:buAutoNum type="arabicPeriod"/>
            </a:pPr>
            <a:r>
              <a:rPr lang="fr-CA" dirty="0" smtClean="0"/>
              <a:t>La saturation en oxygène</a:t>
            </a:r>
          </a:p>
          <a:p>
            <a:pPr marL="624078" indent="-514350">
              <a:buFont typeface="+mj-lt"/>
              <a:buAutoNum type="arabicPeriod"/>
            </a:pPr>
            <a:r>
              <a:rPr lang="fr-CA" dirty="0" smtClean="0"/>
              <a:t>Un gaz artériel</a:t>
            </a:r>
          </a:p>
          <a:p>
            <a:pPr marL="624078" indent="-514350">
              <a:buFont typeface="+mj-lt"/>
              <a:buAutoNum type="arabicPeriod"/>
            </a:pPr>
            <a:r>
              <a:rPr lang="fr-CA" dirty="0" smtClean="0"/>
              <a:t>Une échelle visuelle analogique</a:t>
            </a:r>
          </a:p>
          <a:p>
            <a:pPr marL="624078" indent="-514350">
              <a:buFont typeface="+mj-lt"/>
              <a:buAutoNum type="arabicPeriod"/>
            </a:pPr>
            <a:r>
              <a:rPr lang="fr-CA" dirty="0" smtClean="0"/>
              <a:t>Toutes ces réponses</a:t>
            </a:r>
          </a:p>
          <a:p>
            <a:pPr marL="624078" indent="-514350">
              <a:buFont typeface="+mj-lt"/>
              <a:buAutoNum type="arabicPeriod"/>
            </a:pPr>
            <a:r>
              <a:rPr lang="fr-CA" dirty="0" smtClean="0"/>
              <a:t>Aucune de ces réponses</a:t>
            </a:r>
            <a:endParaRPr lang="en-US" sz="2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a:p>
            <a:pPr marL="109728" indent="0">
              <a:buNone/>
            </a:pPr>
            <a:endParaRPr lang="en-CA" dirty="0"/>
          </a:p>
        </p:txBody>
      </p:sp>
      <p:sp>
        <p:nvSpPr>
          <p:cNvPr id="3" name="Title 2"/>
          <p:cNvSpPr>
            <a:spLocks noGrp="1"/>
          </p:cNvSpPr>
          <p:nvPr>
            <p:ph type="title"/>
          </p:nvPr>
        </p:nvSpPr>
        <p:spPr/>
        <p:txBody>
          <a:bodyPr/>
          <a:lstStyle/>
          <a:p>
            <a:r>
              <a:rPr lang="fr-CA" dirty="0" smtClean="0"/>
              <a:t>Comment mesurer la dyspnée?</a:t>
            </a:r>
            <a:endParaRPr lang="en-CA" dirty="0"/>
          </a:p>
        </p:txBody>
      </p:sp>
      <p:sp>
        <p:nvSpPr>
          <p:cNvPr id="5" name="6-Point Star 4"/>
          <p:cNvSpPr/>
          <p:nvPr/>
        </p:nvSpPr>
        <p:spPr>
          <a:xfrm>
            <a:off x="4427984" y="4941168"/>
            <a:ext cx="914400" cy="914400"/>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2800" dirty="0"/>
              <a:t>?</a:t>
            </a:r>
            <a:endParaRPr lang="en-CA" sz="2800" dirty="0"/>
          </a:p>
        </p:txBody>
      </p:sp>
      <p:pic>
        <p:nvPicPr>
          <p:cNvPr id="2050" name="Picture 2" descr="C:\Users\savocynt\AppData\Local\Microsoft\Windows\Temporary Internet Files\Content.IE5\1KYV2XCP\meter_stick[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0232" y="3068960"/>
            <a:ext cx="1743075" cy="1400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110954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6226</TotalTime>
  <Words>1797</Words>
  <Application>Microsoft Office PowerPoint</Application>
  <PresentationFormat>On-screen Show (4:3)</PresentationFormat>
  <Paragraphs>326</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Concourse</vt:lpstr>
      <vt:lpstr>Dyspnée en fin de vie</vt:lpstr>
      <vt:lpstr>Mise en situation</vt:lpstr>
      <vt:lpstr>Buts de la présentation</vt:lpstr>
      <vt:lpstr>Prévalence de la dyspnée</vt:lpstr>
      <vt:lpstr>Expression de la dyspnée </vt:lpstr>
      <vt:lpstr>Définition de la dyspnée</vt:lpstr>
      <vt:lpstr>Comment évaluer la dyspnée?</vt:lpstr>
      <vt:lpstr>Qui est le plus dyspnéique?</vt:lpstr>
      <vt:lpstr>Comment mesurer la dyspnée?</vt:lpstr>
      <vt:lpstr>La Dyspnée</vt:lpstr>
      <vt:lpstr>Évaluation de la sévérité de la dyspnée</vt:lpstr>
      <vt:lpstr>Physiopathologie</vt:lpstr>
      <vt:lpstr>Évaluation de la dyspnée</vt:lpstr>
      <vt:lpstr>Évaluation de la dyspnée</vt:lpstr>
      <vt:lpstr>Causes de la dyspnée</vt:lpstr>
      <vt:lpstr>Mesures non pharmacologiques</vt:lpstr>
      <vt:lpstr>Mesures non pharmacologiques</vt:lpstr>
      <vt:lpstr>Mesures pharmacologiques</vt:lpstr>
      <vt:lpstr>Mesures pharmacologiques</vt:lpstr>
      <vt:lpstr>Opioïdes</vt:lpstr>
      <vt:lpstr>Utilisation d’opioïdes dans la dyspnée</vt:lpstr>
      <vt:lpstr>Débuter un traitement aux opioïdes</vt:lpstr>
      <vt:lpstr>Initiation des opioïdes</vt:lpstr>
      <vt:lpstr>Les entre-doses</vt:lpstr>
      <vt:lpstr>PowerPoint Presentation</vt:lpstr>
      <vt:lpstr>Important opiacés</vt:lpstr>
      <vt:lpstr>Râles en fin de vie</vt:lpstr>
      <vt:lpstr>Détresse respiratoire aïgue</vt:lpstr>
      <vt:lpstr>Conclusion</vt:lpstr>
    </vt:vector>
  </TitlesOfParts>
  <Company>FacilicorpNB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Dyspnée en fin de vie</dc:title>
  <dc:creator>Savoy, Cynthia (VitaliteNB)</dc:creator>
  <cp:lastModifiedBy>Savoy, Cynthia (VitaliteNB)</cp:lastModifiedBy>
  <cp:revision>95</cp:revision>
  <cp:lastPrinted>2015-06-04T13:33:17Z</cp:lastPrinted>
  <dcterms:created xsi:type="dcterms:W3CDTF">2015-05-26T23:28:52Z</dcterms:created>
  <dcterms:modified xsi:type="dcterms:W3CDTF">2015-06-04T13:49:37Z</dcterms:modified>
</cp:coreProperties>
</file>