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7" r:id="rId2"/>
    <p:sldMasterId id="2147483851" r:id="rId3"/>
    <p:sldMasterId id="2147483897" r:id="rId4"/>
    <p:sldMasterId id="2147483942" r:id="rId5"/>
    <p:sldMasterId id="2147483986" r:id="rId6"/>
    <p:sldMasterId id="2147484017" r:id="rId7"/>
    <p:sldMasterId id="2147484034" r:id="rId8"/>
    <p:sldMasterId id="2147484049" r:id="rId9"/>
    <p:sldMasterId id="2147484061" r:id="rId10"/>
  </p:sldMasterIdLst>
  <p:notesMasterIdLst>
    <p:notesMasterId r:id="rId61"/>
  </p:notesMasterIdLst>
  <p:sldIdLst>
    <p:sldId id="256" r:id="rId11"/>
    <p:sldId id="502" r:id="rId12"/>
    <p:sldId id="503" r:id="rId13"/>
    <p:sldId id="360" r:id="rId14"/>
    <p:sldId id="463" r:id="rId15"/>
    <p:sldId id="501" r:id="rId16"/>
    <p:sldId id="493" r:id="rId17"/>
    <p:sldId id="492" r:id="rId18"/>
    <p:sldId id="306" r:id="rId19"/>
    <p:sldId id="491" r:id="rId20"/>
    <p:sldId id="476" r:id="rId21"/>
    <p:sldId id="477" r:id="rId22"/>
    <p:sldId id="478" r:id="rId23"/>
    <p:sldId id="482" r:id="rId24"/>
    <p:sldId id="433" r:id="rId25"/>
    <p:sldId id="447" r:id="rId26"/>
    <p:sldId id="448" r:id="rId27"/>
    <p:sldId id="449" r:id="rId28"/>
    <p:sldId id="378" r:id="rId29"/>
    <p:sldId id="382" r:id="rId30"/>
    <p:sldId id="349" r:id="rId31"/>
    <p:sldId id="500" r:id="rId32"/>
    <p:sldId id="438" r:id="rId33"/>
    <p:sldId id="387" r:id="rId34"/>
    <p:sldId id="282" r:id="rId35"/>
    <p:sldId id="412" r:id="rId36"/>
    <p:sldId id="505" r:id="rId37"/>
    <p:sldId id="422" r:id="rId38"/>
    <p:sldId id="434" r:id="rId39"/>
    <p:sldId id="391" r:id="rId40"/>
    <p:sldId id="494" r:id="rId41"/>
    <p:sldId id="495" r:id="rId42"/>
    <p:sldId id="496" r:id="rId43"/>
    <p:sldId id="497" r:id="rId44"/>
    <p:sldId id="498" r:id="rId45"/>
    <p:sldId id="499" r:id="rId46"/>
    <p:sldId id="467" r:id="rId47"/>
    <p:sldId id="484" r:id="rId48"/>
    <p:sldId id="485" r:id="rId49"/>
    <p:sldId id="507" r:id="rId50"/>
    <p:sldId id="508" r:id="rId51"/>
    <p:sldId id="388" r:id="rId52"/>
    <p:sldId id="504" r:id="rId53"/>
    <p:sldId id="278" r:id="rId54"/>
    <p:sldId id="506" r:id="rId55"/>
    <p:sldId id="461" r:id="rId56"/>
    <p:sldId id="489" r:id="rId57"/>
    <p:sldId id="509" r:id="rId58"/>
    <p:sldId id="510" r:id="rId59"/>
    <p:sldId id="511" r:id="rId6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CC0000"/>
    <a:srgbClr val="8FFF8F"/>
    <a:srgbClr val="A0FEB6"/>
    <a:srgbClr val="660066"/>
    <a:srgbClr val="FF7C8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4575" autoAdjust="0"/>
  </p:normalViewPr>
  <p:slideViewPr>
    <p:cSldViewPr>
      <p:cViewPr varScale="1">
        <p:scale>
          <a:sx n="89" d="100"/>
          <a:sy n="89" d="100"/>
        </p:scale>
        <p:origin x="-20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10"/>
    </p:cViewPr>
  </p:sorterViewPr>
  <p:notesViewPr>
    <p:cSldViewPr>
      <p:cViewPr varScale="1">
        <p:scale>
          <a:sx n="56" d="100"/>
          <a:sy n="56" d="100"/>
        </p:scale>
        <p:origin x="-18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slide" Target="slides/slide50.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79161-9284-4296-A1D4-69564E15DA1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CA"/>
        </a:p>
      </dgm:t>
    </dgm:pt>
    <dgm:pt modelId="{FBF9F811-363F-4C04-89E2-A702AF171484}">
      <dgm:prSet phldrT="[Text]" custT="1"/>
      <dgm:spPr/>
      <dgm:t>
        <a:bodyPr/>
        <a:lstStyle/>
        <a:p>
          <a:r>
            <a:rPr lang="en-CA" sz="2800" dirty="0" smtClean="0"/>
            <a:t>Do you intend to become more physically active in the next 6 months?</a:t>
          </a:r>
          <a:endParaRPr lang="en-CA" sz="2800" dirty="0"/>
        </a:p>
      </dgm:t>
    </dgm:pt>
    <dgm:pt modelId="{D7A9D84B-C2D6-4AEC-9149-10CFA337B507}" type="parTrans" cxnId="{336BCE5B-2B25-461C-8D0C-9EBF248C24AF}">
      <dgm:prSet/>
      <dgm:spPr/>
      <dgm:t>
        <a:bodyPr/>
        <a:lstStyle/>
        <a:p>
          <a:endParaRPr lang="en-CA"/>
        </a:p>
      </dgm:t>
    </dgm:pt>
    <dgm:pt modelId="{1A0B6DF4-DC11-4CD1-8BE9-B1981ADA2D4E}" type="sibTrans" cxnId="{336BCE5B-2B25-461C-8D0C-9EBF248C24AF}">
      <dgm:prSet/>
      <dgm:spPr/>
      <dgm:t>
        <a:bodyPr/>
        <a:lstStyle/>
        <a:p>
          <a:endParaRPr lang="en-CA"/>
        </a:p>
      </dgm:t>
    </dgm:pt>
    <dgm:pt modelId="{4395B56B-60A0-4C0D-8E16-A6A74A2BBFD2}">
      <dgm:prSet phldrT="[Text]" custT="1"/>
      <dgm:spPr/>
      <dgm:t>
        <a:bodyPr/>
        <a:lstStyle/>
        <a:p>
          <a:r>
            <a:rPr lang="en-CA" sz="1800" b="1" smtClean="0"/>
            <a:t>NO</a:t>
          </a:r>
          <a:endParaRPr lang="en-CA" sz="1800" b="1" dirty="0" smtClean="0"/>
        </a:p>
        <a:p>
          <a:r>
            <a:rPr lang="en-CA" sz="1800" b="1" dirty="0" err="1" smtClean="0"/>
            <a:t>Precontemplation</a:t>
          </a:r>
          <a:endParaRPr lang="en-CA" sz="1400" b="1" dirty="0" smtClean="0"/>
        </a:p>
        <a:p>
          <a:endParaRPr lang="en-CA" sz="1000" dirty="0"/>
        </a:p>
      </dgm:t>
    </dgm:pt>
    <dgm:pt modelId="{F8D55555-C737-4E8E-81B6-6915C74C4335}" type="parTrans" cxnId="{F326F6EE-C4FB-4CC4-9BDC-3CD354DACEBD}">
      <dgm:prSet/>
      <dgm:spPr/>
      <dgm:t>
        <a:bodyPr/>
        <a:lstStyle/>
        <a:p>
          <a:endParaRPr lang="en-CA"/>
        </a:p>
      </dgm:t>
    </dgm:pt>
    <dgm:pt modelId="{FEE7D58F-C35B-4392-8798-7AC9B46352AA}" type="sibTrans" cxnId="{F326F6EE-C4FB-4CC4-9BDC-3CD354DACEBD}">
      <dgm:prSet/>
      <dgm:spPr/>
      <dgm:t>
        <a:bodyPr/>
        <a:lstStyle/>
        <a:p>
          <a:endParaRPr lang="en-CA"/>
        </a:p>
      </dgm:t>
    </dgm:pt>
    <dgm:pt modelId="{C0672641-B4A4-4716-B25B-955B2237D17F}">
      <dgm:prSet phldrT="[Text]" custT="1"/>
      <dgm:spPr/>
      <dgm:t>
        <a:bodyPr/>
        <a:lstStyle/>
        <a:p>
          <a:r>
            <a:rPr lang="en-CA" sz="1800" dirty="0" smtClean="0"/>
            <a:t>Get your patient thinking about PA.</a:t>
          </a:r>
        </a:p>
        <a:p>
          <a:r>
            <a:rPr lang="en-CA" sz="1800" dirty="0" smtClean="0"/>
            <a:t>Reduce sedentary behaviour.</a:t>
          </a:r>
          <a:endParaRPr lang="en-CA" sz="1800" dirty="0"/>
        </a:p>
      </dgm:t>
    </dgm:pt>
    <dgm:pt modelId="{3C688BB7-11A1-4FA6-B513-333E59DF7892}" type="parTrans" cxnId="{F6CA7B90-200E-4C13-8B88-B3973C83D50D}">
      <dgm:prSet/>
      <dgm:spPr/>
      <dgm:t>
        <a:bodyPr/>
        <a:lstStyle/>
        <a:p>
          <a:endParaRPr lang="en-CA"/>
        </a:p>
      </dgm:t>
    </dgm:pt>
    <dgm:pt modelId="{9DB43F9B-2DB6-4B90-B013-C24A29C9E7B3}" type="sibTrans" cxnId="{F6CA7B90-200E-4C13-8B88-B3973C83D50D}">
      <dgm:prSet/>
      <dgm:spPr/>
      <dgm:t>
        <a:bodyPr/>
        <a:lstStyle/>
        <a:p>
          <a:endParaRPr lang="en-CA"/>
        </a:p>
      </dgm:t>
    </dgm:pt>
    <dgm:pt modelId="{6DDE0A3C-EC2B-408B-BC52-5AB5C47D7605}">
      <dgm:prSet phldrT="[Text]" custT="1"/>
      <dgm:spPr/>
      <dgm:t>
        <a:bodyPr/>
        <a:lstStyle/>
        <a:p>
          <a:endParaRPr lang="en-CA" sz="1800" b="1" dirty="0" smtClean="0"/>
        </a:p>
        <a:p>
          <a:r>
            <a:rPr lang="en-CA" sz="1800" b="1" dirty="0" smtClean="0"/>
            <a:t>YES</a:t>
          </a:r>
        </a:p>
        <a:p>
          <a:r>
            <a:rPr lang="en-CA" sz="1800" b="1" dirty="0" smtClean="0"/>
            <a:t>Contemplation</a:t>
          </a:r>
        </a:p>
        <a:p>
          <a:endParaRPr lang="en-CA" sz="1200" dirty="0"/>
        </a:p>
      </dgm:t>
    </dgm:pt>
    <dgm:pt modelId="{2D484401-8B41-4DE5-B7C4-542FA411ED83}" type="parTrans" cxnId="{D9401BBE-07EA-4366-B225-886BA1AED9B6}">
      <dgm:prSet/>
      <dgm:spPr/>
      <dgm:t>
        <a:bodyPr/>
        <a:lstStyle/>
        <a:p>
          <a:endParaRPr lang="en-CA"/>
        </a:p>
      </dgm:t>
    </dgm:pt>
    <dgm:pt modelId="{019C870C-15F2-4F7F-AEFE-9CA467F64982}" type="sibTrans" cxnId="{D9401BBE-07EA-4366-B225-886BA1AED9B6}">
      <dgm:prSet/>
      <dgm:spPr/>
      <dgm:t>
        <a:bodyPr/>
        <a:lstStyle/>
        <a:p>
          <a:endParaRPr lang="en-CA"/>
        </a:p>
      </dgm:t>
    </dgm:pt>
    <dgm:pt modelId="{E5A7D887-7DE1-46B8-9B2D-9B27224238BF}">
      <dgm:prSet phldrT="[Text]" custT="1"/>
      <dgm:spPr/>
      <dgm:t>
        <a:bodyPr/>
        <a:lstStyle/>
        <a:p>
          <a:pPr algn="l"/>
          <a:r>
            <a:rPr lang="en-CA" sz="1600" b="1" dirty="0" smtClean="0"/>
            <a:t>Encourage patient to start being PA. </a:t>
          </a:r>
        </a:p>
        <a:p>
          <a:pPr algn="l"/>
          <a:r>
            <a:rPr lang="en-CA" sz="1600" b="1" dirty="0" smtClean="0"/>
            <a:t> Write Exercise </a:t>
          </a:r>
          <a:r>
            <a:rPr lang="en-CA" sz="1600" b="1" dirty="0" err="1" smtClean="0"/>
            <a:t>Px</a:t>
          </a:r>
          <a:r>
            <a:rPr lang="en-CA" sz="1600" b="1" dirty="0" smtClean="0"/>
            <a:t>.</a:t>
          </a:r>
        </a:p>
      </dgm:t>
    </dgm:pt>
    <dgm:pt modelId="{11903DF5-3E1C-4E36-AC3B-F9CFB1271CAC}" type="parTrans" cxnId="{6567BFCD-D2C0-4D26-BA0F-28CE70EE74D6}">
      <dgm:prSet/>
      <dgm:spPr/>
      <dgm:t>
        <a:bodyPr/>
        <a:lstStyle/>
        <a:p>
          <a:endParaRPr lang="en-CA"/>
        </a:p>
      </dgm:t>
    </dgm:pt>
    <dgm:pt modelId="{3A4DCBA8-2350-4AD2-922D-B3E235AEE3B3}" type="sibTrans" cxnId="{6567BFCD-D2C0-4D26-BA0F-28CE70EE74D6}">
      <dgm:prSet/>
      <dgm:spPr/>
      <dgm:t>
        <a:bodyPr/>
        <a:lstStyle/>
        <a:p>
          <a:endParaRPr lang="en-CA"/>
        </a:p>
      </dgm:t>
    </dgm:pt>
    <dgm:pt modelId="{E91A6AE8-420D-4329-8C5B-19A7C2688171}" type="pres">
      <dgm:prSet presAssocID="{18379161-9284-4296-A1D4-69564E15DA19}" presName="hierChild1" presStyleCnt="0">
        <dgm:presLayoutVars>
          <dgm:chPref val="1"/>
          <dgm:dir/>
          <dgm:animOne val="branch"/>
          <dgm:animLvl val="lvl"/>
          <dgm:resizeHandles/>
        </dgm:presLayoutVars>
      </dgm:prSet>
      <dgm:spPr/>
      <dgm:t>
        <a:bodyPr/>
        <a:lstStyle/>
        <a:p>
          <a:endParaRPr lang="en-CA"/>
        </a:p>
      </dgm:t>
    </dgm:pt>
    <dgm:pt modelId="{FC99ADB7-5CB6-4280-BBCE-547606BA9ABB}" type="pres">
      <dgm:prSet presAssocID="{FBF9F811-363F-4C04-89E2-A702AF171484}" presName="hierRoot1" presStyleCnt="0"/>
      <dgm:spPr/>
    </dgm:pt>
    <dgm:pt modelId="{B783EF04-736B-40C8-AAC2-86DE1A188569}" type="pres">
      <dgm:prSet presAssocID="{FBF9F811-363F-4C04-89E2-A702AF171484}" presName="composite" presStyleCnt="0"/>
      <dgm:spPr/>
    </dgm:pt>
    <dgm:pt modelId="{EA8BE480-266D-49E2-85C3-AA6D8816F59F}" type="pres">
      <dgm:prSet presAssocID="{FBF9F811-363F-4C04-89E2-A702AF171484}" presName="background" presStyleLbl="node0" presStyleIdx="0" presStyleCnt="1"/>
      <dgm:spPr/>
    </dgm:pt>
    <dgm:pt modelId="{18BC03EC-CDC5-48CA-9E59-0C2F160301DE}" type="pres">
      <dgm:prSet presAssocID="{FBF9F811-363F-4C04-89E2-A702AF171484}" presName="text" presStyleLbl="fgAcc0" presStyleIdx="0" presStyleCnt="1" custScaleX="883401" custScaleY="212198">
        <dgm:presLayoutVars>
          <dgm:chPref val="3"/>
        </dgm:presLayoutVars>
      </dgm:prSet>
      <dgm:spPr/>
      <dgm:t>
        <a:bodyPr/>
        <a:lstStyle/>
        <a:p>
          <a:endParaRPr lang="en-CA"/>
        </a:p>
      </dgm:t>
    </dgm:pt>
    <dgm:pt modelId="{0E8FF4F6-F3B7-48A4-B0E3-7C77D319252A}" type="pres">
      <dgm:prSet presAssocID="{FBF9F811-363F-4C04-89E2-A702AF171484}" presName="hierChild2" presStyleCnt="0"/>
      <dgm:spPr/>
    </dgm:pt>
    <dgm:pt modelId="{CEDB5635-5FE9-49A0-AC6E-C9BA5461DE2C}" type="pres">
      <dgm:prSet presAssocID="{F8D55555-C737-4E8E-81B6-6915C74C4335}" presName="Name10" presStyleLbl="parChTrans1D2" presStyleIdx="0" presStyleCnt="2"/>
      <dgm:spPr/>
      <dgm:t>
        <a:bodyPr/>
        <a:lstStyle/>
        <a:p>
          <a:endParaRPr lang="en-CA"/>
        </a:p>
      </dgm:t>
    </dgm:pt>
    <dgm:pt modelId="{98A7C4A6-AE1B-4C6E-BB2B-7F27D3CDFD82}" type="pres">
      <dgm:prSet presAssocID="{4395B56B-60A0-4C0D-8E16-A6A74A2BBFD2}" presName="hierRoot2" presStyleCnt="0"/>
      <dgm:spPr/>
    </dgm:pt>
    <dgm:pt modelId="{1CE5F7DD-69CF-491A-91C9-BE05CD03EFDD}" type="pres">
      <dgm:prSet presAssocID="{4395B56B-60A0-4C0D-8E16-A6A74A2BBFD2}" presName="composite2" presStyleCnt="0"/>
      <dgm:spPr/>
    </dgm:pt>
    <dgm:pt modelId="{160A29EA-CA3A-41D6-A1E9-E095C2AD8F10}" type="pres">
      <dgm:prSet presAssocID="{4395B56B-60A0-4C0D-8E16-A6A74A2BBFD2}" presName="background2" presStyleLbl="node2" presStyleIdx="0" presStyleCnt="2"/>
      <dgm:spPr/>
    </dgm:pt>
    <dgm:pt modelId="{CDFD65BC-959B-435E-B9A6-2476AED3555D}" type="pres">
      <dgm:prSet presAssocID="{4395B56B-60A0-4C0D-8E16-A6A74A2BBFD2}" presName="text2" presStyleLbl="fgAcc2" presStyleIdx="0" presStyleCnt="2" custScaleX="351067" custScaleY="159173" custLinFactNeighborX="-9764" custLinFactNeighborY="16982">
        <dgm:presLayoutVars>
          <dgm:chPref val="3"/>
        </dgm:presLayoutVars>
      </dgm:prSet>
      <dgm:spPr/>
      <dgm:t>
        <a:bodyPr/>
        <a:lstStyle/>
        <a:p>
          <a:endParaRPr lang="en-CA"/>
        </a:p>
      </dgm:t>
    </dgm:pt>
    <dgm:pt modelId="{79D7D318-84DB-417B-AA1F-798DF235BFB8}" type="pres">
      <dgm:prSet presAssocID="{4395B56B-60A0-4C0D-8E16-A6A74A2BBFD2}" presName="hierChild3" presStyleCnt="0"/>
      <dgm:spPr/>
    </dgm:pt>
    <dgm:pt modelId="{6F23E1E6-DB5B-4F1A-B5EF-CBFAD1569B1C}" type="pres">
      <dgm:prSet presAssocID="{3C688BB7-11A1-4FA6-B513-333E59DF7892}" presName="Name17" presStyleLbl="parChTrans1D3" presStyleIdx="0" presStyleCnt="2"/>
      <dgm:spPr/>
      <dgm:t>
        <a:bodyPr/>
        <a:lstStyle/>
        <a:p>
          <a:endParaRPr lang="en-CA"/>
        </a:p>
      </dgm:t>
    </dgm:pt>
    <dgm:pt modelId="{B47C3F43-C38A-46A1-AC69-A281E04AC5C3}" type="pres">
      <dgm:prSet presAssocID="{C0672641-B4A4-4716-B25B-955B2237D17F}" presName="hierRoot3" presStyleCnt="0"/>
      <dgm:spPr/>
    </dgm:pt>
    <dgm:pt modelId="{8DDE4DA1-3F27-450A-A578-86D36424BF16}" type="pres">
      <dgm:prSet presAssocID="{C0672641-B4A4-4716-B25B-955B2237D17F}" presName="composite3" presStyleCnt="0"/>
      <dgm:spPr/>
    </dgm:pt>
    <dgm:pt modelId="{742C8CD5-C7F5-49F4-AFF2-6C111DC6F372}" type="pres">
      <dgm:prSet presAssocID="{C0672641-B4A4-4716-B25B-955B2237D17F}" presName="background3" presStyleLbl="node3" presStyleIdx="0" presStyleCnt="2"/>
      <dgm:spPr/>
    </dgm:pt>
    <dgm:pt modelId="{08B6FE3D-6E1D-4D23-BCB3-0A2235A1A2BE}" type="pres">
      <dgm:prSet presAssocID="{C0672641-B4A4-4716-B25B-955B2237D17F}" presName="text3" presStyleLbl="fgAcc3" presStyleIdx="0" presStyleCnt="2" custScaleX="465921" custScaleY="129992" custLinFactNeighborX="-11696" custLinFactNeighborY="17220">
        <dgm:presLayoutVars>
          <dgm:chPref val="3"/>
        </dgm:presLayoutVars>
      </dgm:prSet>
      <dgm:spPr/>
      <dgm:t>
        <a:bodyPr/>
        <a:lstStyle/>
        <a:p>
          <a:endParaRPr lang="en-CA"/>
        </a:p>
      </dgm:t>
    </dgm:pt>
    <dgm:pt modelId="{DD3F3E47-3141-418D-8744-81B3B027BAF2}" type="pres">
      <dgm:prSet presAssocID="{C0672641-B4A4-4716-B25B-955B2237D17F}" presName="hierChild4" presStyleCnt="0"/>
      <dgm:spPr/>
    </dgm:pt>
    <dgm:pt modelId="{10BD6B2E-400A-49A0-B832-8E2EF1985517}" type="pres">
      <dgm:prSet presAssocID="{2D484401-8B41-4DE5-B7C4-542FA411ED83}" presName="Name10" presStyleLbl="parChTrans1D2" presStyleIdx="1" presStyleCnt="2"/>
      <dgm:spPr/>
      <dgm:t>
        <a:bodyPr/>
        <a:lstStyle/>
        <a:p>
          <a:endParaRPr lang="en-CA"/>
        </a:p>
      </dgm:t>
    </dgm:pt>
    <dgm:pt modelId="{9549C170-5124-4CA7-8399-9B58A080AABA}" type="pres">
      <dgm:prSet presAssocID="{6DDE0A3C-EC2B-408B-BC52-5AB5C47D7605}" presName="hierRoot2" presStyleCnt="0"/>
      <dgm:spPr/>
    </dgm:pt>
    <dgm:pt modelId="{69E24920-283E-4C5D-BA2E-1F5F38FE596A}" type="pres">
      <dgm:prSet presAssocID="{6DDE0A3C-EC2B-408B-BC52-5AB5C47D7605}" presName="composite2" presStyleCnt="0"/>
      <dgm:spPr/>
    </dgm:pt>
    <dgm:pt modelId="{2F484BBB-F9DB-4C57-884E-4085D3E6DD10}" type="pres">
      <dgm:prSet presAssocID="{6DDE0A3C-EC2B-408B-BC52-5AB5C47D7605}" presName="background2" presStyleLbl="node2" presStyleIdx="1" presStyleCnt="2"/>
      <dgm:spPr/>
    </dgm:pt>
    <dgm:pt modelId="{74861AA0-45DB-4FFD-A77A-F593F2420204}" type="pres">
      <dgm:prSet presAssocID="{6DDE0A3C-EC2B-408B-BC52-5AB5C47D7605}" presName="text2" presStyleLbl="fgAcc2" presStyleIdx="1" presStyleCnt="2" custScaleX="357620" custScaleY="137440" custLinFactNeighborX="3206" custLinFactNeighborY="23060">
        <dgm:presLayoutVars>
          <dgm:chPref val="3"/>
        </dgm:presLayoutVars>
      </dgm:prSet>
      <dgm:spPr/>
      <dgm:t>
        <a:bodyPr/>
        <a:lstStyle/>
        <a:p>
          <a:endParaRPr lang="en-CA"/>
        </a:p>
      </dgm:t>
    </dgm:pt>
    <dgm:pt modelId="{CA2D657F-2EFE-4071-B3E7-9F88A1AD2B4F}" type="pres">
      <dgm:prSet presAssocID="{6DDE0A3C-EC2B-408B-BC52-5AB5C47D7605}" presName="hierChild3" presStyleCnt="0"/>
      <dgm:spPr/>
    </dgm:pt>
    <dgm:pt modelId="{6160C2AF-DABE-4913-8A37-A95FEB4CCFC0}" type="pres">
      <dgm:prSet presAssocID="{11903DF5-3E1C-4E36-AC3B-F9CFB1271CAC}" presName="Name17" presStyleLbl="parChTrans1D3" presStyleIdx="1" presStyleCnt="2"/>
      <dgm:spPr/>
      <dgm:t>
        <a:bodyPr/>
        <a:lstStyle/>
        <a:p>
          <a:endParaRPr lang="en-CA"/>
        </a:p>
      </dgm:t>
    </dgm:pt>
    <dgm:pt modelId="{DCA7F874-0E3E-41A3-B73C-4FD0B3A883A5}" type="pres">
      <dgm:prSet presAssocID="{E5A7D887-7DE1-46B8-9B2D-9B27224238BF}" presName="hierRoot3" presStyleCnt="0"/>
      <dgm:spPr/>
    </dgm:pt>
    <dgm:pt modelId="{47AF32CE-FC52-4856-9BB9-2579788D8E61}" type="pres">
      <dgm:prSet presAssocID="{E5A7D887-7DE1-46B8-9B2D-9B27224238BF}" presName="composite3" presStyleCnt="0"/>
      <dgm:spPr/>
    </dgm:pt>
    <dgm:pt modelId="{CB6C5F07-FA53-4A36-B86A-A168E02B9727}" type="pres">
      <dgm:prSet presAssocID="{E5A7D887-7DE1-46B8-9B2D-9B27224238BF}" presName="background3" presStyleLbl="node3" presStyleIdx="1" presStyleCnt="2"/>
      <dgm:spPr/>
    </dgm:pt>
    <dgm:pt modelId="{DE51D5F1-C144-4A18-AE4A-2EE01BE90F79}" type="pres">
      <dgm:prSet presAssocID="{E5A7D887-7DE1-46B8-9B2D-9B27224238BF}" presName="text3" presStyleLbl="fgAcc3" presStyleIdx="1" presStyleCnt="2" custScaleX="457322" custScaleY="179319" custLinFactNeighborX="-3072" custLinFactNeighborY="35099">
        <dgm:presLayoutVars>
          <dgm:chPref val="3"/>
        </dgm:presLayoutVars>
      </dgm:prSet>
      <dgm:spPr/>
      <dgm:t>
        <a:bodyPr/>
        <a:lstStyle/>
        <a:p>
          <a:endParaRPr lang="en-CA"/>
        </a:p>
      </dgm:t>
    </dgm:pt>
    <dgm:pt modelId="{6DDD7C7A-F343-4EDE-9AC2-EB60CA4C8204}" type="pres">
      <dgm:prSet presAssocID="{E5A7D887-7DE1-46B8-9B2D-9B27224238BF}" presName="hierChild4" presStyleCnt="0"/>
      <dgm:spPr/>
    </dgm:pt>
  </dgm:ptLst>
  <dgm:cxnLst>
    <dgm:cxn modelId="{3D84D435-425E-4A50-867B-1527D4F7C237}" type="presOf" srcId="{C0672641-B4A4-4716-B25B-955B2237D17F}" destId="{08B6FE3D-6E1D-4D23-BCB3-0A2235A1A2BE}" srcOrd="0" destOrd="0" presId="urn:microsoft.com/office/officeart/2005/8/layout/hierarchy1"/>
    <dgm:cxn modelId="{760ECBB1-03FC-40F1-86EC-FCFEB6FF88CE}" type="presOf" srcId="{6DDE0A3C-EC2B-408B-BC52-5AB5C47D7605}" destId="{74861AA0-45DB-4FFD-A77A-F593F2420204}" srcOrd="0" destOrd="0" presId="urn:microsoft.com/office/officeart/2005/8/layout/hierarchy1"/>
    <dgm:cxn modelId="{453CEE02-83CD-422E-B1BF-075EA27837D5}" type="presOf" srcId="{11903DF5-3E1C-4E36-AC3B-F9CFB1271CAC}" destId="{6160C2AF-DABE-4913-8A37-A95FEB4CCFC0}" srcOrd="0" destOrd="0" presId="urn:microsoft.com/office/officeart/2005/8/layout/hierarchy1"/>
    <dgm:cxn modelId="{CA71EF5C-2219-4195-AB09-16BB009629C7}" type="presOf" srcId="{F8D55555-C737-4E8E-81B6-6915C74C4335}" destId="{CEDB5635-5FE9-49A0-AC6E-C9BA5461DE2C}" srcOrd="0" destOrd="0" presId="urn:microsoft.com/office/officeart/2005/8/layout/hierarchy1"/>
    <dgm:cxn modelId="{51A378E7-8A74-44FB-93A6-3686814752A1}" type="presOf" srcId="{2D484401-8B41-4DE5-B7C4-542FA411ED83}" destId="{10BD6B2E-400A-49A0-B832-8E2EF1985517}" srcOrd="0" destOrd="0" presId="urn:microsoft.com/office/officeart/2005/8/layout/hierarchy1"/>
    <dgm:cxn modelId="{D03636BD-798F-430A-AA63-C7CE221D148C}" type="presOf" srcId="{3C688BB7-11A1-4FA6-B513-333E59DF7892}" destId="{6F23E1E6-DB5B-4F1A-B5EF-CBFAD1569B1C}" srcOrd="0" destOrd="0" presId="urn:microsoft.com/office/officeart/2005/8/layout/hierarchy1"/>
    <dgm:cxn modelId="{6567BFCD-D2C0-4D26-BA0F-28CE70EE74D6}" srcId="{6DDE0A3C-EC2B-408B-BC52-5AB5C47D7605}" destId="{E5A7D887-7DE1-46B8-9B2D-9B27224238BF}" srcOrd="0" destOrd="0" parTransId="{11903DF5-3E1C-4E36-AC3B-F9CFB1271CAC}" sibTransId="{3A4DCBA8-2350-4AD2-922D-B3E235AEE3B3}"/>
    <dgm:cxn modelId="{496D933F-BFC6-42DF-8662-4B440EBD99AB}" type="presOf" srcId="{18379161-9284-4296-A1D4-69564E15DA19}" destId="{E91A6AE8-420D-4329-8C5B-19A7C2688171}" srcOrd="0" destOrd="0" presId="urn:microsoft.com/office/officeart/2005/8/layout/hierarchy1"/>
    <dgm:cxn modelId="{43F43355-B25B-4BD7-A120-CD9BA25020E9}" type="presOf" srcId="{E5A7D887-7DE1-46B8-9B2D-9B27224238BF}" destId="{DE51D5F1-C144-4A18-AE4A-2EE01BE90F79}" srcOrd="0" destOrd="0" presId="urn:microsoft.com/office/officeart/2005/8/layout/hierarchy1"/>
    <dgm:cxn modelId="{6F8511BC-8CD5-4AD0-9F88-CC7D941AB24C}" type="presOf" srcId="{FBF9F811-363F-4C04-89E2-A702AF171484}" destId="{18BC03EC-CDC5-48CA-9E59-0C2F160301DE}" srcOrd="0" destOrd="0" presId="urn:microsoft.com/office/officeart/2005/8/layout/hierarchy1"/>
    <dgm:cxn modelId="{336BCE5B-2B25-461C-8D0C-9EBF248C24AF}" srcId="{18379161-9284-4296-A1D4-69564E15DA19}" destId="{FBF9F811-363F-4C04-89E2-A702AF171484}" srcOrd="0" destOrd="0" parTransId="{D7A9D84B-C2D6-4AEC-9149-10CFA337B507}" sibTransId="{1A0B6DF4-DC11-4CD1-8BE9-B1981ADA2D4E}"/>
    <dgm:cxn modelId="{F326F6EE-C4FB-4CC4-9BDC-3CD354DACEBD}" srcId="{FBF9F811-363F-4C04-89E2-A702AF171484}" destId="{4395B56B-60A0-4C0D-8E16-A6A74A2BBFD2}" srcOrd="0" destOrd="0" parTransId="{F8D55555-C737-4E8E-81B6-6915C74C4335}" sibTransId="{FEE7D58F-C35B-4392-8798-7AC9B46352AA}"/>
    <dgm:cxn modelId="{F6CA7B90-200E-4C13-8B88-B3973C83D50D}" srcId="{4395B56B-60A0-4C0D-8E16-A6A74A2BBFD2}" destId="{C0672641-B4A4-4716-B25B-955B2237D17F}" srcOrd="0" destOrd="0" parTransId="{3C688BB7-11A1-4FA6-B513-333E59DF7892}" sibTransId="{9DB43F9B-2DB6-4B90-B013-C24A29C9E7B3}"/>
    <dgm:cxn modelId="{D9401BBE-07EA-4366-B225-886BA1AED9B6}" srcId="{FBF9F811-363F-4C04-89E2-A702AF171484}" destId="{6DDE0A3C-EC2B-408B-BC52-5AB5C47D7605}" srcOrd="1" destOrd="0" parTransId="{2D484401-8B41-4DE5-B7C4-542FA411ED83}" sibTransId="{019C870C-15F2-4F7F-AEFE-9CA467F64982}"/>
    <dgm:cxn modelId="{88E26063-5E08-4120-A091-F9F52B18F851}" type="presOf" srcId="{4395B56B-60A0-4C0D-8E16-A6A74A2BBFD2}" destId="{CDFD65BC-959B-435E-B9A6-2476AED3555D}" srcOrd="0" destOrd="0" presId="urn:microsoft.com/office/officeart/2005/8/layout/hierarchy1"/>
    <dgm:cxn modelId="{04FB1E12-3F1F-4D9C-8055-DE5B751C8279}" type="presParOf" srcId="{E91A6AE8-420D-4329-8C5B-19A7C2688171}" destId="{FC99ADB7-5CB6-4280-BBCE-547606BA9ABB}" srcOrd="0" destOrd="0" presId="urn:microsoft.com/office/officeart/2005/8/layout/hierarchy1"/>
    <dgm:cxn modelId="{B3C36EB1-1F73-4B2D-A5CB-3C9BB46C7ADD}" type="presParOf" srcId="{FC99ADB7-5CB6-4280-BBCE-547606BA9ABB}" destId="{B783EF04-736B-40C8-AAC2-86DE1A188569}" srcOrd="0" destOrd="0" presId="urn:microsoft.com/office/officeart/2005/8/layout/hierarchy1"/>
    <dgm:cxn modelId="{7E48E5E3-9E1F-480A-918E-84EE2F22CA0F}" type="presParOf" srcId="{B783EF04-736B-40C8-AAC2-86DE1A188569}" destId="{EA8BE480-266D-49E2-85C3-AA6D8816F59F}" srcOrd="0" destOrd="0" presId="urn:microsoft.com/office/officeart/2005/8/layout/hierarchy1"/>
    <dgm:cxn modelId="{06F3CFD5-FA6B-4370-A3EE-7A97E357689A}" type="presParOf" srcId="{B783EF04-736B-40C8-AAC2-86DE1A188569}" destId="{18BC03EC-CDC5-48CA-9E59-0C2F160301DE}" srcOrd="1" destOrd="0" presId="urn:microsoft.com/office/officeart/2005/8/layout/hierarchy1"/>
    <dgm:cxn modelId="{2281D655-A75B-4AEA-8310-A0A88F295E9C}" type="presParOf" srcId="{FC99ADB7-5CB6-4280-BBCE-547606BA9ABB}" destId="{0E8FF4F6-F3B7-48A4-B0E3-7C77D319252A}" srcOrd="1" destOrd="0" presId="urn:microsoft.com/office/officeart/2005/8/layout/hierarchy1"/>
    <dgm:cxn modelId="{2DECA1AA-5A8E-47E8-A31A-033DE386A836}" type="presParOf" srcId="{0E8FF4F6-F3B7-48A4-B0E3-7C77D319252A}" destId="{CEDB5635-5FE9-49A0-AC6E-C9BA5461DE2C}" srcOrd="0" destOrd="0" presId="urn:microsoft.com/office/officeart/2005/8/layout/hierarchy1"/>
    <dgm:cxn modelId="{7C681D37-BF5A-4B4A-B709-0F057D18DA15}" type="presParOf" srcId="{0E8FF4F6-F3B7-48A4-B0E3-7C77D319252A}" destId="{98A7C4A6-AE1B-4C6E-BB2B-7F27D3CDFD82}" srcOrd="1" destOrd="0" presId="urn:microsoft.com/office/officeart/2005/8/layout/hierarchy1"/>
    <dgm:cxn modelId="{A7A9FFCB-EEF1-419B-B6A5-F5874D9112A6}" type="presParOf" srcId="{98A7C4A6-AE1B-4C6E-BB2B-7F27D3CDFD82}" destId="{1CE5F7DD-69CF-491A-91C9-BE05CD03EFDD}" srcOrd="0" destOrd="0" presId="urn:microsoft.com/office/officeart/2005/8/layout/hierarchy1"/>
    <dgm:cxn modelId="{6ACF2902-466F-4BF7-B36C-042A9B1A5D2E}" type="presParOf" srcId="{1CE5F7DD-69CF-491A-91C9-BE05CD03EFDD}" destId="{160A29EA-CA3A-41D6-A1E9-E095C2AD8F10}" srcOrd="0" destOrd="0" presId="urn:microsoft.com/office/officeart/2005/8/layout/hierarchy1"/>
    <dgm:cxn modelId="{C8B4AFB0-31C3-48E0-BB37-14029FFEF43F}" type="presParOf" srcId="{1CE5F7DD-69CF-491A-91C9-BE05CD03EFDD}" destId="{CDFD65BC-959B-435E-B9A6-2476AED3555D}" srcOrd="1" destOrd="0" presId="urn:microsoft.com/office/officeart/2005/8/layout/hierarchy1"/>
    <dgm:cxn modelId="{7FF3E0C8-ACD3-4DAF-AD20-978F73BCAD7C}" type="presParOf" srcId="{98A7C4A6-AE1B-4C6E-BB2B-7F27D3CDFD82}" destId="{79D7D318-84DB-417B-AA1F-798DF235BFB8}" srcOrd="1" destOrd="0" presId="urn:microsoft.com/office/officeart/2005/8/layout/hierarchy1"/>
    <dgm:cxn modelId="{84A49D97-746E-4621-B62F-8CA3C49D5C3A}" type="presParOf" srcId="{79D7D318-84DB-417B-AA1F-798DF235BFB8}" destId="{6F23E1E6-DB5B-4F1A-B5EF-CBFAD1569B1C}" srcOrd="0" destOrd="0" presId="urn:microsoft.com/office/officeart/2005/8/layout/hierarchy1"/>
    <dgm:cxn modelId="{F5DBD346-EE67-46C3-8C3A-176E2B2B0C13}" type="presParOf" srcId="{79D7D318-84DB-417B-AA1F-798DF235BFB8}" destId="{B47C3F43-C38A-46A1-AC69-A281E04AC5C3}" srcOrd="1" destOrd="0" presId="urn:microsoft.com/office/officeart/2005/8/layout/hierarchy1"/>
    <dgm:cxn modelId="{3940D5DE-BAE6-433F-B9FB-850CAC78CEA6}" type="presParOf" srcId="{B47C3F43-C38A-46A1-AC69-A281E04AC5C3}" destId="{8DDE4DA1-3F27-450A-A578-86D36424BF16}" srcOrd="0" destOrd="0" presId="urn:microsoft.com/office/officeart/2005/8/layout/hierarchy1"/>
    <dgm:cxn modelId="{8C1BE5B4-4CE9-408B-85FB-737ECBA7D976}" type="presParOf" srcId="{8DDE4DA1-3F27-450A-A578-86D36424BF16}" destId="{742C8CD5-C7F5-49F4-AFF2-6C111DC6F372}" srcOrd="0" destOrd="0" presId="urn:microsoft.com/office/officeart/2005/8/layout/hierarchy1"/>
    <dgm:cxn modelId="{FD608609-CCA4-40C9-8789-27BCD86DA17F}" type="presParOf" srcId="{8DDE4DA1-3F27-450A-A578-86D36424BF16}" destId="{08B6FE3D-6E1D-4D23-BCB3-0A2235A1A2BE}" srcOrd="1" destOrd="0" presId="urn:microsoft.com/office/officeart/2005/8/layout/hierarchy1"/>
    <dgm:cxn modelId="{545DB9F6-F89B-4ABD-B436-91C4919D81B4}" type="presParOf" srcId="{B47C3F43-C38A-46A1-AC69-A281E04AC5C3}" destId="{DD3F3E47-3141-418D-8744-81B3B027BAF2}" srcOrd="1" destOrd="0" presId="urn:microsoft.com/office/officeart/2005/8/layout/hierarchy1"/>
    <dgm:cxn modelId="{B4F77EA9-DFA9-4E6D-945F-C59107E2CEA6}" type="presParOf" srcId="{0E8FF4F6-F3B7-48A4-B0E3-7C77D319252A}" destId="{10BD6B2E-400A-49A0-B832-8E2EF1985517}" srcOrd="2" destOrd="0" presId="urn:microsoft.com/office/officeart/2005/8/layout/hierarchy1"/>
    <dgm:cxn modelId="{9818D47B-43A7-49E1-9E8C-CF514D2E6F01}" type="presParOf" srcId="{0E8FF4F6-F3B7-48A4-B0E3-7C77D319252A}" destId="{9549C170-5124-4CA7-8399-9B58A080AABA}" srcOrd="3" destOrd="0" presId="urn:microsoft.com/office/officeart/2005/8/layout/hierarchy1"/>
    <dgm:cxn modelId="{01762008-DE4B-445E-A79B-699696A03A0A}" type="presParOf" srcId="{9549C170-5124-4CA7-8399-9B58A080AABA}" destId="{69E24920-283E-4C5D-BA2E-1F5F38FE596A}" srcOrd="0" destOrd="0" presId="urn:microsoft.com/office/officeart/2005/8/layout/hierarchy1"/>
    <dgm:cxn modelId="{9383D32A-FC38-4976-BD31-88E8E71CB4D0}" type="presParOf" srcId="{69E24920-283E-4C5D-BA2E-1F5F38FE596A}" destId="{2F484BBB-F9DB-4C57-884E-4085D3E6DD10}" srcOrd="0" destOrd="0" presId="urn:microsoft.com/office/officeart/2005/8/layout/hierarchy1"/>
    <dgm:cxn modelId="{18F24341-00B0-4F8F-B3C1-40335DAF86FF}" type="presParOf" srcId="{69E24920-283E-4C5D-BA2E-1F5F38FE596A}" destId="{74861AA0-45DB-4FFD-A77A-F593F2420204}" srcOrd="1" destOrd="0" presId="urn:microsoft.com/office/officeart/2005/8/layout/hierarchy1"/>
    <dgm:cxn modelId="{F1A387CC-72A9-4B9D-86D5-2FB77CC2E8EE}" type="presParOf" srcId="{9549C170-5124-4CA7-8399-9B58A080AABA}" destId="{CA2D657F-2EFE-4071-B3E7-9F88A1AD2B4F}" srcOrd="1" destOrd="0" presId="urn:microsoft.com/office/officeart/2005/8/layout/hierarchy1"/>
    <dgm:cxn modelId="{C26A2DBA-41D9-4D2F-8800-ACADCBF15F51}" type="presParOf" srcId="{CA2D657F-2EFE-4071-B3E7-9F88A1AD2B4F}" destId="{6160C2AF-DABE-4913-8A37-A95FEB4CCFC0}" srcOrd="0" destOrd="0" presId="urn:microsoft.com/office/officeart/2005/8/layout/hierarchy1"/>
    <dgm:cxn modelId="{BA8572B3-D85A-493F-8240-4B700AF87D5C}" type="presParOf" srcId="{CA2D657F-2EFE-4071-B3E7-9F88A1AD2B4F}" destId="{DCA7F874-0E3E-41A3-B73C-4FD0B3A883A5}" srcOrd="1" destOrd="0" presId="urn:microsoft.com/office/officeart/2005/8/layout/hierarchy1"/>
    <dgm:cxn modelId="{DC1A1621-F65E-4C22-8DEE-F588C5D30F1B}" type="presParOf" srcId="{DCA7F874-0E3E-41A3-B73C-4FD0B3A883A5}" destId="{47AF32CE-FC52-4856-9BB9-2579788D8E61}" srcOrd="0" destOrd="0" presId="urn:microsoft.com/office/officeart/2005/8/layout/hierarchy1"/>
    <dgm:cxn modelId="{739AF495-DC59-4A02-812F-DF6B4285B20C}" type="presParOf" srcId="{47AF32CE-FC52-4856-9BB9-2579788D8E61}" destId="{CB6C5F07-FA53-4A36-B86A-A168E02B9727}" srcOrd="0" destOrd="0" presId="urn:microsoft.com/office/officeart/2005/8/layout/hierarchy1"/>
    <dgm:cxn modelId="{CC929AE0-0E5C-4F78-86D9-D26D8F2149E4}" type="presParOf" srcId="{47AF32CE-FC52-4856-9BB9-2579788D8E61}" destId="{DE51D5F1-C144-4A18-AE4A-2EE01BE90F79}" srcOrd="1" destOrd="0" presId="urn:microsoft.com/office/officeart/2005/8/layout/hierarchy1"/>
    <dgm:cxn modelId="{DDFEEAD0-0A92-4AB8-8650-D36D454DD289}" type="presParOf" srcId="{DCA7F874-0E3E-41A3-B73C-4FD0B3A883A5}" destId="{6DDD7C7A-F343-4EDE-9AC2-EB60CA4C82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2B6D7-03CA-4ED8-A4D7-D8E3C883FE6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CA"/>
        </a:p>
      </dgm:t>
    </dgm:pt>
    <dgm:pt modelId="{4E2369B8-D54C-49A1-997C-238B5981BAE3}">
      <dgm:prSet phldrT="[Text]" custT="1"/>
      <dgm:spPr/>
      <dgm:t>
        <a:bodyPr/>
        <a:lstStyle/>
        <a:p>
          <a:r>
            <a:rPr lang="en-CA" sz="3600" dirty="0" smtClean="0"/>
            <a:t>Are you engaged in regular PA? </a:t>
          </a:r>
          <a:endParaRPr lang="en-CA" sz="3600" dirty="0"/>
        </a:p>
      </dgm:t>
    </dgm:pt>
    <dgm:pt modelId="{7FAACC87-9EEE-459D-ADC2-11228C8925A9}" type="parTrans" cxnId="{047270B8-C4CA-4257-945B-89B33D614F43}">
      <dgm:prSet/>
      <dgm:spPr/>
      <dgm:t>
        <a:bodyPr/>
        <a:lstStyle/>
        <a:p>
          <a:endParaRPr lang="en-CA"/>
        </a:p>
      </dgm:t>
    </dgm:pt>
    <dgm:pt modelId="{A3AB880E-BE8A-4062-9048-91E98DF34BCF}" type="sibTrans" cxnId="{047270B8-C4CA-4257-945B-89B33D614F43}">
      <dgm:prSet/>
      <dgm:spPr/>
      <dgm:t>
        <a:bodyPr/>
        <a:lstStyle/>
        <a:p>
          <a:endParaRPr lang="en-CA"/>
        </a:p>
      </dgm:t>
    </dgm:pt>
    <dgm:pt modelId="{AEFE1A21-C9F8-4768-BA21-BEA02A711BEF}">
      <dgm:prSet phldrT="[Text]" custT="1"/>
      <dgm:spPr/>
      <dgm:t>
        <a:bodyPr/>
        <a:lstStyle/>
        <a:p>
          <a:r>
            <a:rPr lang="en-CA" sz="2000" b="1" dirty="0" smtClean="0"/>
            <a:t>YES</a:t>
          </a:r>
        </a:p>
        <a:p>
          <a:r>
            <a:rPr lang="en-CA" sz="2000" b="1" dirty="0" smtClean="0"/>
            <a:t>ACTION/MAINTENANCE</a:t>
          </a:r>
          <a:endParaRPr lang="en-CA" sz="2000" b="1" dirty="0"/>
        </a:p>
      </dgm:t>
    </dgm:pt>
    <dgm:pt modelId="{587D7A8D-796F-4D47-8132-6BE8E293937D}" type="parTrans" cxnId="{1BEF324A-B38D-406B-9179-9386FEBFDEC4}">
      <dgm:prSet/>
      <dgm:spPr/>
      <dgm:t>
        <a:bodyPr/>
        <a:lstStyle/>
        <a:p>
          <a:endParaRPr lang="en-CA"/>
        </a:p>
      </dgm:t>
    </dgm:pt>
    <dgm:pt modelId="{5386F49B-D78F-438D-AAC2-10AF5A15E976}" type="sibTrans" cxnId="{1BEF324A-B38D-406B-9179-9386FEBFDEC4}">
      <dgm:prSet/>
      <dgm:spPr/>
      <dgm:t>
        <a:bodyPr/>
        <a:lstStyle/>
        <a:p>
          <a:endParaRPr lang="en-CA"/>
        </a:p>
      </dgm:t>
    </dgm:pt>
    <dgm:pt modelId="{7011A59C-1740-47B3-BF7D-D74CB2894F3A}">
      <dgm:prSet phldrT="[Text]"/>
      <dgm:spPr/>
      <dgm:t>
        <a:bodyPr/>
        <a:lstStyle/>
        <a:p>
          <a:r>
            <a:rPr lang="en-CA" b="1" dirty="0" smtClean="0"/>
            <a:t>Help maintain regular PA.</a:t>
          </a:r>
        </a:p>
        <a:p>
          <a:r>
            <a:rPr lang="en-CA" b="1" dirty="0" smtClean="0"/>
            <a:t>Acknowledge success.</a:t>
          </a:r>
          <a:endParaRPr lang="en-CA" b="1" dirty="0"/>
        </a:p>
      </dgm:t>
    </dgm:pt>
    <dgm:pt modelId="{CAB8972E-7D93-4BF2-BDDB-5881BC2AAFA6}" type="parTrans" cxnId="{1AA714FB-4800-4894-990C-A35358D22E7A}">
      <dgm:prSet/>
      <dgm:spPr/>
      <dgm:t>
        <a:bodyPr/>
        <a:lstStyle/>
        <a:p>
          <a:endParaRPr lang="en-CA"/>
        </a:p>
      </dgm:t>
    </dgm:pt>
    <dgm:pt modelId="{60425F78-40BF-421C-9971-70DB56DAC1ED}" type="sibTrans" cxnId="{1AA714FB-4800-4894-990C-A35358D22E7A}">
      <dgm:prSet/>
      <dgm:spPr/>
      <dgm:t>
        <a:bodyPr/>
        <a:lstStyle/>
        <a:p>
          <a:endParaRPr lang="en-CA"/>
        </a:p>
      </dgm:t>
    </dgm:pt>
    <dgm:pt modelId="{DFA16317-533E-4842-9C3B-8EA520506D10}">
      <dgm:prSet phldrT="[Text]" custT="1"/>
      <dgm:spPr/>
      <dgm:t>
        <a:bodyPr/>
        <a:lstStyle/>
        <a:p>
          <a:pPr algn="l"/>
          <a:r>
            <a:rPr lang="en-CA" sz="1600" b="1" dirty="0" smtClean="0"/>
            <a:t>Encourage regular PA. Write Exercise </a:t>
          </a:r>
          <a:r>
            <a:rPr lang="en-CA" sz="1600" b="1" dirty="0" err="1" smtClean="0"/>
            <a:t>Px</a:t>
          </a:r>
          <a:r>
            <a:rPr lang="en-CA" sz="1600" b="1" dirty="0" smtClean="0"/>
            <a:t>.</a:t>
          </a:r>
        </a:p>
        <a:p>
          <a:pPr algn="l"/>
          <a:r>
            <a:rPr lang="en-CA" sz="1600" b="1" dirty="0" smtClean="0"/>
            <a:t>Refer to Certified Exercise Professional if necessary</a:t>
          </a:r>
          <a:r>
            <a:rPr lang="en-CA" sz="1200" dirty="0" smtClean="0"/>
            <a:t>.</a:t>
          </a:r>
          <a:endParaRPr lang="en-CA" sz="1200" dirty="0"/>
        </a:p>
      </dgm:t>
    </dgm:pt>
    <dgm:pt modelId="{D0507C56-ED8B-4470-8105-B5207D9FED99}" type="sibTrans" cxnId="{964C320C-FA45-40B9-B7A9-E5F33955BEE4}">
      <dgm:prSet/>
      <dgm:spPr/>
      <dgm:t>
        <a:bodyPr/>
        <a:lstStyle/>
        <a:p>
          <a:endParaRPr lang="en-CA"/>
        </a:p>
      </dgm:t>
    </dgm:pt>
    <dgm:pt modelId="{CE40BAC0-5CB4-49CA-9939-5BC57D5E9A6F}" type="parTrans" cxnId="{964C320C-FA45-40B9-B7A9-E5F33955BEE4}">
      <dgm:prSet/>
      <dgm:spPr/>
      <dgm:t>
        <a:bodyPr/>
        <a:lstStyle/>
        <a:p>
          <a:endParaRPr lang="en-CA"/>
        </a:p>
      </dgm:t>
    </dgm:pt>
    <dgm:pt modelId="{D4F20C04-A007-4C27-BC92-33E6226B012B}">
      <dgm:prSet phldrT="[Text]" custT="1"/>
      <dgm:spPr/>
      <dgm:t>
        <a:bodyPr/>
        <a:lstStyle/>
        <a:p>
          <a:r>
            <a:rPr lang="en-CA" sz="2400" b="1" dirty="0" smtClean="0"/>
            <a:t>NO</a:t>
          </a:r>
        </a:p>
        <a:p>
          <a:r>
            <a:rPr lang="en-CA" sz="2400" b="1" dirty="0" smtClean="0"/>
            <a:t>PREPARATION</a:t>
          </a:r>
          <a:endParaRPr lang="en-CA" sz="2400" b="1" dirty="0"/>
        </a:p>
      </dgm:t>
    </dgm:pt>
    <dgm:pt modelId="{7C00F44F-0842-490C-8217-0E9DEB8E7841}" type="sibTrans" cxnId="{9A1B71FF-33CE-4EC1-815B-E28F6BB50127}">
      <dgm:prSet/>
      <dgm:spPr/>
      <dgm:t>
        <a:bodyPr/>
        <a:lstStyle/>
        <a:p>
          <a:endParaRPr lang="en-CA"/>
        </a:p>
      </dgm:t>
    </dgm:pt>
    <dgm:pt modelId="{21056C59-DD64-4363-B0B1-0C91EBCA26E6}" type="parTrans" cxnId="{9A1B71FF-33CE-4EC1-815B-E28F6BB50127}">
      <dgm:prSet/>
      <dgm:spPr/>
      <dgm:t>
        <a:bodyPr/>
        <a:lstStyle/>
        <a:p>
          <a:endParaRPr lang="en-CA"/>
        </a:p>
      </dgm:t>
    </dgm:pt>
    <dgm:pt modelId="{1CB989D2-7F86-4BEF-BB71-CEE276DDAD68}" type="pres">
      <dgm:prSet presAssocID="{A4C2B6D7-03CA-4ED8-A4D7-D8E3C883FE68}" presName="hierChild1" presStyleCnt="0">
        <dgm:presLayoutVars>
          <dgm:chPref val="1"/>
          <dgm:dir/>
          <dgm:animOne val="branch"/>
          <dgm:animLvl val="lvl"/>
          <dgm:resizeHandles/>
        </dgm:presLayoutVars>
      </dgm:prSet>
      <dgm:spPr/>
      <dgm:t>
        <a:bodyPr/>
        <a:lstStyle/>
        <a:p>
          <a:endParaRPr lang="en-CA"/>
        </a:p>
      </dgm:t>
    </dgm:pt>
    <dgm:pt modelId="{13A2DABC-5B75-4B5C-B0F2-3AC64D9D48D2}" type="pres">
      <dgm:prSet presAssocID="{4E2369B8-D54C-49A1-997C-238B5981BAE3}" presName="hierRoot1" presStyleCnt="0"/>
      <dgm:spPr/>
    </dgm:pt>
    <dgm:pt modelId="{2024497F-1D39-40A3-8466-B56B829674A4}" type="pres">
      <dgm:prSet presAssocID="{4E2369B8-D54C-49A1-997C-238B5981BAE3}" presName="composite" presStyleCnt="0"/>
      <dgm:spPr/>
    </dgm:pt>
    <dgm:pt modelId="{A887C640-5152-4962-8F1C-DCCCF85C873C}" type="pres">
      <dgm:prSet presAssocID="{4E2369B8-D54C-49A1-997C-238B5981BAE3}" presName="background" presStyleLbl="node0" presStyleIdx="0" presStyleCnt="1"/>
      <dgm:spPr/>
    </dgm:pt>
    <dgm:pt modelId="{08746855-7232-4E48-B5B6-058ACEB172F9}" type="pres">
      <dgm:prSet presAssocID="{4E2369B8-D54C-49A1-997C-238B5981BAE3}" presName="text" presStyleLbl="fgAcc0" presStyleIdx="0" presStyleCnt="1" custScaleX="581202">
        <dgm:presLayoutVars>
          <dgm:chPref val="3"/>
        </dgm:presLayoutVars>
      </dgm:prSet>
      <dgm:spPr/>
      <dgm:t>
        <a:bodyPr/>
        <a:lstStyle/>
        <a:p>
          <a:endParaRPr lang="en-CA"/>
        </a:p>
      </dgm:t>
    </dgm:pt>
    <dgm:pt modelId="{9348944A-3D88-4BF9-96E0-294D82F481C1}" type="pres">
      <dgm:prSet presAssocID="{4E2369B8-D54C-49A1-997C-238B5981BAE3}" presName="hierChild2" presStyleCnt="0"/>
      <dgm:spPr/>
    </dgm:pt>
    <dgm:pt modelId="{1B42D0FE-BBD2-4CEA-A02D-D848E8382D5B}" type="pres">
      <dgm:prSet presAssocID="{21056C59-DD64-4363-B0B1-0C91EBCA26E6}" presName="Name10" presStyleLbl="parChTrans1D2" presStyleIdx="0" presStyleCnt="2"/>
      <dgm:spPr/>
      <dgm:t>
        <a:bodyPr/>
        <a:lstStyle/>
        <a:p>
          <a:endParaRPr lang="en-CA"/>
        </a:p>
      </dgm:t>
    </dgm:pt>
    <dgm:pt modelId="{8C5E73CF-1077-4FD5-A278-D03C7B8B0FB7}" type="pres">
      <dgm:prSet presAssocID="{D4F20C04-A007-4C27-BC92-33E6226B012B}" presName="hierRoot2" presStyleCnt="0"/>
      <dgm:spPr/>
    </dgm:pt>
    <dgm:pt modelId="{DC1DB5FA-3DBC-4110-BE55-C05487CC74EC}" type="pres">
      <dgm:prSet presAssocID="{D4F20C04-A007-4C27-BC92-33E6226B012B}" presName="composite2" presStyleCnt="0"/>
      <dgm:spPr/>
    </dgm:pt>
    <dgm:pt modelId="{F10E6B91-2B4C-4444-A5E2-1406F3A3DDFC}" type="pres">
      <dgm:prSet presAssocID="{D4F20C04-A007-4C27-BC92-33E6226B012B}" presName="background2" presStyleLbl="node2" presStyleIdx="0" presStyleCnt="2"/>
      <dgm:spPr/>
    </dgm:pt>
    <dgm:pt modelId="{E74F7C27-CD4E-492F-BDB6-BC606376A793}" type="pres">
      <dgm:prSet presAssocID="{D4F20C04-A007-4C27-BC92-33E6226B012B}" presName="text2" presStyleLbl="fgAcc2" presStyleIdx="0" presStyleCnt="2" custScaleX="292704">
        <dgm:presLayoutVars>
          <dgm:chPref val="3"/>
        </dgm:presLayoutVars>
      </dgm:prSet>
      <dgm:spPr/>
      <dgm:t>
        <a:bodyPr/>
        <a:lstStyle/>
        <a:p>
          <a:endParaRPr lang="en-CA"/>
        </a:p>
      </dgm:t>
    </dgm:pt>
    <dgm:pt modelId="{F17C7EC2-5083-47D2-8623-DEB6614B343A}" type="pres">
      <dgm:prSet presAssocID="{D4F20C04-A007-4C27-BC92-33E6226B012B}" presName="hierChild3" presStyleCnt="0"/>
      <dgm:spPr/>
    </dgm:pt>
    <dgm:pt modelId="{E0F56C58-C63A-4F90-A402-B1CF42BECD20}" type="pres">
      <dgm:prSet presAssocID="{CE40BAC0-5CB4-49CA-9939-5BC57D5E9A6F}" presName="Name17" presStyleLbl="parChTrans1D3" presStyleIdx="0" presStyleCnt="2"/>
      <dgm:spPr/>
      <dgm:t>
        <a:bodyPr/>
        <a:lstStyle/>
        <a:p>
          <a:endParaRPr lang="en-CA"/>
        </a:p>
      </dgm:t>
    </dgm:pt>
    <dgm:pt modelId="{DF4F689C-CE3E-4379-B4FB-5D0033369038}" type="pres">
      <dgm:prSet presAssocID="{DFA16317-533E-4842-9C3B-8EA520506D10}" presName="hierRoot3" presStyleCnt="0"/>
      <dgm:spPr/>
    </dgm:pt>
    <dgm:pt modelId="{37693E99-B3B9-40DF-AA3D-C693A2EFDEC3}" type="pres">
      <dgm:prSet presAssocID="{DFA16317-533E-4842-9C3B-8EA520506D10}" presName="composite3" presStyleCnt="0"/>
      <dgm:spPr/>
    </dgm:pt>
    <dgm:pt modelId="{A2316A76-5234-44D8-947C-46DBA2EA771C}" type="pres">
      <dgm:prSet presAssocID="{DFA16317-533E-4842-9C3B-8EA520506D10}" presName="background3" presStyleLbl="node3" presStyleIdx="0" presStyleCnt="2"/>
      <dgm:spPr/>
    </dgm:pt>
    <dgm:pt modelId="{8310BABD-6E9D-42AA-91DD-FA026C17C9D9}" type="pres">
      <dgm:prSet presAssocID="{DFA16317-533E-4842-9C3B-8EA520506D10}" presName="text3" presStyleLbl="fgAcc3" presStyleIdx="0" presStyleCnt="2" custScaleX="350557">
        <dgm:presLayoutVars>
          <dgm:chPref val="3"/>
        </dgm:presLayoutVars>
      </dgm:prSet>
      <dgm:spPr/>
      <dgm:t>
        <a:bodyPr/>
        <a:lstStyle/>
        <a:p>
          <a:endParaRPr lang="en-CA"/>
        </a:p>
      </dgm:t>
    </dgm:pt>
    <dgm:pt modelId="{A62C2A99-2357-48C6-BA25-19E2C584F0B3}" type="pres">
      <dgm:prSet presAssocID="{DFA16317-533E-4842-9C3B-8EA520506D10}" presName="hierChild4" presStyleCnt="0"/>
      <dgm:spPr/>
    </dgm:pt>
    <dgm:pt modelId="{AEC92EF1-1EA7-4D35-A7E9-785ECDF13ADA}" type="pres">
      <dgm:prSet presAssocID="{587D7A8D-796F-4D47-8132-6BE8E293937D}" presName="Name10" presStyleLbl="parChTrans1D2" presStyleIdx="1" presStyleCnt="2"/>
      <dgm:spPr/>
      <dgm:t>
        <a:bodyPr/>
        <a:lstStyle/>
        <a:p>
          <a:endParaRPr lang="en-CA"/>
        </a:p>
      </dgm:t>
    </dgm:pt>
    <dgm:pt modelId="{C49D5532-B306-4CCF-8E91-CFD34853616C}" type="pres">
      <dgm:prSet presAssocID="{AEFE1A21-C9F8-4768-BA21-BEA02A711BEF}" presName="hierRoot2" presStyleCnt="0"/>
      <dgm:spPr/>
    </dgm:pt>
    <dgm:pt modelId="{E69B304E-0BD5-4805-A124-EB5EA464F37D}" type="pres">
      <dgm:prSet presAssocID="{AEFE1A21-C9F8-4768-BA21-BEA02A711BEF}" presName="composite2" presStyleCnt="0"/>
      <dgm:spPr/>
    </dgm:pt>
    <dgm:pt modelId="{60565B51-F2BA-4557-B91A-2971B2FCAB27}" type="pres">
      <dgm:prSet presAssocID="{AEFE1A21-C9F8-4768-BA21-BEA02A711BEF}" presName="background2" presStyleLbl="node2" presStyleIdx="1" presStyleCnt="2"/>
      <dgm:spPr/>
    </dgm:pt>
    <dgm:pt modelId="{86105252-F90A-4FBB-BC70-23B24F47B762}" type="pres">
      <dgm:prSet presAssocID="{AEFE1A21-C9F8-4768-BA21-BEA02A711BEF}" presName="text2" presStyleLbl="fgAcc2" presStyleIdx="1" presStyleCnt="2" custScaleX="255931">
        <dgm:presLayoutVars>
          <dgm:chPref val="3"/>
        </dgm:presLayoutVars>
      </dgm:prSet>
      <dgm:spPr/>
      <dgm:t>
        <a:bodyPr/>
        <a:lstStyle/>
        <a:p>
          <a:endParaRPr lang="en-CA"/>
        </a:p>
      </dgm:t>
    </dgm:pt>
    <dgm:pt modelId="{753E37BE-34F8-4DE2-B7F7-2C24EE18E096}" type="pres">
      <dgm:prSet presAssocID="{AEFE1A21-C9F8-4768-BA21-BEA02A711BEF}" presName="hierChild3" presStyleCnt="0"/>
      <dgm:spPr/>
    </dgm:pt>
    <dgm:pt modelId="{17911CE7-CD56-42D0-9C1E-2B2553ECEF00}" type="pres">
      <dgm:prSet presAssocID="{CAB8972E-7D93-4BF2-BDDB-5881BC2AAFA6}" presName="Name17" presStyleLbl="parChTrans1D3" presStyleIdx="1" presStyleCnt="2"/>
      <dgm:spPr/>
      <dgm:t>
        <a:bodyPr/>
        <a:lstStyle/>
        <a:p>
          <a:endParaRPr lang="en-CA"/>
        </a:p>
      </dgm:t>
    </dgm:pt>
    <dgm:pt modelId="{06F74A0F-6FDA-4C18-81AE-C2EC6678AB10}" type="pres">
      <dgm:prSet presAssocID="{7011A59C-1740-47B3-BF7D-D74CB2894F3A}" presName="hierRoot3" presStyleCnt="0"/>
      <dgm:spPr/>
    </dgm:pt>
    <dgm:pt modelId="{45503FF2-600D-44CD-93CC-7FDF96897865}" type="pres">
      <dgm:prSet presAssocID="{7011A59C-1740-47B3-BF7D-D74CB2894F3A}" presName="composite3" presStyleCnt="0"/>
      <dgm:spPr/>
    </dgm:pt>
    <dgm:pt modelId="{AE2B748C-56BC-4E9B-B34C-7DF6CD7D32D8}" type="pres">
      <dgm:prSet presAssocID="{7011A59C-1740-47B3-BF7D-D74CB2894F3A}" presName="background3" presStyleLbl="node3" presStyleIdx="1" presStyleCnt="2"/>
      <dgm:spPr/>
    </dgm:pt>
    <dgm:pt modelId="{22FB8A2D-0508-4B6A-9328-6629C2BAD6A5}" type="pres">
      <dgm:prSet presAssocID="{7011A59C-1740-47B3-BF7D-D74CB2894F3A}" presName="text3" presStyleLbl="fgAcc3" presStyleIdx="1" presStyleCnt="2" custScaleX="242899">
        <dgm:presLayoutVars>
          <dgm:chPref val="3"/>
        </dgm:presLayoutVars>
      </dgm:prSet>
      <dgm:spPr/>
      <dgm:t>
        <a:bodyPr/>
        <a:lstStyle/>
        <a:p>
          <a:endParaRPr lang="en-CA"/>
        </a:p>
      </dgm:t>
    </dgm:pt>
    <dgm:pt modelId="{88FB9FD0-69FD-4574-B1D6-0370EEFB70AC}" type="pres">
      <dgm:prSet presAssocID="{7011A59C-1740-47B3-BF7D-D74CB2894F3A}" presName="hierChild4" presStyleCnt="0"/>
      <dgm:spPr/>
    </dgm:pt>
  </dgm:ptLst>
  <dgm:cxnLst>
    <dgm:cxn modelId="{49967172-8286-4A4D-B19E-CB1F54CE5FB7}" type="presOf" srcId="{D4F20C04-A007-4C27-BC92-33E6226B012B}" destId="{E74F7C27-CD4E-492F-BDB6-BC606376A793}" srcOrd="0" destOrd="0" presId="urn:microsoft.com/office/officeart/2005/8/layout/hierarchy1"/>
    <dgm:cxn modelId="{7EC6A614-E89C-41B9-82C7-3815145B4FAF}" type="presOf" srcId="{DFA16317-533E-4842-9C3B-8EA520506D10}" destId="{8310BABD-6E9D-42AA-91DD-FA026C17C9D9}" srcOrd="0" destOrd="0" presId="urn:microsoft.com/office/officeart/2005/8/layout/hierarchy1"/>
    <dgm:cxn modelId="{8874ACD5-50E6-425C-B9E5-05F04E57DE17}" type="presOf" srcId="{7011A59C-1740-47B3-BF7D-D74CB2894F3A}" destId="{22FB8A2D-0508-4B6A-9328-6629C2BAD6A5}" srcOrd="0" destOrd="0" presId="urn:microsoft.com/office/officeart/2005/8/layout/hierarchy1"/>
    <dgm:cxn modelId="{964C320C-FA45-40B9-B7A9-E5F33955BEE4}" srcId="{D4F20C04-A007-4C27-BC92-33E6226B012B}" destId="{DFA16317-533E-4842-9C3B-8EA520506D10}" srcOrd="0" destOrd="0" parTransId="{CE40BAC0-5CB4-49CA-9939-5BC57D5E9A6F}" sibTransId="{D0507C56-ED8B-4470-8105-B5207D9FED99}"/>
    <dgm:cxn modelId="{9D93B599-C3E3-43FF-B50C-19E43D05E478}" type="presOf" srcId="{CE40BAC0-5CB4-49CA-9939-5BC57D5E9A6F}" destId="{E0F56C58-C63A-4F90-A402-B1CF42BECD20}" srcOrd="0" destOrd="0" presId="urn:microsoft.com/office/officeart/2005/8/layout/hierarchy1"/>
    <dgm:cxn modelId="{7C22D3CD-7BDF-4EE4-9F10-3EA408058061}" type="presOf" srcId="{21056C59-DD64-4363-B0B1-0C91EBCA26E6}" destId="{1B42D0FE-BBD2-4CEA-A02D-D848E8382D5B}" srcOrd="0" destOrd="0" presId="urn:microsoft.com/office/officeart/2005/8/layout/hierarchy1"/>
    <dgm:cxn modelId="{1BEF324A-B38D-406B-9179-9386FEBFDEC4}" srcId="{4E2369B8-D54C-49A1-997C-238B5981BAE3}" destId="{AEFE1A21-C9F8-4768-BA21-BEA02A711BEF}" srcOrd="1" destOrd="0" parTransId="{587D7A8D-796F-4D47-8132-6BE8E293937D}" sibTransId="{5386F49B-D78F-438D-AAC2-10AF5A15E976}"/>
    <dgm:cxn modelId="{D1347F2E-326D-48DC-96A6-A832D30E0363}" type="presOf" srcId="{CAB8972E-7D93-4BF2-BDDB-5881BC2AAFA6}" destId="{17911CE7-CD56-42D0-9C1E-2B2553ECEF00}" srcOrd="0" destOrd="0" presId="urn:microsoft.com/office/officeart/2005/8/layout/hierarchy1"/>
    <dgm:cxn modelId="{047270B8-C4CA-4257-945B-89B33D614F43}" srcId="{A4C2B6D7-03CA-4ED8-A4D7-D8E3C883FE68}" destId="{4E2369B8-D54C-49A1-997C-238B5981BAE3}" srcOrd="0" destOrd="0" parTransId="{7FAACC87-9EEE-459D-ADC2-11228C8925A9}" sibTransId="{A3AB880E-BE8A-4062-9048-91E98DF34BCF}"/>
    <dgm:cxn modelId="{5950E4A7-F654-4194-AE04-C7F319ABF9EB}" type="presOf" srcId="{AEFE1A21-C9F8-4768-BA21-BEA02A711BEF}" destId="{86105252-F90A-4FBB-BC70-23B24F47B762}" srcOrd="0" destOrd="0" presId="urn:microsoft.com/office/officeart/2005/8/layout/hierarchy1"/>
    <dgm:cxn modelId="{83801C0E-00CF-4AEE-8CE1-FE83545558D8}" type="presOf" srcId="{A4C2B6D7-03CA-4ED8-A4D7-D8E3C883FE68}" destId="{1CB989D2-7F86-4BEF-BB71-CEE276DDAD68}" srcOrd="0" destOrd="0" presId="urn:microsoft.com/office/officeart/2005/8/layout/hierarchy1"/>
    <dgm:cxn modelId="{93086C36-FE17-4E9F-8A3C-D0FF71B1F962}" type="presOf" srcId="{587D7A8D-796F-4D47-8132-6BE8E293937D}" destId="{AEC92EF1-1EA7-4D35-A7E9-785ECDF13ADA}" srcOrd="0" destOrd="0" presId="urn:microsoft.com/office/officeart/2005/8/layout/hierarchy1"/>
    <dgm:cxn modelId="{6D7686F3-49F5-4682-8464-8F1782CC8CCF}" type="presOf" srcId="{4E2369B8-D54C-49A1-997C-238B5981BAE3}" destId="{08746855-7232-4E48-B5B6-058ACEB172F9}" srcOrd="0" destOrd="0" presId="urn:microsoft.com/office/officeart/2005/8/layout/hierarchy1"/>
    <dgm:cxn modelId="{1AA714FB-4800-4894-990C-A35358D22E7A}" srcId="{AEFE1A21-C9F8-4768-BA21-BEA02A711BEF}" destId="{7011A59C-1740-47B3-BF7D-D74CB2894F3A}" srcOrd="0" destOrd="0" parTransId="{CAB8972E-7D93-4BF2-BDDB-5881BC2AAFA6}" sibTransId="{60425F78-40BF-421C-9971-70DB56DAC1ED}"/>
    <dgm:cxn modelId="{9A1B71FF-33CE-4EC1-815B-E28F6BB50127}" srcId="{4E2369B8-D54C-49A1-997C-238B5981BAE3}" destId="{D4F20C04-A007-4C27-BC92-33E6226B012B}" srcOrd="0" destOrd="0" parTransId="{21056C59-DD64-4363-B0B1-0C91EBCA26E6}" sibTransId="{7C00F44F-0842-490C-8217-0E9DEB8E7841}"/>
    <dgm:cxn modelId="{50F227D7-F822-4AA8-B773-D1A5D7B468D4}" type="presParOf" srcId="{1CB989D2-7F86-4BEF-BB71-CEE276DDAD68}" destId="{13A2DABC-5B75-4B5C-B0F2-3AC64D9D48D2}" srcOrd="0" destOrd="0" presId="urn:microsoft.com/office/officeart/2005/8/layout/hierarchy1"/>
    <dgm:cxn modelId="{048718E0-011E-4936-AD38-120585D78F5B}" type="presParOf" srcId="{13A2DABC-5B75-4B5C-B0F2-3AC64D9D48D2}" destId="{2024497F-1D39-40A3-8466-B56B829674A4}" srcOrd="0" destOrd="0" presId="urn:microsoft.com/office/officeart/2005/8/layout/hierarchy1"/>
    <dgm:cxn modelId="{53F4EBDF-77A8-4914-BC38-389A70BDF74F}" type="presParOf" srcId="{2024497F-1D39-40A3-8466-B56B829674A4}" destId="{A887C640-5152-4962-8F1C-DCCCF85C873C}" srcOrd="0" destOrd="0" presId="urn:microsoft.com/office/officeart/2005/8/layout/hierarchy1"/>
    <dgm:cxn modelId="{F7D49862-8B53-43E1-8D60-A18E3E8790BD}" type="presParOf" srcId="{2024497F-1D39-40A3-8466-B56B829674A4}" destId="{08746855-7232-4E48-B5B6-058ACEB172F9}" srcOrd="1" destOrd="0" presId="urn:microsoft.com/office/officeart/2005/8/layout/hierarchy1"/>
    <dgm:cxn modelId="{17A47613-7542-4368-82EE-EA30F631FBFE}" type="presParOf" srcId="{13A2DABC-5B75-4B5C-B0F2-3AC64D9D48D2}" destId="{9348944A-3D88-4BF9-96E0-294D82F481C1}" srcOrd="1" destOrd="0" presId="urn:microsoft.com/office/officeart/2005/8/layout/hierarchy1"/>
    <dgm:cxn modelId="{F01D10AD-5FBB-4336-AA77-1B36EF525BFA}" type="presParOf" srcId="{9348944A-3D88-4BF9-96E0-294D82F481C1}" destId="{1B42D0FE-BBD2-4CEA-A02D-D848E8382D5B}" srcOrd="0" destOrd="0" presId="urn:microsoft.com/office/officeart/2005/8/layout/hierarchy1"/>
    <dgm:cxn modelId="{0C140F68-046B-4518-B632-4218DF84C10E}" type="presParOf" srcId="{9348944A-3D88-4BF9-96E0-294D82F481C1}" destId="{8C5E73CF-1077-4FD5-A278-D03C7B8B0FB7}" srcOrd="1" destOrd="0" presId="urn:microsoft.com/office/officeart/2005/8/layout/hierarchy1"/>
    <dgm:cxn modelId="{E711BBC6-C237-429F-9B21-4FB8A36DDC3E}" type="presParOf" srcId="{8C5E73CF-1077-4FD5-A278-D03C7B8B0FB7}" destId="{DC1DB5FA-3DBC-4110-BE55-C05487CC74EC}" srcOrd="0" destOrd="0" presId="urn:microsoft.com/office/officeart/2005/8/layout/hierarchy1"/>
    <dgm:cxn modelId="{FCCC34F4-A764-4E88-9AE9-2B79C77B2FF9}" type="presParOf" srcId="{DC1DB5FA-3DBC-4110-BE55-C05487CC74EC}" destId="{F10E6B91-2B4C-4444-A5E2-1406F3A3DDFC}" srcOrd="0" destOrd="0" presId="urn:microsoft.com/office/officeart/2005/8/layout/hierarchy1"/>
    <dgm:cxn modelId="{44E21B1C-AF4F-405E-8976-DC57A62D16C4}" type="presParOf" srcId="{DC1DB5FA-3DBC-4110-BE55-C05487CC74EC}" destId="{E74F7C27-CD4E-492F-BDB6-BC606376A793}" srcOrd="1" destOrd="0" presId="urn:microsoft.com/office/officeart/2005/8/layout/hierarchy1"/>
    <dgm:cxn modelId="{50EE7A7C-2AED-4082-88CB-E3E37E7BAAD3}" type="presParOf" srcId="{8C5E73CF-1077-4FD5-A278-D03C7B8B0FB7}" destId="{F17C7EC2-5083-47D2-8623-DEB6614B343A}" srcOrd="1" destOrd="0" presId="urn:microsoft.com/office/officeart/2005/8/layout/hierarchy1"/>
    <dgm:cxn modelId="{945FF756-3C4D-45F2-9A88-35DDCBCBEC6A}" type="presParOf" srcId="{F17C7EC2-5083-47D2-8623-DEB6614B343A}" destId="{E0F56C58-C63A-4F90-A402-B1CF42BECD20}" srcOrd="0" destOrd="0" presId="urn:microsoft.com/office/officeart/2005/8/layout/hierarchy1"/>
    <dgm:cxn modelId="{7D79C6FA-DF84-43A4-8B75-FBA67CBC2224}" type="presParOf" srcId="{F17C7EC2-5083-47D2-8623-DEB6614B343A}" destId="{DF4F689C-CE3E-4379-B4FB-5D0033369038}" srcOrd="1" destOrd="0" presId="urn:microsoft.com/office/officeart/2005/8/layout/hierarchy1"/>
    <dgm:cxn modelId="{49478D50-31E3-4988-AEE1-55442AF93A75}" type="presParOf" srcId="{DF4F689C-CE3E-4379-B4FB-5D0033369038}" destId="{37693E99-B3B9-40DF-AA3D-C693A2EFDEC3}" srcOrd="0" destOrd="0" presId="urn:microsoft.com/office/officeart/2005/8/layout/hierarchy1"/>
    <dgm:cxn modelId="{7F29FD15-BDB0-4AA5-8CEE-9096E5867902}" type="presParOf" srcId="{37693E99-B3B9-40DF-AA3D-C693A2EFDEC3}" destId="{A2316A76-5234-44D8-947C-46DBA2EA771C}" srcOrd="0" destOrd="0" presId="urn:microsoft.com/office/officeart/2005/8/layout/hierarchy1"/>
    <dgm:cxn modelId="{740C2B18-66B7-48D4-8CA4-BD2D25087442}" type="presParOf" srcId="{37693E99-B3B9-40DF-AA3D-C693A2EFDEC3}" destId="{8310BABD-6E9D-42AA-91DD-FA026C17C9D9}" srcOrd="1" destOrd="0" presId="urn:microsoft.com/office/officeart/2005/8/layout/hierarchy1"/>
    <dgm:cxn modelId="{A9A51CDB-1383-4E91-9C89-00B17BE27C48}" type="presParOf" srcId="{DF4F689C-CE3E-4379-B4FB-5D0033369038}" destId="{A62C2A99-2357-48C6-BA25-19E2C584F0B3}" srcOrd="1" destOrd="0" presId="urn:microsoft.com/office/officeart/2005/8/layout/hierarchy1"/>
    <dgm:cxn modelId="{0579901F-C627-42C2-8043-B1979C05B75D}" type="presParOf" srcId="{9348944A-3D88-4BF9-96E0-294D82F481C1}" destId="{AEC92EF1-1EA7-4D35-A7E9-785ECDF13ADA}" srcOrd="2" destOrd="0" presId="urn:microsoft.com/office/officeart/2005/8/layout/hierarchy1"/>
    <dgm:cxn modelId="{C602EF27-009D-4923-AC63-B101E64837AD}" type="presParOf" srcId="{9348944A-3D88-4BF9-96E0-294D82F481C1}" destId="{C49D5532-B306-4CCF-8E91-CFD34853616C}" srcOrd="3" destOrd="0" presId="urn:microsoft.com/office/officeart/2005/8/layout/hierarchy1"/>
    <dgm:cxn modelId="{1E7384C5-F65A-4FBC-86B5-7EFFCF5E6226}" type="presParOf" srcId="{C49D5532-B306-4CCF-8E91-CFD34853616C}" destId="{E69B304E-0BD5-4805-A124-EB5EA464F37D}" srcOrd="0" destOrd="0" presId="urn:microsoft.com/office/officeart/2005/8/layout/hierarchy1"/>
    <dgm:cxn modelId="{4BC11EAA-0110-452A-9F46-06D8B8884329}" type="presParOf" srcId="{E69B304E-0BD5-4805-A124-EB5EA464F37D}" destId="{60565B51-F2BA-4557-B91A-2971B2FCAB27}" srcOrd="0" destOrd="0" presId="urn:microsoft.com/office/officeart/2005/8/layout/hierarchy1"/>
    <dgm:cxn modelId="{2D38AC53-905B-4921-9F06-C8B08E86BBDD}" type="presParOf" srcId="{E69B304E-0BD5-4805-A124-EB5EA464F37D}" destId="{86105252-F90A-4FBB-BC70-23B24F47B762}" srcOrd="1" destOrd="0" presId="urn:microsoft.com/office/officeart/2005/8/layout/hierarchy1"/>
    <dgm:cxn modelId="{B870BCA4-56E3-4E1C-9AB4-C1DB9A7CC285}" type="presParOf" srcId="{C49D5532-B306-4CCF-8E91-CFD34853616C}" destId="{753E37BE-34F8-4DE2-B7F7-2C24EE18E096}" srcOrd="1" destOrd="0" presId="urn:microsoft.com/office/officeart/2005/8/layout/hierarchy1"/>
    <dgm:cxn modelId="{BCB8B7F9-2605-40CA-B9AF-5DAB0C17E13D}" type="presParOf" srcId="{753E37BE-34F8-4DE2-B7F7-2C24EE18E096}" destId="{17911CE7-CD56-42D0-9C1E-2B2553ECEF00}" srcOrd="0" destOrd="0" presId="urn:microsoft.com/office/officeart/2005/8/layout/hierarchy1"/>
    <dgm:cxn modelId="{016DA3FD-5212-4002-9F78-ADC7D64CEAD8}" type="presParOf" srcId="{753E37BE-34F8-4DE2-B7F7-2C24EE18E096}" destId="{06F74A0F-6FDA-4C18-81AE-C2EC6678AB10}" srcOrd="1" destOrd="0" presId="urn:microsoft.com/office/officeart/2005/8/layout/hierarchy1"/>
    <dgm:cxn modelId="{D8C52193-D1E7-47D6-AD33-0128BF0783AD}" type="presParOf" srcId="{06F74A0F-6FDA-4C18-81AE-C2EC6678AB10}" destId="{45503FF2-600D-44CD-93CC-7FDF96897865}" srcOrd="0" destOrd="0" presId="urn:microsoft.com/office/officeart/2005/8/layout/hierarchy1"/>
    <dgm:cxn modelId="{4B7B2EA1-7A8B-4E61-82F7-7D99AEE8AF86}" type="presParOf" srcId="{45503FF2-600D-44CD-93CC-7FDF96897865}" destId="{AE2B748C-56BC-4E9B-B34C-7DF6CD7D32D8}" srcOrd="0" destOrd="0" presId="urn:microsoft.com/office/officeart/2005/8/layout/hierarchy1"/>
    <dgm:cxn modelId="{CEEABC6D-3CE5-43D0-A0A5-84805FD407AB}" type="presParOf" srcId="{45503FF2-600D-44CD-93CC-7FDF96897865}" destId="{22FB8A2D-0508-4B6A-9328-6629C2BAD6A5}" srcOrd="1" destOrd="0" presId="urn:microsoft.com/office/officeart/2005/8/layout/hierarchy1"/>
    <dgm:cxn modelId="{BE7FCAC0-4586-4F8E-95C2-980D382A2562}" type="presParOf" srcId="{06F74A0F-6FDA-4C18-81AE-C2EC6678AB10}" destId="{88FB9FD0-69FD-4574-B1D6-0370EEFB70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cs typeface="+mn-cs"/>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cs typeface="+mn-cs"/>
              </a:defRPr>
            </a:lvl1pPr>
          </a:lstStyle>
          <a:p>
            <a:pPr>
              <a:defRPr/>
            </a:pPr>
            <a:fld id="{1E4D9359-7B2D-4AE8-ABFE-7EFCA4773700}" type="slidenum">
              <a:rPr lang="en-US"/>
              <a:pPr>
                <a:defRPr/>
              </a:pPr>
              <a:t>‹#›</a:t>
            </a:fld>
            <a:endParaRPr lang="en-US"/>
          </a:p>
        </p:txBody>
      </p:sp>
    </p:spTree>
    <p:extLst>
      <p:ext uri="{BB962C8B-B14F-4D97-AF65-F5344CB8AC3E}">
        <p14:creationId xmlns:p14="http://schemas.microsoft.com/office/powerpoint/2010/main" val="2876662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43C27B3-CB45-46C3-8EB6-2F1BE74CF992}" type="slidenum">
              <a:rPr lang="en-US" smtClean="0">
                <a:cs typeface="Arial" charset="0"/>
              </a:rPr>
              <a:pPr/>
              <a:t>1</a:t>
            </a:fld>
            <a:endParaRPr lang="en-US"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0" u="none" dirty="0" smtClean="0"/>
              <a:t>What an</a:t>
            </a:r>
            <a:r>
              <a:rPr lang="en-US" b="0" u="none" baseline="0" dirty="0" smtClean="0"/>
              <a:t> intriguing concept! Surely if there was such a pill or intervention, we would recommend it to patients.</a:t>
            </a:r>
            <a:r>
              <a:rPr lang="en-US" b="0" u="none"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Starting the behaviour</a:t>
            </a:r>
            <a:r>
              <a:rPr lang="en-CA" baseline="0" dirty="0" smtClean="0"/>
              <a:t> change process.</a:t>
            </a:r>
            <a:endParaRPr lang="en-CA"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8AD400-5C34-4BDA-9FBD-31A6E33B3093}" type="slidenum">
              <a:rPr lang="en-US"/>
              <a:pPr>
                <a:defRPr/>
              </a:pPr>
              <a:t>20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9CE5616-586F-41F7-BF0E-8C7129595EE0}" type="slidenum">
              <a:rPr lang="en-US" smtClean="0">
                <a:cs typeface="Arial" charset="0"/>
              </a:rPr>
              <a:pPr/>
              <a:t>21</a:t>
            </a:fld>
            <a:endParaRPr 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u="sng" dirty="0" smtClean="0"/>
              <a:t>Suggested Talking Points</a:t>
            </a:r>
          </a:p>
          <a:p>
            <a:pPr eaLnBrk="1" hangingPunct="1"/>
            <a:r>
              <a:rPr lang="en-US" dirty="0" smtClean="0"/>
              <a:t>How many times a week do you engage in at least moderate intensity exercise (i.e. activities that increase your heart rate or make you breathe harder than normal)? How long is a typical physical activity/exercise session? What type of activities would you engage in in a typical week?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Suggests to stop taking BP: Being</a:t>
            </a:r>
            <a:r>
              <a:rPr lang="en-US" baseline="0" dirty="0" smtClean="0"/>
              <a:t> sedentary is a larger risk factor than mild to moderate hypertension</a:t>
            </a:r>
          </a:p>
          <a:p>
            <a:r>
              <a:rPr lang="en-US" baseline="0" dirty="0" smtClean="0"/>
              <a:t>2 numbers multiplied together that goes on the chart</a:t>
            </a:r>
          </a:p>
          <a:p>
            <a:r>
              <a:rPr lang="en-US" dirty="0" smtClean="0">
                <a:latin typeface="+mn-lt"/>
              </a:rPr>
              <a:t>Whether asking patients about activity level actually changes their </a:t>
            </a:r>
            <a:r>
              <a:rPr lang="en-US" dirty="0" err="1" smtClean="0">
                <a:latin typeface="+mn-lt"/>
              </a:rPr>
              <a:t>behaviour</a:t>
            </a:r>
            <a:r>
              <a:rPr lang="en-US" dirty="0" smtClean="0">
                <a:latin typeface="+mn-lt"/>
              </a:rPr>
              <a:t> is in some ways a moot point, because at minimum they should be informed.</a:t>
            </a:r>
          </a:p>
          <a:p>
            <a:r>
              <a:rPr lang="en-US" dirty="0" smtClean="0">
                <a:latin typeface="+mn-lt"/>
              </a:rPr>
              <a:t>Helpful to relate it to disease and inform them how it relates to their condition </a:t>
            </a:r>
            <a:endParaRPr lang="en-US" dirty="0"/>
          </a:p>
        </p:txBody>
      </p:sp>
      <p:sp>
        <p:nvSpPr>
          <p:cNvPr id="4" name="Slide Number Placeholder 3"/>
          <p:cNvSpPr>
            <a:spLocks noGrp="1"/>
          </p:cNvSpPr>
          <p:nvPr>
            <p:ph type="sldNum" sz="quarter" idx="10"/>
          </p:nvPr>
        </p:nvSpPr>
        <p:spPr/>
        <p:txBody>
          <a:bodyPr/>
          <a:lstStyle/>
          <a:p>
            <a:fld id="{3FCDCA56-5D54-49A9-AF98-0C88FDB3594C}"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08E608-523A-4A08-BF57-727D74B28DDF}" type="slidenum">
              <a:rPr lang="en-US"/>
              <a:pPr>
                <a:defRPr/>
              </a:pPr>
              <a:t>24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156FE73-D919-4914-A879-37B0B08EA634}" type="slidenum">
              <a:rPr lang="en-US" smtClean="0">
                <a:cs typeface="Arial" charset="0"/>
              </a:rPr>
              <a:pPr/>
              <a:t>25</a:t>
            </a:fld>
            <a:endParaRPr 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u="sng" dirty="0" smtClean="0"/>
              <a:t>Suggested Talking Points</a:t>
            </a:r>
          </a:p>
          <a:p>
            <a:pPr eaLnBrk="1" hangingPunct="1"/>
            <a:r>
              <a:rPr lang="en-US" dirty="0" smtClean="0"/>
              <a:t>1. Assess the behavioral readiness of the patient to exercise and how this assessment should determine the physician’s exercise counseling action. </a:t>
            </a:r>
          </a:p>
          <a:p>
            <a:pPr eaLnBrk="1" hangingPunct="1"/>
            <a:r>
              <a:rPr lang="en-US" dirty="0" smtClean="0"/>
              <a:t>2. The stage of change model used in EIM is based on the </a:t>
            </a:r>
            <a:r>
              <a:rPr lang="en-US" dirty="0" err="1" smtClean="0"/>
              <a:t>Transtheoretical</a:t>
            </a:r>
            <a:r>
              <a:rPr lang="en-US" dirty="0" smtClean="0"/>
              <a:t> model of change used in health psychology. EIM has simplified this model for the Physician action guide to make it as easy as possible for the physician to quickly provide the appropriate exercise counseling.</a:t>
            </a:r>
          </a:p>
          <a:p>
            <a:pPr eaLnBrk="1" hangingPunct="1"/>
            <a:r>
              <a:rPr lang="en-US" dirty="0" smtClean="0"/>
              <a:t>3. </a:t>
            </a:r>
            <a:r>
              <a:rPr lang="en-US" dirty="0" err="1" smtClean="0"/>
              <a:t>Precontemplation</a:t>
            </a:r>
            <a:r>
              <a:rPr lang="en-US" dirty="0" smtClean="0"/>
              <a:t> – </a:t>
            </a:r>
            <a:r>
              <a:rPr lang="en-US" dirty="0" err="1" smtClean="0"/>
              <a:t>eductating</a:t>
            </a:r>
            <a:r>
              <a:rPr lang="en-US" dirty="0" smtClean="0"/>
              <a:t> patient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B12DCA0-C6FC-4540-B895-FEA1031E10A8}" type="slidenum">
              <a:rPr lang="en-US" smtClean="0">
                <a:cs typeface="Arial" charset="0"/>
              </a:rPr>
              <a:pPr/>
              <a:t>30</a:t>
            </a:fld>
            <a:endParaRPr 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u="sng" smtClean="0"/>
              <a:t>Suggested Talking Points</a:t>
            </a:r>
          </a:p>
          <a:p>
            <a:pPr eaLnBrk="1" hangingPunct="1"/>
            <a:r>
              <a:rPr lang="en-US" smtClean="0"/>
              <a:t>1. This slide further expands on step #3 of the previous slide. It tells the physician how to assess the behavioral readiness of the patient to exercise and how this assessment should determine the physician’s exercise counseling action. </a:t>
            </a:r>
          </a:p>
          <a:p>
            <a:pPr eaLnBrk="1" hangingPunct="1"/>
            <a:r>
              <a:rPr lang="en-US" smtClean="0"/>
              <a:t>2. The stage of change model used in EIM is based on the Transtheoretical model of change used in health psychology. EIM has simplified this model for the Physician action guide to make it as easy as possible for the physician to quickly provide the appropriate exercise counseling.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A standard healthy</a:t>
            </a:r>
            <a:r>
              <a:rPr lang="en-CA" baseline="0" noProof="0" dirty="0" smtClean="0"/>
              <a:t>, non-sedentary, non-obese patient that is below the GUIDELINES RECOMMENDATIONS. </a:t>
            </a:r>
          </a:p>
          <a:p>
            <a:pPr marL="171425" indent="-171425">
              <a:buFontTx/>
              <a:buChar char="-"/>
            </a:pPr>
            <a:r>
              <a:rPr lang="en-CA" baseline="0" noProof="0" dirty="0" smtClean="0"/>
              <a:t>Prescription could be anything towards the GUIDELINES RECOMMENDATIONS.</a:t>
            </a:r>
          </a:p>
          <a:p>
            <a:pPr marL="171425" indent="-171425">
              <a:buFontTx/>
              <a:buChar char="-"/>
            </a:pPr>
            <a:r>
              <a:rPr lang="en-CA" baseline="0" noProof="0" dirty="0" smtClean="0"/>
              <a:t>Reaching the GUIDELINES RECOMMENDATIONS is a possible goal for such a patient; including resistance exercise.</a:t>
            </a:r>
          </a:p>
          <a:p>
            <a:pPr marL="171425" indent="-171425">
              <a:buFontTx/>
              <a:buChar char="-"/>
            </a:pPr>
            <a:r>
              <a:rPr lang="en-CA" baseline="0" noProof="0" dirty="0" smtClean="0"/>
              <a:t>A focus on introducing MODERATE INTENSITY activities would be appropriate.</a:t>
            </a:r>
          </a:p>
          <a:p>
            <a:pPr marL="171425" indent="-171425">
              <a:buFontTx/>
              <a:buChar char="-"/>
            </a:pPr>
            <a:r>
              <a:rPr lang="en-CA" baseline="0" noProof="0" dirty="0" smtClean="0"/>
              <a:t>Referral is also an excellent option: Qualified exercise professionals can provide not only exercise counseling but are qualified to optimise motivation.</a:t>
            </a:r>
            <a:endParaRPr lang="en-CA" noProof="0"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587065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A standard healthy</a:t>
            </a:r>
            <a:r>
              <a:rPr lang="en-CA" baseline="0" noProof="0" dirty="0" smtClean="0"/>
              <a:t>, non-sedentary, non-obese patient that is below the GUIDELINES RECOMMENDATIONS. </a:t>
            </a:r>
          </a:p>
          <a:p>
            <a:pPr marL="171425" indent="-171425">
              <a:buFontTx/>
              <a:buChar char="-"/>
            </a:pPr>
            <a:r>
              <a:rPr lang="en-CA" baseline="0" noProof="0" dirty="0" smtClean="0"/>
              <a:t>Prescription could be anything towards the GUIDELINES RECOMMENDATIONS.</a:t>
            </a:r>
          </a:p>
          <a:p>
            <a:pPr marL="171425" indent="-171425">
              <a:buFontTx/>
              <a:buChar char="-"/>
            </a:pPr>
            <a:r>
              <a:rPr lang="en-CA" baseline="0" noProof="0" dirty="0" smtClean="0"/>
              <a:t>Reaching the GUIDELINES RECOMMENDATIONS is a possible goal for such a patient; including resistance exercise.</a:t>
            </a:r>
          </a:p>
          <a:p>
            <a:pPr marL="171425" indent="-171425">
              <a:buFontTx/>
              <a:buChar char="-"/>
            </a:pPr>
            <a:r>
              <a:rPr lang="en-CA" baseline="0" noProof="0" dirty="0" smtClean="0"/>
              <a:t>A focus on introducing MODERATE INTENSITY activities would be appropriate.</a:t>
            </a:r>
          </a:p>
          <a:p>
            <a:pPr marL="171425" indent="-171425">
              <a:buFontTx/>
              <a:buChar char="-"/>
            </a:pPr>
            <a:r>
              <a:rPr lang="en-CA" baseline="0" noProof="0" dirty="0" smtClean="0"/>
              <a:t>Referral is also an excellent option: Qualified exercise professionals can provide not only exercise counseling but are qualified to optimise motivation.</a:t>
            </a:r>
            <a:endParaRPr lang="en-CA" noProof="0"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532686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A sedentary patient with metabolic syndrome. </a:t>
            </a:r>
          </a:p>
          <a:p>
            <a:pPr marL="171425" indent="-171425">
              <a:buFontTx/>
              <a:buChar char="-"/>
            </a:pPr>
            <a:r>
              <a:rPr lang="en-CA" noProof="0" dirty="0" smtClean="0"/>
              <a:t>Clearly,</a:t>
            </a:r>
            <a:r>
              <a:rPr lang="en-CA" baseline="0" noProof="0" dirty="0" smtClean="0"/>
              <a:t> </a:t>
            </a:r>
            <a:r>
              <a:rPr lang="en-CA" noProof="0" dirty="0" smtClean="0"/>
              <a:t>the </a:t>
            </a:r>
            <a:r>
              <a:rPr lang="en-CA" baseline="0" noProof="0" dirty="0" smtClean="0"/>
              <a:t>GUIDELINES RECOMMENDATIONS level of exercise would be a premature objective for such a patient.</a:t>
            </a:r>
          </a:p>
          <a:p>
            <a:pPr marL="171425" indent="-171425">
              <a:buFontTx/>
              <a:buChar char="-"/>
            </a:pPr>
            <a:r>
              <a:rPr lang="en-CA" baseline="0" noProof="0" dirty="0" smtClean="0"/>
              <a:t>Using counseling about metabolic syndrome and the related potential of healthy living changes to avoid the possible outcomes related to the metabolic syndrome, the exercise prescription should clearly include a focus on sedentary behaviours (and that could be enough initially).</a:t>
            </a:r>
          </a:p>
          <a:p>
            <a:pPr marL="171425" indent="-171425">
              <a:buFontTx/>
              <a:buChar char="-"/>
            </a:pPr>
            <a:r>
              <a:rPr lang="en-CA" baseline="0" noProof="0" dirty="0" smtClean="0"/>
              <a:t>Setting an intermediate level of exercise below GUIDELINES RECOMMENDATIONS would be a good start.</a:t>
            </a:r>
          </a:p>
          <a:p>
            <a:pPr marL="171425" indent="-171425" defTabSz="914266">
              <a:buFontTx/>
              <a:buChar char="-"/>
              <a:defRPr/>
            </a:pPr>
            <a:r>
              <a:rPr lang="en-CA" baseline="0" noProof="0" dirty="0" smtClean="0"/>
              <a:t>Referral is also an excellent option: Qualified exercise professionals can provide not only exercise counseling but are qualified to optimise motivation.</a:t>
            </a:r>
          </a:p>
          <a:p>
            <a:endParaRPr lang="fr-CA"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76954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ea typeface="ＭＳ Ｐゴシック" pitchFamily="34" charset="-128"/>
              </a:rPr>
              <a:t>This slide must be visually presented to the audience AND verbalized by the speaker.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A5A21DE4-C620-44F5-ABD2-C42FDBDB88E0}" type="slidenum">
              <a:rPr lang="en-CA" altLang="en-US" sz="1300">
                <a:solidFill>
                  <a:prstClr val="black"/>
                </a:solidFill>
                <a:latin typeface="Calibri" pitchFamily="34" charset="0"/>
              </a:rPr>
              <a:pPr eaLnBrk="1" hangingPunct="1"/>
              <a:t>2</a:t>
            </a:fld>
            <a:endParaRPr lang="en-CA" altLang="en-US" sz="1300">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noProof="0" dirty="0" smtClean="0"/>
              <a:t>A sedentary patient with metabolic syndrome. </a:t>
            </a:r>
          </a:p>
          <a:p>
            <a:pPr marL="171425" indent="-171425">
              <a:buFontTx/>
              <a:buChar char="-"/>
            </a:pPr>
            <a:r>
              <a:rPr lang="en-CA" noProof="0" dirty="0" smtClean="0"/>
              <a:t>Clearly,</a:t>
            </a:r>
            <a:r>
              <a:rPr lang="en-CA" baseline="0" noProof="0" dirty="0" smtClean="0"/>
              <a:t> </a:t>
            </a:r>
            <a:r>
              <a:rPr lang="en-CA" noProof="0" dirty="0" smtClean="0"/>
              <a:t>the </a:t>
            </a:r>
            <a:r>
              <a:rPr lang="en-CA" baseline="0" noProof="0" dirty="0" smtClean="0"/>
              <a:t>GUIDELINES RECOMMENDATIONS level of exercise would be a premature objective for such a patient.</a:t>
            </a:r>
          </a:p>
          <a:p>
            <a:pPr marL="171425" indent="-171425">
              <a:buFontTx/>
              <a:buChar char="-"/>
            </a:pPr>
            <a:r>
              <a:rPr lang="en-CA" baseline="0" noProof="0" dirty="0" smtClean="0"/>
              <a:t>Using counseling about metabolic syndrome and the related potential of healthy living changes to avoid the possible outcomes related to the metabolic syndrome, the exercise prescription should clearly include a focus on sedentary behaviours (and that could be enough initially).</a:t>
            </a:r>
          </a:p>
          <a:p>
            <a:pPr marL="171425" indent="-171425">
              <a:buFontTx/>
              <a:buChar char="-"/>
            </a:pPr>
            <a:r>
              <a:rPr lang="en-CA" baseline="0" noProof="0" dirty="0" smtClean="0"/>
              <a:t>Setting an intermediate level of exercise below GUIDELINES RECOMMENDATIONS would be a good start.</a:t>
            </a:r>
          </a:p>
          <a:p>
            <a:pPr marL="171425" indent="-171425" defTabSz="914266">
              <a:buFontTx/>
              <a:buChar char="-"/>
              <a:defRPr/>
            </a:pPr>
            <a:r>
              <a:rPr lang="en-CA" baseline="0" noProof="0" dirty="0" smtClean="0"/>
              <a:t>Referral is also an excellent option: Qualified exercise professionals can provide not only exercise counseling but are qualified to optimise motivation.</a:t>
            </a:r>
            <a:endParaRPr lang="fr-CA"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5193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A healthy patient that likely exceeds the basic </a:t>
            </a:r>
            <a:r>
              <a:rPr lang="en-CA" baseline="0" noProof="0" dirty="0" smtClean="0"/>
              <a:t>GUIDELINES RECOMMENDATIONS and certainly has an objective that will!</a:t>
            </a:r>
          </a:p>
          <a:p>
            <a:pPr marL="171425" indent="-171425">
              <a:buFontTx/>
              <a:buChar char="-"/>
            </a:pPr>
            <a:r>
              <a:rPr lang="en-CA" baseline="0" noProof="0" dirty="0" smtClean="0"/>
              <a:t>The exercise prescription tool was not designed to support advance counseling for exercise.</a:t>
            </a:r>
          </a:p>
          <a:p>
            <a:pPr marL="171425" indent="-171425">
              <a:buFontTx/>
              <a:buChar char="-"/>
            </a:pPr>
            <a:r>
              <a:rPr lang="en-CA" baseline="0" noProof="0" dirty="0" smtClean="0"/>
              <a:t>In such a situation, if you are not qualified to provide advance counseling (</a:t>
            </a:r>
            <a:r>
              <a:rPr lang="en-CA" baseline="0" noProof="0" dirty="0" err="1" smtClean="0"/>
              <a:t>ie</a:t>
            </a:r>
            <a:r>
              <a:rPr lang="en-CA" baseline="0" noProof="0" dirty="0" smtClean="0"/>
              <a:t>: preparation for a half marathon), the tool could still be used for referral. </a:t>
            </a:r>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990728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A healthy patient that likely exceeds the basic </a:t>
            </a:r>
            <a:r>
              <a:rPr lang="en-CA" baseline="0" noProof="0" dirty="0" smtClean="0"/>
              <a:t>GUIDELINES RECOMMENDATIONS and certainly has an objective that will!</a:t>
            </a:r>
          </a:p>
          <a:p>
            <a:pPr marL="171425" indent="-171425">
              <a:buFontTx/>
              <a:buChar char="-"/>
            </a:pPr>
            <a:r>
              <a:rPr lang="en-CA" baseline="0" noProof="0" dirty="0" smtClean="0"/>
              <a:t>The exercise prescription tool was not designed to support advance counseling for exercise.</a:t>
            </a:r>
          </a:p>
          <a:p>
            <a:pPr marL="171425" indent="-171425">
              <a:buFontTx/>
              <a:buChar char="-"/>
            </a:pPr>
            <a:r>
              <a:rPr lang="en-CA" baseline="0" noProof="0" dirty="0" smtClean="0"/>
              <a:t>In such a situation, if you are not qualified to provide advance counseling (</a:t>
            </a:r>
            <a:r>
              <a:rPr lang="en-CA" baseline="0" noProof="0" dirty="0" err="1" smtClean="0"/>
              <a:t>ie</a:t>
            </a:r>
            <a:r>
              <a:rPr lang="en-CA" baseline="0" noProof="0" dirty="0" smtClean="0"/>
              <a:t>: preparation for a half marathon), the tool could still be used for referral. </a:t>
            </a:r>
          </a:p>
          <a:p>
            <a:endParaRPr lang="fr-CA" dirty="0"/>
          </a:p>
        </p:txBody>
      </p:sp>
      <p:sp>
        <p:nvSpPr>
          <p:cNvPr id="4" name="Espace réservé du numéro de diapositive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026935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315093D-11A2-485B-9492-7A822E91479A}" type="slidenum">
              <a:rPr lang="en-US" smtClean="0">
                <a:solidFill>
                  <a:prstClr val="black"/>
                </a:solidFill>
              </a:rPr>
              <a:pPr/>
              <a:t>38</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1" u="sng" dirty="0" smtClean="0"/>
              <a:t>Suggested Talking Points</a:t>
            </a:r>
          </a:p>
          <a:p>
            <a:pPr eaLnBrk="1" hangingPunct="1"/>
            <a:r>
              <a:rPr lang="en-US" dirty="0" smtClean="0"/>
              <a:t>If the physician determines that a patient is cleared for independent exercise (i.e., the patient is safe to exercise without needing to be monitored by a knowledgeable professional), and the physician would prefer to refer the patient to someone else for exercise counseling rather than writing an exercise prescription themselves, EIM encourages physicians to refer their patients to a certified fitness professional. Currently, we recommend that physicians and members of the public either try to use ACSM-certified health and fitness professionals (through ACSM’s </a:t>
            </a:r>
            <a:r>
              <a:rPr lang="en-US" dirty="0" err="1" smtClean="0"/>
              <a:t>ProFinder</a:t>
            </a:r>
            <a:r>
              <a:rPr lang="en-US" dirty="0" smtClean="0"/>
              <a:t>) or to go through NCCA-accredited association such as the National Strength and conditioning Association, the American Council on Exercise, the National Academy of Sports Medicine, or the Cooper Institute. In the future, EIM plans on developing a “one-stop shop” type of database for referrals, in which appropriately accredited professionals can opt-in to become part of the EIM network.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new initiative showcasing</a:t>
            </a:r>
            <a:r>
              <a:rPr lang="en-US" baseline="0" dirty="0" smtClean="0"/>
              <a:t> the scope of EIMC!</a:t>
            </a:r>
          </a:p>
          <a:p>
            <a:endParaRPr lang="en-US" baseline="0" dirty="0" smtClean="0"/>
          </a:p>
          <a:p>
            <a:r>
              <a:rPr lang="en-US" b="1" dirty="0" smtClean="0"/>
              <a:t>How do I know which EIMC Professional Level to refer to?   </a:t>
            </a:r>
            <a:endParaRPr lang="en-US" dirty="0" smtClean="0"/>
          </a:p>
          <a:p>
            <a:r>
              <a:rPr lang="en-US" b="1" dirty="0" smtClean="0"/>
              <a:t>EIMC Patient Categories:</a:t>
            </a:r>
          </a:p>
          <a:p>
            <a:r>
              <a:rPr lang="en-US" dirty="0" smtClean="0">
                <a:effectLst/>
              </a:rPr>
              <a:t>     </a:t>
            </a:r>
            <a:r>
              <a:rPr lang="en-US" dirty="0" smtClean="0"/>
              <a:t>A.</a:t>
            </a:r>
            <a:r>
              <a:rPr lang="en-US" dirty="0" smtClean="0">
                <a:effectLst/>
              </a:rPr>
              <a:t>         </a:t>
            </a:r>
            <a:r>
              <a:rPr lang="en-US" dirty="0" smtClean="0"/>
              <a:t>Apparently healthy individuals with no constraints for regular participation in physical activity and exercise;</a:t>
            </a:r>
          </a:p>
          <a:p>
            <a:r>
              <a:rPr lang="en-US" dirty="0" smtClean="0">
                <a:effectLst/>
              </a:rPr>
              <a:t>     </a:t>
            </a:r>
            <a:r>
              <a:rPr lang="en-US" dirty="0" smtClean="0"/>
              <a:t>B.</a:t>
            </a:r>
            <a:r>
              <a:rPr lang="en-US" dirty="0" smtClean="0">
                <a:effectLst/>
              </a:rPr>
              <a:t>         </a:t>
            </a:r>
            <a:r>
              <a:rPr lang="en-US" dirty="0" smtClean="0"/>
              <a:t>Asymptomatic individuals with a single chronic disease/condition controlled with physician-prescribed therapies; and</a:t>
            </a:r>
          </a:p>
          <a:p>
            <a:r>
              <a:rPr lang="en-US" dirty="0" smtClean="0">
                <a:effectLst/>
              </a:rPr>
              <a:t>     </a:t>
            </a:r>
            <a:r>
              <a:rPr lang="en-US" dirty="0" smtClean="0"/>
              <a:t>C.</a:t>
            </a:r>
            <a:r>
              <a:rPr lang="en-US" dirty="0" smtClean="0">
                <a:effectLst/>
              </a:rPr>
              <a:t>         </a:t>
            </a:r>
            <a:r>
              <a:rPr lang="en-US" dirty="0" smtClean="0"/>
              <a:t>Patients who have a higher risk than those in categories A and B above including those who have more than one chronic disease or who may require clinical monitoring during exercise.</a:t>
            </a:r>
          </a:p>
          <a:p>
            <a:r>
              <a:rPr lang="en-US" b="1" i="1" dirty="0" smtClean="0"/>
              <a:t>EIMC  Level I</a:t>
            </a:r>
            <a:r>
              <a:rPr lang="en-US" b="1" i="1" baseline="0" dirty="0" smtClean="0"/>
              <a:t> </a:t>
            </a:r>
            <a:r>
              <a:rPr lang="en-US" b="1" i="1" dirty="0" smtClean="0"/>
              <a:t>recognized professionals </a:t>
            </a:r>
            <a:r>
              <a:rPr lang="en-US" b="1" dirty="0" smtClean="0"/>
              <a:t>can safely and effectively prescribe physical activity to patients in categories A and B. The benefits of physical activity outweigh any risks.</a:t>
            </a:r>
          </a:p>
          <a:p>
            <a:r>
              <a:rPr lang="en-US" b="1" i="1" dirty="0"/>
              <a:t>EIMC Level II recognized professionals </a:t>
            </a:r>
            <a:r>
              <a:rPr lang="en-US" b="1" dirty="0"/>
              <a:t>have advanced knowledge and expertise in exercise management for those with chronic disease.  Level II EIMC recognized professionals can safely and effectively work with patients in categories A, B and C.  </a:t>
            </a:r>
            <a:endParaRPr lang="en-US" b="1" dirty="0" smtClean="0"/>
          </a:p>
          <a:p>
            <a:endParaRPr lang="en-US" b="1" dirty="0" smtClean="0"/>
          </a:p>
          <a:p>
            <a:r>
              <a:rPr lang="en-US" dirty="0" smtClean="0"/>
              <a:t>Those &lt;15 -years or &gt;69- years require annual physician clearance in order to provide fitness assessments, design, implement, and monitor client-tailored submaximal exercise programs to such persons. </a:t>
            </a:r>
            <a:endParaRPr lang="en-CA" dirty="0" smtClean="0"/>
          </a:p>
          <a:p>
            <a:r>
              <a:rPr lang="en-US" dirty="0" smtClean="0"/>
              <a:t>Note: Planned changes to the CSEP-CPT scope of practice will modify the current requirements for annual physician completion of the Physician Physical Activity Readiness Clearance Form.  </a:t>
            </a:r>
          </a:p>
          <a:p>
            <a:r>
              <a:rPr lang="en-US" dirty="0" smtClean="0"/>
              <a:t> ACSM-HFS,=  ACSM Health Fitness Specialist</a:t>
            </a:r>
            <a:br>
              <a:rPr lang="en-US" dirty="0" smtClean="0"/>
            </a:br>
            <a:r>
              <a:rPr lang="en-US" dirty="0" smtClean="0"/>
              <a:t>ACE Advanced Heath Fitness Specialist ACE = American Council on Exercise Health Fitness Specialist</a:t>
            </a:r>
            <a:br>
              <a:rPr lang="en-US" dirty="0" smtClean="0"/>
            </a:br>
            <a:r>
              <a:rPr lang="en-US" dirty="0" smtClean="0"/>
              <a:t>ACSM-CES, = ACSM Clinical Exercise Specialist</a:t>
            </a:r>
            <a:br>
              <a:rPr lang="en-US" dirty="0" smtClean="0"/>
            </a:br>
            <a:r>
              <a:rPr lang="en-US" dirty="0" smtClean="0"/>
              <a:t>ACSM-RCEP, = ACSM Registered Clinical Exercise Physiologist</a:t>
            </a:r>
            <a:endParaRPr lang="en-CA" dirty="0" smtClean="0"/>
          </a:p>
          <a:p>
            <a:r>
              <a:rPr lang="en-US" dirty="0" smtClean="0"/>
              <a:t> </a:t>
            </a:r>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786814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65D3B9-2200-4C7B-B9ED-78967D27CBFE}" type="slidenum">
              <a:rPr lang="en-US"/>
              <a:pPr>
                <a:defRPr/>
              </a:pPr>
              <a:t>42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1DB7CE7-DCE8-413C-9BE6-F98548EA89D7}" type="slidenum">
              <a:rPr lang="en-US" smtClean="0">
                <a:cs typeface="Arial" charset="0"/>
              </a:rPr>
              <a:pPr/>
              <a:t>44</a:t>
            </a:fld>
            <a:endParaRPr lang="en-US" smtClean="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b="1" u="sng"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7AE5B74-C950-4F11-AA08-5F00A76F03D6}" type="slidenum">
              <a:rPr lang="en-US" smtClean="0">
                <a:solidFill>
                  <a:prstClr val="black"/>
                </a:solidFill>
              </a:rPr>
              <a:pPr/>
              <a:t>47</a:t>
            </a:fld>
            <a:endParaRPr lang="en-US" smtClean="0">
              <a:solidFill>
                <a:prstClr val="black"/>
              </a:solidFill>
            </a:endParaRPr>
          </a:p>
        </p:txBody>
      </p:sp>
      <p:sp>
        <p:nvSpPr>
          <p:cNvPr id="54275" name="Text Box 1"/>
          <p:cNvSpPr txBox="1">
            <a:spLocks noChangeArrowheads="1"/>
          </p:cNvSpPr>
          <p:nvPr/>
        </p:nvSpPr>
        <p:spPr bwMode="auto">
          <a:xfrm>
            <a:off x="4143375" y="9120188"/>
            <a:ext cx="3170238" cy="479425"/>
          </a:xfrm>
          <a:prstGeom prst="rect">
            <a:avLst/>
          </a:prstGeom>
          <a:noFill/>
          <a:ln w="9525">
            <a:noFill/>
            <a:miter lim="800000"/>
            <a:headEnd/>
            <a:tailEnd/>
          </a:ln>
        </p:spPr>
        <p:txBody>
          <a:bodyPr lIns="96840" tIns="48240" rIns="96840" bIns="4824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7C9ADF-FE17-4FEE-9226-1E514AE30BD6}" type="slidenum">
              <a:rPr lang="en-US" sz="1300">
                <a:solidFill>
                  <a:srgbClr val="000000"/>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n-US" sz="1300">
              <a:solidFill>
                <a:srgbClr val="000000"/>
              </a:solidFill>
            </a:endParaRPr>
          </a:p>
        </p:txBody>
      </p:sp>
      <p:sp>
        <p:nvSpPr>
          <p:cNvPr id="54276" name="Text Box 2"/>
          <p:cNvSpPr>
            <a:spLocks noGrp="1" noRot="1" noChangeAspect="1" noChangeArrowheads="1" noTextEdit="1"/>
          </p:cNvSpPr>
          <p:nvPr>
            <p:ph type="sldImg"/>
          </p:nvPr>
        </p:nvSpPr>
        <p:spPr>
          <a:solidFill>
            <a:srgbClr val="FFFFFF"/>
          </a:solidFill>
          <a:ln>
            <a:noFill/>
          </a:ln>
        </p:spPr>
      </p:sp>
      <p:sp>
        <p:nvSpPr>
          <p:cNvPr id="54277" name="Text Box 3"/>
          <p:cNvSpPr>
            <a:spLocks noGrp="1" noChangeArrowheads="1"/>
          </p:cNvSpPr>
          <p:nvPr>
            <p:ph type="body" idx="1"/>
          </p:nvPr>
        </p:nvSpPr>
        <p:spPr>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u="sng"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7AE5B74-C950-4F11-AA08-5F00A76F03D6}" type="slidenum">
              <a:rPr lang="en-US" smtClean="0">
                <a:solidFill>
                  <a:prstClr val="black"/>
                </a:solidFill>
              </a:rPr>
              <a:pPr/>
              <a:t>48</a:t>
            </a:fld>
            <a:endParaRPr lang="en-US" smtClean="0">
              <a:solidFill>
                <a:prstClr val="black"/>
              </a:solidFill>
            </a:endParaRPr>
          </a:p>
        </p:txBody>
      </p:sp>
      <p:sp>
        <p:nvSpPr>
          <p:cNvPr id="54275" name="Text Box 1"/>
          <p:cNvSpPr txBox="1">
            <a:spLocks noChangeArrowheads="1"/>
          </p:cNvSpPr>
          <p:nvPr/>
        </p:nvSpPr>
        <p:spPr bwMode="auto">
          <a:xfrm>
            <a:off x="4143375" y="9120188"/>
            <a:ext cx="3170238" cy="479425"/>
          </a:xfrm>
          <a:prstGeom prst="rect">
            <a:avLst/>
          </a:prstGeom>
          <a:noFill/>
          <a:ln w="9525">
            <a:noFill/>
            <a:miter lim="800000"/>
            <a:headEnd/>
            <a:tailEnd/>
          </a:ln>
        </p:spPr>
        <p:txBody>
          <a:bodyPr lIns="96840" tIns="48240" rIns="96840" bIns="48240" anchor="b"/>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7C9ADF-FE17-4FEE-9226-1E514AE30BD6}" type="slidenum">
              <a:rPr lang="en-US" sz="1300">
                <a:solidFill>
                  <a:srgbClr val="000000"/>
                </a:solidFill>
              </a:rPr>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en-US" sz="1300">
              <a:solidFill>
                <a:srgbClr val="000000"/>
              </a:solidFill>
            </a:endParaRPr>
          </a:p>
        </p:txBody>
      </p:sp>
      <p:sp>
        <p:nvSpPr>
          <p:cNvPr id="54276" name="Text Box 2"/>
          <p:cNvSpPr>
            <a:spLocks noGrp="1" noRot="1" noChangeAspect="1" noChangeArrowheads="1" noTextEdit="1"/>
          </p:cNvSpPr>
          <p:nvPr>
            <p:ph type="sldImg"/>
          </p:nvPr>
        </p:nvSpPr>
        <p:spPr>
          <a:solidFill>
            <a:srgbClr val="FFFFFF"/>
          </a:solidFill>
          <a:ln>
            <a:noFill/>
          </a:ln>
        </p:spPr>
      </p:sp>
      <p:sp>
        <p:nvSpPr>
          <p:cNvPr id="54277" name="Text Box 3"/>
          <p:cNvSpPr>
            <a:spLocks noGrp="1" noChangeArrowheads="1"/>
          </p:cNvSpPr>
          <p:nvPr>
            <p:ph type="body" idx="1"/>
          </p:nvPr>
        </p:nvSpPr>
        <p:spPr>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u="sng"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new initiative showcasing</a:t>
            </a:r>
            <a:r>
              <a:rPr lang="en-US" baseline="0" dirty="0" smtClean="0"/>
              <a:t> the scope of EIMC!</a:t>
            </a:r>
          </a:p>
          <a:p>
            <a:endParaRPr lang="en-US" baseline="0" dirty="0" smtClean="0"/>
          </a:p>
          <a:p>
            <a:r>
              <a:rPr lang="en-US" b="1" dirty="0" smtClean="0"/>
              <a:t>How do I know which EIMC Professional Level to refer to?   </a:t>
            </a:r>
            <a:endParaRPr lang="en-US" dirty="0" smtClean="0"/>
          </a:p>
          <a:p>
            <a:r>
              <a:rPr lang="en-US" b="1" dirty="0" smtClean="0"/>
              <a:t>EIMC Patient Categories:</a:t>
            </a:r>
          </a:p>
          <a:p>
            <a:r>
              <a:rPr lang="en-US" dirty="0" smtClean="0">
                <a:effectLst/>
              </a:rPr>
              <a:t>     </a:t>
            </a:r>
            <a:r>
              <a:rPr lang="en-US" dirty="0" smtClean="0"/>
              <a:t>A.</a:t>
            </a:r>
            <a:r>
              <a:rPr lang="en-US" dirty="0" smtClean="0">
                <a:effectLst/>
              </a:rPr>
              <a:t>         </a:t>
            </a:r>
            <a:r>
              <a:rPr lang="en-US" dirty="0" smtClean="0"/>
              <a:t>Apparently healthy individuals with no constraints for regular participation in physical activity and exercise;</a:t>
            </a:r>
          </a:p>
          <a:p>
            <a:r>
              <a:rPr lang="en-US" dirty="0" smtClean="0">
                <a:effectLst/>
              </a:rPr>
              <a:t>     </a:t>
            </a:r>
            <a:r>
              <a:rPr lang="en-US" dirty="0" smtClean="0"/>
              <a:t>B.</a:t>
            </a:r>
            <a:r>
              <a:rPr lang="en-US" dirty="0" smtClean="0">
                <a:effectLst/>
              </a:rPr>
              <a:t>         </a:t>
            </a:r>
            <a:r>
              <a:rPr lang="en-US" dirty="0" smtClean="0"/>
              <a:t>Asymptomatic individuals with a single chronic disease/condition controlled with physician-prescribed therapies; and</a:t>
            </a:r>
          </a:p>
          <a:p>
            <a:r>
              <a:rPr lang="en-US" dirty="0" smtClean="0">
                <a:effectLst/>
              </a:rPr>
              <a:t>     </a:t>
            </a:r>
            <a:r>
              <a:rPr lang="en-US" dirty="0" smtClean="0"/>
              <a:t>C.</a:t>
            </a:r>
            <a:r>
              <a:rPr lang="en-US" dirty="0" smtClean="0">
                <a:effectLst/>
              </a:rPr>
              <a:t>         </a:t>
            </a:r>
            <a:r>
              <a:rPr lang="en-US" dirty="0" smtClean="0"/>
              <a:t>Patients who have a higher risk than those in categories A and B above including those who have more than one chronic disease or who may require clinical monitoring during exercise.</a:t>
            </a:r>
          </a:p>
          <a:p>
            <a:r>
              <a:rPr lang="en-US" b="1" i="1" dirty="0" smtClean="0"/>
              <a:t>EIMC  Level I</a:t>
            </a:r>
            <a:r>
              <a:rPr lang="en-US" b="1" i="1" baseline="0" dirty="0" smtClean="0"/>
              <a:t> </a:t>
            </a:r>
            <a:r>
              <a:rPr lang="en-US" b="1" i="1" dirty="0" smtClean="0"/>
              <a:t>recognized professionals </a:t>
            </a:r>
            <a:r>
              <a:rPr lang="en-US" b="1" dirty="0" smtClean="0"/>
              <a:t>can safely and effectively prescribe physical activity to patients in categories A and B. The benefits of physical activity outweigh any risks.</a:t>
            </a:r>
          </a:p>
          <a:p>
            <a:r>
              <a:rPr lang="en-US" b="1" i="1" dirty="0"/>
              <a:t>EIMC Level II recognized professionals </a:t>
            </a:r>
            <a:r>
              <a:rPr lang="en-US" b="1" dirty="0"/>
              <a:t>have advanced knowledge and expertise in exercise management for those with chronic disease.  Level II EIMC recognized professionals can safely and effectively work with patients in categories A, B and C.  </a:t>
            </a:r>
            <a:endParaRPr lang="en-US" b="1" dirty="0" smtClean="0"/>
          </a:p>
          <a:p>
            <a:endParaRPr lang="en-US" b="1" dirty="0" smtClean="0"/>
          </a:p>
          <a:p>
            <a:r>
              <a:rPr lang="en-US" dirty="0" smtClean="0"/>
              <a:t>Those &lt;15 -years or &gt;69- years require annual physician clearance in order to provide fitness assessments, design, implement, and monitor client-tailored submaximal exercise programs to such persons. </a:t>
            </a:r>
            <a:endParaRPr lang="en-CA" dirty="0" smtClean="0"/>
          </a:p>
          <a:p>
            <a:r>
              <a:rPr lang="en-US" dirty="0" smtClean="0"/>
              <a:t>Note: Planned changes to the CSEP-CPT scope of practice will modify the current requirements for annual physician completion of the Physician Physical Activity Readiness Clearance Form.  </a:t>
            </a:r>
          </a:p>
          <a:p>
            <a:r>
              <a:rPr lang="en-US" dirty="0" smtClean="0"/>
              <a:t> ACSM-HFS,=  ACSM Health Fitness Specialist</a:t>
            </a:r>
            <a:br>
              <a:rPr lang="en-US" dirty="0" smtClean="0"/>
            </a:br>
            <a:r>
              <a:rPr lang="en-US" dirty="0" smtClean="0"/>
              <a:t>ACE Advanced Heath Fitness Specialist ACE = American Council on Exercise Health Fitness Specialist</a:t>
            </a:r>
            <a:br>
              <a:rPr lang="en-US" dirty="0" smtClean="0"/>
            </a:br>
            <a:r>
              <a:rPr lang="en-US" dirty="0" smtClean="0"/>
              <a:t>ACSM-CES, = ACSM Clinical Exercise Specialist</a:t>
            </a:r>
            <a:br>
              <a:rPr lang="en-US" dirty="0" smtClean="0"/>
            </a:br>
            <a:r>
              <a:rPr lang="en-US" dirty="0" smtClean="0"/>
              <a:t>ACSM-RCEP, = ACSM Registered Clinical Exercise Physiologist</a:t>
            </a:r>
            <a:endParaRPr lang="en-CA" dirty="0" smtClean="0"/>
          </a:p>
          <a:p>
            <a:r>
              <a:rPr lang="en-US" dirty="0" smtClean="0"/>
              <a:t> </a:t>
            </a:r>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1E4D9359-7B2D-4AE8-ABFE-7EFCA4773700}"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178681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ea typeface="ＭＳ Ｐゴシック" pitchFamily="34" charset="-128"/>
              </a:rPr>
              <a:t>This slide must be visually presented to the audience AND verbalized by the speaker.</a:t>
            </a:r>
          </a:p>
          <a:p>
            <a:pPr eaLnBrk="1" hangingPunct="1">
              <a:spcBef>
                <a:spcPct val="0"/>
              </a:spcBef>
            </a:pPr>
            <a:endParaRPr lang="en-CA" altLang="en-US"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0687D6C0-C225-4086-8500-A8F433B15292}" type="slidenum">
              <a:rPr lang="en-CA" altLang="en-US" sz="1300">
                <a:solidFill>
                  <a:prstClr val="black"/>
                </a:solidFill>
                <a:latin typeface="Calibri" pitchFamily="34" charset="0"/>
              </a:rPr>
              <a:pPr eaLnBrk="1" hangingPunct="1"/>
              <a:t>3</a:t>
            </a:fld>
            <a:endParaRPr lang="en-CA" altLang="en-US" sz="130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184CF40-DB26-4891-9FDF-D3B135FA7555}" type="slidenum">
              <a:rPr lang="en-US" smtClean="0">
                <a:cs typeface="Arial" charset="0"/>
              </a:rPr>
              <a:pPr/>
              <a:t>4</a:t>
            </a:fld>
            <a:endParaRPr lang="en-US" smtClean="0">
              <a:cs typeface="Arial" charset="0"/>
            </a:endParaRPr>
          </a:p>
        </p:txBody>
      </p:sp>
      <p:sp>
        <p:nvSpPr>
          <p:cNvPr id="57347" name="Text Box 1"/>
          <p:cNvSpPr>
            <a:spLocks noGrp="1" noRot="1" noChangeAspect="1" noChangeArrowheads="1" noTextEdit="1"/>
          </p:cNvSpPr>
          <p:nvPr>
            <p:ph type="sldImg"/>
          </p:nvPr>
        </p:nvSpPr>
        <p:spPr>
          <a:solidFill>
            <a:srgbClr val="FFFFFF"/>
          </a:solidFill>
          <a:ln>
            <a:noFill/>
          </a:ln>
        </p:spPr>
      </p:sp>
      <p:sp>
        <p:nvSpPr>
          <p:cNvPr id="57348" name="Text Box 2"/>
          <p:cNvSpPr>
            <a:spLocks noGrp="1" noChangeArrowheads="1"/>
          </p:cNvSpPr>
          <p:nvPr>
            <p:ph type="body" idx="1"/>
          </p:nvPr>
        </p:nvSpPr>
        <p:spPr>
          <a:noFill/>
          <a:ln/>
        </p:spPr>
        <p:txBody>
          <a:bodyPr wrap="none" anchor="ctr"/>
          <a:lstStyle/>
          <a:p>
            <a:pPr lvl="1" eaLnBrk="1" hangingPunct="1">
              <a:spcBef>
                <a:spcPts val="700"/>
              </a:spcBef>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dirty="0" smtClean="0">
                <a:latin typeface="Times New Roman" pitchFamily="18" charset="0"/>
                <a:ea typeface="ＭＳ Ｐゴシック" pitchFamily="34" charset="-128"/>
              </a:rPr>
              <a:t>CSEP partnered with ACSM to bring EIM to Canada in 2012. </a:t>
            </a:r>
            <a:r>
              <a:rPr lang="en-CA" sz="2800" dirty="0" smtClean="0">
                <a:solidFill>
                  <a:srgbClr val="000000"/>
                </a:solidFill>
              </a:rPr>
              <a:t>Organizations: CCEP, CCFP, CASEM, Canadian Physiotherapy Association, Canadian Society for Psychomotor Learning in Sport and Exercise Psychology , Clinical Exercise Professional Representative</a:t>
            </a:r>
          </a:p>
          <a:p>
            <a:pP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dirty="0" smtClean="0">
                <a:latin typeface="Times New Roman" pitchFamily="18" charset="0"/>
                <a:ea typeface="ＭＳ Ｐゴシック" pitchFamily="34"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C5FF403-B286-4B46-9894-E4792D12F22B}" type="slidenum">
              <a:rPr lang="en-US" smtClean="0">
                <a:cs typeface="Arial" charset="0"/>
              </a:rPr>
              <a:pPr/>
              <a:t>9</a:t>
            </a:fld>
            <a:endParaRPr 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b="1" u="sng" smtClean="0"/>
              <a:t>Suggested Talking Points</a:t>
            </a:r>
          </a:p>
          <a:p>
            <a:pPr eaLnBrk="1" hangingPunct="1"/>
            <a:r>
              <a:rPr lang="en-US" smtClean="0"/>
              <a:t>Bring the audience’s attention to the specific health benefits of physical activity on some of society’s most common chronic disease conditions.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94121" y="960726"/>
            <a:ext cx="4325471" cy="329132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912" tIns="42957" rIns="85912" bIns="42957" anchor="ctr"/>
          <a:lstStyle/>
          <a:p>
            <a:endParaRPr lang="en-US">
              <a:solidFill>
                <a:prstClr val="black"/>
              </a:solidFill>
            </a:endParaRPr>
          </a:p>
        </p:txBody>
      </p:sp>
      <p:sp>
        <p:nvSpPr>
          <p:cNvPr id="4098" name="Text Box 2"/>
          <p:cNvSpPr txBox="1">
            <a:spLocks noGrp="1" noChangeArrowheads="1"/>
          </p:cNvSpPr>
          <p:nvPr>
            <p:ph type="body"/>
          </p:nvPr>
        </p:nvSpPr>
        <p:spPr bwMode="auto">
          <a:xfrm>
            <a:off x="1116107" y="4570269"/>
            <a:ext cx="5088964" cy="36519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 1: Relative risks of death from any cause among participants with various risk factors (e.g., history of hypertension, chronic obstructive pulmonary disease [COPD], diabetes, smoking, elevated body mass index [BMI ≥ 30] and high total cholesterol level [TC ≥ 5.70 mmol/L) who achieved an exercise capacity of less than 5 METs (metabolic equivalents) or 5–8 METs, as compared with participants whose exercise capacity was more than 8 METs. Error bars represent 95% confidence intervals. Adapted, with permission, from Myers et al38 (N Engl J Med 2002;346:793-801). Copyright © 2002 Massachusetts Medical Society.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581D822-8106-4F35-B4D5-109A20C0F127}" type="slidenum">
              <a:rPr lang="en-US">
                <a:solidFill>
                  <a:prstClr val="black"/>
                </a:solidFill>
              </a:rPr>
              <a:pPr>
                <a:defRPr/>
              </a:pPr>
              <a:t>11</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Current PA is complete opposite</a:t>
            </a:r>
            <a:r>
              <a:rPr lang="en-US" baseline="0" dirty="0" smtClean="0"/>
              <a:t> of how our physiology is set up. </a:t>
            </a:r>
          </a:p>
          <a:p>
            <a:r>
              <a:rPr lang="en-US" baseline="0" dirty="0" smtClean="0"/>
              <a:t>When measured by </a:t>
            </a:r>
            <a:r>
              <a:rPr lang="en-US" baseline="0" dirty="0" err="1" smtClean="0"/>
              <a:t>accelerometry</a:t>
            </a:r>
            <a:r>
              <a:rPr lang="en-US" baseline="0" dirty="0" smtClean="0"/>
              <a:t> only 15% achieve guidelines and less on a daily basis. </a:t>
            </a:r>
          </a:p>
          <a:p>
            <a:endParaRPr lang="en-US" baseline="0" dirty="0" smtClean="0"/>
          </a:p>
          <a:p>
            <a:endParaRPr lang="en-US" baseline="0" dirty="0" smtClean="0"/>
          </a:p>
          <a:p>
            <a:r>
              <a:rPr lang="en-US" baseline="0" dirty="0" smtClean="0"/>
              <a:t>We are sedentary most of the day, </a:t>
            </a:r>
            <a:r>
              <a:rPr lang="en-US" baseline="0" dirty="0" err="1" smtClean="0"/>
              <a:t>Pactive</a:t>
            </a:r>
            <a:r>
              <a:rPr lang="en-US" baseline="0" dirty="0" smtClean="0"/>
              <a:t> for less than 30 min. </a:t>
            </a:r>
          </a:p>
          <a:p>
            <a:endParaRPr lang="en-US" baseline="0" dirty="0" smtClean="0"/>
          </a:p>
          <a:p>
            <a:r>
              <a:rPr lang="en-US" baseline="0" dirty="0" smtClean="0"/>
              <a:t>Amazing that 30 min still preserves and restore so many health benefits. </a:t>
            </a:r>
            <a:endParaRPr lang="en-US" dirty="0"/>
          </a:p>
        </p:txBody>
      </p:sp>
      <p:sp>
        <p:nvSpPr>
          <p:cNvPr id="4" name="Slide Number Placeholder 3"/>
          <p:cNvSpPr>
            <a:spLocks noGrp="1"/>
          </p:cNvSpPr>
          <p:nvPr>
            <p:ph type="sldNum" sz="quarter" idx="10"/>
          </p:nvPr>
        </p:nvSpPr>
        <p:spPr/>
        <p:txBody>
          <a:bodyPr/>
          <a:lstStyle/>
          <a:p>
            <a:fld id="{BF3E7F10-E182-4510-8035-CD0F8145948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4670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14380F-7FE6-48C2-841C-A919FDDF69C7}" type="slidenum">
              <a:rPr lang="en-US" smtClean="0">
                <a:solidFill>
                  <a:prstClr val="black"/>
                </a:solidFill>
              </a:rPr>
              <a:pPr/>
              <a:t>13</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74725" y="4560888"/>
            <a:ext cx="5365750" cy="4319587"/>
          </a:xfrm>
          <a:noFill/>
          <a:ln/>
        </p:spPr>
        <p:txBody>
          <a:bodyPr/>
          <a:lstStyle/>
          <a:p>
            <a:pPr eaLnBrk="1" hangingPunct="1"/>
            <a:r>
              <a:rPr lang="en-US" dirty="0" smtClean="0"/>
              <a:t>Research shows that a low level of cardio respiratory fitness (CRF) exposes a patient to a greater risk of dying than does smoking, obesity, hypertension, or high cholesterol. </a:t>
            </a:r>
          </a:p>
          <a:p>
            <a:pPr eaLnBrk="1" hangingPunct="1"/>
            <a:r>
              <a:rPr lang="en-US" dirty="0" smtClean="0"/>
              <a:t>Steven Blair Arnold School of Public Health, University of South Carolina, Aerobic Centre Longitudinal Study  &gt; 50,000 men and women</a:t>
            </a:r>
          </a:p>
          <a:p>
            <a:pPr eaLnBrk="1" hangingPunct="1"/>
            <a:r>
              <a:rPr lang="en-US" dirty="0" smtClean="0"/>
              <a:t>Attributable Fractions – estimate of the number of deaths that could have been avoided if that specific risk factor was erased</a:t>
            </a:r>
          </a:p>
          <a:p>
            <a:pPr eaLnBrk="1" hangingPunct="1"/>
            <a:r>
              <a:rPr lang="en-US" dirty="0" smtClean="0"/>
              <a:t>Low fitness was the strongest predictor of death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5927584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44727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943219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5997674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580093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6626913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41270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3533298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80541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8296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9138944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a:lvl1pPr>
          </a:lstStyle>
          <a:p>
            <a:r>
              <a:rPr lang="en-US" altLang="en-US">
                <a:solidFill>
                  <a:srgbClr val="000000"/>
                </a:solidFill>
              </a:rPr>
              <a:t>Physical Activity &amp; Exercise Tool-kit</a:t>
            </a:r>
          </a:p>
        </p:txBody>
      </p:sp>
    </p:spTree>
    <p:extLst>
      <p:ext uri="{BB962C8B-B14F-4D97-AF65-F5344CB8AC3E}">
        <p14:creationId xmlns:p14="http://schemas.microsoft.com/office/powerpoint/2010/main" val="10186581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E741F26B-E937-4268-88D1-A395B58963BB}" type="datetime1">
              <a:rPr lang="en-CA" altLang="en-US"/>
              <a:pPr/>
              <a:t>15-05-19</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36CFB41-F579-44EA-AEE2-9C223170CCE7}" type="slidenum">
              <a:rPr lang="en-CA" altLang="en-US"/>
              <a:pPr/>
              <a:t>‹#›</a:t>
            </a:fld>
            <a:endParaRPr lang="en-CA" altLang="en-US"/>
          </a:p>
        </p:txBody>
      </p:sp>
    </p:spTree>
    <p:extLst>
      <p:ext uri="{BB962C8B-B14F-4D97-AF65-F5344CB8AC3E}">
        <p14:creationId xmlns:p14="http://schemas.microsoft.com/office/powerpoint/2010/main" val="33528001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1FAC8793-2E0E-4A0A-852F-7C045D011144}" type="datetime1">
              <a:rPr lang="en-CA" altLang="en-US"/>
              <a:pPr/>
              <a:t>15-05-19</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51FAD90-0985-49B4-A714-41007D7BB889}" type="slidenum">
              <a:rPr lang="en-CA" altLang="en-US"/>
              <a:pPr/>
              <a:t>‹#›</a:t>
            </a:fld>
            <a:endParaRPr lang="en-CA" altLang="en-US"/>
          </a:p>
        </p:txBody>
      </p:sp>
    </p:spTree>
    <p:extLst>
      <p:ext uri="{BB962C8B-B14F-4D97-AF65-F5344CB8AC3E}">
        <p14:creationId xmlns:p14="http://schemas.microsoft.com/office/powerpoint/2010/main" val="40354920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1DFABBD-AAED-48FB-A7BA-C366379ECCC2}" type="datetime1">
              <a:rPr lang="en-CA" altLang="en-US"/>
              <a:pPr/>
              <a:t>15-05-19</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8625FA-20E7-42C5-835C-603BCBAD97CB}" type="slidenum">
              <a:rPr lang="en-CA" altLang="en-US"/>
              <a:pPr/>
              <a:t>‹#›</a:t>
            </a:fld>
            <a:endParaRPr lang="en-CA" altLang="en-US"/>
          </a:p>
        </p:txBody>
      </p:sp>
    </p:spTree>
    <p:extLst>
      <p:ext uri="{BB962C8B-B14F-4D97-AF65-F5344CB8AC3E}">
        <p14:creationId xmlns:p14="http://schemas.microsoft.com/office/powerpoint/2010/main" val="3004764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AA854B56-B644-4D7E-A1EE-6DFAB267752B}" type="datetime1">
              <a:rPr lang="en-CA" altLang="en-US"/>
              <a:pPr/>
              <a:t>15-05-19</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39A8EAA-FDD1-4C7B-9A72-F204E20163E9}" type="slidenum">
              <a:rPr lang="en-CA" altLang="en-US"/>
              <a:pPr/>
              <a:t>‹#›</a:t>
            </a:fld>
            <a:endParaRPr lang="en-CA" altLang="en-US"/>
          </a:p>
        </p:txBody>
      </p:sp>
    </p:spTree>
    <p:extLst>
      <p:ext uri="{BB962C8B-B14F-4D97-AF65-F5344CB8AC3E}">
        <p14:creationId xmlns:p14="http://schemas.microsoft.com/office/powerpoint/2010/main" val="17360857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fld id="{462B099A-4A2F-4CA8-B21A-FB50A68CF25A}" type="datetime1">
              <a:rPr lang="en-CA" altLang="en-US"/>
              <a:pPr/>
              <a:t>15-05-19</a:t>
            </a:fld>
            <a:endParaRPr lang="en-CA" altLang="en-US"/>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F4A4C11-4A79-4F74-BBB7-C50DF52F6554}" type="slidenum">
              <a:rPr lang="en-CA" altLang="en-US"/>
              <a:pPr/>
              <a:t>‹#›</a:t>
            </a:fld>
            <a:endParaRPr lang="en-CA" altLang="en-US"/>
          </a:p>
        </p:txBody>
      </p:sp>
    </p:spTree>
    <p:extLst>
      <p:ext uri="{BB962C8B-B14F-4D97-AF65-F5344CB8AC3E}">
        <p14:creationId xmlns:p14="http://schemas.microsoft.com/office/powerpoint/2010/main" val="40997666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fld id="{57071C73-EA49-4BB9-97A2-0F7BD6C8AB4E}" type="datetime1">
              <a:rPr lang="en-CA" altLang="en-US"/>
              <a:pPr/>
              <a:t>15-05-19</a:t>
            </a:fld>
            <a:endParaRPr lang="en-CA" altLang="en-US"/>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CAD0794-C26F-4FF5-A357-B8AE9F78B695}" type="slidenum">
              <a:rPr lang="en-CA" altLang="en-US"/>
              <a:pPr/>
              <a:t>‹#›</a:t>
            </a:fld>
            <a:endParaRPr lang="en-CA" altLang="en-US"/>
          </a:p>
        </p:txBody>
      </p:sp>
    </p:spTree>
    <p:extLst>
      <p:ext uri="{BB962C8B-B14F-4D97-AF65-F5344CB8AC3E}">
        <p14:creationId xmlns:p14="http://schemas.microsoft.com/office/powerpoint/2010/main" val="23999640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9D8E340-F81C-4AE7-9705-43E94409506C}" type="datetime1">
              <a:rPr lang="en-CA" altLang="en-US"/>
              <a:pPr/>
              <a:t>15-05-19</a:t>
            </a:fld>
            <a:endParaRPr lang="en-CA" altLang="en-US"/>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9485F50-3003-4750-B024-548C4FC3C739}" type="slidenum">
              <a:rPr lang="en-CA" altLang="en-US"/>
              <a:pPr/>
              <a:t>‹#›</a:t>
            </a:fld>
            <a:endParaRPr lang="en-CA" altLang="en-US"/>
          </a:p>
        </p:txBody>
      </p:sp>
    </p:spTree>
    <p:extLst>
      <p:ext uri="{BB962C8B-B14F-4D97-AF65-F5344CB8AC3E}">
        <p14:creationId xmlns:p14="http://schemas.microsoft.com/office/powerpoint/2010/main" val="6925788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92E33F7-980B-4A53-A204-C41B7C9D4C83}" type="datetime1">
              <a:rPr lang="en-CA" altLang="en-US"/>
              <a:pPr/>
              <a:t>15-05-19</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7B376AB-C5A9-4413-B8F0-51B094F3EF91}" type="slidenum">
              <a:rPr lang="en-CA" altLang="en-US"/>
              <a:pPr/>
              <a:t>‹#›</a:t>
            </a:fld>
            <a:endParaRPr lang="en-CA" altLang="en-US"/>
          </a:p>
        </p:txBody>
      </p:sp>
    </p:spTree>
    <p:extLst>
      <p:ext uri="{BB962C8B-B14F-4D97-AF65-F5344CB8AC3E}">
        <p14:creationId xmlns:p14="http://schemas.microsoft.com/office/powerpoint/2010/main" val="393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B5A92E1-1943-440A-8E1A-2FECA204891E}" type="datetime1">
              <a:rPr lang="en-CA" altLang="en-US"/>
              <a:pPr/>
              <a:t>15-05-19</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19B21D3-EBDA-42DC-837C-A2E2AD312857}" type="slidenum">
              <a:rPr lang="en-CA" altLang="en-US"/>
              <a:pPr/>
              <a:t>‹#›</a:t>
            </a:fld>
            <a:endParaRPr lang="en-CA" altLang="en-US"/>
          </a:p>
        </p:txBody>
      </p:sp>
    </p:spTree>
    <p:extLst>
      <p:ext uri="{BB962C8B-B14F-4D97-AF65-F5344CB8AC3E}">
        <p14:creationId xmlns:p14="http://schemas.microsoft.com/office/powerpoint/2010/main" val="7429227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C32C43A-1FE5-42FB-870F-4784AEE3E545}" type="datetime1">
              <a:rPr lang="en-CA" altLang="en-US"/>
              <a:pPr/>
              <a:t>15-05-19</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DBD7640-EFEF-44BF-AB67-40E8C92D44B8}" type="slidenum">
              <a:rPr lang="en-CA" altLang="en-US"/>
              <a:pPr/>
              <a:t>‹#›</a:t>
            </a:fld>
            <a:endParaRPr lang="en-CA" altLang="en-US"/>
          </a:p>
        </p:txBody>
      </p:sp>
    </p:spTree>
    <p:extLst>
      <p:ext uri="{BB962C8B-B14F-4D97-AF65-F5344CB8AC3E}">
        <p14:creationId xmlns:p14="http://schemas.microsoft.com/office/powerpoint/2010/main" val="18593926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867AA80F-A63C-4787-BD47-FD6F5B38BC0E}" type="datetime1">
              <a:rPr lang="en-CA" altLang="en-US"/>
              <a:pPr/>
              <a:t>15-05-19</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55F17F4-E0C5-49C4-8767-9958A4D80F2A}" type="slidenum">
              <a:rPr lang="en-CA" altLang="en-US"/>
              <a:pPr/>
              <a:t>‹#›</a:t>
            </a:fld>
            <a:endParaRPr lang="en-CA" altLang="en-US"/>
          </a:p>
        </p:txBody>
      </p:sp>
    </p:spTree>
    <p:extLst>
      <p:ext uri="{BB962C8B-B14F-4D97-AF65-F5344CB8AC3E}">
        <p14:creationId xmlns:p14="http://schemas.microsoft.com/office/powerpoint/2010/main" val="33347258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327684" name="Rectangle 4"/>
          <p:cNvSpPr>
            <a:spLocks noGrp="1" noChangeArrowheads="1"/>
          </p:cNvSpPr>
          <p:nvPr>
            <p:ph type="dt" sz="half"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endParaRPr lang="en-US" altLang="en-US">
              <a:solidFill>
                <a:srgbClr val="000000"/>
              </a:solidFill>
            </a:endParaRPr>
          </a:p>
        </p:txBody>
      </p:sp>
      <p:sp>
        <p:nvSpPr>
          <p:cNvPr id="327685" name="Rectangle 5"/>
          <p:cNvSpPr>
            <a:spLocks noGrp="1" noChangeArrowheads="1"/>
          </p:cNvSpPr>
          <p:nvPr>
            <p:ph type="ftr" sz="quarter" idx="3"/>
          </p:nvPr>
        </p:nvSpPr>
        <p:spPr>
          <a:xfrm>
            <a:off x="3124200" y="6243638"/>
            <a:ext cx="2895600" cy="457200"/>
          </a:xfrm>
          <a:prstGeom prst="rect">
            <a:avLst/>
          </a:prstGeom>
        </p:spPr>
        <p:txBody>
          <a:bodyPr/>
          <a:lstStyle>
            <a:lvl1pPr>
              <a:defRPr>
                <a:latin typeface="+mj-lt"/>
              </a:defRPr>
            </a:lvl1pPr>
          </a:lstStyle>
          <a:p>
            <a:endParaRPr lang="en-US" altLang="en-US">
              <a:solidFill>
                <a:srgbClr val="000000"/>
              </a:solidFill>
            </a:endParaRPr>
          </a:p>
        </p:txBody>
      </p:sp>
      <p:sp>
        <p:nvSpPr>
          <p:cNvPr id="327686" name="Rectangle 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fld id="{1DC6D26D-C236-4761-BEFD-941544FA9A5D}" type="slidenum">
              <a:rPr lang="en-US" altLang="en-US">
                <a:solidFill>
                  <a:srgbClr val="000000"/>
                </a:solidFill>
              </a:rPr>
              <a:pPr/>
              <a:t>‹#›</a:t>
            </a:fld>
            <a:endParaRPr lang="en-US" altLang="en-US">
              <a:solidFill>
                <a:srgbClr val="000000"/>
              </a:solidFill>
            </a:endParaRPr>
          </a:p>
        </p:txBody>
      </p:sp>
      <p:sp>
        <p:nvSpPr>
          <p:cNvPr id="32768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CA">
              <a:solidFill>
                <a:srgbClr val="000000"/>
              </a:solidFill>
            </a:endParaRPr>
          </a:p>
        </p:txBody>
      </p:sp>
      <p:sp>
        <p:nvSpPr>
          <p:cNvPr id="32768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CA">
              <a:solidFill>
                <a:srgbClr val="000000"/>
              </a:solidFill>
            </a:endParaRPr>
          </a:p>
        </p:txBody>
      </p:sp>
    </p:spTree>
    <p:extLst>
      <p:ext uri="{BB962C8B-B14F-4D97-AF65-F5344CB8AC3E}">
        <p14:creationId xmlns:p14="http://schemas.microsoft.com/office/powerpoint/2010/main" val="3860028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327683"/>
                        </p:tgtEl>
                        <p:attrNameLst>
                          <p:attrName>style.visibility</p:attrName>
                        </p:attrNameLst>
                      </p:cBhvr>
                      <p:to>
                        <p:strVal val="visible"/>
                      </p:to>
                    </p:se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43367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38267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322149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740373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5157299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3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4549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41397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528538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320658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128391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584169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38040516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980314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58990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327684" name="Rectangle 4"/>
          <p:cNvSpPr>
            <a:spLocks noGrp="1" noChangeArrowheads="1"/>
          </p:cNvSpPr>
          <p:nvPr>
            <p:ph type="dt" sz="half"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endParaRPr lang="en-US" altLang="en-US">
              <a:solidFill>
                <a:srgbClr val="000000"/>
              </a:solidFill>
            </a:endParaRPr>
          </a:p>
        </p:txBody>
      </p:sp>
      <p:sp>
        <p:nvSpPr>
          <p:cNvPr id="327685" name="Rectangle 5"/>
          <p:cNvSpPr>
            <a:spLocks noGrp="1" noChangeArrowheads="1"/>
          </p:cNvSpPr>
          <p:nvPr>
            <p:ph type="ftr" sz="quarter" idx="3"/>
          </p:nvPr>
        </p:nvSpPr>
        <p:spPr>
          <a:xfrm>
            <a:off x="3124200" y="6243638"/>
            <a:ext cx="2895600" cy="457200"/>
          </a:xfrm>
          <a:prstGeom prst="rect">
            <a:avLst/>
          </a:prstGeom>
        </p:spPr>
        <p:txBody>
          <a:bodyPr/>
          <a:lstStyle>
            <a:lvl1pPr>
              <a:defRPr>
                <a:latin typeface="+mj-lt"/>
              </a:defRPr>
            </a:lvl1pPr>
          </a:lstStyle>
          <a:p>
            <a:endParaRPr lang="en-US" altLang="en-US">
              <a:solidFill>
                <a:srgbClr val="000000"/>
              </a:solidFill>
            </a:endParaRPr>
          </a:p>
        </p:txBody>
      </p:sp>
      <p:sp>
        <p:nvSpPr>
          <p:cNvPr id="327686" name="Rectangle 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fld id="{1DC6D26D-C236-4761-BEFD-941544FA9A5D}" type="slidenum">
              <a:rPr lang="en-US" altLang="en-US">
                <a:solidFill>
                  <a:srgbClr val="000000"/>
                </a:solidFill>
              </a:rPr>
              <a:pPr/>
              <a:t>‹#›</a:t>
            </a:fld>
            <a:endParaRPr lang="en-US" altLang="en-US">
              <a:solidFill>
                <a:srgbClr val="000000"/>
              </a:solidFill>
            </a:endParaRPr>
          </a:p>
        </p:txBody>
      </p:sp>
      <p:sp>
        <p:nvSpPr>
          <p:cNvPr id="32768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CA">
              <a:solidFill>
                <a:srgbClr val="000000"/>
              </a:solidFill>
            </a:endParaRPr>
          </a:p>
        </p:txBody>
      </p:sp>
      <p:sp>
        <p:nvSpPr>
          <p:cNvPr id="32768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CA">
              <a:solidFill>
                <a:srgbClr val="000000"/>
              </a:solidFill>
            </a:endParaRPr>
          </a:p>
        </p:txBody>
      </p:sp>
    </p:spTree>
    <p:extLst>
      <p:ext uri="{BB962C8B-B14F-4D97-AF65-F5344CB8AC3E}">
        <p14:creationId xmlns:p14="http://schemas.microsoft.com/office/powerpoint/2010/main" val="290202284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4708383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2221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1285679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2099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01969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8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154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5770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00174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6706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16674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8907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230450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70373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endParaRPr lang="en-CA"/>
          </a:p>
        </p:txBody>
      </p:sp>
    </p:spTree>
    <p:extLst>
      <p:ext uri="{BB962C8B-B14F-4D97-AF65-F5344CB8AC3E}">
        <p14:creationId xmlns:p14="http://schemas.microsoft.com/office/powerpoint/2010/main" val="100603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844992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816595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291090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823590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754616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79062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239357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18373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52157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66176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859272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45593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912459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98101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330761924"/>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341975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74056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98185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34398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75634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872450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40550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24472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65072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62235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166987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8368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1962641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003828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6232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805715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06223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56022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448862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65777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618261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732986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5121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212899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56747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989991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60244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881419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9403943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600603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127117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0611252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20250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7841240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71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87663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8110993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3200">
              <a:solidFill>
                <a:srgbClr val="000000"/>
              </a:solidFill>
              <a:latin typeface="Times New Roman" pitchFamily="18" charset="0"/>
              <a:cs typeface="+mn-cs"/>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3200">
              <a:solidFill>
                <a:srgbClr val="000000"/>
              </a:solidFill>
              <a:latin typeface="Times New Roman" pitchFamily="18" charset="0"/>
              <a:cs typeface="+mn-cs"/>
            </a:endParaRPr>
          </a:p>
        </p:txBody>
      </p:sp>
      <p:sp>
        <p:nvSpPr>
          <p:cNvPr id="32768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276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j-lt"/>
              </a:defRPr>
            </a:lvl1pPr>
          </a:lstStyle>
          <a:p>
            <a:pPr>
              <a:defRPr/>
            </a:pPr>
            <a:endParaRPr lang="en-US" altLang="en-US">
              <a:cs typeface="+mn-cs"/>
            </a:endParaRPr>
          </a:p>
        </p:txBody>
      </p:sp>
      <p:sp>
        <p:nvSpPr>
          <p:cNvPr id="7" name="Rectangle 5"/>
          <p:cNvSpPr>
            <a:spLocks noGrp="1" noChangeArrowheads="1"/>
          </p:cNvSpPr>
          <p:nvPr>
            <p:ph type="ftr" sz="quarter" idx="11"/>
          </p:nvPr>
        </p:nvSpPr>
        <p:spPr>
          <a:xfrm>
            <a:off x="3124200" y="6243638"/>
            <a:ext cx="2895600" cy="457200"/>
          </a:xfrm>
          <a:prstGeom prst="rect">
            <a:avLst/>
          </a:prstGeom>
        </p:spPr>
        <p:txBody>
          <a:bodyPr/>
          <a:lstStyle>
            <a:lvl1pPr>
              <a:defRPr sz="1800">
                <a:solidFill>
                  <a:srgbClr val="000000"/>
                </a:solidFill>
                <a:latin typeface="+mj-lt"/>
              </a:defRPr>
            </a:lvl1pPr>
          </a:lstStyle>
          <a:p>
            <a:pPr>
              <a:defRPr/>
            </a:pPr>
            <a:endParaRPr lang="en-US" altLang="en-US">
              <a:cs typeface="+mn-cs"/>
            </a:endParaRPr>
          </a:p>
        </p:txBody>
      </p:sp>
      <p:sp>
        <p:nvSpPr>
          <p:cNvPr id="8" name="Rectangle 6"/>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mj-lt"/>
              </a:defRPr>
            </a:lvl1pPr>
          </a:lstStyle>
          <a:p>
            <a:pPr>
              <a:defRPr/>
            </a:pPr>
            <a:fld id="{36AD26A7-D5B1-4114-8320-7B59A39788EE}" type="slidenum">
              <a:rPr lang="en-US" altLang="en-US">
                <a:cs typeface="+mn-cs"/>
              </a:rPr>
              <a:pPr>
                <a:defRPr/>
              </a:pPr>
              <a:t>‹#›</a:t>
            </a:fld>
            <a:endParaRPr lang="en-US" altLang="en-US">
              <a:cs typeface="+mn-cs"/>
            </a:endParaRPr>
          </a:p>
        </p:txBody>
      </p:sp>
    </p:spTree>
    <p:extLst>
      <p:ext uri="{BB962C8B-B14F-4D97-AF65-F5344CB8AC3E}">
        <p14:creationId xmlns:p14="http://schemas.microsoft.com/office/powerpoint/2010/main" val="533093381"/>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036384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8984723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447514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6"/>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29062747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203168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0045472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77659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a:p>
            <a:pPr>
              <a:defRPr/>
            </a:pPr>
            <a:r>
              <a:rPr lang="en-US"/>
              <a:t>Updated 7/30/09</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2922565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2651319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2832120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24358522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3759665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30725"/>
          </a:xfrm>
        </p:spPr>
        <p:txBody>
          <a:bodyPr/>
          <a:lstStyle/>
          <a:p>
            <a:pPr lvl="0"/>
            <a:endParaRPr lang="en-CA" noProof="0"/>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7201518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809254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pPr lvl="0"/>
            <a:endParaRPr lang="en-CA" noProof="0"/>
          </a:p>
        </p:txBody>
      </p:sp>
      <p:sp>
        <p:nvSpPr>
          <p:cNvPr id="4" name="Footer Placeholder 3"/>
          <p:cNvSpPr>
            <a:spLocks noGrp="1"/>
          </p:cNvSpPr>
          <p:nvPr>
            <p:ph type="ftr" sz="quarter" idx="10"/>
          </p:nvPr>
        </p:nvSpPr>
        <p:spPr>
          <a:xfrm>
            <a:off x="3124200" y="6324600"/>
            <a:ext cx="2895600" cy="457200"/>
          </a:xfrm>
          <a:prstGeom prst="rect">
            <a:avLst/>
          </a:prstGeom>
        </p:spPr>
        <p:txBody>
          <a:bodyPr/>
          <a:lstStyle>
            <a:lvl1pPr>
              <a:defRPr sz="1800">
                <a:solidFill>
                  <a:srgbClr val="000000"/>
                </a:solidFill>
                <a:latin typeface="Arial"/>
              </a:defRPr>
            </a:lvl1pPr>
          </a:lstStyle>
          <a:p>
            <a:pPr>
              <a:defRPr/>
            </a:pPr>
            <a:r>
              <a:rPr lang="en-US" altLang="en-US">
                <a:cs typeface="+mn-cs"/>
              </a:rPr>
              <a:t>Physical Activity &amp; Exercise Tool-kit</a:t>
            </a:r>
          </a:p>
        </p:txBody>
      </p:sp>
    </p:spTree>
    <p:extLst>
      <p:ext uri="{BB962C8B-B14F-4D97-AF65-F5344CB8AC3E}">
        <p14:creationId xmlns:p14="http://schemas.microsoft.com/office/powerpoint/2010/main" val="10946719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494053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2pPr>
              <a:defRPr>
                <a:solidFill>
                  <a:srgbClr val="0070C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a:p>
            <a:pPr>
              <a:defRPr/>
            </a:pPr>
            <a:r>
              <a:rPr lang="en-US">
                <a:solidFill>
                  <a:srgbClr val="000000"/>
                </a:solidFill>
              </a:rPr>
              <a:t>Updated 7/30/09</a:t>
            </a: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4539" y="6199150"/>
            <a:ext cx="1289050" cy="62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8867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slideLayout" Target="../slideLayouts/slideLayout136.xml"/><Relationship Id="rId15" Type="http://schemas.openxmlformats.org/officeDocument/2006/relationships/slideLayout" Target="../slideLayouts/slideLayout137.xml"/><Relationship Id="rId16" Type="http://schemas.openxmlformats.org/officeDocument/2006/relationships/slideLayout" Target="../slideLayouts/slideLayout138.xml"/><Relationship Id="rId17" Type="http://schemas.openxmlformats.org/officeDocument/2006/relationships/theme" Target="../theme/theme10.xml"/><Relationship Id="rId18" Type="http://schemas.openxmlformats.org/officeDocument/2006/relationships/image" Target="../media/image1.png"/><Relationship Id="rId19" Type="http://schemas.openxmlformats.org/officeDocument/2006/relationships/image" Target="../media/image4.pn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theme" Target="../theme/theme5.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theme" Target="../theme/theme6.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Relationship Id="rId16" Type="http://schemas.openxmlformats.org/officeDocument/2006/relationships/slideLayout" Target="../slideLayouts/slideLayout97.xml"/><Relationship Id="rId17"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8.xml"/><Relationship Id="rId12" Type="http://schemas.openxmlformats.org/officeDocument/2006/relationships/slideLayout" Target="../slideLayouts/slideLayout109.xml"/><Relationship Id="rId13" Type="http://schemas.openxmlformats.org/officeDocument/2006/relationships/slideLayout" Target="../slideLayouts/slideLayout110.xml"/><Relationship Id="rId14" Type="http://schemas.openxmlformats.org/officeDocument/2006/relationships/slideLayout" Target="../slideLayouts/slideLayout111.xml"/><Relationship Id="rId15" Type="http://schemas.openxmlformats.org/officeDocument/2006/relationships/theme" Target="../theme/theme8.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9" Type="http://schemas.openxmlformats.org/officeDocument/2006/relationships/slideLayout" Target="../slideLayouts/slideLayout106.xml"/><Relationship Id="rId10"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9.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p>
          <a:p>
            <a:pPr>
              <a:defRPr/>
            </a:pPr>
            <a:r>
              <a:rPr lang="en-US"/>
              <a:t>Updated 7/30/09</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33CC33"/>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66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66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CA">
              <a:solidFill>
                <a:srgbClr val="000000"/>
              </a:solidFill>
            </a:endParaRPr>
          </a:p>
        </p:txBody>
      </p:sp>
      <p:sp>
        <p:nvSpPr>
          <p:cNvPr id="3266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CA">
              <a:solidFill>
                <a:srgbClr val="000000"/>
              </a:solidFill>
            </a:endParaRPr>
          </a:p>
        </p:txBody>
      </p:sp>
      <p:pic>
        <p:nvPicPr>
          <p:cNvPr id="3074"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50078" y="6246598"/>
            <a:ext cx="1731122" cy="46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3175" y="6224587"/>
            <a:ext cx="129222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62098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6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6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6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6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Lst>
      </p:bldP>
    </p:bldLst>
  </p:timing>
  <p:hf sldNum="0" hdr="0" dt="0"/>
  <p:txStyles>
    <p:titleStyle>
      <a:lvl1pPr algn="l" rtl="0" fontAlgn="base">
        <a:spcBef>
          <a:spcPct val="0"/>
        </a:spcBef>
        <a:spcAft>
          <a:spcPct val="0"/>
        </a:spcAft>
        <a:defRPr sz="4200">
          <a:solidFill>
            <a:schemeClr val="accent2"/>
          </a:solidFill>
          <a:latin typeface="+mj-lt"/>
          <a:ea typeface="+mj-ea"/>
          <a:cs typeface="+mj-cs"/>
        </a:defRPr>
      </a:lvl1pPr>
      <a:lvl2pPr algn="l" rtl="0" fontAlgn="base">
        <a:spcBef>
          <a:spcPct val="0"/>
        </a:spcBef>
        <a:spcAft>
          <a:spcPct val="0"/>
        </a:spcAft>
        <a:defRPr sz="4200">
          <a:solidFill>
            <a:schemeClr val="accent2"/>
          </a:solidFill>
          <a:latin typeface="Garamond" pitchFamily="18" charset="0"/>
        </a:defRPr>
      </a:lvl2pPr>
      <a:lvl3pPr algn="l" rtl="0" fontAlgn="base">
        <a:spcBef>
          <a:spcPct val="0"/>
        </a:spcBef>
        <a:spcAft>
          <a:spcPct val="0"/>
        </a:spcAft>
        <a:defRPr sz="4200">
          <a:solidFill>
            <a:schemeClr val="accent2"/>
          </a:solidFill>
          <a:latin typeface="Garamond" pitchFamily="18" charset="0"/>
        </a:defRPr>
      </a:lvl3pPr>
      <a:lvl4pPr algn="l" rtl="0" fontAlgn="base">
        <a:spcBef>
          <a:spcPct val="0"/>
        </a:spcBef>
        <a:spcAft>
          <a:spcPct val="0"/>
        </a:spcAft>
        <a:defRPr sz="4200">
          <a:solidFill>
            <a:schemeClr val="accent2"/>
          </a:solidFill>
          <a:latin typeface="Garamond" pitchFamily="18" charset="0"/>
        </a:defRPr>
      </a:lvl4pPr>
      <a:lvl5pPr algn="l" rtl="0" fontAlgn="base">
        <a:spcBef>
          <a:spcPct val="0"/>
        </a:spcBef>
        <a:spcAft>
          <a:spcPct val="0"/>
        </a:spcAft>
        <a:defRPr sz="4200">
          <a:solidFill>
            <a:schemeClr val="accent2"/>
          </a:solidFill>
          <a:latin typeface="Garamond" pitchFamily="18" charset="0"/>
        </a:defRPr>
      </a:lvl5pPr>
      <a:lvl6pPr marL="457200" algn="l" rtl="0" fontAlgn="base">
        <a:spcBef>
          <a:spcPct val="0"/>
        </a:spcBef>
        <a:spcAft>
          <a:spcPct val="0"/>
        </a:spcAft>
        <a:defRPr sz="4200">
          <a:solidFill>
            <a:schemeClr val="accent2"/>
          </a:solidFill>
          <a:latin typeface="Garamond" pitchFamily="18" charset="0"/>
        </a:defRPr>
      </a:lvl6pPr>
      <a:lvl7pPr marL="914400" algn="l" rtl="0" fontAlgn="base">
        <a:spcBef>
          <a:spcPct val="0"/>
        </a:spcBef>
        <a:spcAft>
          <a:spcPct val="0"/>
        </a:spcAft>
        <a:defRPr sz="4200">
          <a:solidFill>
            <a:schemeClr val="accent2"/>
          </a:solidFill>
          <a:latin typeface="Garamond" pitchFamily="18" charset="0"/>
        </a:defRPr>
      </a:lvl7pPr>
      <a:lvl8pPr marL="1371600" algn="l" rtl="0" fontAlgn="base">
        <a:spcBef>
          <a:spcPct val="0"/>
        </a:spcBef>
        <a:spcAft>
          <a:spcPct val="0"/>
        </a:spcAft>
        <a:defRPr sz="4200">
          <a:solidFill>
            <a:schemeClr val="accent2"/>
          </a:solidFill>
          <a:latin typeface="Garamond" pitchFamily="18" charset="0"/>
        </a:defRPr>
      </a:lvl8pPr>
      <a:lvl9pPr marL="1828800" algn="l" rtl="0" fontAlgn="base">
        <a:spcBef>
          <a:spcPct val="0"/>
        </a:spcBef>
        <a:spcAft>
          <a:spcPct val="0"/>
        </a:spcAft>
        <a:defRPr sz="4200">
          <a:solidFill>
            <a:schemeClr val="accent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bg2"/>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3266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666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CA">
              <a:solidFill>
                <a:srgbClr val="000000"/>
              </a:solidFill>
            </a:endParaRPr>
          </a:p>
        </p:txBody>
      </p:sp>
      <p:sp>
        <p:nvSpPr>
          <p:cNvPr id="32666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CA">
              <a:solidFill>
                <a:srgbClr val="000000"/>
              </a:solidFill>
            </a:endParaRPr>
          </a:p>
        </p:txBody>
      </p:sp>
      <p:pic>
        <p:nvPicPr>
          <p:cNvPr id="1026"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2400" y="6289248"/>
            <a:ext cx="1676400" cy="44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96200" y="6226734"/>
            <a:ext cx="1295400" cy="631265"/>
          </a:xfrm>
          <a:prstGeom prst="rect">
            <a:avLst/>
          </a:prstGeom>
        </p:spPr>
      </p:pic>
    </p:spTree>
    <p:extLst>
      <p:ext uri="{BB962C8B-B14F-4D97-AF65-F5344CB8AC3E}">
        <p14:creationId xmlns:p14="http://schemas.microsoft.com/office/powerpoint/2010/main" val="277160484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4200">
          <a:solidFill>
            <a:schemeClr val="accent2"/>
          </a:solidFill>
          <a:latin typeface="+mj-lt"/>
          <a:ea typeface="+mj-ea"/>
          <a:cs typeface="+mj-cs"/>
        </a:defRPr>
      </a:lvl1pPr>
      <a:lvl2pPr algn="l" rtl="0" fontAlgn="base">
        <a:spcBef>
          <a:spcPct val="0"/>
        </a:spcBef>
        <a:spcAft>
          <a:spcPct val="0"/>
        </a:spcAft>
        <a:defRPr sz="4200">
          <a:solidFill>
            <a:schemeClr val="accent2"/>
          </a:solidFill>
          <a:latin typeface="Garamond" pitchFamily="18" charset="0"/>
        </a:defRPr>
      </a:lvl2pPr>
      <a:lvl3pPr algn="l" rtl="0" fontAlgn="base">
        <a:spcBef>
          <a:spcPct val="0"/>
        </a:spcBef>
        <a:spcAft>
          <a:spcPct val="0"/>
        </a:spcAft>
        <a:defRPr sz="4200">
          <a:solidFill>
            <a:schemeClr val="accent2"/>
          </a:solidFill>
          <a:latin typeface="Garamond" pitchFamily="18" charset="0"/>
        </a:defRPr>
      </a:lvl3pPr>
      <a:lvl4pPr algn="l" rtl="0" fontAlgn="base">
        <a:spcBef>
          <a:spcPct val="0"/>
        </a:spcBef>
        <a:spcAft>
          <a:spcPct val="0"/>
        </a:spcAft>
        <a:defRPr sz="4200">
          <a:solidFill>
            <a:schemeClr val="accent2"/>
          </a:solidFill>
          <a:latin typeface="Garamond" pitchFamily="18" charset="0"/>
        </a:defRPr>
      </a:lvl4pPr>
      <a:lvl5pPr algn="l" rtl="0" fontAlgn="base">
        <a:spcBef>
          <a:spcPct val="0"/>
        </a:spcBef>
        <a:spcAft>
          <a:spcPct val="0"/>
        </a:spcAft>
        <a:defRPr sz="4200">
          <a:solidFill>
            <a:schemeClr val="accent2"/>
          </a:solidFill>
          <a:latin typeface="Garamond" pitchFamily="18" charset="0"/>
        </a:defRPr>
      </a:lvl5pPr>
      <a:lvl6pPr marL="457200" algn="l" rtl="0" fontAlgn="base">
        <a:spcBef>
          <a:spcPct val="0"/>
        </a:spcBef>
        <a:spcAft>
          <a:spcPct val="0"/>
        </a:spcAft>
        <a:defRPr sz="4200">
          <a:solidFill>
            <a:schemeClr val="accent2"/>
          </a:solidFill>
          <a:latin typeface="Garamond" pitchFamily="18" charset="0"/>
        </a:defRPr>
      </a:lvl6pPr>
      <a:lvl7pPr marL="914400" algn="l" rtl="0" fontAlgn="base">
        <a:spcBef>
          <a:spcPct val="0"/>
        </a:spcBef>
        <a:spcAft>
          <a:spcPct val="0"/>
        </a:spcAft>
        <a:defRPr sz="4200">
          <a:solidFill>
            <a:schemeClr val="accent2"/>
          </a:solidFill>
          <a:latin typeface="Garamond" pitchFamily="18" charset="0"/>
        </a:defRPr>
      </a:lvl7pPr>
      <a:lvl8pPr marL="1371600" algn="l" rtl="0" fontAlgn="base">
        <a:spcBef>
          <a:spcPct val="0"/>
        </a:spcBef>
        <a:spcAft>
          <a:spcPct val="0"/>
        </a:spcAft>
        <a:defRPr sz="4200">
          <a:solidFill>
            <a:schemeClr val="accent2"/>
          </a:solidFill>
          <a:latin typeface="Garamond" pitchFamily="18" charset="0"/>
        </a:defRPr>
      </a:lvl8pPr>
      <a:lvl9pPr marL="1828800" algn="l" rtl="0" fontAlgn="base">
        <a:spcBef>
          <a:spcPct val="0"/>
        </a:spcBef>
        <a:spcAft>
          <a:spcPct val="0"/>
        </a:spcAft>
        <a:defRPr sz="4200">
          <a:solidFill>
            <a:schemeClr val="accent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bg2"/>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68666093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20031449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Lst>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rgbClr val="33CC33"/>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482359660"/>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30566887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2665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3200">
              <a:solidFill>
                <a:srgbClr val="000000"/>
              </a:solidFill>
              <a:latin typeface="Times New Roman" pitchFamily="18" charset="0"/>
              <a:cs typeface="+mn-cs"/>
            </a:endParaRPr>
          </a:p>
        </p:txBody>
      </p:sp>
      <p:sp>
        <p:nvSpPr>
          <p:cNvPr id="3077"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3200">
              <a:solidFill>
                <a:srgbClr val="000000"/>
              </a:solidFill>
              <a:latin typeface="Times New Roman" pitchFamily="18" charset="0"/>
              <a:cs typeface="+mn-cs"/>
            </a:endParaRPr>
          </a:p>
        </p:txBody>
      </p:sp>
    </p:spTree>
    <p:extLst>
      <p:ext uri="{BB962C8B-B14F-4D97-AF65-F5344CB8AC3E}">
        <p14:creationId xmlns:p14="http://schemas.microsoft.com/office/powerpoint/2010/main" val="12161272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6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6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6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6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499"/>
                          </p:stCondLst>
                        </p:cTn>
                        <p:tgtEl>
                          <p:spTgt spid="326659"/>
                        </p:tgtEl>
                        <p:attrNameLst>
                          <p:attrName>style.visibility</p:attrName>
                        </p:attrNameLst>
                      </p:cBhvr>
                      <p:to>
                        <p:strVal val="visible"/>
                      </p:to>
                    </p:set>
                  </p:childTnLst>
                </p:cTn>
              </p:par>
            </p:tnLst>
          </p:tmpl>
        </p:tmplLst>
      </p:bldP>
    </p:bldLst>
  </p:timing>
  <p:hf sldNum="0" hdr="0" dt="0"/>
  <p:txStyles>
    <p:titleStyle>
      <a:lvl1pPr algn="l" rtl="0" eaLnBrk="0" fontAlgn="base" hangingPunct="0">
        <a:spcBef>
          <a:spcPct val="0"/>
        </a:spcBef>
        <a:spcAft>
          <a:spcPct val="0"/>
        </a:spcAft>
        <a:defRPr sz="4200">
          <a:solidFill>
            <a:schemeClr val="accent2"/>
          </a:solidFill>
          <a:latin typeface="+mj-lt"/>
          <a:ea typeface="+mj-ea"/>
          <a:cs typeface="+mj-cs"/>
        </a:defRPr>
      </a:lvl1pPr>
      <a:lvl2pPr algn="l" rtl="0" eaLnBrk="0" fontAlgn="base" hangingPunct="0">
        <a:spcBef>
          <a:spcPct val="0"/>
        </a:spcBef>
        <a:spcAft>
          <a:spcPct val="0"/>
        </a:spcAft>
        <a:defRPr sz="4200">
          <a:solidFill>
            <a:schemeClr val="accent2"/>
          </a:solidFill>
          <a:latin typeface="Garamond" pitchFamily="18" charset="0"/>
        </a:defRPr>
      </a:lvl2pPr>
      <a:lvl3pPr algn="l" rtl="0" eaLnBrk="0" fontAlgn="base" hangingPunct="0">
        <a:spcBef>
          <a:spcPct val="0"/>
        </a:spcBef>
        <a:spcAft>
          <a:spcPct val="0"/>
        </a:spcAft>
        <a:defRPr sz="4200">
          <a:solidFill>
            <a:schemeClr val="accent2"/>
          </a:solidFill>
          <a:latin typeface="Garamond" pitchFamily="18" charset="0"/>
        </a:defRPr>
      </a:lvl3pPr>
      <a:lvl4pPr algn="l" rtl="0" eaLnBrk="0" fontAlgn="base" hangingPunct="0">
        <a:spcBef>
          <a:spcPct val="0"/>
        </a:spcBef>
        <a:spcAft>
          <a:spcPct val="0"/>
        </a:spcAft>
        <a:defRPr sz="4200">
          <a:solidFill>
            <a:schemeClr val="accent2"/>
          </a:solidFill>
          <a:latin typeface="Garamond" pitchFamily="18" charset="0"/>
        </a:defRPr>
      </a:lvl4pPr>
      <a:lvl5pPr algn="l" rtl="0" eaLnBrk="0" fontAlgn="base" hangingPunct="0">
        <a:spcBef>
          <a:spcPct val="0"/>
        </a:spcBef>
        <a:spcAft>
          <a:spcPct val="0"/>
        </a:spcAft>
        <a:defRPr sz="4200">
          <a:solidFill>
            <a:schemeClr val="accent2"/>
          </a:solidFill>
          <a:latin typeface="Garamond" pitchFamily="18" charset="0"/>
        </a:defRPr>
      </a:lvl5pPr>
      <a:lvl6pPr marL="457200" algn="l" rtl="0" fontAlgn="base">
        <a:spcBef>
          <a:spcPct val="0"/>
        </a:spcBef>
        <a:spcAft>
          <a:spcPct val="0"/>
        </a:spcAft>
        <a:defRPr sz="4200">
          <a:solidFill>
            <a:schemeClr val="accent2"/>
          </a:solidFill>
          <a:latin typeface="Garamond" pitchFamily="18" charset="0"/>
        </a:defRPr>
      </a:lvl6pPr>
      <a:lvl7pPr marL="914400" algn="l" rtl="0" fontAlgn="base">
        <a:spcBef>
          <a:spcPct val="0"/>
        </a:spcBef>
        <a:spcAft>
          <a:spcPct val="0"/>
        </a:spcAft>
        <a:defRPr sz="4200">
          <a:solidFill>
            <a:schemeClr val="accent2"/>
          </a:solidFill>
          <a:latin typeface="Garamond" pitchFamily="18" charset="0"/>
        </a:defRPr>
      </a:lvl7pPr>
      <a:lvl8pPr marL="1371600" algn="l" rtl="0" fontAlgn="base">
        <a:spcBef>
          <a:spcPct val="0"/>
        </a:spcBef>
        <a:spcAft>
          <a:spcPct val="0"/>
        </a:spcAft>
        <a:defRPr sz="4200">
          <a:solidFill>
            <a:schemeClr val="accent2"/>
          </a:solidFill>
          <a:latin typeface="Garamond" pitchFamily="18" charset="0"/>
        </a:defRPr>
      </a:lvl8pPr>
      <a:lvl9pPr marL="1828800" algn="l" rtl="0" fontAlgn="base">
        <a:spcBef>
          <a:spcPct val="0"/>
        </a:spcBef>
        <a:spcAft>
          <a:spcPct val="0"/>
        </a:spcAft>
        <a:defRPr sz="4200">
          <a:solidFill>
            <a:schemeClr val="accent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bg2"/>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solidFill>
                <a:srgbClr val="000000"/>
              </a:solidFill>
            </a:endParaRPr>
          </a:p>
        </p:txBody>
      </p:sp>
      <p:sp>
        <p:nvSpPr>
          <p:cNvPr id="215045" name="Rectangle 5"/>
          <p:cNvSpPr>
            <a:spLocks noGrp="1" noChangeArrowheads="1"/>
          </p:cNvSpPr>
          <p:nvPr>
            <p:ph type="ftr" sz="quarter" idx="3"/>
          </p:nvPr>
        </p:nvSpPr>
        <p:spPr bwMode="auto">
          <a:xfrm>
            <a:off x="5715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endParaRPr lang="en-US">
              <a:solidFill>
                <a:srgbClr val="000000"/>
              </a:solidFill>
            </a:endParaRPr>
          </a:p>
          <a:p>
            <a:pPr>
              <a:defRPr/>
            </a:pPr>
            <a:r>
              <a:rPr lang="en-US">
                <a:solidFill>
                  <a:srgbClr val="000000"/>
                </a:solidFill>
              </a:rPr>
              <a:t>Updated 7/30/09</a:t>
            </a:r>
          </a:p>
        </p:txBody>
      </p:sp>
    </p:spTree>
    <p:extLst>
      <p:ext uri="{BB962C8B-B14F-4D97-AF65-F5344CB8AC3E}">
        <p14:creationId xmlns:p14="http://schemas.microsoft.com/office/powerpoint/2010/main" val="154732632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eaLnBrk="1" hangingPunct="1"/>
            <a:fld id="{48DD005E-E96F-46A3-B968-ED362EB229A6}" type="datetime1">
              <a:rPr lang="en-CA" altLang="en-US" smtClean="0">
                <a:ea typeface="ＭＳ Ｐゴシック" pitchFamily="34" charset="-128"/>
                <a:cs typeface="+mn-cs"/>
              </a:rPr>
              <a:pPr eaLnBrk="1" hangingPunct="1"/>
              <a:t>15-05-19</a:t>
            </a:fld>
            <a:endParaRPr lang="en-CA" altLang="en-US" smtClean="0">
              <a:ea typeface="ＭＳ Ｐゴシック"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eaLnBrk="1" hangingPunct="1"/>
            <a:fld id="{4F9E5E3F-1BE3-47E6-8968-0D663BF0B8A2}" type="slidenum">
              <a:rPr lang="en-CA" altLang="en-US" smtClean="0">
                <a:ea typeface="ＭＳ Ｐゴシック" pitchFamily="34" charset="-128"/>
                <a:cs typeface="+mn-cs"/>
              </a:rPr>
              <a:pPr eaLnBrk="1" hangingPunct="1"/>
              <a:t>‹#›</a:t>
            </a:fld>
            <a:endParaRPr lang="en-CA" altLang="en-US" smtClean="0">
              <a:ea typeface="ＭＳ Ｐゴシック" pitchFamily="34" charset="-128"/>
              <a:cs typeface="+mn-cs"/>
            </a:endParaRPr>
          </a:p>
        </p:txBody>
      </p:sp>
    </p:spTree>
    <p:extLst>
      <p:ext uri="{BB962C8B-B14F-4D97-AF65-F5344CB8AC3E}">
        <p14:creationId xmlns:p14="http://schemas.microsoft.com/office/powerpoint/2010/main" val="3094749199"/>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13.emf"/><Relationship Id="rId6"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a/imgres?imgurl=http://www.businessfurnitureshop.com/images/0087.jpg&amp;imgrefurl=http://www.businessfurnitureshop.com/wizard_healthcare.htm&amp;h=340&amp;w=420&amp;sz=23&amp;hl=en&amp;start=19&amp;tbnid=QYw0RZPIhQJiAM:&amp;tbnh=101&amp;tbnw=125&amp;prev=/images?q=computer+workstation&amp;gbv=2&amp;svnum=10&amp;hl=en" TargetMode="External"/><Relationship Id="rId4" Type="http://schemas.openxmlformats.org/officeDocument/2006/relationships/image" Target="../media/image15.jpe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hyperlink" Target="http://www.csep.ca/" TargetMode="External"/><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36.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03.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hyperlink" Target="http://www.csep.ca/" TargetMode="External"/><Relationship Id="rId4" Type="http://schemas.openxmlformats.org/officeDocument/2006/relationships/hyperlink" Target="http://www.collegeofkinesiologists.on.ca/index.php?option=com_content&amp;view=category&amp;id=44:legislation&amp;layout=blog&amp;Itemid=69" TargetMode="External"/><Relationship Id="rId1" Type="http://schemas.openxmlformats.org/officeDocument/2006/relationships/slideLayout" Target="../slideLayouts/slideLayout70.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41.png"/><Relationship Id="rId3" Type="http://schemas.openxmlformats.org/officeDocument/2006/relationships/hyperlink" Target="http://www.exerciseismedicine.c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7.xml"/><Relationship Id="rId3" Type="http://schemas.openxmlformats.org/officeDocument/2006/relationships/image" Target="../media/image4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8.xml"/><Relationship Id="rId3" Type="http://schemas.openxmlformats.org/officeDocument/2006/relationships/image" Target="../media/image4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152400" y="0"/>
            <a:ext cx="9448800" cy="228600"/>
            <a:chOff x="-96" y="2928"/>
            <a:chExt cx="5952" cy="144"/>
          </a:xfrm>
        </p:grpSpPr>
        <p:sp>
          <p:nvSpPr>
            <p:cNvPr id="9224" name="Rectangle 5"/>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9225" name="Rectangle 6"/>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9219" name="Rectangle 10"/>
          <p:cNvSpPr>
            <a:spLocks noChangeArrowheads="1"/>
          </p:cNvSpPr>
          <p:nvPr/>
        </p:nvSpPr>
        <p:spPr bwMode="auto">
          <a:xfrm>
            <a:off x="381000" y="914400"/>
            <a:ext cx="3657600" cy="5216525"/>
          </a:xfrm>
          <a:prstGeom prst="rect">
            <a:avLst/>
          </a:prstGeom>
          <a:noFill/>
          <a:ln w="9525">
            <a:noFill/>
            <a:miter lim="800000"/>
            <a:headEnd/>
            <a:tailEnd/>
          </a:ln>
        </p:spPr>
        <p:txBody>
          <a:bodyPr anchor="ctr">
            <a:spAutoFit/>
          </a:bodyPr>
          <a:lstStyle/>
          <a:p>
            <a:pPr algn="ctr" eaLnBrk="1" hangingPunct="1"/>
            <a:r>
              <a:rPr lang="en-US" sz="2800">
                <a:latin typeface="Arial Narrow" pitchFamily="34" charset="0"/>
              </a:rPr>
              <a:t>What if there was </a:t>
            </a:r>
          </a:p>
          <a:p>
            <a:pPr algn="ctr" eaLnBrk="1" hangingPunct="1"/>
            <a:r>
              <a:rPr lang="en-US" sz="2800" b="1">
                <a:latin typeface="Arial Narrow" pitchFamily="34" charset="0"/>
              </a:rPr>
              <a:t>one prescription </a:t>
            </a:r>
          </a:p>
          <a:p>
            <a:pPr algn="ctr" eaLnBrk="1" hangingPunct="1"/>
            <a:r>
              <a:rPr lang="en-US" sz="2800">
                <a:latin typeface="Arial Narrow" pitchFamily="34" charset="0"/>
              </a:rPr>
              <a:t>that could </a:t>
            </a:r>
          </a:p>
          <a:p>
            <a:pPr algn="ctr" eaLnBrk="1" hangingPunct="1"/>
            <a:r>
              <a:rPr lang="en-US" sz="2800" b="1">
                <a:latin typeface="Arial Narrow" pitchFamily="34" charset="0"/>
              </a:rPr>
              <a:t>prevent and treat</a:t>
            </a:r>
            <a:r>
              <a:rPr lang="en-US" sz="2800">
                <a:latin typeface="Arial Narrow" pitchFamily="34" charset="0"/>
              </a:rPr>
              <a:t> </a:t>
            </a:r>
          </a:p>
          <a:p>
            <a:pPr algn="ctr" eaLnBrk="1" hangingPunct="1"/>
            <a:r>
              <a:rPr lang="en-US" sz="2800">
                <a:latin typeface="Arial Narrow" pitchFamily="34" charset="0"/>
              </a:rPr>
              <a:t>dozens of diseases, </a:t>
            </a:r>
          </a:p>
          <a:p>
            <a:pPr algn="ctr" eaLnBrk="1" hangingPunct="1"/>
            <a:r>
              <a:rPr lang="en-US" sz="2800">
                <a:latin typeface="Arial Narrow" pitchFamily="34" charset="0"/>
              </a:rPr>
              <a:t>such as diabetes, hypertension and obesity? </a:t>
            </a:r>
          </a:p>
          <a:p>
            <a:pPr algn="ctr" eaLnBrk="1" hangingPunct="1"/>
            <a:endParaRPr lang="en-US" sz="2800">
              <a:latin typeface="Arial Narrow" pitchFamily="34" charset="0"/>
            </a:endParaRPr>
          </a:p>
          <a:p>
            <a:pPr algn="ctr" eaLnBrk="1" hangingPunct="1"/>
            <a:r>
              <a:rPr lang="en-US" sz="2800">
                <a:latin typeface="Arial Narrow" pitchFamily="34" charset="0"/>
              </a:rPr>
              <a:t>Would you prescribe it to your patients? </a:t>
            </a:r>
          </a:p>
          <a:p>
            <a:pPr algn="ctr" eaLnBrk="1" hangingPunct="1"/>
            <a:endParaRPr lang="en-US" sz="2800">
              <a:latin typeface="Arial Narrow" pitchFamily="34" charset="0"/>
            </a:endParaRPr>
          </a:p>
          <a:p>
            <a:pPr algn="ctr" eaLnBrk="1" hangingPunct="1"/>
            <a:r>
              <a:rPr lang="en-US" sz="2800" b="1">
                <a:latin typeface="Arial Narrow" pitchFamily="34" charset="0"/>
              </a:rPr>
              <a:t>Certainly.</a:t>
            </a:r>
            <a:r>
              <a:rPr lang="en-US" sz="2800">
                <a:latin typeface="Arial Narrow" pitchFamily="34" charset="0"/>
              </a:rPr>
              <a:t> </a:t>
            </a:r>
          </a:p>
        </p:txBody>
      </p:sp>
      <p:sp>
        <p:nvSpPr>
          <p:cNvPr id="9220" name="AutoShape 12" descr="1bSPORTS_MEDICINE"/>
          <p:cNvSpPr>
            <a:spLocks noChangeArrowheads="1"/>
          </p:cNvSpPr>
          <p:nvPr/>
        </p:nvSpPr>
        <p:spPr bwMode="auto">
          <a:xfrm>
            <a:off x="4267200" y="1143000"/>
            <a:ext cx="4419600" cy="3497263"/>
          </a:xfrm>
          <a:prstGeom prst="roundRect">
            <a:avLst>
              <a:gd name="adj" fmla="val 12676"/>
            </a:avLst>
          </a:prstGeom>
          <a:blipFill dpi="0" rotWithShape="0">
            <a:blip r:embed="rId3" cstate="print"/>
            <a:srcRect/>
            <a:stretch>
              <a:fillRect/>
            </a:stretch>
          </a:blipFill>
          <a:ln w="12700">
            <a:solidFill>
              <a:schemeClr val="accent2"/>
            </a:solidFill>
            <a:round/>
            <a:headEnd/>
            <a:tailEnd/>
          </a:ln>
        </p:spPr>
        <p:txBody>
          <a:bodyPr wrap="none" anchor="ctr"/>
          <a:lstStyle/>
          <a:p>
            <a:endParaRPr lang="en-CA"/>
          </a:p>
        </p:txBody>
      </p:sp>
      <p:pic>
        <p:nvPicPr>
          <p:cNvPr id="9221" name="Picture 14" descr="391px-quotation_marks_svg"/>
          <p:cNvPicPr>
            <a:picLocks noChangeAspect="1" noChangeArrowheads="1"/>
          </p:cNvPicPr>
          <p:nvPr/>
        </p:nvPicPr>
        <p:blipFill>
          <a:blip r:embed="rId4" cstate="print"/>
          <a:srcRect r="74553" b="70143"/>
          <a:stretch>
            <a:fillRect/>
          </a:stretch>
        </p:blipFill>
        <p:spPr bwMode="auto">
          <a:xfrm>
            <a:off x="152400" y="457200"/>
            <a:ext cx="947738" cy="790575"/>
          </a:xfrm>
          <a:prstGeom prst="rect">
            <a:avLst/>
          </a:prstGeom>
          <a:noFill/>
          <a:ln w="9525">
            <a:noFill/>
            <a:miter lim="800000"/>
            <a:headEnd/>
            <a:tailEnd/>
          </a:ln>
        </p:spPr>
      </p:pic>
      <p:pic>
        <p:nvPicPr>
          <p:cNvPr id="9222" name="Picture 15" descr="391px-quotation_marks_svg"/>
          <p:cNvPicPr>
            <a:picLocks noChangeAspect="1" noChangeArrowheads="1"/>
          </p:cNvPicPr>
          <p:nvPr/>
        </p:nvPicPr>
        <p:blipFill>
          <a:blip r:embed="rId4" cstate="print"/>
          <a:srcRect l="71611" t="62590" r="3836" b="8633"/>
          <a:stretch>
            <a:fillRect/>
          </a:stretch>
        </p:blipFill>
        <p:spPr bwMode="auto">
          <a:xfrm>
            <a:off x="2895600" y="5715000"/>
            <a:ext cx="914400" cy="762000"/>
          </a:xfrm>
          <a:prstGeom prst="rect">
            <a:avLst/>
          </a:prstGeom>
          <a:noFill/>
          <a:ln w="9525">
            <a:noFill/>
            <a:miter lim="800000"/>
            <a:headEnd/>
            <a:tailEnd/>
          </a:ln>
        </p:spPr>
      </p:pic>
      <p:sp>
        <p:nvSpPr>
          <p:cNvPr id="9223" name="Rectangle 16"/>
          <p:cNvSpPr>
            <a:spLocks noChangeArrowheads="1"/>
          </p:cNvSpPr>
          <p:nvPr/>
        </p:nvSpPr>
        <p:spPr bwMode="auto">
          <a:xfrm>
            <a:off x="4343400" y="5486400"/>
            <a:ext cx="4419600" cy="707886"/>
          </a:xfrm>
          <a:prstGeom prst="rect">
            <a:avLst/>
          </a:prstGeom>
          <a:noFill/>
          <a:ln w="9525">
            <a:noFill/>
            <a:miter lim="800000"/>
            <a:headEnd/>
            <a:tailEnd/>
          </a:ln>
        </p:spPr>
        <p:txBody>
          <a:bodyPr>
            <a:spAutoFit/>
          </a:bodyPr>
          <a:lstStyle/>
          <a:p>
            <a:pPr eaLnBrk="1" hangingPunct="1"/>
            <a:r>
              <a:rPr lang="en-US" sz="2000" dirty="0">
                <a:latin typeface="Arial Narrow" pitchFamily="34" charset="0"/>
              </a:rPr>
              <a:t>-Robert E. </a:t>
            </a:r>
            <a:r>
              <a:rPr lang="en-US" sz="2000" dirty="0" err="1">
                <a:latin typeface="Arial Narrow" pitchFamily="34" charset="0"/>
              </a:rPr>
              <a:t>Sallis</a:t>
            </a:r>
            <a:r>
              <a:rPr lang="en-US" sz="2000" dirty="0">
                <a:latin typeface="Arial Narrow" pitchFamily="34" charset="0"/>
              </a:rPr>
              <a:t>, M.D., FACSM, </a:t>
            </a:r>
          </a:p>
          <a:p>
            <a:pPr eaLnBrk="1" hangingPunct="1"/>
            <a:r>
              <a:rPr lang="en-US" sz="2000" dirty="0">
                <a:latin typeface="Arial Narrow" pitchFamily="34" charset="0"/>
              </a:rPr>
              <a:t>Exercise is Medicine™ Task Force Chairman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1500" b="1">
                <a:latin typeface="Arial" charset="0"/>
              </a:rPr>
              <a:t>Fig. 1: Relative risks of death from any cause among participants with various risk factors (e.g., history of hypertension, chronic obstructive pulmonary disease [COPD], diabetes, smoking, elevated body mass index [BMI ≥ 30] and high total cholesterol level...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440" y="6254577"/>
            <a:ext cx="1896480" cy="381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120" y="1198549"/>
            <a:ext cx="64180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14400" y="6232133"/>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Warburton D E et al. CMAJ 2006;174:801-809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900">
                <a:latin typeface="Arial" charset="0"/>
              </a:rPr>
              <a:t>©2006 by Canadian Medical Association</a:t>
            </a:r>
          </a:p>
        </p:txBody>
      </p:sp>
    </p:spTree>
    <p:extLst>
      <p:ext uri="{BB962C8B-B14F-4D97-AF65-F5344CB8AC3E}">
        <p14:creationId xmlns:p14="http://schemas.microsoft.com/office/powerpoint/2010/main" val="15766009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2"/>
          <p:cNvGrpSpPr>
            <a:grpSpLocks/>
          </p:cNvGrpSpPr>
          <p:nvPr/>
        </p:nvGrpSpPr>
        <p:grpSpPr bwMode="auto">
          <a:xfrm>
            <a:off x="-152400" y="0"/>
            <a:ext cx="9448800" cy="228600"/>
            <a:chOff x="-96" y="2928"/>
            <a:chExt cx="5952" cy="144"/>
          </a:xfrm>
        </p:grpSpPr>
        <p:sp>
          <p:nvSpPr>
            <p:cNvPr id="2058"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a:endParaRPr lang="en-US">
                <a:solidFill>
                  <a:srgbClr val="003399"/>
                </a:solidFill>
              </a:endParaRPr>
            </a:p>
          </p:txBody>
        </p:sp>
        <p:sp>
          <p:nvSpPr>
            <p:cNvPr id="2059"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a:endParaRPr lang="en-US">
                <a:solidFill>
                  <a:srgbClr val="003399"/>
                </a:solidFill>
              </a:endParaRPr>
            </a:p>
          </p:txBody>
        </p:sp>
      </p:grpSp>
      <p:graphicFrame>
        <p:nvGraphicFramePr>
          <p:cNvPr id="2050" name="Object 6"/>
          <p:cNvGraphicFramePr>
            <a:graphicFrameLocks noChangeAspect="1"/>
          </p:cNvGraphicFramePr>
          <p:nvPr/>
        </p:nvGraphicFramePr>
        <p:xfrm>
          <a:off x="954088" y="838200"/>
          <a:ext cx="8189912" cy="5607050"/>
        </p:xfrm>
        <a:graphic>
          <a:graphicData uri="http://schemas.openxmlformats.org/presentationml/2006/ole">
            <mc:AlternateContent xmlns:mc="http://schemas.openxmlformats.org/markup-compatibility/2006">
              <mc:Choice xmlns:v="urn:schemas-microsoft-com:vml" Requires="v">
                <p:oleObj spid="_x0000_s3100" name="Chart" r:id="rId4" imgW="8124950" imgH="5562521" progId="MSGraph.Chart.8">
                  <p:embed followColorScheme="full"/>
                </p:oleObj>
              </mc:Choice>
              <mc:Fallback>
                <p:oleObj name="Chart" r:id="rId4" imgW="8124950" imgH="5562521" progId="MSGraph.Chart.8">
                  <p:embed followColorScheme="full"/>
                  <p:pic>
                    <p:nvPicPr>
                      <p:cNvPr id="0" name=""/>
                      <p:cNvPicPr>
                        <a:picLocks noChangeAspect="1" noChangeArrowheads="1"/>
                      </p:cNvPicPr>
                      <p:nvPr/>
                    </p:nvPicPr>
                    <p:blipFill>
                      <a:blip r:embed="rId5"/>
                      <a:srcRect/>
                      <a:stretch>
                        <a:fillRect/>
                      </a:stretch>
                    </p:blipFill>
                    <p:spPr bwMode="auto">
                      <a:xfrm>
                        <a:off x="954088" y="838200"/>
                        <a:ext cx="8189912"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7"/>
          <p:cNvSpPr txBox="1">
            <a:spLocks noChangeArrowheads="1"/>
          </p:cNvSpPr>
          <p:nvPr/>
        </p:nvSpPr>
        <p:spPr bwMode="auto">
          <a:xfrm>
            <a:off x="3733800" y="6248400"/>
            <a:ext cx="5029200" cy="366713"/>
          </a:xfrm>
          <a:prstGeom prst="rect">
            <a:avLst/>
          </a:prstGeom>
          <a:noFill/>
          <a:ln w="9525">
            <a:noFill/>
            <a:miter lim="800000"/>
            <a:headEnd/>
            <a:tailEnd/>
          </a:ln>
        </p:spPr>
        <p:txBody>
          <a:bodyPr>
            <a:spAutoFit/>
          </a:bodyPr>
          <a:lstStyle/>
          <a:p>
            <a:pPr algn="ctr">
              <a:spcBef>
                <a:spcPct val="50000"/>
              </a:spcBef>
            </a:pPr>
            <a:r>
              <a:rPr lang="en-US">
                <a:solidFill>
                  <a:srgbClr val="000000"/>
                </a:solidFill>
              </a:rPr>
              <a:t>Deaths per Year in U.S. (1,000s)</a:t>
            </a:r>
          </a:p>
        </p:txBody>
      </p:sp>
      <p:sp>
        <p:nvSpPr>
          <p:cNvPr id="2053" name="Text Box 8"/>
          <p:cNvSpPr txBox="1">
            <a:spLocks noChangeArrowheads="1"/>
          </p:cNvSpPr>
          <p:nvPr/>
        </p:nvSpPr>
        <p:spPr bwMode="auto">
          <a:xfrm>
            <a:off x="609600" y="6096000"/>
            <a:ext cx="2667000"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rPr>
              <a:t>JAMA March 10, 2004</a:t>
            </a:r>
          </a:p>
        </p:txBody>
      </p:sp>
      <p:sp>
        <p:nvSpPr>
          <p:cNvPr id="2054" name="Text Box 9"/>
          <p:cNvSpPr txBox="1">
            <a:spLocks noChangeArrowheads="1"/>
          </p:cNvSpPr>
          <p:nvPr/>
        </p:nvSpPr>
        <p:spPr bwMode="auto">
          <a:xfrm>
            <a:off x="5486400" y="3810000"/>
            <a:ext cx="3048000" cy="1462088"/>
          </a:xfrm>
          <a:prstGeom prst="rect">
            <a:avLst/>
          </a:prstGeom>
          <a:solidFill>
            <a:schemeClr val="accent2"/>
          </a:solidFill>
          <a:ln w="9525">
            <a:noFill/>
            <a:miter lim="800000"/>
            <a:headEnd/>
            <a:tailEnd/>
          </a:ln>
        </p:spPr>
        <p:txBody>
          <a:bodyPr>
            <a:spAutoFit/>
          </a:bodyPr>
          <a:lstStyle/>
          <a:p>
            <a:pPr marL="457200" indent="-457200">
              <a:spcBef>
                <a:spcPct val="20000"/>
              </a:spcBef>
            </a:pPr>
            <a:r>
              <a:rPr lang="en-US" sz="1600" b="1">
                <a:solidFill>
                  <a:srgbClr val="FFFFFF"/>
                </a:solidFill>
              </a:rPr>
              <a:t>Leading Causes of Death, US</a:t>
            </a:r>
          </a:p>
          <a:p>
            <a:pPr marL="457200" indent="-457200">
              <a:spcBef>
                <a:spcPct val="20000"/>
              </a:spcBef>
            </a:pPr>
            <a:r>
              <a:rPr lang="en-US" sz="1600">
                <a:solidFill>
                  <a:srgbClr val="FFFFFF"/>
                </a:solidFill>
              </a:rPr>
              <a:t>1. Tobacco, 18.1%</a:t>
            </a:r>
          </a:p>
          <a:p>
            <a:pPr marL="457200" indent="-457200">
              <a:spcBef>
                <a:spcPct val="20000"/>
              </a:spcBef>
            </a:pPr>
            <a:r>
              <a:rPr lang="en-US" sz="1600">
                <a:solidFill>
                  <a:srgbClr val="FFFFFF"/>
                </a:solidFill>
              </a:rPr>
              <a:t>2. Poor diet and </a:t>
            </a:r>
          </a:p>
          <a:p>
            <a:pPr marL="457200" indent="-457200"/>
            <a:r>
              <a:rPr lang="en-US" sz="1600">
                <a:solidFill>
                  <a:srgbClr val="FFFFFF"/>
                </a:solidFill>
              </a:rPr>
              <a:t>    Physical inactivity, 16.6%</a:t>
            </a:r>
          </a:p>
          <a:p>
            <a:pPr marL="457200" indent="-457200">
              <a:spcBef>
                <a:spcPct val="20000"/>
              </a:spcBef>
            </a:pPr>
            <a:r>
              <a:rPr lang="en-US" sz="1600">
                <a:solidFill>
                  <a:srgbClr val="FFFFFF"/>
                </a:solidFill>
              </a:rPr>
              <a:t>3. Alcohol, 3.5%</a:t>
            </a:r>
          </a:p>
        </p:txBody>
      </p:sp>
      <p:pic>
        <p:nvPicPr>
          <p:cNvPr id="2055" name="Picture 10" descr="j0119945"/>
          <p:cNvPicPr>
            <a:picLocks noChangeAspect="1" noChangeArrowheads="1"/>
          </p:cNvPicPr>
          <p:nvPr/>
        </p:nvPicPr>
        <p:blipFill>
          <a:blip r:embed="rId6" cstate="print"/>
          <a:srcRect/>
          <a:stretch>
            <a:fillRect/>
          </a:stretch>
        </p:blipFill>
        <p:spPr bwMode="auto">
          <a:xfrm>
            <a:off x="228600" y="1098550"/>
            <a:ext cx="1685925" cy="1752600"/>
          </a:xfrm>
          <a:prstGeom prst="rect">
            <a:avLst/>
          </a:prstGeom>
          <a:noFill/>
          <a:ln w="9525">
            <a:noFill/>
            <a:miter lim="800000"/>
            <a:headEnd/>
            <a:tailEnd/>
          </a:ln>
        </p:spPr>
      </p:pic>
      <p:sp>
        <p:nvSpPr>
          <p:cNvPr id="2056" name="Rectangle 14"/>
          <p:cNvSpPr>
            <a:spLocks noChangeArrowheads="1"/>
          </p:cNvSpPr>
          <p:nvPr/>
        </p:nvSpPr>
        <p:spPr bwMode="auto">
          <a:xfrm>
            <a:off x="-152400" y="6705600"/>
            <a:ext cx="9448800" cy="152400"/>
          </a:xfrm>
          <a:prstGeom prst="rect">
            <a:avLst/>
          </a:prstGeom>
          <a:solidFill>
            <a:srgbClr val="CC0000"/>
          </a:solidFill>
          <a:ln w="9525">
            <a:noFill/>
            <a:miter lim="800000"/>
            <a:headEnd/>
            <a:tailEnd/>
          </a:ln>
        </p:spPr>
        <p:txBody>
          <a:bodyPr wrap="none" anchor="ctr"/>
          <a:lstStyle/>
          <a:p>
            <a:pPr algn="ctr"/>
            <a:endParaRPr lang="en-US">
              <a:solidFill>
                <a:srgbClr val="003399"/>
              </a:solidFill>
            </a:endParaRPr>
          </a:p>
        </p:txBody>
      </p:sp>
      <p:sp>
        <p:nvSpPr>
          <p:cNvPr id="2057" name="Rectangle 15"/>
          <p:cNvSpPr>
            <a:spLocks noChangeArrowheads="1"/>
          </p:cNvSpPr>
          <p:nvPr/>
        </p:nvSpPr>
        <p:spPr bwMode="auto">
          <a:xfrm>
            <a:off x="0" y="457200"/>
            <a:ext cx="9144000" cy="457200"/>
          </a:xfrm>
          <a:prstGeom prst="rect">
            <a:avLst/>
          </a:prstGeom>
          <a:noFill/>
          <a:ln w="9525">
            <a:noFill/>
            <a:miter lim="800000"/>
            <a:headEnd/>
            <a:tailEnd/>
          </a:ln>
        </p:spPr>
        <p:txBody>
          <a:bodyPr anchor="ctr"/>
          <a:lstStyle/>
          <a:p>
            <a:pPr algn="ctr"/>
            <a:r>
              <a:rPr lang="en-US" sz="2800" b="1">
                <a:solidFill>
                  <a:srgbClr val="000000"/>
                </a:solidFill>
                <a:latin typeface="Arial Narrow" pitchFamily="34" charset="0"/>
              </a:rPr>
              <a:t>Actual Causes of Death</a:t>
            </a:r>
          </a:p>
        </p:txBody>
      </p:sp>
    </p:spTree>
    <p:extLst>
      <p:ext uri="{BB962C8B-B14F-4D97-AF65-F5344CB8AC3E}">
        <p14:creationId xmlns:p14="http://schemas.microsoft.com/office/powerpoint/2010/main" val="33756398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Measured Leisure Time PA in Canada</a:t>
            </a:r>
            <a:endParaRPr lang="en-CA" dirty="0"/>
          </a:p>
        </p:txBody>
      </p:sp>
      <p:sp>
        <p:nvSpPr>
          <p:cNvPr id="8" name="Content Placeholder 7"/>
          <p:cNvSpPr>
            <a:spLocks noGrp="1"/>
          </p:cNvSpPr>
          <p:nvPr>
            <p:ph idx="1"/>
          </p:nvPr>
        </p:nvSpPr>
        <p:spPr>
          <a:xfrm>
            <a:off x="457200" y="1371600"/>
            <a:ext cx="8229600" cy="4759325"/>
          </a:xfrm>
        </p:spPr>
        <p:txBody>
          <a:bodyPr>
            <a:normAutofit/>
          </a:bodyPr>
          <a:lstStyle/>
          <a:p>
            <a:pPr>
              <a:buNone/>
            </a:pPr>
            <a:r>
              <a:rPr lang="en-US" sz="2800" dirty="0" smtClean="0"/>
              <a:t>Canadians (20-79) reporting Mod-Vigorous PA = </a:t>
            </a:r>
            <a:r>
              <a:rPr lang="en-US" sz="2800" dirty="0" smtClean="0">
                <a:solidFill>
                  <a:srgbClr val="C00000"/>
                </a:solidFill>
              </a:rPr>
              <a:t>52%</a:t>
            </a:r>
          </a:p>
        </p:txBody>
      </p:sp>
      <p:sp>
        <p:nvSpPr>
          <p:cNvPr id="5" name="TextBox 4"/>
          <p:cNvSpPr txBox="1"/>
          <p:nvPr/>
        </p:nvSpPr>
        <p:spPr>
          <a:xfrm>
            <a:off x="2286000" y="6222428"/>
            <a:ext cx="4515980" cy="30777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prstClr val="black"/>
                </a:solidFill>
                <a:latin typeface="Georgia"/>
              </a:rPr>
              <a:t>(Health Reports, CHMS 2007-2009; Colley et al. 2011)</a:t>
            </a:r>
            <a:endParaRPr lang="en-CA" sz="1400" dirty="0">
              <a:solidFill>
                <a:prstClr val="black"/>
              </a:solidFill>
              <a:latin typeface="Georgia"/>
            </a:endParaRPr>
          </a:p>
        </p:txBody>
      </p:sp>
      <p:sp>
        <p:nvSpPr>
          <p:cNvPr id="6" name="TextBox 5"/>
          <p:cNvSpPr txBox="1"/>
          <p:nvPr/>
        </p:nvSpPr>
        <p:spPr>
          <a:xfrm>
            <a:off x="685800" y="1905000"/>
            <a:ext cx="5638800" cy="4462760"/>
          </a:xfrm>
          <a:prstGeom prst="rect">
            <a:avLst/>
          </a:prstGeom>
          <a:noFill/>
        </p:spPr>
        <p:txBody>
          <a:bodyPr wrap="square" rtlCol="0">
            <a:spAutoFit/>
          </a:bodyPr>
          <a:lstStyle/>
          <a:p>
            <a:pPr eaLnBrk="1" fontAlgn="auto" hangingPunct="1">
              <a:spcBef>
                <a:spcPts val="0"/>
              </a:spcBef>
              <a:spcAft>
                <a:spcPts val="0"/>
              </a:spcAft>
            </a:pPr>
            <a:r>
              <a:rPr lang="en-US" sz="2400" dirty="0" smtClean="0">
                <a:solidFill>
                  <a:prstClr val="black"/>
                </a:solidFill>
                <a:latin typeface="Georgia"/>
              </a:rPr>
              <a:t>Canadians </a:t>
            </a:r>
            <a:r>
              <a:rPr lang="en-US" sz="2400" dirty="0" smtClean="0">
                <a:solidFill>
                  <a:srgbClr val="C00000"/>
                </a:solidFill>
                <a:latin typeface="Georgia"/>
              </a:rPr>
              <a:t>attaining PA criteria</a:t>
            </a:r>
            <a:r>
              <a:rPr lang="en-US" sz="2400" dirty="0" smtClean="0">
                <a:solidFill>
                  <a:prstClr val="black"/>
                </a:solidFill>
                <a:latin typeface="Georgia"/>
              </a:rPr>
              <a:t>:</a:t>
            </a:r>
          </a:p>
          <a:p>
            <a:pPr eaLnBrk="1" fontAlgn="auto" hangingPunct="1">
              <a:spcBef>
                <a:spcPts val="0"/>
              </a:spcBef>
              <a:spcAft>
                <a:spcPts val="0"/>
              </a:spcAft>
            </a:pPr>
            <a:endParaRPr lang="en-US" sz="2400" dirty="0" smtClean="0">
              <a:solidFill>
                <a:prstClr val="black"/>
              </a:solidFill>
              <a:latin typeface="Georgia"/>
            </a:endParaRPr>
          </a:p>
          <a:p>
            <a:pPr lvl="1" eaLnBrk="1" fontAlgn="auto" hangingPunct="1">
              <a:spcBef>
                <a:spcPts val="0"/>
              </a:spcBef>
              <a:spcAft>
                <a:spcPts val="0"/>
              </a:spcAft>
              <a:buFont typeface="Wingdings" pitchFamily="2" charset="2"/>
              <a:buChar char="§"/>
            </a:pPr>
            <a:r>
              <a:rPr lang="en-US" sz="2400" dirty="0" smtClean="0">
                <a:solidFill>
                  <a:srgbClr val="629DD1"/>
                </a:solidFill>
                <a:latin typeface="Georgia"/>
              </a:rPr>
              <a:t> </a:t>
            </a:r>
            <a:r>
              <a:rPr lang="en-US" sz="2400" dirty="0" smtClean="0">
                <a:solidFill>
                  <a:prstClr val="black"/>
                </a:solidFill>
                <a:latin typeface="Georgia"/>
              </a:rPr>
              <a:t> &gt; 10,000 steps/day 	=   </a:t>
            </a:r>
            <a:r>
              <a:rPr lang="en-US" sz="2400" b="1" dirty="0" smtClean="0">
                <a:solidFill>
                  <a:srgbClr val="CC0000"/>
                </a:solidFill>
                <a:latin typeface="Georgia"/>
              </a:rPr>
              <a:t>35%</a:t>
            </a:r>
            <a:endParaRPr lang="en-US" sz="2000" b="1" dirty="0" smtClean="0">
              <a:solidFill>
                <a:srgbClr val="CC0000"/>
              </a:solidFill>
              <a:latin typeface="Georgia"/>
            </a:endParaRPr>
          </a:p>
          <a:p>
            <a:pPr lvl="3" eaLnBrk="1" fontAlgn="auto" hangingPunct="1">
              <a:spcBef>
                <a:spcPts val="0"/>
              </a:spcBef>
              <a:spcAft>
                <a:spcPts val="0"/>
              </a:spcAft>
            </a:pPr>
            <a:endParaRPr lang="en-US" sz="1600" dirty="0" smtClean="0">
              <a:solidFill>
                <a:prstClr val="black"/>
              </a:solidFill>
              <a:latin typeface="Georgia"/>
            </a:endParaRPr>
          </a:p>
          <a:p>
            <a:pPr lvl="1" eaLnBrk="1" fontAlgn="auto" hangingPunct="1">
              <a:spcBef>
                <a:spcPts val="0"/>
              </a:spcBef>
              <a:spcAft>
                <a:spcPts val="0"/>
              </a:spcAft>
              <a:buFont typeface="Wingdings" pitchFamily="2" charset="2"/>
              <a:buChar char="§"/>
            </a:pPr>
            <a:r>
              <a:rPr lang="en-US" sz="2400" dirty="0" smtClean="0">
                <a:solidFill>
                  <a:srgbClr val="629DD1"/>
                </a:solidFill>
                <a:latin typeface="Georgia"/>
              </a:rPr>
              <a:t>  </a:t>
            </a:r>
            <a:r>
              <a:rPr lang="en-US" sz="2400" dirty="0" smtClean="0">
                <a:solidFill>
                  <a:prstClr val="black"/>
                </a:solidFill>
                <a:latin typeface="Georgia"/>
              </a:rPr>
              <a:t>&gt; 150 min MVPA / wk in &gt; 10 min   	</a:t>
            </a:r>
            <a:r>
              <a:rPr lang="en-US" sz="1600" dirty="0" smtClean="0">
                <a:solidFill>
                  <a:srgbClr val="4A66AC">
                    <a:lumMod val="75000"/>
                  </a:srgbClr>
                </a:solidFill>
                <a:latin typeface="Georgia"/>
              </a:rPr>
              <a:t>(</a:t>
            </a:r>
            <a:r>
              <a:rPr lang="en-US" sz="1600" dirty="0" err="1" smtClean="0">
                <a:solidFill>
                  <a:srgbClr val="4A66AC">
                    <a:lumMod val="75000"/>
                  </a:srgbClr>
                </a:solidFill>
                <a:latin typeface="Georgia"/>
              </a:rPr>
              <a:t>i.e</a:t>
            </a:r>
            <a:r>
              <a:rPr lang="en-US" sz="1600" dirty="0" smtClean="0">
                <a:solidFill>
                  <a:srgbClr val="4A66AC">
                    <a:lumMod val="75000"/>
                  </a:srgbClr>
                </a:solidFill>
                <a:latin typeface="Georgia"/>
              </a:rPr>
              <a:t> CSEP &amp; CDA Guidelines) </a:t>
            </a:r>
            <a:r>
              <a:rPr lang="en-US" sz="2400" dirty="0" smtClean="0">
                <a:solidFill>
                  <a:prstClr val="black"/>
                </a:solidFill>
                <a:latin typeface="Georgia"/>
              </a:rPr>
              <a:t>	=   </a:t>
            </a:r>
            <a:r>
              <a:rPr lang="en-US" sz="2400" b="1" dirty="0" smtClean="0">
                <a:solidFill>
                  <a:srgbClr val="CC0000"/>
                </a:solidFill>
                <a:latin typeface="Georgia"/>
              </a:rPr>
              <a:t>15%</a:t>
            </a:r>
            <a:endParaRPr lang="en-US" sz="2400" dirty="0" smtClean="0">
              <a:solidFill>
                <a:srgbClr val="ACCBF9"/>
              </a:solidFill>
              <a:latin typeface="Georgia"/>
            </a:endParaRPr>
          </a:p>
          <a:p>
            <a:pPr lvl="1" eaLnBrk="1" fontAlgn="auto" hangingPunct="1">
              <a:spcBef>
                <a:spcPts val="0"/>
              </a:spcBef>
              <a:spcAft>
                <a:spcPts val="0"/>
              </a:spcAft>
              <a:buFont typeface="Wingdings" pitchFamily="2" charset="2"/>
              <a:buChar char="§"/>
            </a:pPr>
            <a:endParaRPr lang="en-US" sz="2400" dirty="0" smtClean="0">
              <a:solidFill>
                <a:prstClr val="black"/>
              </a:solidFill>
              <a:latin typeface="Georgia"/>
            </a:endParaRPr>
          </a:p>
          <a:p>
            <a:pPr lvl="1" eaLnBrk="1" fontAlgn="auto" hangingPunct="1">
              <a:spcBef>
                <a:spcPts val="0"/>
              </a:spcBef>
              <a:spcAft>
                <a:spcPts val="0"/>
              </a:spcAft>
              <a:buFont typeface="Wingdings" pitchFamily="2" charset="2"/>
              <a:buChar char="§"/>
            </a:pPr>
            <a:r>
              <a:rPr lang="en-US" sz="2400" dirty="0" smtClean="0">
                <a:solidFill>
                  <a:srgbClr val="629DD1"/>
                </a:solidFill>
                <a:latin typeface="Georgia"/>
              </a:rPr>
              <a:t> </a:t>
            </a:r>
            <a:r>
              <a:rPr lang="en-US" sz="2400" dirty="0" smtClean="0">
                <a:solidFill>
                  <a:prstClr val="black"/>
                </a:solidFill>
                <a:latin typeface="Georgia"/>
              </a:rPr>
              <a:t> 30 min MVPA, 10min bouts, 	5 out of 7 days:        =    </a:t>
            </a:r>
            <a:r>
              <a:rPr lang="en-US" sz="2800" b="1" dirty="0" smtClean="0">
                <a:solidFill>
                  <a:srgbClr val="CC0000"/>
                </a:solidFill>
                <a:latin typeface="Georgia"/>
              </a:rPr>
              <a:t>5%</a:t>
            </a:r>
            <a:endParaRPr lang="en-US" sz="2000" b="1" dirty="0" smtClean="0">
              <a:solidFill>
                <a:srgbClr val="CC0000"/>
              </a:solidFill>
              <a:latin typeface="Georgia"/>
            </a:endParaRPr>
          </a:p>
          <a:p>
            <a:pPr lvl="3" eaLnBrk="1" fontAlgn="auto" hangingPunct="1">
              <a:spcBef>
                <a:spcPts val="0"/>
              </a:spcBef>
              <a:spcAft>
                <a:spcPts val="0"/>
              </a:spcAft>
            </a:pPr>
            <a:endParaRPr lang="en-US" sz="1000" dirty="0" smtClean="0">
              <a:solidFill>
                <a:prstClr val="black"/>
              </a:solidFill>
              <a:latin typeface="Georgia"/>
            </a:endParaRPr>
          </a:p>
          <a:p>
            <a:pPr eaLnBrk="1" fontAlgn="auto" hangingPunct="1">
              <a:spcBef>
                <a:spcPts val="0"/>
              </a:spcBef>
              <a:spcAft>
                <a:spcPts val="0"/>
              </a:spcAft>
            </a:pPr>
            <a:r>
              <a:rPr lang="en-US" sz="2400" dirty="0" smtClean="0">
                <a:solidFill>
                  <a:srgbClr val="C00000"/>
                </a:solidFill>
                <a:latin typeface="Georgia"/>
              </a:rPr>
              <a:t>Sedentary: ~10 h/day</a:t>
            </a:r>
            <a:r>
              <a:rPr lang="en-US" sz="2000" dirty="0" smtClean="0">
                <a:solidFill>
                  <a:prstClr val="black"/>
                </a:solidFill>
                <a:latin typeface="Georgia"/>
              </a:rPr>
              <a:t>, light PA ~2h/day, 			MVPA: 24 min</a:t>
            </a:r>
            <a:endParaRPr lang="en-CA" sz="2800" dirty="0" smtClean="0">
              <a:solidFill>
                <a:prstClr val="black"/>
              </a:solidFill>
              <a:latin typeface="Georgia"/>
            </a:endParaRPr>
          </a:p>
          <a:p>
            <a:pPr eaLnBrk="1" fontAlgn="auto" hangingPunct="1">
              <a:spcBef>
                <a:spcPts val="0"/>
              </a:spcBef>
              <a:spcAft>
                <a:spcPts val="0"/>
              </a:spcAft>
            </a:pPr>
            <a:endParaRPr lang="en-CA" dirty="0">
              <a:solidFill>
                <a:prstClr val="black"/>
              </a:solidFill>
              <a:latin typeface="Georgia"/>
            </a:endParaRPr>
          </a:p>
        </p:txBody>
      </p:sp>
      <p:pic>
        <p:nvPicPr>
          <p:cNvPr id="11" name="Picture 15" descr="0087">
            <a:hlinkClick r:id="rId3"/>
          </p:cNvPr>
          <p:cNvPicPr>
            <a:picLocks noChangeAspect="1" noChangeArrowheads="1"/>
          </p:cNvPicPr>
          <p:nvPr/>
        </p:nvPicPr>
        <p:blipFill>
          <a:blip r:embed="rId4" cstate="print"/>
          <a:srcRect/>
          <a:stretch>
            <a:fillRect/>
          </a:stretch>
        </p:blipFill>
        <p:spPr bwMode="auto">
          <a:xfrm>
            <a:off x="6400802" y="4123165"/>
            <a:ext cx="2420551" cy="1972835"/>
          </a:xfrm>
          <a:prstGeom prst="rect">
            <a:avLst/>
          </a:prstGeom>
          <a:noFill/>
        </p:spPr>
      </p:pic>
    </p:spTree>
    <p:extLst>
      <p:ext uri="{BB962C8B-B14F-4D97-AF65-F5344CB8AC3E}">
        <p14:creationId xmlns:p14="http://schemas.microsoft.com/office/powerpoint/2010/main" val="2562875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dissolve">
                                      <p:cBhvr>
                                        <p:cTn id="2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type="chart" idx="1"/>
          </p:nvPr>
        </p:nvGraphicFramePr>
        <p:xfrm>
          <a:off x="381000" y="1549400"/>
          <a:ext cx="10183813" cy="4851400"/>
        </p:xfrm>
        <a:graphic>
          <a:graphicData uri="http://schemas.openxmlformats.org/presentationml/2006/ole">
            <mc:AlternateContent xmlns:mc="http://schemas.openxmlformats.org/markup-compatibility/2006">
              <mc:Choice xmlns:v="urn:schemas-microsoft-com:vml" Requires="v">
                <p:oleObj spid="_x0000_s4124" name="Chart" r:id="rId4" imgW="9677380" imgH="4610196" progId="MSGraph.Chart.8">
                  <p:embed followColorScheme="full"/>
                </p:oleObj>
              </mc:Choice>
              <mc:Fallback>
                <p:oleObj name="Chart" r:id="rId4" imgW="9677380" imgH="4610196" progId="MSGraph.Chart.8">
                  <p:embed followColorScheme="full"/>
                  <p:pic>
                    <p:nvPicPr>
                      <p:cNvPr id="0" name=""/>
                      <p:cNvPicPr>
                        <a:picLocks noChangeAspect="1" noChangeArrowheads="1"/>
                      </p:cNvPicPr>
                      <p:nvPr/>
                    </p:nvPicPr>
                    <p:blipFill>
                      <a:blip r:embed="rId5"/>
                      <a:srcRect/>
                      <a:stretch>
                        <a:fillRect/>
                      </a:stretch>
                    </p:blipFill>
                    <p:spPr bwMode="auto">
                      <a:xfrm>
                        <a:off x="381000" y="1549400"/>
                        <a:ext cx="10183813" cy="485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Box 4"/>
          <p:cNvSpPr txBox="1">
            <a:spLocks noChangeArrowheads="1"/>
          </p:cNvSpPr>
          <p:nvPr/>
        </p:nvSpPr>
        <p:spPr bwMode="auto">
          <a:xfrm>
            <a:off x="1524000" y="6248400"/>
            <a:ext cx="6318250" cy="347663"/>
          </a:xfrm>
          <a:prstGeom prst="rect">
            <a:avLst/>
          </a:prstGeom>
          <a:noFill/>
          <a:ln w="9525">
            <a:noFill/>
            <a:miter lim="800000"/>
            <a:headEnd/>
            <a:tailEnd/>
          </a:ln>
        </p:spPr>
        <p:txBody>
          <a:bodyPr>
            <a:spAutoFit/>
          </a:bodyPr>
          <a:lstStyle/>
          <a:p>
            <a:pPr eaLnBrk="1" hangingPunct="1">
              <a:lnSpc>
                <a:spcPct val="120000"/>
              </a:lnSpc>
            </a:pPr>
            <a:r>
              <a:rPr lang="en-US" sz="1400" b="1">
                <a:solidFill>
                  <a:srgbClr val="FFFFFF"/>
                </a:solidFill>
                <a:latin typeface="Tahoma" charset="0"/>
              </a:rPr>
              <a:t>Cooper Aerobics Center Longitudinal Study, 1970-2004. In progress</a:t>
            </a:r>
          </a:p>
        </p:txBody>
      </p:sp>
      <p:grpSp>
        <p:nvGrpSpPr>
          <p:cNvPr id="1028" name="Group 6"/>
          <p:cNvGrpSpPr>
            <a:grpSpLocks/>
          </p:cNvGrpSpPr>
          <p:nvPr/>
        </p:nvGrpSpPr>
        <p:grpSpPr bwMode="auto">
          <a:xfrm>
            <a:off x="-152400" y="0"/>
            <a:ext cx="9448800" cy="228600"/>
            <a:chOff x="-96" y="2928"/>
            <a:chExt cx="5952" cy="144"/>
          </a:xfrm>
        </p:grpSpPr>
        <p:sp>
          <p:nvSpPr>
            <p:cNvPr id="1034" name="Rectangle 7"/>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1035" name="Rectangle 8"/>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1029" name="Rectangle 12"/>
          <p:cNvSpPr>
            <a:spLocks noChangeArrowheads="1"/>
          </p:cNvSpPr>
          <p:nvPr/>
        </p:nvSpPr>
        <p:spPr bwMode="auto">
          <a:xfrm>
            <a:off x="2743200" y="1492250"/>
            <a:ext cx="3527425" cy="336550"/>
          </a:xfrm>
          <a:prstGeom prst="rect">
            <a:avLst/>
          </a:prstGeom>
          <a:noFill/>
          <a:ln w="9525">
            <a:noFill/>
            <a:miter lim="800000"/>
            <a:headEnd/>
            <a:tailEnd/>
          </a:ln>
        </p:spPr>
        <p:txBody>
          <a:bodyPr wrap="none">
            <a:spAutoFit/>
          </a:bodyPr>
          <a:lstStyle/>
          <a:p>
            <a:pPr eaLnBrk="1" hangingPunct="1"/>
            <a:r>
              <a:rPr lang="en-US" sz="1600" i="1">
                <a:solidFill>
                  <a:srgbClr val="000000"/>
                </a:solidFill>
              </a:rPr>
              <a:t>40,842 Men &amp; 12,943 Women, ACLS</a:t>
            </a:r>
          </a:p>
        </p:txBody>
      </p:sp>
      <p:sp>
        <p:nvSpPr>
          <p:cNvPr id="1030" name="Rectangle 14"/>
          <p:cNvSpPr>
            <a:spLocks noChangeArrowheads="1"/>
          </p:cNvSpPr>
          <p:nvPr/>
        </p:nvSpPr>
        <p:spPr bwMode="auto">
          <a:xfrm>
            <a:off x="1219200" y="5867400"/>
            <a:ext cx="1941513" cy="274638"/>
          </a:xfrm>
          <a:prstGeom prst="rect">
            <a:avLst/>
          </a:prstGeom>
          <a:noFill/>
          <a:ln w="9525">
            <a:noFill/>
            <a:miter lim="800000"/>
            <a:headEnd/>
            <a:tailEnd/>
          </a:ln>
        </p:spPr>
        <p:txBody>
          <a:bodyPr wrap="none" anchor="ctr">
            <a:spAutoFit/>
          </a:bodyPr>
          <a:lstStyle/>
          <a:p>
            <a:pPr eaLnBrk="1" hangingPunct="1"/>
            <a:r>
              <a:rPr lang="en-US" sz="1200">
                <a:solidFill>
                  <a:srgbClr val="000000"/>
                </a:solidFill>
              </a:rPr>
              <a:t>*cardio respiratory fitness </a:t>
            </a:r>
          </a:p>
        </p:txBody>
      </p:sp>
      <p:sp>
        <p:nvSpPr>
          <p:cNvPr id="1031" name="Rectangle 15"/>
          <p:cNvSpPr>
            <a:spLocks noChangeArrowheads="1"/>
          </p:cNvSpPr>
          <p:nvPr/>
        </p:nvSpPr>
        <p:spPr bwMode="auto">
          <a:xfrm>
            <a:off x="-152400" y="6705600"/>
            <a:ext cx="9448800" cy="152400"/>
          </a:xfrm>
          <a:prstGeom prst="rect">
            <a:avLst/>
          </a:prstGeom>
          <a:solidFill>
            <a:srgbClr val="CC0000"/>
          </a:solidFill>
          <a:ln w="9525">
            <a:noFill/>
            <a:miter lim="800000"/>
            <a:headEnd/>
            <a:tailEnd/>
          </a:ln>
        </p:spPr>
        <p:txBody>
          <a:bodyPr wrap="none" anchor="ctr"/>
          <a:lstStyle/>
          <a:p>
            <a:pPr algn="ctr" eaLnBrk="1" hangingPunct="1"/>
            <a:endParaRPr lang="en-US">
              <a:solidFill>
                <a:srgbClr val="003399"/>
              </a:solidFill>
            </a:endParaRPr>
          </a:p>
        </p:txBody>
      </p:sp>
      <p:sp>
        <p:nvSpPr>
          <p:cNvPr id="1032" name="Rectangle 16"/>
          <p:cNvSpPr>
            <a:spLocks noChangeArrowheads="1"/>
          </p:cNvSpPr>
          <p:nvPr/>
        </p:nvSpPr>
        <p:spPr bwMode="auto">
          <a:xfrm>
            <a:off x="0" y="457200"/>
            <a:ext cx="9144000" cy="914400"/>
          </a:xfrm>
          <a:prstGeom prst="rect">
            <a:avLst/>
          </a:prstGeom>
          <a:noFill/>
          <a:ln w="9525">
            <a:noFill/>
            <a:miter lim="800000"/>
            <a:headEnd/>
            <a:tailEnd/>
          </a:ln>
        </p:spPr>
        <p:txBody>
          <a:bodyPr anchor="ctr"/>
          <a:lstStyle/>
          <a:p>
            <a:pPr algn="ctr" eaLnBrk="1" hangingPunct="1"/>
            <a:r>
              <a:rPr lang="en-US" sz="2800" b="1">
                <a:solidFill>
                  <a:srgbClr val="000000"/>
                </a:solidFill>
                <a:latin typeface="Arial Narrow" pitchFamily="34" charset="0"/>
              </a:rPr>
              <a:t>Effect of Fitness (CRF) on Mortality</a:t>
            </a:r>
            <a:br>
              <a:rPr lang="en-US" sz="2800" b="1">
                <a:solidFill>
                  <a:srgbClr val="000000"/>
                </a:solidFill>
                <a:latin typeface="Arial Narrow" pitchFamily="34" charset="0"/>
              </a:rPr>
            </a:br>
            <a:r>
              <a:rPr lang="en-US" sz="2800" b="1">
                <a:solidFill>
                  <a:srgbClr val="000000"/>
                </a:solidFill>
                <a:latin typeface="Arial Narrow" pitchFamily="34" charset="0"/>
              </a:rPr>
              <a:t> </a:t>
            </a:r>
            <a:r>
              <a:rPr lang="en-US" b="1">
                <a:solidFill>
                  <a:srgbClr val="000000"/>
                </a:solidFill>
                <a:latin typeface="Arial Narrow" pitchFamily="34" charset="0"/>
              </a:rPr>
              <a:t>Attributable Fractions (%) for</a:t>
            </a:r>
            <a:br>
              <a:rPr lang="en-US" b="1">
                <a:solidFill>
                  <a:srgbClr val="000000"/>
                </a:solidFill>
                <a:latin typeface="Arial Narrow" pitchFamily="34" charset="0"/>
              </a:rPr>
            </a:br>
            <a:r>
              <a:rPr lang="en-US" b="1">
                <a:solidFill>
                  <a:srgbClr val="000000"/>
                </a:solidFill>
                <a:latin typeface="Arial Narrow" pitchFamily="34" charset="0"/>
              </a:rPr>
              <a:t>All-Cause Deaths</a:t>
            </a:r>
          </a:p>
        </p:txBody>
      </p:sp>
      <p:sp>
        <p:nvSpPr>
          <p:cNvPr id="1033" name="Rectangle 21"/>
          <p:cNvSpPr>
            <a:spLocks noChangeArrowheads="1"/>
          </p:cNvSpPr>
          <p:nvPr/>
        </p:nvSpPr>
        <p:spPr bwMode="auto">
          <a:xfrm>
            <a:off x="100013" y="6172200"/>
            <a:ext cx="9043987" cy="304800"/>
          </a:xfrm>
          <a:prstGeom prst="rect">
            <a:avLst/>
          </a:prstGeom>
          <a:noFill/>
          <a:ln w="9525">
            <a:noFill/>
            <a:miter lim="800000"/>
            <a:headEnd/>
            <a:tailEnd/>
          </a:ln>
        </p:spPr>
        <p:txBody>
          <a:bodyPr wrap="none" anchor="ctr">
            <a:spAutoFit/>
          </a:bodyPr>
          <a:lstStyle/>
          <a:p>
            <a:pPr eaLnBrk="1" hangingPunct="1"/>
            <a:r>
              <a:rPr lang="en-US" sz="1400">
                <a:solidFill>
                  <a:srgbClr val="000000"/>
                </a:solidFill>
              </a:rPr>
              <a:t>Blair SN. Physical inactivity: the biggest public health problem of the 21st century. </a:t>
            </a:r>
            <a:r>
              <a:rPr lang="en-US" sz="1400" i="1">
                <a:solidFill>
                  <a:srgbClr val="000000"/>
                </a:solidFill>
              </a:rPr>
              <a:t>Br J Sports Med </a:t>
            </a:r>
            <a:r>
              <a:rPr lang="en-US" sz="1400">
                <a:solidFill>
                  <a:srgbClr val="000000"/>
                </a:solidFill>
              </a:rPr>
              <a:t>2009; 43:1-2. </a:t>
            </a:r>
          </a:p>
        </p:txBody>
      </p:sp>
    </p:spTree>
    <p:extLst>
      <p:ext uri="{BB962C8B-B14F-4D97-AF65-F5344CB8AC3E}">
        <p14:creationId xmlns:p14="http://schemas.microsoft.com/office/powerpoint/2010/main" val="20307768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of inactivity:</a:t>
            </a:r>
            <a:endParaRPr lang="en-US" dirty="0"/>
          </a:p>
        </p:txBody>
      </p:sp>
      <p:sp>
        <p:nvSpPr>
          <p:cNvPr id="3" name="Content Placeholder 2"/>
          <p:cNvSpPr>
            <a:spLocks noGrp="1"/>
          </p:cNvSpPr>
          <p:nvPr>
            <p:ph idx="1"/>
          </p:nvPr>
        </p:nvSpPr>
        <p:spPr>
          <a:xfrm>
            <a:off x="457200" y="1143000"/>
            <a:ext cx="8458200" cy="4953000"/>
          </a:xfrm>
        </p:spPr>
        <p:txBody>
          <a:bodyPr>
            <a:normAutofit fontScale="92500"/>
          </a:bodyPr>
          <a:lstStyle/>
          <a:p>
            <a:r>
              <a:rPr lang="en-US" sz="2600" dirty="0" smtClean="0"/>
              <a:t>The </a:t>
            </a:r>
            <a:r>
              <a:rPr lang="en-US" sz="2600" b="1" dirty="0"/>
              <a:t>total health care cost </a:t>
            </a:r>
            <a:r>
              <a:rPr lang="en-US" sz="2600" dirty="0"/>
              <a:t>of physical inactivity related to seven primary chronic diseases is </a:t>
            </a:r>
            <a:r>
              <a:rPr lang="en-US" sz="2600" b="1" dirty="0"/>
              <a:t>$6.8 billion </a:t>
            </a:r>
            <a:r>
              <a:rPr lang="en-US" sz="2600" b="1" dirty="0" smtClean="0"/>
              <a:t>/</a:t>
            </a:r>
            <a:r>
              <a:rPr lang="en-US" sz="2600" b="1" dirty="0" err="1" smtClean="0"/>
              <a:t>yr</a:t>
            </a:r>
            <a:r>
              <a:rPr lang="en-US" sz="2600" b="1" dirty="0" smtClean="0"/>
              <a:t> 			</a:t>
            </a:r>
            <a:r>
              <a:rPr lang="en-US" sz="2200" dirty="0" smtClean="0"/>
              <a:t>(Janssen</a:t>
            </a:r>
            <a:r>
              <a:rPr lang="en-US" sz="2200" dirty="0"/>
              <a:t>, 2012). </a:t>
            </a:r>
            <a:endParaRPr lang="en-US" sz="2200" dirty="0" smtClean="0"/>
          </a:p>
          <a:p>
            <a:endParaRPr lang="en-US" sz="2600" dirty="0" smtClean="0"/>
          </a:p>
          <a:p>
            <a:r>
              <a:rPr lang="en-US" sz="2600" dirty="0" smtClean="0"/>
              <a:t>The</a:t>
            </a:r>
            <a:r>
              <a:rPr lang="en-US" sz="2600" b="1" dirty="0" smtClean="0"/>
              <a:t> </a:t>
            </a:r>
            <a:r>
              <a:rPr lang="en-US" sz="2600" b="1" dirty="0"/>
              <a:t>total economic burden </a:t>
            </a:r>
            <a:r>
              <a:rPr lang="en-US" sz="2600" dirty="0"/>
              <a:t>of excess weight and physical inactivity in Canada is estimated at </a:t>
            </a:r>
            <a:r>
              <a:rPr lang="en-US" sz="2600" b="1" dirty="0"/>
              <a:t>$29 billion </a:t>
            </a:r>
            <a:r>
              <a:rPr lang="en-US" sz="2600" b="1" dirty="0" smtClean="0"/>
              <a:t>/ </a:t>
            </a:r>
            <a:r>
              <a:rPr lang="en-US" sz="2600" b="1" dirty="0" err="1" smtClean="0"/>
              <a:t>yr</a:t>
            </a:r>
            <a:r>
              <a:rPr lang="en-US" sz="2600" b="1" dirty="0" smtClean="0"/>
              <a:t> 		</a:t>
            </a:r>
            <a:r>
              <a:rPr lang="en-US" sz="2000" dirty="0" smtClean="0"/>
              <a:t>(Krueger </a:t>
            </a:r>
            <a:r>
              <a:rPr lang="en-US" sz="2000" dirty="0"/>
              <a:t>et al., 2014</a:t>
            </a:r>
            <a:r>
              <a:rPr lang="en-US" sz="2000" dirty="0" smtClean="0"/>
              <a:t>).</a:t>
            </a:r>
          </a:p>
          <a:p>
            <a:endParaRPr lang="en-US" sz="2000" dirty="0" smtClean="0"/>
          </a:p>
          <a:p>
            <a:r>
              <a:rPr lang="en-US" sz="2800" dirty="0"/>
              <a:t>The</a:t>
            </a:r>
            <a:r>
              <a:rPr lang="en-US" sz="2800" b="1" dirty="0"/>
              <a:t> projected cost savings of increasing physical activity rates in Canada, by 1% per year,</a:t>
            </a:r>
            <a:r>
              <a:rPr lang="en-US" sz="2800" dirty="0"/>
              <a:t> </a:t>
            </a:r>
            <a:r>
              <a:rPr lang="en-US" sz="2800" b="1" dirty="0"/>
              <a:t>is $2.1 billion per year, </a:t>
            </a:r>
            <a:r>
              <a:rPr lang="en-US" sz="2800" dirty="0"/>
              <a:t>or an accumulated burden </a:t>
            </a:r>
            <a:r>
              <a:rPr lang="en-US" sz="2800" b="1" dirty="0"/>
              <a:t>reduction of $20.3 billion</a:t>
            </a:r>
            <a:r>
              <a:rPr lang="en-US" sz="2800" dirty="0"/>
              <a:t> by the year 2030 </a:t>
            </a:r>
            <a:r>
              <a:rPr lang="en-US" sz="2800" dirty="0" smtClean="0"/>
              <a:t>				</a:t>
            </a:r>
            <a:r>
              <a:rPr lang="en-US" sz="2000" dirty="0" smtClean="0"/>
              <a:t>(Krueger </a:t>
            </a:r>
            <a:r>
              <a:rPr lang="en-US" sz="2000" dirty="0"/>
              <a:t>et. al, 2014). </a:t>
            </a:r>
          </a:p>
        </p:txBody>
      </p:sp>
    </p:spTree>
    <p:extLst>
      <p:ext uri="{BB962C8B-B14F-4D97-AF65-F5344CB8AC3E}">
        <p14:creationId xmlns:p14="http://schemas.microsoft.com/office/powerpoint/2010/main" val="16454447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953000"/>
            <a:ext cx="7474201" cy="1511300"/>
          </a:xfrm>
          <a:prstGeom prst="rect">
            <a:avLst/>
          </a:prstGeom>
          <a:noFill/>
          <a:ln w="9525">
            <a:solidFill>
              <a:schemeClr val="tx1"/>
            </a:solidFill>
            <a:miter lim="800000"/>
            <a:headEnd/>
            <a:tailEnd/>
          </a:ln>
          <a:effectLst>
            <a:outerShdw blurRad="50800" dist="1397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6059">
            <a:off x="815887" y="832187"/>
            <a:ext cx="2671851" cy="3458424"/>
          </a:xfrm>
          <a:prstGeom prst="rect">
            <a:avLst/>
          </a:prstGeom>
          <a:noFill/>
          <a:ln w="9525">
            <a:solidFill>
              <a:schemeClr val="tx1"/>
            </a:solidFill>
            <a:miter lim="800000"/>
            <a:headEnd/>
            <a:tailEnd/>
          </a:ln>
          <a:effectLst>
            <a:outerShdw blurRad="50800" dist="165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1735">
            <a:off x="5726564" y="764359"/>
            <a:ext cx="2692242" cy="3499915"/>
          </a:xfrm>
          <a:prstGeom prst="rect">
            <a:avLst/>
          </a:prstGeom>
          <a:noFill/>
          <a:ln w="9525">
            <a:solidFill>
              <a:schemeClr val="tx1"/>
            </a:solidFill>
            <a:miter lim="800000"/>
            <a:headEnd/>
            <a:tailEnd/>
          </a:ln>
          <a:effectLst>
            <a:outerShdw blurRad="50800" dist="165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Arc 1"/>
          <p:cNvSpPr/>
          <p:nvPr/>
        </p:nvSpPr>
        <p:spPr bwMode="auto">
          <a:xfrm>
            <a:off x="2895600" y="2057400"/>
            <a:ext cx="1755900" cy="5181600"/>
          </a:xfrm>
          <a:prstGeom prst="arc">
            <a:avLst/>
          </a:prstGeom>
          <a:noFill/>
          <a:ln w="571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8" name="Arc 7"/>
          <p:cNvSpPr/>
          <p:nvPr/>
        </p:nvSpPr>
        <p:spPr bwMode="auto">
          <a:xfrm flipH="1">
            <a:off x="4651500" y="2057400"/>
            <a:ext cx="1368300" cy="5181600"/>
          </a:xfrm>
          <a:prstGeom prst="arc">
            <a:avLst/>
          </a:prstGeom>
          <a:noFill/>
          <a:ln w="571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latin typeface="Arial" charset="0"/>
            </a:endParaRPr>
          </a:p>
        </p:txBody>
      </p:sp>
      <p:sp>
        <p:nvSpPr>
          <p:cNvPr id="7" name="Rectangle 6"/>
          <p:cNvSpPr/>
          <p:nvPr/>
        </p:nvSpPr>
        <p:spPr>
          <a:xfrm>
            <a:off x="3657600" y="533400"/>
            <a:ext cx="1782989" cy="400110"/>
          </a:xfrm>
          <a:prstGeom prst="rect">
            <a:avLst/>
          </a:prstGeom>
        </p:spPr>
        <p:txBody>
          <a:bodyPr wrap="none">
            <a:spAutoFit/>
          </a:bodyPr>
          <a:lstStyle/>
          <a:p>
            <a:r>
              <a:rPr lang="en-CA" sz="2000" b="1" dirty="0" smtClean="0">
                <a:hlinkClick r:id="rId5"/>
              </a:rPr>
              <a:t>www.csep.ca</a:t>
            </a:r>
            <a:endParaRPr lang="en-CA" sz="2000" b="1" dirty="0"/>
          </a:p>
        </p:txBody>
      </p:sp>
    </p:spTree>
    <p:extLst>
      <p:ext uri="{BB962C8B-B14F-4D97-AF65-F5344CB8AC3E}">
        <p14:creationId xmlns:p14="http://schemas.microsoft.com/office/powerpoint/2010/main" val="39680780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637504"/>
            <a:ext cx="3665412" cy="5661630"/>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637502"/>
            <a:ext cx="3671482" cy="5661631"/>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41297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3080" y="668544"/>
            <a:ext cx="3725119" cy="5751306"/>
          </a:xfrm>
          <a:prstGeom prst="rect">
            <a:avLst/>
          </a:prstGeom>
          <a:noFill/>
          <a:ln w="9525">
            <a:solidFill>
              <a:schemeClr val="tx1"/>
            </a:solidFill>
            <a:miter lim="800000"/>
            <a:headEnd/>
            <a:tailEnd/>
          </a:ln>
          <a:effectLst>
            <a:outerShdw blurRad="50800" dist="215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9" y="668544"/>
            <a:ext cx="3723469" cy="5751306"/>
          </a:xfrm>
          <a:prstGeom prst="rect">
            <a:avLst/>
          </a:prstGeom>
          <a:noFill/>
          <a:ln w="9525">
            <a:solidFill>
              <a:schemeClr val="tx1"/>
            </a:solidFill>
            <a:miter lim="800000"/>
            <a:headEnd/>
            <a:tailEnd/>
          </a:ln>
          <a:effectLst>
            <a:outerShdw blurRad="50800" dist="215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70175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33600"/>
            <a:ext cx="8279538" cy="2234034"/>
          </a:xfrm>
          <a:prstGeom prst="rect">
            <a:avLst/>
          </a:prstGeom>
          <a:noFill/>
          <a:ln w="38100">
            <a:solidFill>
              <a:srgbClr val="33CC33"/>
            </a:solidFill>
            <a:miter lim="800000"/>
            <a:headEnd/>
            <a:tailEnd/>
          </a:ln>
          <a:effectLst>
            <a:outerShdw blurRad="50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lstStyle/>
          <a:p>
            <a:r>
              <a:rPr lang="en-CA" sz="4800" b="1" dirty="0" smtClean="0">
                <a:solidFill>
                  <a:srgbClr val="0070C0"/>
                </a:solidFill>
              </a:rPr>
              <a:t>Sponsors of the Exercise Prescription Project</a:t>
            </a:r>
            <a:endParaRPr lang="en-CA" sz="4800" b="1" dirty="0">
              <a:solidFill>
                <a:srgbClr val="0070C0"/>
              </a:solidFill>
            </a:endParaRPr>
          </a:p>
        </p:txBody>
      </p:sp>
    </p:spTree>
    <p:extLst>
      <p:ext uri="{BB962C8B-B14F-4D97-AF65-F5344CB8AC3E}">
        <p14:creationId xmlns:p14="http://schemas.microsoft.com/office/powerpoint/2010/main" val="11014530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8839200" cy="1143000"/>
          </a:xfrm>
        </p:spPr>
        <p:txBody>
          <a:bodyPr/>
          <a:lstStyle/>
          <a:p>
            <a:r>
              <a:rPr lang="en-CA" sz="3600" b="1" dirty="0" smtClean="0"/>
              <a:t>The Five A’s Model for PA Counseling</a:t>
            </a:r>
          </a:p>
        </p:txBody>
      </p:sp>
      <p:sp>
        <p:nvSpPr>
          <p:cNvPr id="19459" name="Content Placeholder 2"/>
          <p:cNvSpPr>
            <a:spLocks noGrp="1"/>
          </p:cNvSpPr>
          <p:nvPr>
            <p:ph idx="1"/>
          </p:nvPr>
        </p:nvSpPr>
        <p:spPr>
          <a:xfrm>
            <a:off x="685800" y="1676400"/>
            <a:ext cx="3581400" cy="4525963"/>
          </a:xfrm>
        </p:spPr>
        <p:txBody>
          <a:bodyPr/>
          <a:lstStyle/>
          <a:p>
            <a:r>
              <a:rPr lang="en-CA" b="1" dirty="0" smtClean="0"/>
              <a:t>Ask</a:t>
            </a:r>
          </a:p>
          <a:p>
            <a:r>
              <a:rPr lang="en-CA" sz="2800" b="1" dirty="0" smtClean="0"/>
              <a:t>ASSESS</a:t>
            </a:r>
          </a:p>
          <a:p>
            <a:r>
              <a:rPr lang="en-CA" sz="2800" b="1" dirty="0" smtClean="0"/>
              <a:t>ADVISE</a:t>
            </a:r>
          </a:p>
          <a:p>
            <a:r>
              <a:rPr lang="en-CA" sz="2800" b="1" dirty="0" smtClean="0"/>
              <a:t>AGREE</a:t>
            </a:r>
          </a:p>
          <a:p>
            <a:r>
              <a:rPr lang="en-CA" sz="2800" b="1" dirty="0" smtClean="0"/>
              <a:t>ASSIST</a:t>
            </a:r>
          </a:p>
          <a:p>
            <a:r>
              <a:rPr lang="en-CA" sz="2800" b="1" dirty="0" smtClean="0"/>
              <a:t>ARRANGE</a:t>
            </a:r>
          </a:p>
          <a:p>
            <a:endParaRPr lang="en-CA" sz="2800" b="1" dirty="0" smtClean="0"/>
          </a:p>
        </p:txBody>
      </p:sp>
      <p:pic>
        <p:nvPicPr>
          <p:cNvPr id="19460" name="Picture 5" descr="auto0"/>
          <p:cNvPicPr>
            <a:picLocks noChangeAspect="1" noChangeArrowheads="1"/>
          </p:cNvPicPr>
          <p:nvPr/>
        </p:nvPicPr>
        <p:blipFill>
          <a:blip r:embed="rId3" cstate="print"/>
          <a:srcRect/>
          <a:stretch>
            <a:fillRect/>
          </a:stretch>
        </p:blipFill>
        <p:spPr bwMode="auto">
          <a:xfrm>
            <a:off x="4648200" y="1143000"/>
            <a:ext cx="3892550" cy="4813300"/>
          </a:xfrm>
          <a:prstGeom prst="rect">
            <a:avLst/>
          </a:prstGeom>
          <a:noFill/>
          <a:ln w="9525">
            <a:noFill/>
            <a:miter lim="800000"/>
            <a:headEnd/>
            <a:tailEnd/>
          </a:ln>
        </p:spPr>
      </p:pic>
      <p:sp>
        <p:nvSpPr>
          <p:cNvPr id="19461" name="TextBox 6"/>
          <p:cNvSpPr txBox="1">
            <a:spLocks noChangeArrowheads="1"/>
          </p:cNvSpPr>
          <p:nvPr/>
        </p:nvSpPr>
        <p:spPr bwMode="auto">
          <a:xfrm>
            <a:off x="457200" y="6019800"/>
            <a:ext cx="6553200" cy="646113"/>
          </a:xfrm>
          <a:prstGeom prst="rect">
            <a:avLst/>
          </a:prstGeom>
          <a:noFill/>
          <a:ln w="9525">
            <a:noFill/>
            <a:miter lim="800000"/>
            <a:headEnd/>
            <a:tailEnd/>
          </a:ln>
        </p:spPr>
        <p:txBody>
          <a:bodyPr>
            <a:spAutoFit/>
          </a:bodyPr>
          <a:lstStyle/>
          <a:p>
            <a:r>
              <a:rPr lang="en-CA"/>
              <a:t>Whitlock et al., 2002; Goldstein et al., 2004; Fortier, Tulloch &amp; Hogg in press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9459">
                                            <p:txEl>
                                              <p:pRg st="0" end="0"/>
                                            </p:txEl>
                                          </p:spTgt>
                                        </p:tgtEl>
                                      </p:cBhvr>
                                    </p:animEffect>
                                    <p:set>
                                      <p:cBhvr>
                                        <p:cTn id="7" dur="1" fill="hold">
                                          <p:stCondLst>
                                            <p:cond delay="499"/>
                                          </p:stCondLst>
                                        </p:cTn>
                                        <p:tgtEl>
                                          <p:spTgt spid="19459">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19459">
                                            <p:txEl>
                                              <p:pRg st="1" end="1"/>
                                            </p:txEl>
                                          </p:spTgt>
                                        </p:tgtEl>
                                      </p:cBhvr>
                                    </p:animEffect>
                                    <p:set>
                                      <p:cBhvr>
                                        <p:cTn id="10" dur="1" fill="hold">
                                          <p:stCondLst>
                                            <p:cond delay="499"/>
                                          </p:stCondLst>
                                        </p:cTn>
                                        <p:tgtEl>
                                          <p:spTgt spid="19459">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9459">
                                            <p:txEl>
                                              <p:pRg st="4" end="4"/>
                                            </p:txEl>
                                          </p:spTgt>
                                        </p:tgtEl>
                                      </p:cBhvr>
                                    </p:animEffect>
                                    <p:set>
                                      <p:cBhvr>
                                        <p:cTn id="15" dur="1" fill="hold">
                                          <p:stCondLst>
                                            <p:cond delay="499"/>
                                          </p:stCondLst>
                                        </p:cTn>
                                        <p:tgtEl>
                                          <p:spTgt spid="1945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CA" altLang="en-US" smtClean="0">
                <a:ea typeface="ＭＳ Ｐゴシック" pitchFamily="34" charset="-128"/>
              </a:rPr>
              <a:t>Presenter Disclosure</a:t>
            </a:r>
          </a:p>
        </p:txBody>
      </p:sp>
      <p:sp>
        <p:nvSpPr>
          <p:cNvPr id="14338" name="Content Placeholder 2"/>
          <p:cNvSpPr>
            <a:spLocks noGrp="1"/>
          </p:cNvSpPr>
          <p:nvPr>
            <p:ph idx="1"/>
          </p:nvPr>
        </p:nvSpPr>
        <p:spPr>
          <a:xfrm>
            <a:off x="179450" y="1412776"/>
            <a:ext cx="8785100" cy="4525963"/>
          </a:xfrm>
        </p:spPr>
        <p:txBody>
          <a:bodyPr/>
          <a:lstStyle/>
          <a:p>
            <a:pPr eaLnBrk="1" hangingPunct="1"/>
            <a:r>
              <a:rPr lang="en-CA" altLang="en-US" sz="2400" b="1" dirty="0" smtClean="0">
                <a:solidFill>
                  <a:srgbClr val="000000"/>
                </a:solidFill>
                <a:ea typeface="ＭＳ Ｐゴシック" pitchFamily="34" charset="-128"/>
              </a:rPr>
              <a:t>Presenter: </a:t>
            </a:r>
            <a:r>
              <a:rPr lang="en-CA" altLang="en-US" sz="2400" dirty="0" smtClean="0">
                <a:solidFill>
                  <a:srgbClr val="000000"/>
                </a:solidFill>
                <a:ea typeface="ＭＳ Ｐゴシック" pitchFamily="34" charset="-128"/>
              </a:rPr>
              <a:t>Jonathon R. Fowles, PhD, CSEP-CEP, CSCS</a:t>
            </a:r>
          </a:p>
          <a:p>
            <a:pPr marL="457200" lvl="1" indent="0" eaLnBrk="1" hangingPunct="1">
              <a:buNone/>
            </a:pPr>
            <a:r>
              <a:rPr lang="en-CA" altLang="en-US" sz="1600" dirty="0">
                <a:solidFill>
                  <a:srgbClr val="000000"/>
                </a:solidFill>
                <a:ea typeface="ＭＳ Ｐゴシック" pitchFamily="34" charset="-128"/>
              </a:rPr>
              <a:t>	</a:t>
            </a:r>
            <a:r>
              <a:rPr lang="en-CA" altLang="en-US" sz="1600" dirty="0" smtClean="0">
                <a:solidFill>
                  <a:srgbClr val="000000"/>
                </a:solidFill>
                <a:ea typeface="ＭＳ Ｐゴシック" pitchFamily="34" charset="-128"/>
              </a:rPr>
              <a:t>	</a:t>
            </a:r>
            <a:r>
              <a:rPr lang="en-CA" altLang="en-US" sz="1800" dirty="0" smtClean="0">
                <a:solidFill>
                  <a:srgbClr val="000000"/>
                </a:solidFill>
                <a:ea typeface="ＭＳ Ｐゴシック" pitchFamily="34" charset="-128"/>
              </a:rPr>
              <a:t>Director, Centre of Lifestyle Studies</a:t>
            </a:r>
          </a:p>
          <a:p>
            <a:pPr marL="457200" lvl="1" indent="0" eaLnBrk="1" hangingPunct="1">
              <a:buNone/>
            </a:pPr>
            <a:r>
              <a:rPr lang="en-CA" altLang="en-US" sz="1800" dirty="0">
                <a:solidFill>
                  <a:srgbClr val="000000"/>
                </a:solidFill>
                <a:ea typeface="ＭＳ Ｐゴシック" pitchFamily="34" charset="-128"/>
              </a:rPr>
              <a:t>	</a:t>
            </a:r>
            <a:r>
              <a:rPr lang="en-CA" altLang="en-US" sz="1800" dirty="0" smtClean="0">
                <a:solidFill>
                  <a:srgbClr val="000000"/>
                </a:solidFill>
                <a:ea typeface="ＭＳ Ｐゴシック" pitchFamily="34" charset="-128"/>
              </a:rPr>
              <a:t>	Professor, School of Kinesiology, Acadia University</a:t>
            </a:r>
          </a:p>
          <a:p>
            <a:pPr marL="457200" lvl="1" indent="0" eaLnBrk="1" hangingPunct="1">
              <a:buNone/>
            </a:pPr>
            <a:r>
              <a:rPr lang="en-CA" altLang="en-US" sz="1800" dirty="0">
                <a:solidFill>
                  <a:srgbClr val="000000"/>
                </a:solidFill>
                <a:ea typeface="ＭＳ Ｐゴシック" pitchFamily="34" charset="-128"/>
              </a:rPr>
              <a:t>	</a:t>
            </a:r>
            <a:r>
              <a:rPr lang="en-CA" altLang="en-US" sz="1800" dirty="0" smtClean="0">
                <a:solidFill>
                  <a:srgbClr val="000000"/>
                </a:solidFill>
                <a:ea typeface="ＭＳ Ｐゴシック" pitchFamily="34" charset="-128"/>
              </a:rPr>
              <a:t>	Presenting Faculty, Exercise is Medicine Canada</a:t>
            </a:r>
          </a:p>
          <a:p>
            <a:pPr eaLnBrk="1" hangingPunct="1"/>
            <a:endParaRPr lang="en-CA" altLang="en-US" sz="1800" b="1" dirty="0" smtClean="0">
              <a:solidFill>
                <a:srgbClr val="000000"/>
              </a:solidFill>
              <a:ea typeface="ＭＳ Ｐゴシック" pitchFamily="34" charset="-128"/>
            </a:endParaRPr>
          </a:p>
          <a:p>
            <a:pPr eaLnBrk="1" hangingPunct="1"/>
            <a:r>
              <a:rPr lang="en-CA" altLang="en-US" sz="2400" b="1" dirty="0" smtClean="0">
                <a:solidFill>
                  <a:srgbClr val="000000"/>
                </a:solidFill>
                <a:ea typeface="ＭＳ Ｐゴシック" pitchFamily="34" charset="-128"/>
              </a:rPr>
              <a:t>Relationships with commercial interests:</a:t>
            </a:r>
          </a:p>
          <a:p>
            <a:pPr lvl="1" eaLnBrk="1" hangingPunct="1"/>
            <a:r>
              <a:rPr lang="en-CA" altLang="en-US" sz="2000" b="1" dirty="0" smtClean="0">
                <a:solidFill>
                  <a:srgbClr val="000000"/>
                </a:solidFill>
                <a:ea typeface="ＭＳ Ｐゴシック" pitchFamily="34" charset="-128"/>
              </a:rPr>
              <a:t>Grants/Research Support: </a:t>
            </a:r>
            <a:r>
              <a:rPr lang="en-US" altLang="en-US" sz="2000" dirty="0" err="1" smtClean="0">
                <a:solidFill>
                  <a:srgbClr val="000000"/>
                </a:solidFill>
                <a:ea typeface="ＭＳ Ｐゴシック" pitchFamily="34" charset="-128"/>
              </a:rPr>
              <a:t>Thera</a:t>
            </a:r>
            <a:r>
              <a:rPr lang="en-US" altLang="en-US" sz="2000" dirty="0" smtClean="0">
                <a:solidFill>
                  <a:srgbClr val="000000"/>
                </a:solidFill>
                <a:ea typeface="ＭＳ Ｐゴシック" pitchFamily="34" charset="-128"/>
              </a:rPr>
              <a:t>-band Academy, Steps Count/</a:t>
            </a:r>
            <a:r>
              <a:rPr lang="en-US" altLang="en-US" sz="2000" dirty="0" err="1" smtClean="0">
                <a:solidFill>
                  <a:srgbClr val="000000"/>
                </a:solidFill>
                <a:ea typeface="ＭＳ Ｐゴシック" pitchFamily="34" charset="-128"/>
              </a:rPr>
              <a:t>Diabeters</a:t>
            </a:r>
            <a:r>
              <a:rPr lang="en-US" altLang="en-US" sz="2000" dirty="0" smtClean="0">
                <a:solidFill>
                  <a:srgbClr val="000000"/>
                </a:solidFill>
                <a:ea typeface="ＭＳ Ｐゴシック" pitchFamily="34" charset="-128"/>
              </a:rPr>
              <a:t> Inc., Remington Medical</a:t>
            </a:r>
          </a:p>
          <a:p>
            <a:pPr lvl="1" eaLnBrk="1" hangingPunct="1"/>
            <a:r>
              <a:rPr lang="en-CA" altLang="en-US" sz="2000" b="1" dirty="0" smtClean="0">
                <a:solidFill>
                  <a:srgbClr val="000000"/>
                </a:solidFill>
                <a:ea typeface="ＭＳ Ｐゴシック" pitchFamily="34" charset="-128"/>
              </a:rPr>
              <a:t>Speakers Bureau/Honoraria: </a:t>
            </a:r>
            <a:r>
              <a:rPr lang="en-CA" altLang="en-US" sz="2000" dirty="0" smtClean="0">
                <a:solidFill>
                  <a:srgbClr val="000000"/>
                </a:solidFill>
                <a:ea typeface="ＭＳ Ｐゴシック" pitchFamily="34" charset="-128"/>
              </a:rPr>
              <a:t>Novo Nordisk A/s, Sanofi-Aventis, </a:t>
            </a:r>
          </a:p>
          <a:p>
            <a:pPr lvl="1" eaLnBrk="1" hangingPunct="1"/>
            <a:r>
              <a:rPr lang="en-CA" altLang="en-US" sz="2000" b="1" dirty="0" smtClean="0">
                <a:solidFill>
                  <a:srgbClr val="000000"/>
                </a:solidFill>
                <a:ea typeface="ＭＳ Ｐゴシック" pitchFamily="34" charset="-128"/>
              </a:rPr>
              <a:t>Consulting Fees:   </a:t>
            </a:r>
            <a:r>
              <a:rPr lang="en-CA" altLang="en-US" sz="2000" dirty="0" smtClean="0">
                <a:solidFill>
                  <a:srgbClr val="000000"/>
                </a:solidFill>
                <a:ea typeface="ＭＳ Ｐゴシック" pitchFamily="34" charset="-128"/>
              </a:rPr>
              <a:t>None</a:t>
            </a:r>
          </a:p>
          <a:p>
            <a:pPr lvl="1" eaLnBrk="1" hangingPunct="1"/>
            <a:r>
              <a:rPr lang="en-CA" altLang="en-US" sz="2000" b="1" dirty="0" smtClean="0">
                <a:solidFill>
                  <a:srgbClr val="000000"/>
                </a:solidFill>
                <a:ea typeface="ＭＳ Ｐゴシック" pitchFamily="34" charset="-128"/>
              </a:rPr>
              <a:t>Other: </a:t>
            </a:r>
            <a:r>
              <a:rPr lang="en-CA" altLang="en-US" sz="2000" dirty="0" smtClean="0">
                <a:solidFill>
                  <a:srgbClr val="000000"/>
                </a:solidFill>
                <a:ea typeface="ＭＳ Ｐゴシック" pitchFamily="34" charset="-128"/>
              </a:rPr>
              <a:t>Workshop presenter for the Canadian Diabetes Association, Exercise is Medicine Canada</a:t>
            </a:r>
            <a:endParaRPr lang="en-CA" altLang="en-US" sz="2400" dirty="0" smtClean="0">
              <a:solidFill>
                <a:srgbClr val="000000"/>
              </a:solidFill>
              <a:ea typeface="ＭＳ Ｐゴシック" pitchFamily="34" charset="-128"/>
            </a:endParaRPr>
          </a:p>
          <a:p>
            <a:pPr eaLnBrk="1" hangingPunct="1">
              <a:buFont typeface="Arial" pitchFamily="34" charset="0"/>
              <a:buNone/>
            </a:pPr>
            <a:endParaRPr lang="en-CA" altLang="en-US" sz="2400" dirty="0" smtClean="0">
              <a:ea typeface="ＭＳ Ｐゴシック" pitchFamily="34" charset="-128"/>
            </a:endParaRPr>
          </a:p>
        </p:txBody>
      </p:sp>
      <p:sp>
        <p:nvSpPr>
          <p:cNvPr id="14339" name="TextBox 3"/>
          <p:cNvSpPr txBox="1">
            <a:spLocks noChangeArrowheads="1"/>
          </p:cNvSpPr>
          <p:nvPr/>
        </p:nvSpPr>
        <p:spPr bwMode="auto">
          <a:xfrm>
            <a:off x="179388" y="19050"/>
            <a:ext cx="4392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altLang="en-US" sz="1800" smtClean="0">
                <a:solidFill>
                  <a:srgbClr val="C0504D"/>
                </a:solidFill>
                <a:latin typeface="Calibri" pitchFamily="34" charset="0"/>
                <a:cs typeface="+mn-cs"/>
              </a:rPr>
              <a:t>CFPC CoI Templates: Slide 1</a:t>
            </a:r>
          </a:p>
        </p:txBody>
      </p:sp>
    </p:spTree>
    <p:extLst>
      <p:ext uri="{BB962C8B-B14F-4D97-AF65-F5344CB8AC3E}">
        <p14:creationId xmlns:p14="http://schemas.microsoft.com/office/powerpoint/2010/main" val="294696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4"/>
          <p:cNvSpPr>
            <a:spLocks noChangeShapeType="1"/>
          </p:cNvSpPr>
          <p:nvPr/>
        </p:nvSpPr>
        <p:spPr bwMode="auto">
          <a:xfrm flipV="1">
            <a:off x="768350" y="4559300"/>
            <a:ext cx="0" cy="530225"/>
          </a:xfrm>
          <a:prstGeom prst="line">
            <a:avLst/>
          </a:prstGeom>
          <a:noFill/>
          <a:ln w="31750">
            <a:solidFill>
              <a:srgbClr val="FFD629"/>
            </a:solidFill>
            <a:round/>
            <a:headEnd/>
            <a:tailEnd/>
          </a:ln>
        </p:spPr>
        <p:txBody>
          <a:bodyPr lIns="92364" tIns="46182" rIns="92364" bIns="46182"/>
          <a:lstStyle/>
          <a:p>
            <a:endParaRPr lang="en-CA"/>
          </a:p>
        </p:txBody>
      </p:sp>
      <p:sp>
        <p:nvSpPr>
          <p:cNvPr id="16387" name="Line 5"/>
          <p:cNvSpPr>
            <a:spLocks noChangeShapeType="1"/>
          </p:cNvSpPr>
          <p:nvPr/>
        </p:nvSpPr>
        <p:spPr bwMode="auto">
          <a:xfrm>
            <a:off x="768350" y="4559300"/>
            <a:ext cx="2006600" cy="0"/>
          </a:xfrm>
          <a:prstGeom prst="line">
            <a:avLst/>
          </a:prstGeom>
          <a:noFill/>
          <a:ln w="31750">
            <a:solidFill>
              <a:srgbClr val="FFD629"/>
            </a:solidFill>
            <a:round/>
            <a:headEnd/>
            <a:tailEnd/>
          </a:ln>
        </p:spPr>
        <p:txBody>
          <a:bodyPr lIns="92364" tIns="46182" rIns="92364" bIns="46182"/>
          <a:lstStyle/>
          <a:p>
            <a:endParaRPr lang="en-CA"/>
          </a:p>
        </p:txBody>
      </p:sp>
      <p:grpSp>
        <p:nvGrpSpPr>
          <p:cNvPr id="16388" name="Group 9"/>
          <p:cNvGrpSpPr>
            <a:grpSpLocks/>
          </p:cNvGrpSpPr>
          <p:nvPr/>
        </p:nvGrpSpPr>
        <p:grpSpPr bwMode="auto">
          <a:xfrm>
            <a:off x="2774950" y="4032250"/>
            <a:ext cx="2008188" cy="527050"/>
            <a:chOff x="839" y="3379"/>
            <a:chExt cx="862" cy="227"/>
          </a:xfrm>
        </p:grpSpPr>
        <p:sp>
          <p:nvSpPr>
            <p:cNvPr id="16399" name="Line 10"/>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6400" name="Line 11"/>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grpSp>
        <p:nvGrpSpPr>
          <p:cNvPr id="16389" name="Group 12"/>
          <p:cNvGrpSpPr>
            <a:grpSpLocks/>
          </p:cNvGrpSpPr>
          <p:nvPr/>
        </p:nvGrpSpPr>
        <p:grpSpPr bwMode="auto">
          <a:xfrm>
            <a:off x="4783138" y="3427413"/>
            <a:ext cx="3827462" cy="604837"/>
            <a:chOff x="839" y="3379"/>
            <a:chExt cx="862" cy="227"/>
          </a:xfrm>
        </p:grpSpPr>
        <p:sp>
          <p:nvSpPr>
            <p:cNvPr id="16397" name="Line 13"/>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6398" name="Line 14"/>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sp>
        <p:nvSpPr>
          <p:cNvPr id="175120" name="Text Box 16"/>
          <p:cNvSpPr txBox="1">
            <a:spLocks noChangeArrowheads="1"/>
          </p:cNvSpPr>
          <p:nvPr/>
        </p:nvSpPr>
        <p:spPr bwMode="auto">
          <a:xfrm>
            <a:off x="931863" y="3933825"/>
            <a:ext cx="1719262"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3600" b="1">
                <a:solidFill>
                  <a:srgbClr val="0070C0"/>
                </a:solidFill>
                <a:latin typeface="Georgia" pitchFamily="18" charset="0"/>
              </a:rPr>
              <a:t>Ask </a:t>
            </a:r>
            <a:endParaRPr lang="en-US" sz="3600" b="1">
              <a:solidFill>
                <a:srgbClr val="0070C0"/>
              </a:solidFill>
              <a:latin typeface="Georgia" pitchFamily="18" charset="0"/>
            </a:endParaRPr>
          </a:p>
        </p:txBody>
      </p:sp>
      <p:sp>
        <p:nvSpPr>
          <p:cNvPr id="175121" name="Text Box 17"/>
          <p:cNvSpPr txBox="1">
            <a:spLocks noChangeArrowheads="1"/>
          </p:cNvSpPr>
          <p:nvPr/>
        </p:nvSpPr>
        <p:spPr bwMode="auto">
          <a:xfrm>
            <a:off x="2898775" y="3427413"/>
            <a:ext cx="1798638"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3600" b="1">
                <a:solidFill>
                  <a:srgbClr val="0070C0"/>
                </a:solidFill>
                <a:latin typeface="Georgia" pitchFamily="18" charset="0"/>
              </a:rPr>
              <a:t>Brief</a:t>
            </a:r>
            <a:endParaRPr lang="en-US" sz="3600" b="1">
              <a:solidFill>
                <a:srgbClr val="0070C0"/>
              </a:solidFill>
              <a:latin typeface="Georgia" pitchFamily="18" charset="0"/>
            </a:endParaRPr>
          </a:p>
        </p:txBody>
      </p:sp>
      <p:sp>
        <p:nvSpPr>
          <p:cNvPr id="175122" name="Text Box 18"/>
          <p:cNvSpPr txBox="1">
            <a:spLocks noChangeArrowheads="1"/>
          </p:cNvSpPr>
          <p:nvPr/>
        </p:nvSpPr>
        <p:spPr bwMode="auto">
          <a:xfrm>
            <a:off x="4648200" y="2819400"/>
            <a:ext cx="4495800"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en-US" sz="2800">
                <a:solidFill>
                  <a:srgbClr val="0070C0"/>
                </a:solidFill>
                <a:latin typeface="Georgia" pitchFamily="18" charset="0"/>
              </a:rPr>
              <a:t> </a:t>
            </a:r>
            <a:r>
              <a:rPr lang="en-US" sz="3600" b="1">
                <a:solidFill>
                  <a:srgbClr val="0070C0"/>
                </a:solidFill>
                <a:latin typeface="Georgia" pitchFamily="18" charset="0"/>
              </a:rPr>
              <a:t>Comprehensive</a:t>
            </a:r>
          </a:p>
        </p:txBody>
      </p:sp>
      <p:sp>
        <p:nvSpPr>
          <p:cNvPr id="175123" name="Text Box 19"/>
          <p:cNvSpPr txBox="1">
            <a:spLocks noChangeArrowheads="1"/>
          </p:cNvSpPr>
          <p:nvPr/>
        </p:nvSpPr>
        <p:spPr bwMode="auto">
          <a:xfrm>
            <a:off x="931863" y="4656138"/>
            <a:ext cx="1827212" cy="398462"/>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a:solidFill>
                  <a:srgbClr val="8D0219"/>
                </a:solidFill>
              </a:rPr>
              <a:t>30 seconds</a:t>
            </a:r>
            <a:endParaRPr lang="en-US" sz="2000">
              <a:solidFill>
                <a:srgbClr val="8D0219"/>
              </a:solidFill>
            </a:endParaRPr>
          </a:p>
        </p:txBody>
      </p:sp>
      <p:sp>
        <p:nvSpPr>
          <p:cNvPr id="175124" name="Text Box 20"/>
          <p:cNvSpPr txBox="1">
            <a:spLocks noChangeArrowheads="1"/>
          </p:cNvSpPr>
          <p:nvPr/>
        </p:nvSpPr>
        <p:spPr bwMode="auto">
          <a:xfrm>
            <a:off x="2816225" y="4151313"/>
            <a:ext cx="1827213" cy="396875"/>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a:solidFill>
                  <a:srgbClr val="8D0219"/>
                </a:solidFill>
              </a:rPr>
              <a:t>2-4 min</a:t>
            </a:r>
            <a:endParaRPr lang="en-US" sz="2000">
              <a:solidFill>
                <a:srgbClr val="8D0219"/>
              </a:solidFill>
            </a:endParaRPr>
          </a:p>
        </p:txBody>
      </p:sp>
      <p:sp>
        <p:nvSpPr>
          <p:cNvPr id="175125" name="Text Box 21"/>
          <p:cNvSpPr txBox="1">
            <a:spLocks noChangeArrowheads="1"/>
          </p:cNvSpPr>
          <p:nvPr/>
        </p:nvSpPr>
        <p:spPr bwMode="auto">
          <a:xfrm>
            <a:off x="4876800" y="3505200"/>
            <a:ext cx="3440113" cy="39846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smtClean="0">
                <a:solidFill>
                  <a:srgbClr val="8D0219"/>
                </a:solidFill>
              </a:rPr>
              <a:t>10-20  </a:t>
            </a:r>
            <a:r>
              <a:rPr lang="fr-CA" sz="2000" dirty="0">
                <a:solidFill>
                  <a:srgbClr val="8D0219"/>
                </a:solidFill>
              </a:rPr>
              <a:t>minutes</a:t>
            </a:r>
            <a:endParaRPr lang="en-US" sz="2000" dirty="0">
              <a:solidFill>
                <a:srgbClr val="8D0219"/>
              </a:solidFill>
            </a:endParaRPr>
          </a:p>
        </p:txBody>
      </p:sp>
      <p:sp>
        <p:nvSpPr>
          <p:cNvPr id="16396" name="Rectangle 24"/>
          <p:cNvSpPr>
            <a:spLocks noGrp="1" noChangeArrowheads="1"/>
          </p:cNvSpPr>
          <p:nvPr>
            <p:ph type="title"/>
          </p:nvPr>
        </p:nvSpPr>
        <p:spPr>
          <a:xfrm>
            <a:off x="457200" y="274638"/>
            <a:ext cx="8686800" cy="1143000"/>
          </a:xfrm>
        </p:spPr>
        <p:txBody>
          <a:bodyPr/>
          <a:lstStyle/>
          <a:p>
            <a:r>
              <a:rPr lang="fr-CA" dirty="0" err="1" smtClean="0">
                <a:solidFill>
                  <a:srgbClr val="0070C0"/>
                </a:solidFill>
              </a:rPr>
              <a:t>Counseling</a:t>
            </a:r>
            <a:r>
              <a:rPr lang="fr-CA" dirty="0" smtClean="0">
                <a:solidFill>
                  <a:srgbClr val="0070C0"/>
                </a:solidFill>
              </a:rPr>
              <a:t> </a:t>
            </a:r>
            <a:r>
              <a:rPr lang="fr-CA" dirty="0" err="1" smtClean="0">
                <a:solidFill>
                  <a:srgbClr val="0070C0"/>
                </a:solidFill>
              </a:rPr>
              <a:t>Opportunities</a:t>
            </a:r>
            <a:endParaRPr lang="en-US" dirty="0" smtClean="0">
              <a:solidFill>
                <a:srgbClr val="0070C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120">
                                            <p:txEl>
                                              <p:pRg st="0" end="0"/>
                                            </p:txEl>
                                          </p:spTgt>
                                        </p:tgtEl>
                                        <p:attrNameLst>
                                          <p:attrName>style.visibility</p:attrName>
                                        </p:attrNameLst>
                                      </p:cBhvr>
                                      <p:to>
                                        <p:strVal val="visible"/>
                                      </p:to>
                                    </p:set>
                                    <p:animEffect transition="in" filter="slide(fromBottom)">
                                      <p:cBhvr>
                                        <p:cTn id="7" dur="500"/>
                                        <p:tgtEl>
                                          <p:spTgt spid="175120">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75123"/>
                                        </p:tgtEl>
                                        <p:attrNameLst>
                                          <p:attrName>style.visibility</p:attrName>
                                        </p:attrNameLst>
                                      </p:cBhvr>
                                      <p:to>
                                        <p:strVal val="visible"/>
                                      </p:to>
                                    </p:set>
                                    <p:animEffect transition="in" filter="slide(fromBottom)">
                                      <p:cBhvr>
                                        <p:cTn id="10" dur="500"/>
                                        <p:tgtEl>
                                          <p:spTgt spid="17512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75121"/>
                                        </p:tgtEl>
                                        <p:attrNameLst>
                                          <p:attrName>style.visibility</p:attrName>
                                        </p:attrNameLst>
                                      </p:cBhvr>
                                      <p:to>
                                        <p:strVal val="visible"/>
                                      </p:to>
                                    </p:set>
                                    <p:animEffect transition="in" filter="slide(fromBottom)">
                                      <p:cBhvr>
                                        <p:cTn id="15" dur="500"/>
                                        <p:tgtEl>
                                          <p:spTgt spid="17512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75124"/>
                                        </p:tgtEl>
                                        <p:attrNameLst>
                                          <p:attrName>style.visibility</p:attrName>
                                        </p:attrNameLst>
                                      </p:cBhvr>
                                      <p:to>
                                        <p:strVal val="visible"/>
                                      </p:to>
                                    </p:set>
                                    <p:animEffect transition="in" filter="slide(fromBottom)">
                                      <p:cBhvr>
                                        <p:cTn id="18" dur="500"/>
                                        <p:tgtEl>
                                          <p:spTgt spid="17512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5122"/>
                                        </p:tgtEl>
                                        <p:attrNameLst>
                                          <p:attrName>style.visibility</p:attrName>
                                        </p:attrNameLst>
                                      </p:cBhvr>
                                      <p:to>
                                        <p:strVal val="visible"/>
                                      </p:to>
                                    </p:set>
                                    <p:animEffect transition="in" filter="slide(fromBottom)">
                                      <p:cBhvr>
                                        <p:cTn id="23" dur="500"/>
                                        <p:tgtEl>
                                          <p:spTgt spid="17512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75125"/>
                                        </p:tgtEl>
                                        <p:attrNameLst>
                                          <p:attrName>style.visibility</p:attrName>
                                        </p:attrNameLst>
                                      </p:cBhvr>
                                      <p:to>
                                        <p:strVal val="visible"/>
                                      </p:to>
                                    </p:set>
                                    <p:animEffect transition="in" filter="slide(fromBottom)">
                                      <p:cBhvr>
                                        <p:cTn id="26" dur="500"/>
                                        <p:tgtEl>
                                          <p:spTgt spid="17512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mph" presetSubtype="2" fill="hold" nodeType="clickEffect">
                                  <p:stCondLst>
                                    <p:cond delay="0"/>
                                  </p:stCondLst>
                                  <p:childTnLst>
                                    <p:anim to="1.5" calcmode="lin" valueType="num">
                                      <p:cBhvr override="childStyle">
                                        <p:cTn id="30" dur="2000" fill="hold"/>
                                        <p:tgtEl>
                                          <p:spTgt spid="175120">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0" grpId="0" build="allAtOnce"/>
      <p:bldP spid="175121" grpId="0"/>
      <p:bldP spid="175122" grpId="0"/>
      <p:bldP spid="175123" grpId="0"/>
      <p:bldP spid="175124" grpId="0"/>
      <p:bldP spid="1751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
          <p:cNvGrpSpPr>
            <a:grpSpLocks/>
          </p:cNvGrpSpPr>
          <p:nvPr/>
        </p:nvGrpSpPr>
        <p:grpSpPr bwMode="auto">
          <a:xfrm>
            <a:off x="-152400" y="0"/>
            <a:ext cx="9448800" cy="228600"/>
            <a:chOff x="-96" y="2928"/>
            <a:chExt cx="5952" cy="144"/>
          </a:xfrm>
        </p:grpSpPr>
        <p:sp>
          <p:nvSpPr>
            <p:cNvPr id="3082"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3083"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3076" name="Rectangle 15"/>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3077" name="Rectangle 16"/>
          <p:cNvSpPr>
            <a:spLocks noChangeArrowheads="1"/>
          </p:cNvSpPr>
          <p:nvPr/>
        </p:nvSpPr>
        <p:spPr bwMode="auto">
          <a:xfrm>
            <a:off x="0" y="457200"/>
            <a:ext cx="4267200" cy="762000"/>
          </a:xfrm>
          <a:prstGeom prst="rect">
            <a:avLst/>
          </a:prstGeom>
          <a:noFill/>
          <a:ln w="9525">
            <a:noFill/>
            <a:miter lim="800000"/>
            <a:headEnd/>
            <a:tailEnd/>
          </a:ln>
        </p:spPr>
        <p:txBody>
          <a:bodyPr anchor="ctr"/>
          <a:lstStyle/>
          <a:p>
            <a:pPr algn="ctr" eaLnBrk="1" hangingPunct="1"/>
            <a:endParaRPr lang="en-US" sz="6600" b="1" dirty="0">
              <a:solidFill>
                <a:schemeClr val="tx2"/>
              </a:solidFill>
              <a:latin typeface="Arial Narrow" pitchFamily="34" charset="0"/>
            </a:endParaRPr>
          </a:p>
        </p:txBody>
      </p:sp>
      <p:sp>
        <p:nvSpPr>
          <p:cNvPr id="3078" name="Oval 13"/>
          <p:cNvSpPr>
            <a:spLocks noChangeArrowheads="1"/>
          </p:cNvSpPr>
          <p:nvPr/>
        </p:nvSpPr>
        <p:spPr bwMode="auto">
          <a:xfrm>
            <a:off x="4419600" y="1524000"/>
            <a:ext cx="4114800" cy="1600200"/>
          </a:xfrm>
          <a:prstGeom prst="ellipse">
            <a:avLst/>
          </a:prstGeom>
          <a:noFill/>
          <a:ln w="9525" algn="ctr">
            <a:noFill/>
            <a:round/>
            <a:headEnd/>
            <a:tailEnd/>
          </a:ln>
        </p:spPr>
        <p:txBody>
          <a:bodyPr/>
          <a:lstStyle/>
          <a:p>
            <a:endParaRPr lang="en-CA"/>
          </a:p>
        </p:txBody>
      </p:sp>
      <p:sp>
        <p:nvSpPr>
          <p:cNvPr id="4104" name="Content Placeholder 16"/>
          <p:cNvSpPr>
            <a:spLocks noGrp="1"/>
          </p:cNvSpPr>
          <p:nvPr>
            <p:ph sz="half" idx="1"/>
          </p:nvPr>
        </p:nvSpPr>
        <p:spPr>
          <a:xfrm>
            <a:off x="533400" y="1524000"/>
            <a:ext cx="7543800" cy="2925763"/>
          </a:xfrm>
        </p:spPr>
        <p:txBody>
          <a:bodyPr/>
          <a:lstStyle/>
          <a:p>
            <a:pPr algn="ctr" eaLnBrk="1" hangingPunct="1">
              <a:spcBef>
                <a:spcPts val="500"/>
              </a:spcBef>
              <a:spcAft>
                <a:spcPts val="500"/>
              </a:spcAft>
              <a:buNone/>
            </a:pPr>
            <a:endParaRPr lang="en-US" sz="3200" b="1" dirty="0" smtClean="0"/>
          </a:p>
          <a:p>
            <a:pPr algn="ctr" eaLnBrk="1" hangingPunct="1">
              <a:spcBef>
                <a:spcPts val="500"/>
              </a:spcBef>
              <a:spcAft>
                <a:spcPts val="500"/>
              </a:spcAft>
              <a:buNone/>
            </a:pPr>
            <a:endParaRPr lang="en-US" sz="3200" b="1" dirty="0" smtClean="0"/>
          </a:p>
          <a:p>
            <a:pPr algn="ctr" eaLnBrk="1" hangingPunct="1">
              <a:spcBef>
                <a:spcPts val="500"/>
              </a:spcBef>
              <a:spcAft>
                <a:spcPts val="500"/>
              </a:spcAft>
            </a:pPr>
            <a:endParaRPr lang="en-US" sz="3200" b="1" dirty="0" smtClean="0"/>
          </a:p>
          <a:p>
            <a:pPr algn="ctr" eaLnBrk="1" hangingPunct="1">
              <a:spcBef>
                <a:spcPts val="500"/>
              </a:spcBef>
              <a:spcAft>
                <a:spcPts val="500"/>
              </a:spcAft>
            </a:pPr>
            <a:r>
              <a:rPr lang="en-US" sz="3200" b="1" dirty="0" smtClean="0"/>
              <a:t>Determine patient’s current level of activity</a:t>
            </a:r>
          </a:p>
          <a:p>
            <a:pPr eaLnBrk="1" hangingPunct="1">
              <a:spcBef>
                <a:spcPts val="500"/>
              </a:spcBef>
              <a:spcAft>
                <a:spcPts val="500"/>
              </a:spcAft>
            </a:pPr>
            <a:r>
              <a:rPr lang="en-US" sz="3200" b="1" dirty="0" smtClean="0"/>
              <a:t>Willingness to exercise</a:t>
            </a:r>
          </a:p>
          <a:p>
            <a:pPr algn="ctr" eaLnBrk="1" hangingPunct="1">
              <a:spcBef>
                <a:spcPts val="500"/>
              </a:spcBef>
              <a:spcAft>
                <a:spcPts val="500"/>
              </a:spcAft>
              <a:buNone/>
            </a:pPr>
            <a:endParaRPr lang="en-US" sz="3200" b="1" dirty="0" smtClean="0"/>
          </a:p>
          <a:p>
            <a:pPr algn="ctr" eaLnBrk="1" hangingPunct="1">
              <a:spcBef>
                <a:spcPts val="500"/>
              </a:spcBef>
              <a:spcAft>
                <a:spcPts val="500"/>
              </a:spcAft>
              <a:buNone/>
            </a:pPr>
            <a:r>
              <a:rPr lang="en-US" sz="3200" b="1" dirty="0" smtClean="0"/>
              <a:t>EXERCISE VITAL SIGN</a:t>
            </a:r>
          </a:p>
          <a:p>
            <a:pPr eaLnBrk="1" hangingPunct="1">
              <a:spcBef>
                <a:spcPts val="500"/>
              </a:spcBef>
              <a:spcAft>
                <a:spcPts val="500"/>
              </a:spcAft>
              <a:buFontTx/>
              <a:buAutoNum type="arabicPeriod"/>
            </a:pPr>
            <a:endParaRPr lang="en-US" sz="2000" dirty="0" smtClean="0">
              <a:solidFill>
                <a:schemeClr val="bg2"/>
              </a:solidFill>
            </a:endParaRPr>
          </a:p>
          <a:p>
            <a:endParaRPr lang="en-CA" sz="2000" dirty="0" smtClean="0">
              <a:solidFill>
                <a:schemeClr val="bg2"/>
              </a:solidFill>
            </a:endParaRPr>
          </a:p>
        </p:txBody>
      </p:sp>
      <p:sp>
        <p:nvSpPr>
          <p:cNvPr id="11" name="Rounded Rectangular Callout 3"/>
          <p:cNvSpPr>
            <a:spLocks noChangeArrowheads="1"/>
          </p:cNvSpPr>
          <p:nvPr/>
        </p:nvSpPr>
        <p:spPr bwMode="auto">
          <a:xfrm>
            <a:off x="381000" y="457200"/>
            <a:ext cx="7315200" cy="2474976"/>
          </a:xfrm>
          <a:prstGeom prst="wedgeRoundRectCallout">
            <a:avLst>
              <a:gd name="adj1" fmla="val -20833"/>
              <a:gd name="adj2" fmla="val 62500"/>
              <a:gd name="adj3" fmla="val 16667"/>
            </a:avLst>
          </a:prstGeom>
          <a:noFill/>
          <a:ln w="76200" algn="ctr">
            <a:solidFill>
              <a:srgbClr val="C00000"/>
            </a:solidFill>
            <a:round/>
            <a:headEnd/>
            <a:tailEnd/>
          </a:ln>
        </p:spPr>
        <p:txBody>
          <a:bodyPr/>
          <a:lstStyle/>
          <a:p>
            <a:endParaRPr lang="en-CA"/>
          </a:p>
        </p:txBody>
      </p:sp>
      <p:sp>
        <p:nvSpPr>
          <p:cNvPr id="12" name="Rectangle 11"/>
          <p:cNvSpPr/>
          <p:nvPr/>
        </p:nvSpPr>
        <p:spPr>
          <a:xfrm>
            <a:off x="533400" y="838200"/>
            <a:ext cx="6858000" cy="1938992"/>
          </a:xfrm>
          <a:prstGeom prst="rect">
            <a:avLst/>
          </a:prstGeom>
        </p:spPr>
        <p:txBody>
          <a:bodyPr wrap="square">
            <a:spAutoFit/>
          </a:bodyPr>
          <a:lstStyle/>
          <a:p>
            <a:pPr algn="ctr">
              <a:buFontTx/>
              <a:buNone/>
              <a:defRPr/>
            </a:pPr>
            <a:r>
              <a:rPr lang="en-CA" sz="4000" b="1" spc="300" dirty="0" smtClean="0">
                <a:solidFill>
                  <a:srgbClr val="0000FF"/>
                </a:solidFill>
              </a:rPr>
              <a:t>ASK</a:t>
            </a:r>
          </a:p>
          <a:p>
            <a:pPr algn="ctr">
              <a:buFontTx/>
              <a:buNone/>
              <a:defRPr/>
            </a:pPr>
            <a:r>
              <a:rPr lang="en-CA" sz="4000" b="1" spc="300" dirty="0" smtClean="0">
                <a:solidFill>
                  <a:srgbClr val="0000FF"/>
                </a:solidFill>
              </a:rPr>
              <a:t>EVERY PATIENT</a:t>
            </a:r>
          </a:p>
          <a:p>
            <a:pPr algn="ctr">
              <a:buFontTx/>
              <a:buNone/>
              <a:defRPr/>
            </a:pPr>
            <a:r>
              <a:rPr lang="en-CA" sz="4000" b="1" spc="300" dirty="0" smtClean="0">
                <a:solidFill>
                  <a:srgbClr val="0000FF"/>
                </a:solidFill>
              </a:rPr>
              <a:t>EVERY TIME</a:t>
            </a:r>
            <a:endParaRPr lang="en-CA" sz="4000" b="1" spc="300" dirty="0">
              <a:solidFill>
                <a:srgbClr val="0000FF"/>
              </a:solidFill>
            </a:endParaRPr>
          </a:p>
        </p:txBody>
      </p:sp>
      <p:sp>
        <p:nvSpPr>
          <p:cNvPr id="13" name="Oval 14"/>
          <p:cNvSpPr>
            <a:spLocks noChangeArrowheads="1"/>
          </p:cNvSpPr>
          <p:nvPr/>
        </p:nvSpPr>
        <p:spPr bwMode="auto">
          <a:xfrm>
            <a:off x="1828800" y="5334000"/>
            <a:ext cx="4953000" cy="1524000"/>
          </a:xfrm>
          <a:prstGeom prst="ellipse">
            <a:avLst/>
          </a:prstGeom>
          <a:noFill/>
          <a:ln w="57150" algn="ctr">
            <a:solidFill>
              <a:srgbClr val="FF0000"/>
            </a:solidFill>
            <a:round/>
            <a:headEnd/>
            <a:tailEnd/>
          </a:ln>
        </p:spPr>
        <p:txBody>
          <a:bodyPr/>
          <a:lstStyle/>
          <a:p>
            <a:endParaRPr lang="en-CA"/>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 Exercise Vital Sign</a:t>
            </a:r>
            <a:endParaRPr lang="en-US" dirty="0"/>
          </a:p>
        </p:txBody>
      </p:sp>
      <p:sp>
        <p:nvSpPr>
          <p:cNvPr id="6" name="Content Placeholder 5"/>
          <p:cNvSpPr>
            <a:spLocks noGrp="1"/>
          </p:cNvSpPr>
          <p:nvPr>
            <p:ph idx="1"/>
          </p:nvPr>
        </p:nvSpPr>
        <p:spPr>
          <a:xfrm>
            <a:off x="457200" y="1219200"/>
            <a:ext cx="8229600" cy="4530725"/>
          </a:xfrm>
        </p:spPr>
        <p:txBody>
          <a:bodyPr/>
          <a:lstStyle/>
          <a:p>
            <a:r>
              <a:rPr lang="en-US" dirty="0" smtClean="0"/>
              <a:t>“There is no better indicator of a person's health and likely longevity than the min/week of activity they engage in”</a:t>
            </a:r>
          </a:p>
          <a:p>
            <a:pPr algn="r"/>
            <a:r>
              <a:rPr lang="en-US" sz="1600" dirty="0" err="1" smtClean="0"/>
              <a:t>Sallis</a:t>
            </a:r>
            <a:r>
              <a:rPr lang="en-US" sz="1600" dirty="0" smtClean="0"/>
              <a:t>, </a:t>
            </a:r>
            <a:r>
              <a:rPr lang="en-US" sz="1600" i="1" dirty="0" smtClean="0"/>
              <a:t>Br J Sports Med</a:t>
            </a:r>
            <a:r>
              <a:rPr lang="en-US" sz="1600" dirty="0" smtClean="0"/>
              <a:t>, 2011</a:t>
            </a:r>
          </a:p>
          <a:p>
            <a:r>
              <a:rPr lang="en-US" dirty="0" smtClean="0"/>
              <a:t>Exercise as 5</a:t>
            </a:r>
            <a:r>
              <a:rPr lang="en-US" baseline="30000" dirty="0" smtClean="0"/>
              <a:t>th</a:t>
            </a:r>
            <a:r>
              <a:rPr lang="en-US" dirty="0" smtClean="0"/>
              <a:t> vital sign – 150 minutes?</a:t>
            </a:r>
          </a:p>
          <a:p>
            <a:pPr lvl="1"/>
            <a:r>
              <a:rPr lang="en-US" dirty="0" smtClean="0"/>
              <a:t>2 questions, 1 minute</a:t>
            </a:r>
          </a:p>
          <a:p>
            <a:pPr lvl="2"/>
            <a:r>
              <a:rPr lang="en-US" dirty="0" smtClean="0"/>
              <a:t>How many times per week MVPA? </a:t>
            </a:r>
          </a:p>
          <a:p>
            <a:pPr lvl="2"/>
            <a:r>
              <a:rPr lang="en-US" dirty="0" smtClean="0"/>
              <a:t>For how long each time?</a:t>
            </a:r>
          </a:p>
          <a:p>
            <a:pPr lvl="1"/>
            <a:r>
              <a:rPr lang="en-US" dirty="0" smtClean="0"/>
              <a:t>Helpful step to create a prescription or referral to qualified exercise professional</a:t>
            </a:r>
          </a:p>
          <a:p>
            <a:pPr lvl="1"/>
            <a:endParaRPr lang="en-US" dirty="0" smtClean="0"/>
          </a:p>
        </p:txBody>
      </p:sp>
    </p:spTree>
    <p:extLst>
      <p:ext uri="{BB962C8B-B14F-4D97-AF65-F5344CB8AC3E}">
        <p14:creationId xmlns:p14="http://schemas.microsoft.com/office/powerpoint/2010/main" val="82562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200"/>
            <a:ext cx="7315904" cy="4724400"/>
          </a:xfrm>
          <a:prstGeom prst="rect">
            <a:avLst/>
          </a:prstGeom>
          <a:noFill/>
          <a:ln w="9525">
            <a:solidFill>
              <a:schemeClr val="tx1"/>
            </a:solidFill>
            <a:miter lim="800000"/>
            <a:headEnd/>
            <a:tailEnd/>
          </a:ln>
          <a:effectLst>
            <a:outerShdw blurRad="50800" dist="1397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57362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Line 4"/>
          <p:cNvSpPr>
            <a:spLocks noChangeShapeType="1"/>
          </p:cNvSpPr>
          <p:nvPr/>
        </p:nvSpPr>
        <p:spPr bwMode="auto">
          <a:xfrm flipV="1">
            <a:off x="768350" y="4559300"/>
            <a:ext cx="0" cy="530225"/>
          </a:xfrm>
          <a:prstGeom prst="line">
            <a:avLst/>
          </a:prstGeom>
          <a:noFill/>
          <a:ln w="31750">
            <a:solidFill>
              <a:srgbClr val="FFD629"/>
            </a:solidFill>
            <a:round/>
            <a:headEnd/>
            <a:tailEnd/>
          </a:ln>
        </p:spPr>
        <p:txBody>
          <a:bodyPr lIns="92364" tIns="46182" rIns="92364" bIns="46182"/>
          <a:lstStyle/>
          <a:p>
            <a:endParaRPr lang="en-CA"/>
          </a:p>
        </p:txBody>
      </p:sp>
      <p:sp>
        <p:nvSpPr>
          <p:cNvPr id="18435" name="Line 5"/>
          <p:cNvSpPr>
            <a:spLocks noChangeShapeType="1"/>
          </p:cNvSpPr>
          <p:nvPr/>
        </p:nvSpPr>
        <p:spPr bwMode="auto">
          <a:xfrm>
            <a:off x="768350" y="4559300"/>
            <a:ext cx="2006600" cy="0"/>
          </a:xfrm>
          <a:prstGeom prst="line">
            <a:avLst/>
          </a:prstGeom>
          <a:noFill/>
          <a:ln w="31750">
            <a:solidFill>
              <a:srgbClr val="FFD629"/>
            </a:solidFill>
            <a:round/>
            <a:headEnd/>
            <a:tailEnd/>
          </a:ln>
        </p:spPr>
        <p:txBody>
          <a:bodyPr lIns="92364" tIns="46182" rIns="92364" bIns="46182"/>
          <a:lstStyle/>
          <a:p>
            <a:endParaRPr lang="en-CA"/>
          </a:p>
        </p:txBody>
      </p:sp>
      <p:grpSp>
        <p:nvGrpSpPr>
          <p:cNvPr id="18436" name="Group 9"/>
          <p:cNvGrpSpPr>
            <a:grpSpLocks/>
          </p:cNvGrpSpPr>
          <p:nvPr/>
        </p:nvGrpSpPr>
        <p:grpSpPr bwMode="auto">
          <a:xfrm>
            <a:off x="2774950" y="4032250"/>
            <a:ext cx="2008188" cy="527050"/>
            <a:chOff x="839" y="3379"/>
            <a:chExt cx="862" cy="227"/>
          </a:xfrm>
        </p:grpSpPr>
        <p:sp>
          <p:nvSpPr>
            <p:cNvPr id="18447" name="Line 10"/>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8448" name="Line 11"/>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grpSp>
        <p:nvGrpSpPr>
          <p:cNvPr id="18437" name="Group 12"/>
          <p:cNvGrpSpPr>
            <a:grpSpLocks/>
          </p:cNvGrpSpPr>
          <p:nvPr/>
        </p:nvGrpSpPr>
        <p:grpSpPr bwMode="auto">
          <a:xfrm>
            <a:off x="4783138" y="3427413"/>
            <a:ext cx="3827462" cy="604837"/>
            <a:chOff x="839" y="3379"/>
            <a:chExt cx="862" cy="227"/>
          </a:xfrm>
        </p:grpSpPr>
        <p:sp>
          <p:nvSpPr>
            <p:cNvPr id="18445" name="Line 13"/>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18446" name="Line 14"/>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sp>
        <p:nvSpPr>
          <p:cNvPr id="18438" name="Text Box 16"/>
          <p:cNvSpPr txBox="1">
            <a:spLocks noChangeArrowheads="1"/>
          </p:cNvSpPr>
          <p:nvPr/>
        </p:nvSpPr>
        <p:spPr bwMode="auto">
          <a:xfrm>
            <a:off x="931863" y="3933825"/>
            <a:ext cx="1719262"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3600" b="1">
                <a:solidFill>
                  <a:srgbClr val="0070C0"/>
                </a:solidFill>
                <a:latin typeface="Georgia" pitchFamily="18" charset="0"/>
              </a:rPr>
              <a:t>Ask </a:t>
            </a:r>
            <a:endParaRPr lang="en-US" sz="3600" b="1">
              <a:solidFill>
                <a:srgbClr val="0070C0"/>
              </a:solidFill>
              <a:latin typeface="Georgia" pitchFamily="18" charset="0"/>
            </a:endParaRPr>
          </a:p>
        </p:txBody>
      </p:sp>
      <p:sp>
        <p:nvSpPr>
          <p:cNvPr id="175121" name="Text Box 17"/>
          <p:cNvSpPr txBox="1">
            <a:spLocks noChangeArrowheads="1"/>
          </p:cNvSpPr>
          <p:nvPr/>
        </p:nvSpPr>
        <p:spPr bwMode="auto">
          <a:xfrm>
            <a:off x="2898775" y="3427413"/>
            <a:ext cx="2130425"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3600" b="1">
                <a:solidFill>
                  <a:srgbClr val="0070C0"/>
                </a:solidFill>
                <a:latin typeface="Georgia" pitchFamily="18" charset="0"/>
              </a:rPr>
              <a:t>Brief</a:t>
            </a:r>
            <a:endParaRPr lang="en-US" sz="3600" b="1">
              <a:solidFill>
                <a:srgbClr val="0070C0"/>
              </a:solidFill>
              <a:latin typeface="Georgia" pitchFamily="18" charset="0"/>
            </a:endParaRPr>
          </a:p>
        </p:txBody>
      </p:sp>
      <p:sp>
        <p:nvSpPr>
          <p:cNvPr id="18440" name="Text Box 18"/>
          <p:cNvSpPr txBox="1">
            <a:spLocks noChangeArrowheads="1"/>
          </p:cNvSpPr>
          <p:nvPr/>
        </p:nvSpPr>
        <p:spPr bwMode="auto">
          <a:xfrm>
            <a:off x="4648200" y="2819400"/>
            <a:ext cx="4495800"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en-US" sz="2800">
                <a:solidFill>
                  <a:srgbClr val="0070C0"/>
                </a:solidFill>
                <a:latin typeface="Georgia" pitchFamily="18" charset="0"/>
              </a:rPr>
              <a:t> </a:t>
            </a:r>
            <a:r>
              <a:rPr lang="en-US" sz="3600" b="1">
                <a:solidFill>
                  <a:srgbClr val="0070C0"/>
                </a:solidFill>
                <a:latin typeface="Georgia" pitchFamily="18" charset="0"/>
              </a:rPr>
              <a:t>Comprehensive</a:t>
            </a:r>
          </a:p>
        </p:txBody>
      </p:sp>
      <p:sp>
        <p:nvSpPr>
          <p:cNvPr id="18441" name="Text Box 19"/>
          <p:cNvSpPr txBox="1">
            <a:spLocks noChangeArrowheads="1"/>
          </p:cNvSpPr>
          <p:nvPr/>
        </p:nvSpPr>
        <p:spPr bwMode="auto">
          <a:xfrm>
            <a:off x="931863" y="4656138"/>
            <a:ext cx="1827212" cy="398462"/>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a:solidFill>
                  <a:srgbClr val="8D0219"/>
                </a:solidFill>
              </a:rPr>
              <a:t>30 seconds</a:t>
            </a:r>
            <a:endParaRPr lang="en-US" sz="2000">
              <a:solidFill>
                <a:srgbClr val="8D0219"/>
              </a:solidFill>
            </a:endParaRPr>
          </a:p>
        </p:txBody>
      </p:sp>
      <p:sp>
        <p:nvSpPr>
          <p:cNvPr id="18442" name="Text Box 20"/>
          <p:cNvSpPr txBox="1">
            <a:spLocks noChangeArrowheads="1"/>
          </p:cNvSpPr>
          <p:nvPr/>
        </p:nvSpPr>
        <p:spPr bwMode="auto">
          <a:xfrm>
            <a:off x="2816225" y="4151313"/>
            <a:ext cx="1827213" cy="396875"/>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a:solidFill>
                  <a:srgbClr val="8D0219"/>
                </a:solidFill>
              </a:rPr>
              <a:t>2-4 min</a:t>
            </a:r>
            <a:endParaRPr lang="en-US" sz="2000">
              <a:solidFill>
                <a:srgbClr val="8D0219"/>
              </a:solidFill>
            </a:endParaRPr>
          </a:p>
        </p:txBody>
      </p:sp>
      <p:sp>
        <p:nvSpPr>
          <p:cNvPr id="18443" name="Text Box 21"/>
          <p:cNvSpPr txBox="1">
            <a:spLocks noChangeArrowheads="1"/>
          </p:cNvSpPr>
          <p:nvPr/>
        </p:nvSpPr>
        <p:spPr bwMode="auto">
          <a:xfrm>
            <a:off x="4876800" y="3505200"/>
            <a:ext cx="3440113" cy="39846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smtClean="0">
                <a:solidFill>
                  <a:srgbClr val="8D0219"/>
                </a:solidFill>
              </a:rPr>
              <a:t>10-20 </a:t>
            </a:r>
            <a:r>
              <a:rPr lang="fr-CA" sz="2000" dirty="0">
                <a:solidFill>
                  <a:srgbClr val="8D0219"/>
                </a:solidFill>
              </a:rPr>
              <a:t>minutes</a:t>
            </a:r>
            <a:endParaRPr lang="en-US" sz="2000" dirty="0">
              <a:solidFill>
                <a:srgbClr val="8D0219"/>
              </a:solidFill>
            </a:endParaRPr>
          </a:p>
        </p:txBody>
      </p:sp>
      <p:sp>
        <p:nvSpPr>
          <p:cNvPr id="18444" name="Rectangle 24"/>
          <p:cNvSpPr>
            <a:spLocks noGrp="1" noChangeArrowheads="1"/>
          </p:cNvSpPr>
          <p:nvPr>
            <p:ph type="title"/>
          </p:nvPr>
        </p:nvSpPr>
        <p:spPr>
          <a:xfrm>
            <a:off x="228600" y="274638"/>
            <a:ext cx="8763000" cy="1143000"/>
          </a:xfrm>
        </p:spPr>
        <p:txBody>
          <a:bodyPr/>
          <a:lstStyle/>
          <a:p>
            <a:r>
              <a:rPr lang="fr-CA" dirty="0" err="1" smtClean="0"/>
              <a:t>Counseling</a:t>
            </a:r>
            <a:r>
              <a:rPr lang="fr-CA" dirty="0" smtClean="0"/>
              <a:t> </a:t>
            </a:r>
            <a:r>
              <a:rPr lang="fr-CA" dirty="0" err="1" smtClean="0"/>
              <a:t>Opportunities</a:t>
            </a: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75121">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52400" y="0"/>
            <a:ext cx="9448800" cy="228600"/>
            <a:chOff x="-96" y="2928"/>
            <a:chExt cx="5952" cy="144"/>
          </a:xfrm>
        </p:grpSpPr>
        <p:sp>
          <p:nvSpPr>
            <p:cNvPr id="20488"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20489"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20483" name="Rectangle 22"/>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20484" name="Rectangle 94"/>
          <p:cNvSpPr>
            <a:spLocks noChangeArrowheads="1"/>
          </p:cNvSpPr>
          <p:nvPr/>
        </p:nvSpPr>
        <p:spPr bwMode="auto">
          <a:xfrm>
            <a:off x="228600" y="5867400"/>
            <a:ext cx="8686800" cy="758825"/>
          </a:xfrm>
          <a:prstGeom prst="rect">
            <a:avLst/>
          </a:prstGeom>
          <a:noFill/>
          <a:ln w="9525">
            <a:noFill/>
            <a:miter lim="800000"/>
            <a:headEnd/>
            <a:tailEnd/>
          </a:ln>
        </p:spPr>
        <p:txBody>
          <a:bodyPr>
            <a:spAutoFit/>
          </a:bodyPr>
          <a:lstStyle/>
          <a:p>
            <a:pPr marL="342900" indent="-342900" eaLnBrk="1" hangingPunct="1">
              <a:spcBef>
                <a:spcPts val="100"/>
              </a:spcBef>
              <a:spcAft>
                <a:spcPts val="100"/>
              </a:spcAft>
            </a:pPr>
            <a:r>
              <a:rPr lang="en-US" sz="1000" i="1"/>
              <a:t>Adapted from:</a:t>
            </a:r>
          </a:p>
          <a:p>
            <a:pPr marL="342900" indent="-342900" eaLnBrk="1" hangingPunct="1">
              <a:spcBef>
                <a:spcPts val="100"/>
              </a:spcBef>
              <a:spcAft>
                <a:spcPts val="100"/>
              </a:spcAft>
            </a:pPr>
            <a:r>
              <a:rPr lang="en-US" sz="1000"/>
              <a:t>Marcus, B.H. &amp; Forsyth, L.A. </a:t>
            </a:r>
            <a:r>
              <a:rPr lang="en-US" sz="1000" i="1"/>
              <a:t>Motivating People to Be Physically Active. </a:t>
            </a:r>
            <a:r>
              <a:rPr lang="en-US" sz="1000"/>
              <a:t>2009, Human Kinetics.</a:t>
            </a:r>
          </a:p>
          <a:p>
            <a:pPr marL="342900" indent="-342900" eaLnBrk="1" hangingPunct="1">
              <a:spcBef>
                <a:spcPts val="100"/>
              </a:spcBef>
              <a:spcAft>
                <a:spcPts val="100"/>
              </a:spcAft>
            </a:pPr>
            <a:r>
              <a:rPr lang="en-US" sz="1000"/>
              <a:t>Prochaska, J.O., DiClemente, C.C., &amp; Norcross, J.C. (1992). In search of how people change: Applications to addictive behaviors. </a:t>
            </a:r>
            <a:r>
              <a:rPr lang="en-US" sz="1000" i="1"/>
              <a:t>American Psychologist, 47, </a:t>
            </a:r>
            <a:r>
              <a:rPr lang="en-US" sz="1000"/>
              <a:t>1102-1114. </a:t>
            </a:r>
          </a:p>
        </p:txBody>
      </p:sp>
      <p:sp>
        <p:nvSpPr>
          <p:cNvPr id="20485" name="Title 8"/>
          <p:cNvSpPr>
            <a:spLocks noGrp="1"/>
          </p:cNvSpPr>
          <p:nvPr>
            <p:ph type="title"/>
          </p:nvPr>
        </p:nvSpPr>
        <p:spPr>
          <a:xfrm>
            <a:off x="457200" y="274638"/>
            <a:ext cx="8458200" cy="1143000"/>
          </a:xfrm>
        </p:spPr>
        <p:txBody>
          <a:bodyPr/>
          <a:lstStyle/>
          <a:p>
            <a:r>
              <a:rPr lang="en-CA" sz="4000" b="1" smtClean="0"/>
              <a:t>Physical Activity Stage of Change</a:t>
            </a:r>
          </a:p>
        </p:txBody>
      </p:sp>
      <p:sp>
        <p:nvSpPr>
          <p:cNvPr id="20486" name="Content Placeholder 9"/>
          <p:cNvSpPr>
            <a:spLocks noGrp="1"/>
          </p:cNvSpPr>
          <p:nvPr>
            <p:ph idx="1"/>
          </p:nvPr>
        </p:nvSpPr>
        <p:spPr/>
        <p:txBody>
          <a:bodyPr/>
          <a:lstStyle/>
          <a:p>
            <a:pPr>
              <a:buFontTx/>
              <a:buNone/>
            </a:pPr>
            <a:r>
              <a:rPr lang="en-CA" b="1" smtClean="0"/>
              <a:t>Are you currently physically active?	</a:t>
            </a:r>
            <a:r>
              <a:rPr lang="en-CA" b="1" u="sng" smtClean="0"/>
              <a:t>NO</a:t>
            </a:r>
          </a:p>
          <a:p>
            <a:pPr algn="ctr">
              <a:buFontTx/>
              <a:buNone/>
            </a:pPr>
            <a:endParaRPr lang="en-CA" smtClean="0"/>
          </a:p>
          <a:p>
            <a:pPr>
              <a:buFontTx/>
              <a:buNone/>
            </a:pPr>
            <a:endParaRPr lang="en-CA" b="1" u="sng" smtClean="0"/>
          </a:p>
        </p:txBody>
      </p:sp>
      <p:graphicFrame>
        <p:nvGraphicFramePr>
          <p:cNvPr id="11" name="Diagram 10"/>
          <p:cNvGraphicFramePr/>
          <p:nvPr>
            <p:extLst>
              <p:ext uri="{D42A27DB-BD31-4B8C-83A1-F6EECF244321}">
                <p14:modId xmlns:p14="http://schemas.microsoft.com/office/powerpoint/2010/main" val="2133097305"/>
              </p:ext>
            </p:extLst>
          </p:nvPr>
        </p:nvGraphicFramePr>
        <p:xfrm>
          <a:off x="609600" y="2133600"/>
          <a:ext cx="7772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ADVISE - The sceptical patient!</a:t>
            </a:r>
            <a:endParaRPr lang="en-CA" dirty="0"/>
          </a:p>
        </p:txBody>
      </p:sp>
      <p:sp>
        <p:nvSpPr>
          <p:cNvPr id="3" name="Espace réservé du contenu 2"/>
          <p:cNvSpPr>
            <a:spLocks noGrp="1"/>
          </p:cNvSpPr>
          <p:nvPr>
            <p:ph idx="1"/>
          </p:nvPr>
        </p:nvSpPr>
        <p:spPr>
          <a:xfrm>
            <a:off x="533400" y="1371600"/>
            <a:ext cx="8229600" cy="4724400"/>
          </a:xfrm>
        </p:spPr>
        <p:txBody>
          <a:bodyPr>
            <a:normAutofit/>
          </a:bodyPr>
          <a:lstStyle/>
          <a:p>
            <a:r>
              <a:rPr lang="en-CA" sz="2800" dirty="0" smtClean="0"/>
              <a:t>“but I tried to exercise in the past but I never loose weight....”</a:t>
            </a:r>
          </a:p>
          <a:p>
            <a:endParaRPr lang="en-CA" sz="2800" dirty="0" smtClean="0"/>
          </a:p>
          <a:p>
            <a:endParaRPr lang="en-CA" sz="2800" dirty="0" smtClean="0"/>
          </a:p>
          <a:p>
            <a:r>
              <a:rPr lang="en-CA" sz="2800" dirty="0" smtClean="0"/>
              <a:t>“but I can’t afford to join a gym...”</a:t>
            </a:r>
          </a:p>
          <a:p>
            <a:endParaRPr lang="en-CA" dirty="0"/>
          </a:p>
          <a:p>
            <a:r>
              <a:rPr lang="en-CA" sz="2800" dirty="0" smtClean="0"/>
              <a:t>“but whenever I exercise my knees start to hurt and I don’t want to damage them....” </a:t>
            </a:r>
          </a:p>
          <a:p>
            <a:pPr>
              <a:buNone/>
            </a:pPr>
            <a:endParaRPr lang="en-C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334000"/>
            <a:ext cx="8439150" cy="1143000"/>
          </a:xfrm>
          <a:prstGeom prst="rect">
            <a:avLst/>
          </a:prstGeom>
          <a:noFill/>
          <a:ln w="38100">
            <a:solidFill>
              <a:srgbClr val="33CC33"/>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62200"/>
            <a:ext cx="8528050" cy="838200"/>
          </a:xfrm>
          <a:prstGeom prst="rect">
            <a:avLst/>
          </a:prstGeom>
          <a:noFill/>
          <a:ln w="38100">
            <a:solidFill>
              <a:srgbClr val="33CC33"/>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2770" name="Picture 2"/>
          <p:cNvPicPr>
            <a:picLocks noChangeAspect="1" noChangeArrowheads="1"/>
          </p:cNvPicPr>
          <p:nvPr/>
        </p:nvPicPr>
        <p:blipFill>
          <a:blip r:embed="rId4" cstate="print"/>
          <a:srcRect/>
          <a:stretch>
            <a:fillRect/>
          </a:stretch>
        </p:blipFill>
        <p:spPr bwMode="auto">
          <a:xfrm>
            <a:off x="1066800" y="3962400"/>
            <a:ext cx="6229350" cy="400050"/>
          </a:xfrm>
          <a:prstGeom prst="rect">
            <a:avLst/>
          </a:prstGeom>
          <a:noFill/>
          <a:ln w="38100">
            <a:solidFill>
              <a:srgbClr val="33CC33"/>
            </a:solidFill>
            <a:miter lim="800000"/>
            <a:headEnd/>
            <a:tailEnd/>
          </a:ln>
        </p:spPr>
      </p:pic>
      <p:sp>
        <p:nvSpPr>
          <p:cNvPr id="7" name="Rounded Rectangular Callout 6"/>
          <p:cNvSpPr/>
          <p:nvPr/>
        </p:nvSpPr>
        <p:spPr bwMode="auto">
          <a:xfrm>
            <a:off x="3124200" y="3352800"/>
            <a:ext cx="5105400" cy="3124200"/>
          </a:xfrm>
          <a:prstGeom prst="wedgeRoundRectCallout">
            <a:avLst>
              <a:gd name="adj1" fmla="val -34763"/>
              <a:gd name="adj2" fmla="val -5875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37890" name="Picture 2"/>
          <p:cNvPicPr>
            <a:picLocks noChangeAspect="1" noChangeArrowheads="1"/>
          </p:cNvPicPr>
          <p:nvPr/>
        </p:nvPicPr>
        <p:blipFill>
          <a:blip r:embed="rId5" cstate="print"/>
          <a:srcRect/>
          <a:stretch>
            <a:fillRect/>
          </a:stretch>
        </p:blipFill>
        <p:spPr bwMode="auto">
          <a:xfrm>
            <a:off x="3581400" y="3505200"/>
            <a:ext cx="4114800" cy="2853664"/>
          </a:xfrm>
          <a:prstGeom prst="rect">
            <a:avLst/>
          </a:prstGeom>
          <a:noFill/>
          <a:ln w="9525">
            <a:noFill/>
            <a:miter lim="800000"/>
            <a:headEnd/>
            <a:tailEnd/>
          </a:ln>
        </p:spPr>
      </p:pic>
    </p:spTree>
    <p:extLst>
      <p:ext uri="{BB962C8B-B14F-4D97-AF65-F5344CB8AC3E}">
        <p14:creationId xmlns:p14="http://schemas.microsoft.com/office/powerpoint/2010/main" val="3739195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4" presetID="1" presetClass="entr" presetSubtype="0" fill="hold" nodeType="withEffect">
                                  <p:stCondLst>
                                    <p:cond delay="0"/>
                                  </p:stCondLst>
                                  <p:childTnLst>
                                    <p:set>
                                      <p:cBhvr>
                                        <p:cTn id="15" dur="1" fill="hold">
                                          <p:stCondLst>
                                            <p:cond delay="0"/>
                                          </p:stCondLst>
                                        </p:cTn>
                                        <p:tgtEl>
                                          <p:spTgt spid="37890"/>
                                        </p:tgtEl>
                                        <p:attrNameLst>
                                          <p:attrName>style.visibility</p:attrName>
                                        </p:attrNameLst>
                                      </p:cBhvr>
                                      <p:to>
                                        <p:strVal val="visible"/>
                                      </p:to>
                                    </p:set>
                                  </p:childTnLst>
                                  <p:subTnLst>
                                    <p:set>
                                      <p:cBhvr override="childStyle">
                                        <p:cTn dur="1" fill="hold" display="0" masterRel="nextClick" afterEffect="1"/>
                                        <p:tgtEl>
                                          <p:spTgt spid="3789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2770"/>
                                        </p:tgtEl>
                                        <p:attrNameLst>
                                          <p:attrName>style.visibility</p:attrName>
                                        </p:attrNameLst>
                                      </p:cBhvr>
                                      <p:to>
                                        <p:strVal val="visible"/>
                                      </p:to>
                                    </p:set>
                                    <p:anim calcmode="lin" valueType="num">
                                      <p:cBhvr>
                                        <p:cTn id="20" dur="1000" fill="hold"/>
                                        <p:tgtEl>
                                          <p:spTgt spid="32770"/>
                                        </p:tgtEl>
                                        <p:attrNameLst>
                                          <p:attrName>ppt_w</p:attrName>
                                        </p:attrNameLst>
                                      </p:cBhvr>
                                      <p:tavLst>
                                        <p:tav tm="0">
                                          <p:val>
                                            <p:strVal val="#ppt_w*0.70"/>
                                          </p:val>
                                        </p:tav>
                                        <p:tav tm="100000">
                                          <p:val>
                                            <p:strVal val="#ppt_w"/>
                                          </p:val>
                                        </p:tav>
                                      </p:tavLst>
                                    </p:anim>
                                    <p:anim calcmode="lin" valueType="num">
                                      <p:cBhvr>
                                        <p:cTn id="21" dur="1000" fill="hold"/>
                                        <p:tgtEl>
                                          <p:spTgt spid="32770"/>
                                        </p:tgtEl>
                                        <p:attrNameLst>
                                          <p:attrName>ppt_h</p:attrName>
                                        </p:attrNameLst>
                                      </p:cBhvr>
                                      <p:tavLst>
                                        <p:tav tm="0">
                                          <p:val>
                                            <p:strVal val="#ppt_h"/>
                                          </p:val>
                                        </p:tav>
                                        <p:tav tm="100000">
                                          <p:val>
                                            <p:strVal val="#ppt_h"/>
                                          </p:val>
                                        </p:tav>
                                      </p:tavLst>
                                    </p:anim>
                                    <p:animEffect transition="in" filter="fade">
                                      <p:cBhvr>
                                        <p:cTn id="22" dur="1000"/>
                                        <p:tgtEl>
                                          <p:spTgt spid="3277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rsz_sitting"/>
          <p:cNvPicPr>
            <a:picLocks noChangeAspect="1" noChangeArrowheads="1"/>
          </p:cNvPicPr>
          <p:nvPr/>
        </p:nvPicPr>
        <p:blipFill>
          <a:blip r:embed="rId2" cstate="print"/>
          <a:srcRect/>
          <a:stretch>
            <a:fillRect/>
          </a:stretch>
        </p:blipFill>
        <p:spPr bwMode="auto">
          <a:xfrm>
            <a:off x="4814888" y="1928813"/>
            <a:ext cx="4329112" cy="4929187"/>
          </a:xfrm>
          <a:prstGeom prst="rect">
            <a:avLst/>
          </a:prstGeom>
          <a:noFill/>
          <a:ln w="9525">
            <a:noFill/>
            <a:miter lim="800000"/>
            <a:headEnd/>
            <a:tailEnd/>
          </a:ln>
        </p:spPr>
      </p:pic>
      <p:pic>
        <p:nvPicPr>
          <p:cNvPr id="26627" name="Picture 2" descr="http://scalablesocialmedia.com/wp-content/uploads/2013/02/Could-Your-Desk-Job-Decrease-Your-Life-Expectancy.jpg"/>
          <p:cNvPicPr>
            <a:picLocks noChangeAspect="1" noChangeArrowheads="1"/>
          </p:cNvPicPr>
          <p:nvPr/>
        </p:nvPicPr>
        <p:blipFill>
          <a:blip r:embed="rId3" cstate="print"/>
          <a:srcRect/>
          <a:stretch>
            <a:fillRect/>
          </a:stretch>
        </p:blipFill>
        <p:spPr bwMode="auto">
          <a:xfrm>
            <a:off x="0" y="0"/>
            <a:ext cx="5530850" cy="3778250"/>
          </a:xfrm>
          <a:prstGeom prst="rect">
            <a:avLst/>
          </a:prstGeom>
          <a:noFill/>
          <a:ln w="9525">
            <a:noFill/>
            <a:miter lim="800000"/>
            <a:headEnd/>
            <a:tailEnd/>
          </a:ln>
        </p:spPr>
      </p:pic>
      <p:pic>
        <p:nvPicPr>
          <p:cNvPr id="26628" name="Picture 5" descr="http://www.bitrebels.com/wp-content/uploads/2011/04/Evolution-Of-Man-Parodies-6.jpg"/>
          <p:cNvPicPr>
            <a:picLocks noChangeAspect="1" noChangeArrowheads="1"/>
          </p:cNvPicPr>
          <p:nvPr/>
        </p:nvPicPr>
        <p:blipFill>
          <a:blip r:embed="rId4" cstate="print"/>
          <a:srcRect t="24771" b="27966"/>
          <a:stretch>
            <a:fillRect/>
          </a:stretch>
        </p:blipFill>
        <p:spPr bwMode="auto">
          <a:xfrm>
            <a:off x="0" y="4191000"/>
            <a:ext cx="4821238" cy="1724025"/>
          </a:xfrm>
          <a:prstGeom prst="rect">
            <a:avLst/>
          </a:prstGeom>
          <a:noFill/>
          <a:ln w="9525">
            <a:noFill/>
            <a:miter lim="800000"/>
            <a:headEnd/>
            <a:tailEnd/>
          </a:ln>
        </p:spPr>
      </p:pic>
      <p:sp>
        <p:nvSpPr>
          <p:cNvPr id="2" name="TextBox 1"/>
          <p:cNvSpPr txBox="1"/>
          <p:nvPr/>
        </p:nvSpPr>
        <p:spPr>
          <a:xfrm>
            <a:off x="5503636" y="304800"/>
            <a:ext cx="3810000" cy="1200329"/>
          </a:xfrm>
          <a:prstGeom prst="rect">
            <a:avLst/>
          </a:prstGeom>
          <a:noFill/>
        </p:spPr>
        <p:txBody>
          <a:bodyPr wrap="square" rtlCol="0">
            <a:spAutoFit/>
          </a:bodyPr>
          <a:lstStyle/>
          <a:p>
            <a:r>
              <a:rPr lang="en-US" b="1" dirty="0">
                <a:solidFill>
                  <a:srgbClr val="000000"/>
                </a:solidFill>
                <a:latin typeface="Arial"/>
                <a:cs typeface="Arial"/>
              </a:rPr>
              <a:t>Each hour of TV cuts about 22 minutes from one’s life span, </a:t>
            </a:r>
          </a:p>
          <a:p>
            <a:r>
              <a:rPr lang="en-US" b="1" dirty="0">
                <a:solidFill>
                  <a:srgbClr val="000000"/>
                </a:solidFill>
                <a:latin typeface="Arial"/>
                <a:cs typeface="Arial"/>
              </a:rPr>
              <a:t>smokers ~11 minutes/ cigarette. </a:t>
            </a:r>
          </a:p>
          <a:p>
            <a:r>
              <a:rPr lang="en-US" dirty="0" err="1">
                <a:solidFill>
                  <a:srgbClr val="000000"/>
                </a:solidFill>
                <a:latin typeface="Arial"/>
                <a:cs typeface="Arial"/>
              </a:rPr>
              <a:t>Kanodia</a:t>
            </a:r>
            <a:r>
              <a:rPr lang="en-US" dirty="0">
                <a:solidFill>
                  <a:srgbClr val="000000"/>
                </a:solidFill>
                <a:latin typeface="Arial"/>
                <a:cs typeface="Arial"/>
              </a:rPr>
              <a:t> et al., BJSM, 2012</a:t>
            </a:r>
          </a:p>
        </p:txBody>
      </p:sp>
    </p:spTree>
    <p:extLst>
      <p:ext uri="{BB962C8B-B14F-4D97-AF65-F5344CB8AC3E}">
        <p14:creationId xmlns:p14="http://schemas.microsoft.com/office/powerpoint/2010/main" val="37894876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srcRect/>
          <a:stretch>
            <a:fillRect/>
          </a:stretch>
        </p:blipFill>
        <p:spPr bwMode="auto">
          <a:xfrm>
            <a:off x="2286000" y="0"/>
            <a:ext cx="4078796" cy="6671691"/>
          </a:xfrm>
          <a:prstGeom prst="rect">
            <a:avLst/>
          </a:prstGeom>
          <a:noFill/>
          <a:ln w="9525">
            <a:noFill/>
            <a:miter lim="800000"/>
            <a:headEnd/>
            <a:tailEnd/>
          </a:ln>
        </p:spPr>
      </p:pic>
      <p:sp>
        <p:nvSpPr>
          <p:cNvPr id="3" name="Oval 2"/>
          <p:cNvSpPr/>
          <p:nvPr/>
        </p:nvSpPr>
        <p:spPr bwMode="auto">
          <a:xfrm>
            <a:off x="1981200" y="1219200"/>
            <a:ext cx="4495800" cy="1143000"/>
          </a:xfrm>
          <a:prstGeom prst="ellipse">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rgbClr val="FF0000"/>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ADVISE – Your patient is receptive to learning more</a:t>
            </a:r>
            <a:endParaRPr lang="en-CA"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48219"/>
          <a:stretch>
            <a:fillRect/>
          </a:stretch>
        </p:blipFill>
        <p:spPr bwMode="auto">
          <a:xfrm>
            <a:off x="457200" y="1689555"/>
            <a:ext cx="8229600" cy="2251035"/>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95288" y="260350"/>
            <a:ext cx="8229600" cy="1143000"/>
          </a:xfrm>
        </p:spPr>
        <p:txBody>
          <a:bodyPr/>
          <a:lstStyle/>
          <a:p>
            <a:pPr eaLnBrk="1" hangingPunct="1"/>
            <a:r>
              <a:rPr lang="en-CA" altLang="en-US" smtClean="0">
                <a:ea typeface="ＭＳ Ｐゴシック" pitchFamily="34" charset="-128"/>
              </a:rPr>
              <a:t>Mitigating Potential Bias</a:t>
            </a:r>
          </a:p>
        </p:txBody>
      </p:sp>
      <p:sp>
        <p:nvSpPr>
          <p:cNvPr id="16386" name="Content Placeholder 2"/>
          <p:cNvSpPr>
            <a:spLocks noGrp="1"/>
          </p:cNvSpPr>
          <p:nvPr>
            <p:ph idx="1"/>
          </p:nvPr>
        </p:nvSpPr>
        <p:spPr/>
        <p:txBody>
          <a:bodyPr/>
          <a:lstStyle/>
          <a:p>
            <a:pPr eaLnBrk="1" hangingPunct="1"/>
            <a:r>
              <a:rPr lang="en-US" altLang="en-US" sz="2400" dirty="0" smtClean="0">
                <a:solidFill>
                  <a:srgbClr val="000000"/>
                </a:solidFill>
                <a:ea typeface="ＭＳ Ｐゴシック" pitchFamily="34" charset="-128"/>
              </a:rPr>
              <a:t>This presentation will not discuss use of pharmaceutical agents</a:t>
            </a:r>
          </a:p>
          <a:p>
            <a:pPr eaLnBrk="1" hangingPunct="1"/>
            <a:endParaRPr lang="en-US" altLang="en-US" sz="2400" dirty="0" smtClean="0">
              <a:solidFill>
                <a:srgbClr val="000000"/>
              </a:solidFill>
              <a:ea typeface="ＭＳ Ｐゴシック" pitchFamily="34" charset="-128"/>
            </a:endParaRPr>
          </a:p>
          <a:p>
            <a:pPr eaLnBrk="1" hangingPunct="1"/>
            <a:r>
              <a:rPr lang="en-US" altLang="en-US" sz="2400" dirty="0" smtClean="0">
                <a:solidFill>
                  <a:srgbClr val="000000"/>
                </a:solidFill>
                <a:ea typeface="ＭＳ Ｐゴシック" pitchFamily="34" charset="-128"/>
              </a:rPr>
              <a:t>This presentation </a:t>
            </a:r>
            <a:r>
              <a:rPr lang="en-US" altLang="en-US" sz="2400" i="1" dirty="0" smtClean="0">
                <a:solidFill>
                  <a:srgbClr val="000000"/>
                </a:solidFill>
                <a:ea typeface="ＭＳ Ｐゴシック" pitchFamily="34" charset="-128"/>
              </a:rPr>
              <a:t>may</a:t>
            </a:r>
            <a:r>
              <a:rPr lang="en-US" altLang="en-US" sz="2400" dirty="0" smtClean="0">
                <a:solidFill>
                  <a:srgbClr val="000000"/>
                </a:solidFill>
                <a:ea typeface="ＭＳ Ｐゴシック" pitchFamily="34" charset="-128"/>
              </a:rPr>
              <a:t> discuss the use of exercise training tools. </a:t>
            </a:r>
          </a:p>
          <a:p>
            <a:pPr eaLnBrk="1" hangingPunct="1">
              <a:buFont typeface="Arial" pitchFamily="34" charset="0"/>
              <a:buNone/>
            </a:pPr>
            <a:endParaRPr lang="en-CA" altLang="en-US" sz="2400" dirty="0" smtClean="0">
              <a:solidFill>
                <a:srgbClr val="FF0000"/>
              </a:solidFill>
              <a:ea typeface="ＭＳ Ｐゴシック" pitchFamily="34" charset="-128"/>
            </a:endParaRPr>
          </a:p>
          <a:p>
            <a:pPr eaLnBrk="1" hangingPunct="1">
              <a:buFont typeface="Arial" pitchFamily="34" charset="0"/>
              <a:buNone/>
            </a:pPr>
            <a:endParaRPr lang="en-CA" altLang="en-US" sz="2000" dirty="0" smtClean="0">
              <a:solidFill>
                <a:srgbClr val="FF0000"/>
              </a:solidFill>
              <a:ea typeface="ＭＳ Ｐゴシック" pitchFamily="34" charset="-128"/>
            </a:endParaRPr>
          </a:p>
          <a:p>
            <a:pPr eaLnBrk="1" hangingPunct="1"/>
            <a:endParaRPr lang="en-CA" altLang="en-US" dirty="0" smtClean="0">
              <a:ea typeface="ＭＳ Ｐゴシック" pitchFamily="34" charset="-128"/>
            </a:endParaRPr>
          </a:p>
        </p:txBody>
      </p:sp>
      <p:sp>
        <p:nvSpPr>
          <p:cNvPr id="16387" name="TextBox 3"/>
          <p:cNvSpPr txBox="1">
            <a:spLocks noChangeArrowheads="1"/>
          </p:cNvSpPr>
          <p:nvPr/>
        </p:nvSpPr>
        <p:spPr bwMode="auto">
          <a:xfrm>
            <a:off x="179388" y="19050"/>
            <a:ext cx="4392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altLang="en-US" sz="1800" smtClean="0">
                <a:solidFill>
                  <a:srgbClr val="C0504D"/>
                </a:solidFill>
                <a:latin typeface="Calibri" pitchFamily="34" charset="0"/>
                <a:cs typeface="+mn-cs"/>
              </a:rPr>
              <a:t>CFPC CoI Templates: Slide 2</a:t>
            </a:r>
          </a:p>
        </p:txBody>
      </p:sp>
    </p:spTree>
    <p:extLst>
      <p:ext uri="{BB962C8B-B14F-4D97-AF65-F5344CB8AC3E}">
        <p14:creationId xmlns:p14="http://schemas.microsoft.com/office/powerpoint/2010/main" val="369447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152400" y="0"/>
            <a:ext cx="9448800" cy="228600"/>
            <a:chOff x="-96" y="2928"/>
            <a:chExt cx="5952" cy="144"/>
          </a:xfrm>
        </p:grpSpPr>
        <p:sp>
          <p:nvSpPr>
            <p:cNvPr id="21512"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21513"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21507" name="Rectangle 22"/>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21508" name="Rectangle 94"/>
          <p:cNvSpPr>
            <a:spLocks noChangeArrowheads="1"/>
          </p:cNvSpPr>
          <p:nvPr/>
        </p:nvSpPr>
        <p:spPr bwMode="auto">
          <a:xfrm>
            <a:off x="228600" y="5715000"/>
            <a:ext cx="8686800" cy="882650"/>
          </a:xfrm>
          <a:prstGeom prst="rect">
            <a:avLst/>
          </a:prstGeom>
          <a:noFill/>
          <a:ln w="9525">
            <a:noFill/>
            <a:miter lim="800000"/>
            <a:headEnd/>
            <a:tailEnd/>
          </a:ln>
        </p:spPr>
        <p:txBody>
          <a:bodyPr>
            <a:spAutoFit/>
          </a:bodyPr>
          <a:lstStyle/>
          <a:p>
            <a:pPr marL="342900" indent="-342900" eaLnBrk="1" hangingPunct="1">
              <a:spcBef>
                <a:spcPts val="100"/>
              </a:spcBef>
              <a:spcAft>
                <a:spcPts val="100"/>
              </a:spcAft>
            </a:pPr>
            <a:r>
              <a:rPr lang="en-US" sz="1200" i="1"/>
              <a:t>Adapted from:</a:t>
            </a:r>
          </a:p>
          <a:p>
            <a:pPr marL="342900" indent="-342900" eaLnBrk="1" hangingPunct="1">
              <a:spcBef>
                <a:spcPts val="100"/>
              </a:spcBef>
              <a:spcAft>
                <a:spcPts val="100"/>
              </a:spcAft>
            </a:pPr>
            <a:r>
              <a:rPr lang="en-US" sz="1200"/>
              <a:t>Marcus, B.H. &amp; Forsyth, L.A. </a:t>
            </a:r>
            <a:r>
              <a:rPr lang="en-US" sz="1200" i="1"/>
              <a:t>Motivating People to Be Physically Active. </a:t>
            </a:r>
            <a:r>
              <a:rPr lang="en-US" sz="1200"/>
              <a:t>2009, Human Kinetics.</a:t>
            </a:r>
          </a:p>
          <a:p>
            <a:pPr marL="342900" indent="-342900" eaLnBrk="1" hangingPunct="1">
              <a:spcBef>
                <a:spcPts val="100"/>
              </a:spcBef>
              <a:spcAft>
                <a:spcPts val="100"/>
              </a:spcAft>
            </a:pPr>
            <a:r>
              <a:rPr lang="en-US" sz="1200"/>
              <a:t>Prochaska, J.O., DiClemente, C.C., &amp; Norcross, J.C. (1992). In search of how people change: Applications to addictive behaviors. </a:t>
            </a:r>
            <a:r>
              <a:rPr lang="en-US" sz="1200" i="1"/>
              <a:t>American Psychologist, 47, </a:t>
            </a:r>
            <a:r>
              <a:rPr lang="en-US" sz="1200"/>
              <a:t>1102-1114. </a:t>
            </a:r>
          </a:p>
        </p:txBody>
      </p:sp>
      <p:sp>
        <p:nvSpPr>
          <p:cNvPr id="21509" name="Title 8"/>
          <p:cNvSpPr>
            <a:spLocks noGrp="1"/>
          </p:cNvSpPr>
          <p:nvPr>
            <p:ph type="title"/>
          </p:nvPr>
        </p:nvSpPr>
        <p:spPr>
          <a:xfrm>
            <a:off x="457200" y="274638"/>
            <a:ext cx="8458200" cy="1143000"/>
          </a:xfrm>
        </p:spPr>
        <p:txBody>
          <a:bodyPr/>
          <a:lstStyle/>
          <a:p>
            <a:r>
              <a:rPr lang="en-CA" sz="4000" b="1" smtClean="0"/>
              <a:t>Physical Activity Stage of Change</a:t>
            </a:r>
          </a:p>
        </p:txBody>
      </p:sp>
      <p:sp>
        <p:nvSpPr>
          <p:cNvPr id="21510" name="Content Placeholder 9"/>
          <p:cNvSpPr>
            <a:spLocks noGrp="1"/>
          </p:cNvSpPr>
          <p:nvPr>
            <p:ph idx="1"/>
          </p:nvPr>
        </p:nvSpPr>
        <p:spPr>
          <a:xfrm>
            <a:off x="457200" y="1600200"/>
            <a:ext cx="8458200" cy="4525963"/>
          </a:xfrm>
        </p:spPr>
        <p:txBody>
          <a:bodyPr/>
          <a:lstStyle/>
          <a:p>
            <a:pPr>
              <a:buFontTx/>
              <a:buNone/>
            </a:pPr>
            <a:r>
              <a:rPr lang="en-CA" b="1" smtClean="0"/>
              <a:t>Are you currently physically active?	</a:t>
            </a:r>
            <a:r>
              <a:rPr lang="en-CA" b="1" u="sng" smtClean="0"/>
              <a:t>YES</a:t>
            </a:r>
          </a:p>
          <a:p>
            <a:pPr algn="ctr">
              <a:buFontTx/>
              <a:buNone/>
            </a:pPr>
            <a:endParaRPr lang="en-CA" smtClean="0"/>
          </a:p>
          <a:p>
            <a:pPr>
              <a:buFontTx/>
              <a:buNone/>
            </a:pPr>
            <a:endParaRPr lang="en-CA" b="1" u="sng" smtClean="0"/>
          </a:p>
        </p:txBody>
      </p:sp>
      <p:graphicFrame>
        <p:nvGraphicFramePr>
          <p:cNvPr id="13" name="Diagram 12"/>
          <p:cNvGraphicFramePr/>
          <p:nvPr/>
        </p:nvGraphicFramePr>
        <p:xfrm>
          <a:off x="609600" y="2057400"/>
          <a:ext cx="80772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Case 1: Amanda Walker</a:t>
            </a:r>
            <a:endParaRPr lang="fr-CA" dirty="0"/>
          </a:p>
        </p:txBody>
      </p:sp>
      <p:sp>
        <p:nvSpPr>
          <p:cNvPr id="3" name="Espace réservé du contenu 2"/>
          <p:cNvSpPr>
            <a:spLocks noGrp="1"/>
          </p:cNvSpPr>
          <p:nvPr>
            <p:ph idx="1"/>
          </p:nvPr>
        </p:nvSpPr>
        <p:spPr>
          <a:xfrm>
            <a:off x="457200" y="1447800"/>
            <a:ext cx="8229600" cy="4525963"/>
          </a:xfrm>
        </p:spPr>
        <p:txBody>
          <a:bodyPr/>
          <a:lstStyle/>
          <a:p>
            <a:r>
              <a:rPr lang="en-CA" sz="2800" dirty="0" smtClean="0"/>
              <a:t>A 58 year old woman seen for her periodic visit with hypertension as her only known health condition.</a:t>
            </a:r>
          </a:p>
          <a:p>
            <a:r>
              <a:rPr lang="en-CA" sz="2800" dirty="0" smtClean="0"/>
              <a:t>Your evaluation reveals good control of her hypertension and no suspected new conditions.</a:t>
            </a:r>
          </a:p>
          <a:p>
            <a:r>
              <a:rPr lang="en-CA" sz="2800" dirty="0" smtClean="0"/>
              <a:t>She is about to retire and your PA assessment reveals that she takes a 20-30 min walk with her husband 3-4 times a week.</a:t>
            </a:r>
          </a:p>
          <a:p>
            <a:r>
              <a:rPr lang="en-CA" sz="2800" b="1" dirty="0" smtClean="0"/>
              <a:t>What would be your exercise prescription?  </a:t>
            </a:r>
            <a:endParaRPr lang="en-CA" sz="2800" b="1" dirty="0"/>
          </a:p>
        </p:txBody>
      </p:sp>
    </p:spTree>
    <p:extLst>
      <p:ext uri="{BB962C8B-B14F-4D97-AF65-F5344CB8AC3E}">
        <p14:creationId xmlns:p14="http://schemas.microsoft.com/office/powerpoint/2010/main" val="24750858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533400"/>
            <a:ext cx="2541080" cy="1384995"/>
          </a:xfrm>
          <a:prstGeom prst="rect">
            <a:avLst/>
          </a:prstGeom>
          <a:noFill/>
        </p:spPr>
        <p:txBody>
          <a:bodyPr wrap="none" lIns="91440" tIns="45720" rIns="91440" bIns="45720">
            <a:spAutoFit/>
          </a:bodyPr>
          <a:lstStyle/>
          <a:p>
            <a:pPr algn="ct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One possible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prescription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for Amanda…</a:t>
            </a:r>
            <a:endParaRPr lang="fr-CA"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4374">
            <a:off x="2797606" y="789618"/>
            <a:ext cx="3327400" cy="5143500"/>
          </a:xfrm>
          <a:prstGeom prst="rect">
            <a:avLst/>
          </a:prstGeom>
          <a:noFill/>
          <a:ln w="9525">
            <a:solidFill>
              <a:schemeClr val="tx1"/>
            </a:solidFill>
            <a:miter lim="800000"/>
            <a:headEnd/>
            <a:tailEnd/>
          </a:ln>
          <a:effectLst>
            <a:outerShdw blurRad="50800" dist="215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9965">
            <a:off x="4752089" y="824023"/>
            <a:ext cx="3742975" cy="5016794"/>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9057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Case 2: John </a:t>
            </a:r>
            <a:r>
              <a:rPr lang="fr-CA" dirty="0" err="1" smtClean="0"/>
              <a:t>Sweet</a:t>
            </a:r>
            <a:endParaRPr lang="fr-CA" dirty="0"/>
          </a:p>
        </p:txBody>
      </p:sp>
      <p:sp>
        <p:nvSpPr>
          <p:cNvPr id="3" name="Espace réservé du contenu 2"/>
          <p:cNvSpPr>
            <a:spLocks noGrp="1"/>
          </p:cNvSpPr>
          <p:nvPr>
            <p:ph idx="1"/>
          </p:nvPr>
        </p:nvSpPr>
        <p:spPr>
          <a:xfrm>
            <a:off x="457200" y="1447800"/>
            <a:ext cx="8229600" cy="4525963"/>
          </a:xfrm>
        </p:spPr>
        <p:txBody>
          <a:bodyPr/>
          <a:lstStyle/>
          <a:p>
            <a:r>
              <a:rPr lang="en-CA" sz="2400" dirty="0" smtClean="0"/>
              <a:t>A 39 year old man seen for a follow-up following a glucose tolerance test.</a:t>
            </a:r>
          </a:p>
          <a:p>
            <a:r>
              <a:rPr lang="en-CA" sz="2400" dirty="0" smtClean="0"/>
              <a:t>He is a computer analyst working 60 hours a week, sedentary and obese (BMI = 33).</a:t>
            </a:r>
          </a:p>
          <a:p>
            <a:r>
              <a:rPr lang="en-CA" sz="2400" dirty="0" smtClean="0"/>
              <a:t>His average blood pressure  145/85</a:t>
            </a:r>
          </a:p>
          <a:p>
            <a:r>
              <a:rPr lang="en-CA" sz="2400" dirty="0"/>
              <a:t>H</a:t>
            </a:r>
            <a:r>
              <a:rPr lang="en-CA" sz="2400" dirty="0" smtClean="0"/>
              <a:t>is lab results are just below the threshold for dyslipidemia and diabetes diagnosis. </a:t>
            </a:r>
          </a:p>
          <a:p>
            <a:r>
              <a:rPr lang="en-CA" sz="2400" dirty="0" smtClean="0"/>
              <a:t>As part of your general counseling regarding metabolic syndrome…  </a:t>
            </a:r>
          </a:p>
          <a:p>
            <a:r>
              <a:rPr lang="en-CA" sz="2400" b="1" dirty="0"/>
              <a:t>What would be your exercise prescription?  </a:t>
            </a:r>
          </a:p>
        </p:txBody>
      </p:sp>
    </p:spTree>
    <p:extLst>
      <p:ext uri="{BB962C8B-B14F-4D97-AF65-F5344CB8AC3E}">
        <p14:creationId xmlns:p14="http://schemas.microsoft.com/office/powerpoint/2010/main" val="30777526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533400"/>
            <a:ext cx="2541080" cy="1384995"/>
          </a:xfrm>
          <a:prstGeom prst="rect">
            <a:avLst/>
          </a:prstGeom>
          <a:noFill/>
        </p:spPr>
        <p:txBody>
          <a:bodyPr wrap="none" lIns="91440" tIns="45720" rIns="91440" bIns="45720">
            <a:spAutoFit/>
          </a:bodyPr>
          <a:lstStyle/>
          <a:p>
            <a:pPr algn="ct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One possible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prescription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for John…</a:t>
            </a:r>
            <a:endParaRPr lang="fr-CA"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3534">
            <a:off x="3655870" y="704774"/>
            <a:ext cx="3689350" cy="5308600"/>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73397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Case 3: Susan </a:t>
            </a:r>
            <a:r>
              <a:rPr lang="fr-CA" dirty="0" err="1" smtClean="0"/>
              <a:t>Fitt</a:t>
            </a:r>
            <a:r>
              <a:rPr lang="fr-CA" dirty="0" smtClean="0"/>
              <a:t> </a:t>
            </a:r>
            <a:endParaRPr lang="fr-CA" dirty="0"/>
          </a:p>
        </p:txBody>
      </p:sp>
      <p:sp>
        <p:nvSpPr>
          <p:cNvPr id="3" name="Espace réservé du contenu 2"/>
          <p:cNvSpPr>
            <a:spLocks noGrp="1"/>
          </p:cNvSpPr>
          <p:nvPr>
            <p:ph idx="1"/>
          </p:nvPr>
        </p:nvSpPr>
        <p:spPr>
          <a:xfrm>
            <a:off x="457200" y="1600200"/>
            <a:ext cx="8229600" cy="4525963"/>
          </a:xfrm>
        </p:spPr>
        <p:txBody>
          <a:bodyPr/>
          <a:lstStyle/>
          <a:p>
            <a:r>
              <a:rPr lang="en-CA" sz="2400" dirty="0" smtClean="0"/>
              <a:t>A healthy 31 year old teacher seen for her periodic health evaluation and oral contraceptive renewal.</a:t>
            </a:r>
          </a:p>
          <a:p>
            <a:r>
              <a:rPr lang="en-CA" sz="2400" dirty="0" smtClean="0"/>
              <a:t>She reports that her IT band syndrome rapidly resolved following your suggestions and that she was able to participate in her first 10 km run last August.</a:t>
            </a:r>
          </a:p>
          <a:p>
            <a:r>
              <a:rPr lang="en-CA" sz="2400" dirty="0" smtClean="0"/>
              <a:t>She says she would like to run a half-marathon next year and asks you for counseling on how to prepare for such an objective. </a:t>
            </a:r>
          </a:p>
          <a:p>
            <a:r>
              <a:rPr lang="en-CA" sz="2400" b="1" dirty="0"/>
              <a:t>What would be your exercise prescription?  </a:t>
            </a:r>
          </a:p>
          <a:p>
            <a:pPr marL="0" indent="0">
              <a:buNone/>
            </a:pPr>
            <a:endParaRPr lang="en-CA" sz="2400" dirty="0"/>
          </a:p>
        </p:txBody>
      </p:sp>
    </p:spTree>
    <p:extLst>
      <p:ext uri="{BB962C8B-B14F-4D97-AF65-F5344CB8AC3E}">
        <p14:creationId xmlns:p14="http://schemas.microsoft.com/office/powerpoint/2010/main" val="17644906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533400"/>
            <a:ext cx="2541080" cy="1384995"/>
          </a:xfrm>
          <a:prstGeom prst="rect">
            <a:avLst/>
          </a:prstGeom>
          <a:noFill/>
        </p:spPr>
        <p:txBody>
          <a:bodyPr wrap="none" lIns="91440" tIns="45720" rIns="91440" bIns="45720">
            <a:spAutoFit/>
          </a:bodyPr>
          <a:lstStyle/>
          <a:p>
            <a:pPr algn="ct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One possible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prescription </a:t>
            </a:r>
            <a:b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br>
            <a:r>
              <a:rPr lang="fr-CA" sz="2800" b="1" dirty="0" smtClean="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rPr>
              <a:t>for Susan…</a:t>
            </a:r>
            <a:endParaRPr lang="fr-CA"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cs typeface="Arial"/>
            </a:endParaRP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2302">
            <a:off x="3953137" y="774309"/>
            <a:ext cx="3670300" cy="5314950"/>
          </a:xfrm>
          <a:prstGeom prst="rect">
            <a:avLst/>
          </a:prstGeom>
          <a:noFill/>
          <a:ln w="9525">
            <a:solidFill>
              <a:schemeClr val="tx1"/>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6073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2316162"/>
          </a:xfrm>
        </p:spPr>
        <p:txBody>
          <a:bodyPr/>
          <a:lstStyle/>
          <a:p>
            <a:r>
              <a:rPr lang="en-CA" sz="4000" dirty="0" smtClean="0"/>
              <a:t>Who can assist you and your patient in the prescription and adaptation of an exercise program?</a:t>
            </a:r>
            <a:endParaRPr lang="en-CA" sz="4000" dirty="0"/>
          </a:p>
        </p:txBody>
      </p:sp>
      <p:pic>
        <p:nvPicPr>
          <p:cNvPr id="4" name="Picture 5" descr="http://media.metroland.com/metroland_initiatives/exercise.jpeg"/>
          <p:cNvPicPr>
            <a:picLocks noChangeAspect="1" noChangeArrowheads="1"/>
          </p:cNvPicPr>
          <p:nvPr/>
        </p:nvPicPr>
        <p:blipFill>
          <a:blip r:embed="rId2" cstate="print"/>
          <a:srcRect/>
          <a:stretch>
            <a:fillRect/>
          </a:stretch>
        </p:blipFill>
        <p:spPr bwMode="auto">
          <a:xfrm>
            <a:off x="2895600" y="2133600"/>
            <a:ext cx="3118737" cy="4419600"/>
          </a:xfrm>
          <a:prstGeom prst="rect">
            <a:avLst/>
          </a:prstGeom>
          <a:noFill/>
          <a:ln w="9525">
            <a:noFill/>
            <a:miter lim="800000"/>
            <a:headEnd/>
            <a:tailEnd/>
          </a:ln>
        </p:spPr>
      </p:pic>
      <p:sp>
        <p:nvSpPr>
          <p:cNvPr id="5" name="Rectangle 4"/>
          <p:cNvSpPr/>
          <p:nvPr/>
        </p:nvSpPr>
        <p:spPr>
          <a:xfrm>
            <a:off x="533400" y="3352800"/>
            <a:ext cx="8307082" cy="707886"/>
          </a:xfrm>
          <a:prstGeom prst="rect">
            <a:avLst/>
          </a:prstGeom>
        </p:spPr>
        <p:txBody>
          <a:bodyPr wrap="none">
            <a:spAutoFit/>
          </a:bodyPr>
          <a:lstStyle/>
          <a:p>
            <a:r>
              <a:rPr lang="en-CA" sz="4000" b="1" dirty="0" smtClean="0">
                <a:solidFill>
                  <a:srgbClr val="000000"/>
                </a:solidFill>
                <a:effectLst>
                  <a:outerShdw blurRad="38100" dist="38100" dir="2700000" algn="tl">
                    <a:srgbClr val="000000">
                      <a:alpha val="43137"/>
                    </a:srgbClr>
                  </a:outerShdw>
                </a:effectLst>
              </a:rPr>
              <a:t>Who is an exercise professional?</a:t>
            </a:r>
          </a:p>
        </p:txBody>
      </p:sp>
    </p:spTree>
    <p:extLst>
      <p:ext uri="{BB962C8B-B14F-4D97-AF65-F5344CB8AC3E}">
        <p14:creationId xmlns:p14="http://schemas.microsoft.com/office/powerpoint/2010/main" val="565642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52400" y="0"/>
            <a:ext cx="9448800" cy="228600"/>
            <a:chOff x="-96" y="2928"/>
            <a:chExt cx="5952" cy="144"/>
          </a:xfrm>
        </p:grpSpPr>
        <p:sp>
          <p:nvSpPr>
            <p:cNvPr id="34823"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34824"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34819" name="Rectangle 15"/>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34820" name="Title 10"/>
          <p:cNvSpPr>
            <a:spLocks noGrp="1"/>
          </p:cNvSpPr>
          <p:nvPr>
            <p:ph type="title"/>
          </p:nvPr>
        </p:nvSpPr>
        <p:spPr/>
        <p:txBody>
          <a:bodyPr/>
          <a:lstStyle/>
          <a:p>
            <a:r>
              <a:rPr lang="en-CA" sz="3600" b="1" dirty="0" smtClean="0">
                <a:solidFill>
                  <a:srgbClr val="0070C0"/>
                </a:solidFill>
              </a:rPr>
              <a:t>Exercise Professionals</a:t>
            </a:r>
          </a:p>
        </p:txBody>
      </p:sp>
      <p:sp>
        <p:nvSpPr>
          <p:cNvPr id="34821" name="Content Placeholder 11"/>
          <p:cNvSpPr>
            <a:spLocks noGrp="1"/>
          </p:cNvSpPr>
          <p:nvPr>
            <p:ph idx="1"/>
          </p:nvPr>
        </p:nvSpPr>
        <p:spPr>
          <a:xfrm>
            <a:off x="381000" y="1219200"/>
            <a:ext cx="8458200" cy="5287963"/>
          </a:xfrm>
        </p:spPr>
        <p:txBody>
          <a:bodyPr/>
          <a:lstStyle/>
          <a:p>
            <a:pPr marL="0" indent="0">
              <a:buNone/>
            </a:pPr>
            <a:r>
              <a:rPr lang="en-CA" sz="2400" dirty="0" smtClean="0"/>
              <a:t>In addition to those regulated health professionals that can receive referrals (e.g. physiotherapists, sport chiropractors):</a:t>
            </a:r>
          </a:p>
          <a:p>
            <a:pPr marL="0" indent="0">
              <a:buNone/>
            </a:pPr>
            <a:endParaRPr lang="en-CA" sz="2400" dirty="0" smtClean="0"/>
          </a:p>
          <a:p>
            <a:pPr marL="0" indent="0">
              <a:buNone/>
            </a:pPr>
            <a:r>
              <a:rPr lang="en-CA" sz="2400" b="1" dirty="0" smtClean="0"/>
              <a:t>EIMC Recognition Program:  </a:t>
            </a:r>
            <a:r>
              <a:rPr lang="en-CA" sz="2000" dirty="0"/>
              <a:t>Q</a:t>
            </a:r>
            <a:r>
              <a:rPr lang="en-CA" sz="2000" dirty="0" smtClean="0"/>
              <a:t>ualified exercise professionals including: </a:t>
            </a:r>
          </a:p>
          <a:p>
            <a:pPr marL="0" indent="0">
              <a:buNone/>
            </a:pPr>
            <a:r>
              <a:rPr lang="en-CA" sz="2000" dirty="0" smtClean="0"/>
              <a:t>	Canadian Society for Exercise Physiology </a:t>
            </a:r>
            <a:r>
              <a:rPr lang="en-CA" sz="2000" dirty="0" smtClean="0">
                <a:hlinkClick r:id="rId3"/>
              </a:rPr>
              <a:t>http://www.csep.ca</a:t>
            </a:r>
            <a:endParaRPr lang="en-CA" sz="2000" dirty="0" smtClean="0"/>
          </a:p>
          <a:p>
            <a:pPr marL="457200" lvl="1" indent="0">
              <a:buNone/>
            </a:pPr>
            <a:r>
              <a:rPr lang="en-CA" sz="2000" dirty="0" smtClean="0"/>
              <a:t>	CSEP-CPT; CSEP-CEP</a:t>
            </a:r>
          </a:p>
          <a:p>
            <a:pPr marL="457200" lvl="1" indent="0">
              <a:buNone/>
            </a:pPr>
            <a:r>
              <a:rPr lang="en-CA" sz="2000" dirty="0"/>
              <a:t>	</a:t>
            </a:r>
            <a:r>
              <a:rPr lang="en-CA" sz="2000" dirty="0" smtClean="0"/>
              <a:t>Registered </a:t>
            </a:r>
            <a:r>
              <a:rPr lang="en-CA" sz="2000" dirty="0" err="1" smtClean="0"/>
              <a:t>Kinesiologists</a:t>
            </a:r>
            <a:r>
              <a:rPr lang="en-CA" sz="2000" dirty="0" smtClean="0"/>
              <a:t>, </a:t>
            </a:r>
            <a:r>
              <a:rPr lang="en-CA" sz="2000" dirty="0" err="1" smtClean="0"/>
              <a:t>RKin</a:t>
            </a:r>
            <a:endParaRPr lang="en-CA" sz="2000" dirty="0"/>
          </a:p>
          <a:p>
            <a:pPr lvl="2"/>
            <a:r>
              <a:rPr lang="en-CA" sz="1800" dirty="0" smtClean="0"/>
              <a:t>Self regulating body in </a:t>
            </a:r>
            <a:r>
              <a:rPr lang="en-CA" sz="1800" dirty="0" err="1" smtClean="0"/>
              <a:t>Ontario</a:t>
            </a:r>
            <a:r>
              <a:rPr lang="en-CA" sz="1600" i="1" dirty="0" err="1" smtClean="0">
                <a:hlinkClick r:id="rId4"/>
              </a:rPr>
              <a:t>Regulated</a:t>
            </a:r>
            <a:r>
              <a:rPr lang="en-CA" sz="1600" i="1" dirty="0" smtClean="0">
                <a:hlinkClick r:id="rId4"/>
              </a:rPr>
              <a:t> Health Professions Act 1991 (RHPA)</a:t>
            </a:r>
            <a:r>
              <a:rPr lang="en-CA" sz="1600" dirty="0" smtClean="0"/>
              <a:t> and the </a:t>
            </a:r>
            <a:r>
              <a:rPr lang="en-CA" sz="1600" i="1" dirty="0" smtClean="0">
                <a:hlinkClick r:id="rId4"/>
              </a:rPr>
              <a:t>Kinesiology Act, 2007</a:t>
            </a:r>
            <a:endParaRPr lang="en-CA" sz="2000" dirty="0" smtClean="0"/>
          </a:p>
          <a:p>
            <a:pPr marL="457200" lvl="1" indent="0">
              <a:buNone/>
            </a:pPr>
            <a:r>
              <a:rPr lang="en-CA" sz="2000" dirty="0" smtClean="0"/>
              <a:t>	American College of Sports Medicine (ACSM) </a:t>
            </a:r>
          </a:p>
          <a:p>
            <a:pPr marL="457200" lvl="1" indent="0">
              <a:buNone/>
            </a:pPr>
            <a:r>
              <a:rPr lang="en-CA" sz="2400" b="1" dirty="0" smtClean="0">
                <a:solidFill>
                  <a:srgbClr val="00B050"/>
                </a:solidFill>
              </a:rPr>
              <a:t>EIMC Professional Network and Referral:</a:t>
            </a:r>
          </a:p>
          <a:p>
            <a:pPr marL="457200" lvl="1" indent="0">
              <a:buNone/>
            </a:pPr>
            <a:r>
              <a:rPr lang="en-CA" sz="2000" dirty="0" smtClean="0"/>
              <a:t>Includes EIMC Recognized exercise professionals and all regulated primary care and specialist professionals.</a:t>
            </a:r>
            <a:endParaRPr lang="en-US" dirty="0" smtClean="0"/>
          </a:p>
          <a:p>
            <a:endParaRPr lang="en-CA" dirty="0" smtClean="0"/>
          </a:p>
        </p:txBody>
      </p:sp>
    </p:spTree>
    <p:extLst>
      <p:ext uri="{BB962C8B-B14F-4D97-AF65-F5344CB8AC3E}">
        <p14:creationId xmlns:p14="http://schemas.microsoft.com/office/powerpoint/2010/main" val="9376621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sz="2800" b="1" dirty="0" smtClean="0">
                <a:solidFill>
                  <a:srgbClr val="0070C0"/>
                </a:solidFill>
              </a:rPr>
              <a:t>EIMC Professional Recognition Program</a:t>
            </a:r>
            <a:r>
              <a:rPr lang="en-US" sz="2400" dirty="0" smtClean="0">
                <a:solidFill>
                  <a:srgbClr val="008000"/>
                </a:solidFill>
              </a:rPr>
              <a:t/>
            </a:r>
            <a:br>
              <a:rPr lang="en-US" sz="2400" dirty="0" smtClean="0">
                <a:solidFill>
                  <a:srgbClr val="008000"/>
                </a:solidFill>
              </a:rPr>
            </a:br>
            <a:r>
              <a:rPr lang="en-US" sz="1400" dirty="0" smtClean="0">
                <a:solidFill>
                  <a:srgbClr val="008000"/>
                </a:solidFill>
              </a:rPr>
              <a:t/>
            </a:r>
            <a:br>
              <a:rPr lang="en-US" sz="1400" dirty="0" smtClean="0">
                <a:solidFill>
                  <a:srgbClr val="008000"/>
                </a:solidFill>
              </a:rPr>
            </a:br>
            <a:r>
              <a:rPr lang="en-US" sz="1600" dirty="0">
                <a:solidFill>
                  <a:srgbClr val="008000"/>
                </a:solidFill>
              </a:rPr>
              <a:t>H</a:t>
            </a:r>
            <a:r>
              <a:rPr lang="en-US" sz="1600" dirty="0" smtClean="0">
                <a:solidFill>
                  <a:srgbClr val="008000"/>
                </a:solidFill>
              </a:rPr>
              <a:t>elps </a:t>
            </a:r>
            <a:r>
              <a:rPr lang="en-US" sz="1600" dirty="0">
                <a:solidFill>
                  <a:srgbClr val="008000"/>
                </a:solidFill>
              </a:rPr>
              <a:t>busy health care professionals identify highly qualified exercise professionals to help their patients meet their physical activity and health goals related to chronic disease prevention, management and </a:t>
            </a:r>
            <a:r>
              <a:rPr lang="en-US" sz="1600" dirty="0" smtClean="0">
                <a:solidFill>
                  <a:srgbClr val="008000"/>
                </a:solidFill>
              </a:rPr>
              <a:t>treatment</a:t>
            </a:r>
            <a:r>
              <a:rPr lang="en-US" sz="1600" dirty="0">
                <a:solidFill>
                  <a:srgbClr val="008000"/>
                </a:solidFill>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7863805"/>
              </p:ext>
            </p:extLst>
          </p:nvPr>
        </p:nvGraphicFramePr>
        <p:xfrm>
          <a:off x="457200" y="1981200"/>
          <a:ext cx="8229600" cy="4114800"/>
        </p:xfrm>
        <a:graphic>
          <a:graphicData uri="http://schemas.openxmlformats.org/drawingml/2006/table">
            <a:tbl>
              <a:tblPr firstRow="1" bandRow="1">
                <a:tableStyleId>{5C22544A-7EE6-4342-B048-85BDC9FD1C3A}</a:tableStyleId>
              </a:tblPr>
              <a:tblGrid>
                <a:gridCol w="4114800"/>
                <a:gridCol w="4114800"/>
              </a:tblGrid>
              <a:tr h="533400">
                <a:tc>
                  <a:txBody>
                    <a:bodyPr/>
                    <a:lstStyle/>
                    <a:p>
                      <a:r>
                        <a:rPr lang="en-US" dirty="0" smtClean="0"/>
                        <a:t>EIMC Level 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c>
                  <a:txBody>
                    <a:bodyPr/>
                    <a:lstStyle/>
                    <a:p>
                      <a:r>
                        <a:rPr lang="en-US" dirty="0" smtClean="0"/>
                        <a:t>EIMC Level 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r>
              <a:tr h="2067245">
                <a:tc>
                  <a:txBody>
                    <a:bodyPr/>
                    <a:lstStyle/>
                    <a:p>
                      <a:r>
                        <a:rPr lang="en-US" b="0" dirty="0" smtClean="0"/>
                        <a:t>CSEP-Certified</a:t>
                      </a:r>
                      <a:r>
                        <a:rPr lang="en-US" b="0" baseline="0" dirty="0" smtClean="0"/>
                        <a:t> Personal Trainer (CSEP-CPT)</a:t>
                      </a:r>
                    </a:p>
                    <a:p>
                      <a:r>
                        <a:rPr lang="en-US" dirty="0" smtClean="0"/>
                        <a:t>College</a:t>
                      </a:r>
                      <a:r>
                        <a:rPr lang="en-US" baseline="0" dirty="0" smtClean="0"/>
                        <a:t> of </a:t>
                      </a:r>
                      <a:r>
                        <a:rPr lang="en-US" baseline="0" dirty="0" err="1" smtClean="0"/>
                        <a:t>Kinesiologists</a:t>
                      </a:r>
                      <a:r>
                        <a:rPr lang="en-US" baseline="0" dirty="0" smtClean="0"/>
                        <a:t> of Ontario Registration (CKO)</a:t>
                      </a:r>
                    </a:p>
                    <a:p>
                      <a:r>
                        <a:rPr lang="en-US" baseline="0" dirty="0" smtClean="0"/>
                        <a:t>ACSM CPT + EIM Level 1</a:t>
                      </a:r>
                    </a:p>
                    <a:p>
                      <a:r>
                        <a:rPr lang="en-US" baseline="0" dirty="0" smtClean="0"/>
                        <a:t>ACSM HSF + EIM Level 2</a:t>
                      </a:r>
                    </a:p>
                    <a:p>
                      <a:r>
                        <a:rPr lang="en-US" baseline="0" dirty="0" smtClean="0"/>
                        <a:t>ACSM EIM Level 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b="0" dirty="0" smtClean="0"/>
                        <a:t>CSEP Certified Exercise Physiologist (CSEP-CEP)</a:t>
                      </a:r>
                    </a:p>
                    <a:p>
                      <a:r>
                        <a:rPr lang="en-US" dirty="0" smtClean="0"/>
                        <a:t>College</a:t>
                      </a:r>
                      <a:r>
                        <a:rPr lang="en-US" baseline="0" dirty="0" smtClean="0"/>
                        <a:t> of </a:t>
                      </a:r>
                      <a:r>
                        <a:rPr lang="en-US" baseline="0" dirty="0" err="1" smtClean="0"/>
                        <a:t>Kinesiologists</a:t>
                      </a:r>
                      <a:r>
                        <a:rPr lang="en-US" baseline="0" dirty="0" smtClean="0"/>
                        <a:t> of Ontario Registration (CKO)</a:t>
                      </a:r>
                    </a:p>
                    <a:p>
                      <a:r>
                        <a:rPr lang="en-US" baseline="0" dirty="0" smtClean="0"/>
                        <a:t>ACSM CES</a:t>
                      </a:r>
                    </a:p>
                    <a:p>
                      <a:r>
                        <a:rPr lang="en-US" baseline="0" dirty="0" smtClean="0"/>
                        <a:t>ACSM RCEP</a:t>
                      </a:r>
                    </a:p>
                    <a:p>
                      <a:r>
                        <a:rPr lang="en-US" baseline="0" dirty="0" smtClean="0"/>
                        <a:t>ACSM EIM Level 2</a:t>
                      </a:r>
                    </a:p>
                    <a:p>
                      <a:r>
                        <a:rPr lang="en-US" baseline="0" dirty="0" smtClean="0"/>
                        <a:t>ACSM EIM Level 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295400">
                <a:tc>
                  <a:txBody>
                    <a:bodyPr/>
                    <a:lstStyle/>
                    <a:p>
                      <a:r>
                        <a:rPr lang="en-US" dirty="0" smtClean="0"/>
                        <a:t>Asymptomatic individuals with a single controlled</a:t>
                      </a:r>
                      <a:r>
                        <a:rPr lang="en-US" baseline="0" dirty="0" smtClean="0"/>
                        <a:t> chronic condition (i.e. low, mod, high risk cleared for independent exercise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Client</a:t>
                      </a:r>
                      <a:r>
                        <a:rPr lang="en-US" baseline="0" dirty="0" smtClean="0"/>
                        <a:t>s at high risk and those with &gt; 1 chronic disease or who may require clinical monitoring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TextBox 2"/>
          <p:cNvSpPr txBox="1"/>
          <p:nvPr/>
        </p:nvSpPr>
        <p:spPr>
          <a:xfrm>
            <a:off x="3826666" y="4915656"/>
            <a:ext cx="184666" cy="369332"/>
          </a:xfrm>
          <a:prstGeom prst="rect">
            <a:avLst/>
          </a:prstGeom>
          <a:noFill/>
        </p:spPr>
        <p:txBody>
          <a:bodyPr wrap="none" rtlCol="0">
            <a:spAutoFit/>
          </a:bodyPr>
          <a:lstStyle/>
          <a:p>
            <a:endParaRPr lang="en-US" dirty="0">
              <a:solidFill>
                <a:srgbClr val="000000"/>
              </a:solidFill>
              <a:cs typeface="Arial"/>
            </a:endParaRPr>
          </a:p>
        </p:txBody>
      </p:sp>
    </p:spTree>
    <p:extLst>
      <p:ext uri="{BB962C8B-B14F-4D97-AF65-F5344CB8AC3E}">
        <p14:creationId xmlns:p14="http://schemas.microsoft.com/office/powerpoint/2010/main" val="1325196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CA" sz="4400" b="1" dirty="0">
                <a:solidFill>
                  <a:srgbClr val="0070C0"/>
                </a:solidFill>
              </a:rPr>
              <a:t>Exercise Is Medicine Canada</a:t>
            </a:r>
          </a:p>
        </p:txBody>
      </p:sp>
      <p:sp>
        <p:nvSpPr>
          <p:cNvPr id="11267" name="Text Box 2"/>
          <p:cNvSpPr txBox="1">
            <a:spLocks noChangeArrowheads="1"/>
          </p:cNvSpPr>
          <p:nvPr/>
        </p:nvSpPr>
        <p:spPr bwMode="auto">
          <a:xfrm>
            <a:off x="457200" y="1366837"/>
            <a:ext cx="8229600" cy="4525963"/>
          </a:xfrm>
          <a:prstGeom prst="rect">
            <a:avLst/>
          </a:prstGeom>
          <a:noFill/>
          <a:ln w="9525">
            <a:noFill/>
            <a:miter lim="800000"/>
            <a:headEnd/>
            <a:tailEnd/>
          </a:ln>
        </p:spPr>
        <p:txBody>
          <a:bodyPr/>
          <a:lstStyle/>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3200" i="1" dirty="0">
                <a:solidFill>
                  <a:srgbClr val="00B050"/>
                </a:solidFill>
              </a:rPr>
              <a:t>Vision</a:t>
            </a:r>
          </a:p>
          <a:p>
            <a:pP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3200" dirty="0">
              <a:solidFill>
                <a:srgbClr val="000000"/>
              </a:solidFill>
            </a:endParaRPr>
          </a:p>
          <a:p>
            <a:pPr algn="ctr">
              <a:spcBef>
                <a:spcPts val="800"/>
              </a:spcBef>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en-US" sz="3200" dirty="0">
                <a:solidFill>
                  <a:srgbClr val="000000"/>
                </a:solidFill>
              </a:rPr>
              <a:t>“</a:t>
            </a:r>
            <a:r>
              <a:rPr lang="en-US" sz="3200" dirty="0">
                <a:solidFill>
                  <a:srgbClr val="000000"/>
                </a:solidFill>
              </a:rPr>
              <a:t>Physical activity is an integral part of prevention and treatment of chronic disease in the Canadian Health Care System.</a:t>
            </a:r>
            <a:r>
              <a:rPr lang="en-US" altLang="en-US" sz="3200" dirty="0">
                <a:solidFill>
                  <a:srgbClr val="000000"/>
                </a:solidFill>
              </a:rPr>
              <a:t>”</a:t>
            </a:r>
            <a:endParaRPr lang="en-US" sz="3200" dirty="0">
              <a:solidFill>
                <a:srgbClr val="000000"/>
              </a:solidFill>
            </a:endParaRPr>
          </a:p>
        </p:txBody>
      </p:sp>
      <p:pic>
        <p:nvPicPr>
          <p:cNvPr id="11268" name="Picture 6"/>
          <p:cNvPicPr>
            <a:picLocks noChangeAspect="1" noChangeArrowheads="1"/>
          </p:cNvPicPr>
          <p:nvPr/>
        </p:nvPicPr>
        <p:blipFill>
          <a:blip r:embed="rId3" cstate="print"/>
          <a:srcRect l="5887" r="7849" b="54182"/>
          <a:stretch>
            <a:fillRect/>
          </a:stretch>
        </p:blipFill>
        <p:spPr bwMode="auto">
          <a:xfrm>
            <a:off x="228600" y="4495800"/>
            <a:ext cx="4194175" cy="1984375"/>
          </a:xfrm>
          <a:prstGeom prst="rect">
            <a:avLst/>
          </a:prstGeom>
          <a:noFill/>
          <a:ln w="9525">
            <a:noFill/>
            <a:miter lim="800000"/>
            <a:headEnd/>
            <a:tailEnd/>
          </a:ln>
        </p:spPr>
      </p:pic>
      <p:pic>
        <p:nvPicPr>
          <p:cNvPr id="11269" name="Picture 5" descr="https://sites.google.com/a/exerciseismedicine.ca/lexerciceunmedicamentcanada/_/rsrc/1364998133911/home/LOGO.jpg"/>
          <p:cNvPicPr>
            <a:picLocks noChangeAspect="1" noChangeArrowheads="1"/>
          </p:cNvPicPr>
          <p:nvPr/>
        </p:nvPicPr>
        <p:blipFill>
          <a:blip r:embed="rId4" cstate="print"/>
          <a:srcRect/>
          <a:stretch>
            <a:fillRect/>
          </a:stretch>
        </p:blipFill>
        <p:spPr bwMode="auto">
          <a:xfrm>
            <a:off x="4648200" y="4429124"/>
            <a:ext cx="4340225" cy="2117725"/>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59750" t="-764" b="-54236"/>
          <a:stretch/>
        </p:blipFill>
        <p:spPr>
          <a:xfrm rot="308600">
            <a:off x="3130484" y="446977"/>
            <a:ext cx="5270608" cy="8876859"/>
          </a:xfrm>
        </p:spPr>
      </p:pic>
      <p:sp>
        <p:nvSpPr>
          <p:cNvPr id="3" name="Titre 2"/>
          <p:cNvSpPr>
            <a:spLocks noGrp="1"/>
          </p:cNvSpPr>
          <p:nvPr>
            <p:ph type="title"/>
          </p:nvPr>
        </p:nvSpPr>
        <p:spPr>
          <a:xfrm>
            <a:off x="457200" y="338328"/>
            <a:ext cx="4724400" cy="1719072"/>
          </a:xfrm>
        </p:spPr>
        <p:txBody>
          <a:bodyPr>
            <a:normAutofit fontScale="90000"/>
          </a:bodyPr>
          <a:lstStyle/>
          <a:p>
            <a:pPr algn="l"/>
            <a:r>
              <a:rPr lang="fr-CA" sz="3600" dirty="0" err="1" smtClean="0"/>
              <a:t>Other</a:t>
            </a:r>
            <a:r>
              <a:rPr lang="fr-CA" sz="3600" dirty="0" smtClean="0"/>
              <a:t> </a:t>
            </a:r>
            <a:r>
              <a:rPr lang="fr-CA" sz="3600" dirty="0" err="1" smtClean="0"/>
              <a:t>resources</a:t>
            </a:r>
            <a:r>
              <a:rPr lang="fr-CA" sz="3600" dirty="0" smtClean="0"/>
              <a:t> to support </a:t>
            </a:r>
            <a:r>
              <a:rPr lang="fr-CA" sz="3600" dirty="0" err="1" smtClean="0"/>
              <a:t>exercise</a:t>
            </a:r>
            <a:r>
              <a:rPr lang="fr-CA" sz="3600" dirty="0" smtClean="0"/>
              <a:t> prescription:</a:t>
            </a:r>
            <a:endParaRPr lang="fr-CA" sz="3600" dirty="0"/>
          </a:p>
        </p:txBody>
      </p:sp>
      <p:sp>
        <p:nvSpPr>
          <p:cNvPr id="5" name="ZoneTexte 4"/>
          <p:cNvSpPr txBox="1"/>
          <p:nvPr/>
        </p:nvSpPr>
        <p:spPr>
          <a:xfrm>
            <a:off x="152400" y="2286000"/>
            <a:ext cx="4786436" cy="1569660"/>
          </a:xfrm>
          <a:prstGeom prst="rect">
            <a:avLst/>
          </a:prstGeom>
          <a:noFill/>
        </p:spPr>
        <p:txBody>
          <a:bodyPr wrap="none" rtlCol="0">
            <a:spAutoFit/>
          </a:bodyPr>
          <a:lstStyle/>
          <a:p>
            <a:pPr algn="ctr"/>
            <a:r>
              <a:rPr lang="fr-CA" sz="2400" dirty="0" err="1" smtClean="0">
                <a:solidFill>
                  <a:prstClr val="black"/>
                </a:solidFill>
              </a:rPr>
              <a:t>Consult</a:t>
            </a:r>
            <a:r>
              <a:rPr lang="fr-CA" sz="2400" dirty="0" smtClean="0">
                <a:solidFill>
                  <a:prstClr val="black"/>
                </a:solidFill>
              </a:rPr>
              <a:t> the </a:t>
            </a:r>
          </a:p>
          <a:p>
            <a:pPr algn="ctr"/>
            <a:r>
              <a:rPr lang="fr-CA" sz="2400" dirty="0" smtClean="0">
                <a:solidFill>
                  <a:prstClr val="black"/>
                </a:solidFill>
              </a:rPr>
              <a:t>« Guide for </a:t>
            </a:r>
            <a:r>
              <a:rPr lang="fr-CA" sz="2400" dirty="0" err="1" smtClean="0">
                <a:solidFill>
                  <a:prstClr val="black"/>
                </a:solidFill>
              </a:rPr>
              <a:t>prescribing</a:t>
            </a:r>
            <a:r>
              <a:rPr lang="fr-CA" sz="2400" dirty="0" smtClean="0">
                <a:solidFill>
                  <a:prstClr val="black"/>
                </a:solidFill>
              </a:rPr>
              <a:t> </a:t>
            </a:r>
            <a:r>
              <a:rPr lang="fr-CA" sz="2400" dirty="0" err="1" smtClean="0">
                <a:solidFill>
                  <a:prstClr val="black"/>
                </a:solidFill>
              </a:rPr>
              <a:t>exercise</a:t>
            </a:r>
            <a:r>
              <a:rPr lang="fr-CA" sz="2400" dirty="0" smtClean="0">
                <a:solidFill>
                  <a:prstClr val="black"/>
                </a:solidFill>
              </a:rPr>
              <a:t> » </a:t>
            </a:r>
          </a:p>
          <a:p>
            <a:pPr algn="ctr"/>
            <a:r>
              <a:rPr lang="fr-CA" sz="2400" dirty="0" err="1" smtClean="0">
                <a:solidFill>
                  <a:prstClr val="black"/>
                </a:solidFill>
              </a:rPr>
              <a:t>that</a:t>
            </a:r>
            <a:r>
              <a:rPr lang="fr-CA" sz="2400" dirty="0" smtClean="0">
                <a:solidFill>
                  <a:prstClr val="black"/>
                </a:solidFill>
              </a:rPr>
              <a:t> </a:t>
            </a:r>
            <a:r>
              <a:rPr lang="fr-CA" sz="2400" dirty="0" err="1" smtClean="0">
                <a:solidFill>
                  <a:prstClr val="black"/>
                </a:solidFill>
              </a:rPr>
              <a:t>will</a:t>
            </a:r>
            <a:r>
              <a:rPr lang="fr-CA" sz="2400" dirty="0" smtClean="0">
                <a:solidFill>
                  <a:prstClr val="black"/>
                </a:solidFill>
              </a:rPr>
              <a:t> </a:t>
            </a:r>
            <a:r>
              <a:rPr lang="fr-CA" sz="2400" dirty="0" err="1" smtClean="0">
                <a:solidFill>
                  <a:prstClr val="black"/>
                </a:solidFill>
              </a:rPr>
              <a:t>be</a:t>
            </a:r>
            <a:r>
              <a:rPr lang="fr-CA" sz="2400" dirty="0" smtClean="0">
                <a:solidFill>
                  <a:prstClr val="black"/>
                </a:solidFill>
              </a:rPr>
              <a:t> </a:t>
            </a:r>
            <a:r>
              <a:rPr lang="fr-CA" sz="2400" dirty="0" err="1" smtClean="0">
                <a:solidFill>
                  <a:prstClr val="black"/>
                </a:solidFill>
              </a:rPr>
              <a:t>available</a:t>
            </a:r>
            <a:r>
              <a:rPr lang="fr-CA" sz="2400" dirty="0" smtClean="0">
                <a:solidFill>
                  <a:prstClr val="black"/>
                </a:solidFill>
              </a:rPr>
              <a:t> </a:t>
            </a:r>
            <a:r>
              <a:rPr lang="fr-CA" sz="2400" dirty="0" err="1" smtClean="0">
                <a:solidFill>
                  <a:prstClr val="black"/>
                </a:solidFill>
              </a:rPr>
              <a:t>very</a:t>
            </a:r>
            <a:r>
              <a:rPr lang="fr-CA" sz="2400" dirty="0" smtClean="0">
                <a:solidFill>
                  <a:prstClr val="black"/>
                </a:solidFill>
              </a:rPr>
              <a:t> </a:t>
            </a:r>
            <a:r>
              <a:rPr lang="fr-CA" sz="2400" dirty="0" err="1" smtClean="0">
                <a:solidFill>
                  <a:prstClr val="black"/>
                </a:solidFill>
              </a:rPr>
              <a:t>soon</a:t>
            </a:r>
            <a:r>
              <a:rPr lang="fr-CA" sz="2400" dirty="0" smtClean="0">
                <a:solidFill>
                  <a:prstClr val="black"/>
                </a:solidFill>
              </a:rPr>
              <a:t> </a:t>
            </a:r>
            <a:r>
              <a:rPr lang="fr-CA" sz="2400" dirty="0" err="1" smtClean="0">
                <a:solidFill>
                  <a:prstClr val="black"/>
                </a:solidFill>
              </a:rPr>
              <a:t>at</a:t>
            </a:r>
            <a:r>
              <a:rPr lang="fr-CA" sz="2400" dirty="0" smtClean="0">
                <a:solidFill>
                  <a:prstClr val="black"/>
                </a:solidFill>
              </a:rPr>
              <a:t>:</a:t>
            </a:r>
          </a:p>
          <a:p>
            <a:pPr algn="ctr"/>
            <a:r>
              <a:rPr lang="fr-CA" sz="2400" dirty="0" smtClean="0">
                <a:solidFill>
                  <a:prstClr val="black"/>
                </a:solidFill>
                <a:hlinkClick r:id="rId3"/>
              </a:rPr>
              <a:t>www.exerciseismedicine.ca</a:t>
            </a:r>
            <a:r>
              <a:rPr lang="fr-CA" sz="2400" dirty="0" smtClean="0">
                <a:solidFill>
                  <a:prstClr val="black"/>
                </a:solidFill>
              </a:rPr>
              <a:t> </a:t>
            </a:r>
            <a:endParaRPr lang="fr-CA" sz="2400" dirty="0">
              <a:solidFill>
                <a:prstClr val="black"/>
              </a:solidFill>
            </a:endParaRPr>
          </a:p>
        </p:txBody>
      </p:sp>
    </p:spTree>
    <p:extLst>
      <p:ext uri="{BB962C8B-B14F-4D97-AF65-F5344CB8AC3E}">
        <p14:creationId xmlns:p14="http://schemas.microsoft.com/office/powerpoint/2010/main" val="14979678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609600"/>
            <a:ext cx="9144000" cy="4904733"/>
          </a:xfrm>
          <a:prstGeom prst="rect">
            <a:avLst/>
          </a:prstGeom>
        </p:spPr>
      </p:pic>
      <p:sp>
        <p:nvSpPr>
          <p:cNvPr id="6" name="Flèche vers le bas 5"/>
          <p:cNvSpPr/>
          <p:nvPr/>
        </p:nvSpPr>
        <p:spPr>
          <a:xfrm>
            <a:off x="903422" y="5559536"/>
            <a:ext cx="381000" cy="457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1669077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Line 4"/>
          <p:cNvSpPr>
            <a:spLocks noChangeShapeType="1"/>
          </p:cNvSpPr>
          <p:nvPr/>
        </p:nvSpPr>
        <p:spPr bwMode="auto">
          <a:xfrm flipV="1">
            <a:off x="768350" y="4559300"/>
            <a:ext cx="0" cy="530225"/>
          </a:xfrm>
          <a:prstGeom prst="line">
            <a:avLst/>
          </a:prstGeom>
          <a:noFill/>
          <a:ln w="31750">
            <a:solidFill>
              <a:srgbClr val="FFD629"/>
            </a:solidFill>
            <a:round/>
            <a:headEnd/>
            <a:tailEnd/>
          </a:ln>
        </p:spPr>
        <p:txBody>
          <a:bodyPr lIns="92364" tIns="46182" rIns="92364" bIns="46182"/>
          <a:lstStyle/>
          <a:p>
            <a:endParaRPr lang="en-CA"/>
          </a:p>
        </p:txBody>
      </p:sp>
      <p:sp>
        <p:nvSpPr>
          <p:cNvPr id="28675" name="Line 5"/>
          <p:cNvSpPr>
            <a:spLocks noChangeShapeType="1"/>
          </p:cNvSpPr>
          <p:nvPr/>
        </p:nvSpPr>
        <p:spPr bwMode="auto">
          <a:xfrm>
            <a:off x="768350" y="4559300"/>
            <a:ext cx="2006600" cy="0"/>
          </a:xfrm>
          <a:prstGeom prst="line">
            <a:avLst/>
          </a:prstGeom>
          <a:noFill/>
          <a:ln w="31750">
            <a:solidFill>
              <a:srgbClr val="FFD629"/>
            </a:solidFill>
            <a:round/>
            <a:headEnd/>
            <a:tailEnd/>
          </a:ln>
        </p:spPr>
        <p:txBody>
          <a:bodyPr lIns="92364" tIns="46182" rIns="92364" bIns="46182"/>
          <a:lstStyle/>
          <a:p>
            <a:endParaRPr lang="en-CA"/>
          </a:p>
        </p:txBody>
      </p:sp>
      <p:grpSp>
        <p:nvGrpSpPr>
          <p:cNvPr id="28676" name="Group 9"/>
          <p:cNvGrpSpPr>
            <a:grpSpLocks/>
          </p:cNvGrpSpPr>
          <p:nvPr/>
        </p:nvGrpSpPr>
        <p:grpSpPr bwMode="auto">
          <a:xfrm>
            <a:off x="2774950" y="4032250"/>
            <a:ext cx="2008188" cy="527050"/>
            <a:chOff x="839" y="3379"/>
            <a:chExt cx="862" cy="227"/>
          </a:xfrm>
        </p:grpSpPr>
        <p:sp>
          <p:nvSpPr>
            <p:cNvPr id="28687" name="Line 10"/>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28688" name="Line 11"/>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grpSp>
        <p:nvGrpSpPr>
          <p:cNvPr id="28677" name="Group 12"/>
          <p:cNvGrpSpPr>
            <a:grpSpLocks/>
          </p:cNvGrpSpPr>
          <p:nvPr/>
        </p:nvGrpSpPr>
        <p:grpSpPr bwMode="auto">
          <a:xfrm>
            <a:off x="4783138" y="3427413"/>
            <a:ext cx="3751262" cy="604837"/>
            <a:chOff x="839" y="3379"/>
            <a:chExt cx="862" cy="227"/>
          </a:xfrm>
        </p:grpSpPr>
        <p:sp>
          <p:nvSpPr>
            <p:cNvPr id="28685" name="Line 13"/>
            <p:cNvSpPr>
              <a:spLocks noChangeShapeType="1"/>
            </p:cNvSpPr>
            <p:nvPr/>
          </p:nvSpPr>
          <p:spPr bwMode="auto">
            <a:xfrm flipV="1">
              <a:off x="839" y="3379"/>
              <a:ext cx="0" cy="227"/>
            </a:xfrm>
            <a:prstGeom prst="line">
              <a:avLst/>
            </a:prstGeom>
            <a:noFill/>
            <a:ln w="31750">
              <a:solidFill>
                <a:srgbClr val="FFD629"/>
              </a:solidFill>
              <a:round/>
              <a:headEnd/>
              <a:tailEnd/>
            </a:ln>
          </p:spPr>
          <p:txBody>
            <a:bodyPr/>
            <a:lstStyle/>
            <a:p>
              <a:endParaRPr lang="en-CA"/>
            </a:p>
          </p:txBody>
        </p:sp>
        <p:sp>
          <p:nvSpPr>
            <p:cNvPr id="28686" name="Line 14"/>
            <p:cNvSpPr>
              <a:spLocks noChangeShapeType="1"/>
            </p:cNvSpPr>
            <p:nvPr/>
          </p:nvSpPr>
          <p:spPr bwMode="auto">
            <a:xfrm>
              <a:off x="839" y="3379"/>
              <a:ext cx="862" cy="0"/>
            </a:xfrm>
            <a:prstGeom prst="line">
              <a:avLst/>
            </a:prstGeom>
            <a:noFill/>
            <a:ln w="31750">
              <a:solidFill>
                <a:srgbClr val="FFD629"/>
              </a:solidFill>
              <a:round/>
              <a:headEnd/>
              <a:tailEnd/>
            </a:ln>
          </p:spPr>
          <p:txBody>
            <a:bodyPr/>
            <a:lstStyle/>
            <a:p>
              <a:endParaRPr lang="en-CA"/>
            </a:p>
          </p:txBody>
        </p:sp>
      </p:grpSp>
      <p:sp>
        <p:nvSpPr>
          <p:cNvPr id="28678" name="Text Box 16"/>
          <p:cNvSpPr txBox="1">
            <a:spLocks noChangeArrowheads="1"/>
          </p:cNvSpPr>
          <p:nvPr/>
        </p:nvSpPr>
        <p:spPr bwMode="auto">
          <a:xfrm>
            <a:off x="931863" y="3933825"/>
            <a:ext cx="1719262"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3600" b="1">
                <a:solidFill>
                  <a:srgbClr val="0070C0"/>
                </a:solidFill>
                <a:latin typeface="Georgia" pitchFamily="18" charset="0"/>
              </a:rPr>
              <a:t>Ask </a:t>
            </a:r>
            <a:endParaRPr lang="en-US" sz="3600" b="1">
              <a:solidFill>
                <a:srgbClr val="0070C0"/>
              </a:solidFill>
              <a:latin typeface="Georgia" pitchFamily="18" charset="0"/>
            </a:endParaRPr>
          </a:p>
        </p:txBody>
      </p:sp>
      <p:sp>
        <p:nvSpPr>
          <p:cNvPr id="28679" name="Text Box 17"/>
          <p:cNvSpPr txBox="1">
            <a:spLocks noChangeArrowheads="1"/>
          </p:cNvSpPr>
          <p:nvPr/>
        </p:nvSpPr>
        <p:spPr bwMode="auto">
          <a:xfrm>
            <a:off x="2898775" y="3427413"/>
            <a:ext cx="2130425"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3600" b="1">
                <a:solidFill>
                  <a:srgbClr val="0070C0"/>
                </a:solidFill>
                <a:latin typeface="Georgia" pitchFamily="18" charset="0"/>
              </a:rPr>
              <a:t>Brief</a:t>
            </a:r>
            <a:endParaRPr lang="en-US" sz="3600" b="1">
              <a:solidFill>
                <a:srgbClr val="0070C0"/>
              </a:solidFill>
              <a:latin typeface="Georgia" pitchFamily="18" charset="0"/>
            </a:endParaRPr>
          </a:p>
        </p:txBody>
      </p:sp>
      <p:sp>
        <p:nvSpPr>
          <p:cNvPr id="175122" name="Text Box 18"/>
          <p:cNvSpPr txBox="1">
            <a:spLocks noChangeArrowheads="1"/>
          </p:cNvSpPr>
          <p:nvPr/>
        </p:nvSpPr>
        <p:spPr bwMode="auto">
          <a:xfrm>
            <a:off x="4648200" y="2819400"/>
            <a:ext cx="5334000" cy="647700"/>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en-US" sz="2800">
                <a:solidFill>
                  <a:srgbClr val="0070C0"/>
                </a:solidFill>
                <a:latin typeface="Georgia" pitchFamily="18" charset="0"/>
              </a:rPr>
              <a:t> </a:t>
            </a:r>
            <a:r>
              <a:rPr lang="en-US" sz="3600" b="1">
                <a:solidFill>
                  <a:srgbClr val="0070C0"/>
                </a:solidFill>
                <a:latin typeface="Georgia" pitchFamily="18" charset="0"/>
              </a:rPr>
              <a:t>Comprehensive</a:t>
            </a:r>
          </a:p>
        </p:txBody>
      </p:sp>
      <p:sp>
        <p:nvSpPr>
          <p:cNvPr id="28681" name="Text Box 19"/>
          <p:cNvSpPr txBox="1">
            <a:spLocks noChangeArrowheads="1"/>
          </p:cNvSpPr>
          <p:nvPr/>
        </p:nvSpPr>
        <p:spPr bwMode="auto">
          <a:xfrm>
            <a:off x="931863" y="4656138"/>
            <a:ext cx="1827212" cy="398462"/>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a:solidFill>
                  <a:srgbClr val="8D0219"/>
                </a:solidFill>
              </a:rPr>
              <a:t>30 seconds</a:t>
            </a:r>
            <a:endParaRPr lang="en-US" sz="2000">
              <a:solidFill>
                <a:srgbClr val="8D0219"/>
              </a:solidFill>
            </a:endParaRPr>
          </a:p>
        </p:txBody>
      </p:sp>
      <p:sp>
        <p:nvSpPr>
          <p:cNvPr id="28682" name="Text Box 20"/>
          <p:cNvSpPr txBox="1">
            <a:spLocks noChangeArrowheads="1"/>
          </p:cNvSpPr>
          <p:nvPr/>
        </p:nvSpPr>
        <p:spPr bwMode="auto">
          <a:xfrm>
            <a:off x="2816225" y="4151313"/>
            <a:ext cx="1827213" cy="396875"/>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a:solidFill>
                  <a:srgbClr val="8D0219"/>
                </a:solidFill>
              </a:rPr>
              <a:t>2-4 min</a:t>
            </a:r>
            <a:endParaRPr lang="en-US" sz="2000">
              <a:solidFill>
                <a:srgbClr val="8D0219"/>
              </a:solidFill>
            </a:endParaRPr>
          </a:p>
        </p:txBody>
      </p:sp>
      <p:sp>
        <p:nvSpPr>
          <p:cNvPr id="28683" name="Text Box 21"/>
          <p:cNvSpPr txBox="1">
            <a:spLocks noChangeArrowheads="1"/>
          </p:cNvSpPr>
          <p:nvPr/>
        </p:nvSpPr>
        <p:spPr bwMode="auto">
          <a:xfrm>
            <a:off x="4876800" y="3505200"/>
            <a:ext cx="3886200" cy="398463"/>
          </a:xfrm>
          <a:prstGeom prst="rect">
            <a:avLst/>
          </a:prstGeom>
          <a:noFill/>
          <a:ln w="9525" algn="ctr">
            <a:noFill/>
            <a:miter lim="800000"/>
            <a:headEnd/>
            <a:tailEnd/>
          </a:ln>
        </p:spPr>
        <p:txBody>
          <a:bodyPr lIns="92364" tIns="46182" rIns="92364" bIns="46182">
            <a:spAutoFit/>
          </a:bodyPr>
          <a:lstStyle/>
          <a:p>
            <a:pPr defTabSz="933450">
              <a:spcBef>
                <a:spcPct val="50000"/>
              </a:spcBef>
            </a:pPr>
            <a:r>
              <a:rPr lang="fr-CA" sz="2000" dirty="0" smtClean="0">
                <a:solidFill>
                  <a:srgbClr val="8D0219"/>
                </a:solidFill>
              </a:rPr>
              <a:t>10-20 </a:t>
            </a:r>
            <a:r>
              <a:rPr lang="fr-CA" sz="2000" dirty="0">
                <a:solidFill>
                  <a:srgbClr val="8D0219"/>
                </a:solidFill>
              </a:rPr>
              <a:t>minutes</a:t>
            </a:r>
            <a:endParaRPr lang="en-US" sz="2000" dirty="0">
              <a:solidFill>
                <a:srgbClr val="8D0219"/>
              </a:solidFill>
            </a:endParaRPr>
          </a:p>
        </p:txBody>
      </p:sp>
      <p:sp>
        <p:nvSpPr>
          <p:cNvPr id="28684" name="Rectangle 24"/>
          <p:cNvSpPr>
            <a:spLocks noGrp="1" noChangeArrowheads="1"/>
          </p:cNvSpPr>
          <p:nvPr>
            <p:ph type="title"/>
          </p:nvPr>
        </p:nvSpPr>
        <p:spPr>
          <a:xfrm>
            <a:off x="152400" y="274638"/>
            <a:ext cx="8839200" cy="1143000"/>
          </a:xfrm>
        </p:spPr>
        <p:txBody>
          <a:bodyPr/>
          <a:lstStyle/>
          <a:p>
            <a:r>
              <a:rPr lang="fr-CA" dirty="0" err="1" smtClean="0">
                <a:solidFill>
                  <a:srgbClr val="0070C0"/>
                </a:solidFill>
              </a:rPr>
              <a:t>Counseling</a:t>
            </a:r>
            <a:r>
              <a:rPr lang="fr-CA" dirty="0" smtClean="0">
                <a:solidFill>
                  <a:srgbClr val="0070C0"/>
                </a:solidFill>
              </a:rPr>
              <a:t> </a:t>
            </a:r>
            <a:r>
              <a:rPr lang="fr-CA" dirty="0" err="1" smtClean="0">
                <a:solidFill>
                  <a:srgbClr val="0070C0"/>
                </a:solidFill>
              </a:rPr>
              <a:t>Opportunities</a:t>
            </a:r>
            <a:endParaRPr lang="en-US" dirty="0" smtClean="0">
              <a:solidFill>
                <a:srgbClr val="0070C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175122">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447800"/>
            <a:ext cx="8229600" cy="1066800"/>
          </a:xfrm>
        </p:spPr>
        <p:txBody>
          <a:bodyPr/>
          <a:lstStyle/>
          <a:p>
            <a:r>
              <a:rPr lang="en-US" dirty="0" smtClean="0"/>
              <a:t>The equation for Success:</a:t>
            </a:r>
            <a:endParaRPr lang="en-US" dirty="0"/>
          </a:p>
        </p:txBody>
      </p:sp>
      <p:sp>
        <p:nvSpPr>
          <p:cNvPr id="3" name="Content Placeholder 2"/>
          <p:cNvSpPr>
            <a:spLocks noGrp="1"/>
          </p:cNvSpPr>
          <p:nvPr>
            <p:ph idx="4294967295"/>
          </p:nvPr>
        </p:nvSpPr>
        <p:spPr>
          <a:xfrm>
            <a:off x="914400" y="2895600"/>
            <a:ext cx="7315200" cy="3200400"/>
          </a:xfrm>
        </p:spPr>
        <p:txBody>
          <a:bodyPr>
            <a:normAutofit/>
          </a:bodyPr>
          <a:lstStyle/>
          <a:p>
            <a:pPr marL="109728" indent="0">
              <a:buNone/>
            </a:pPr>
            <a:r>
              <a:rPr lang="en-US" sz="4800" dirty="0" smtClean="0"/>
              <a:t>		A  +   S   =   R</a:t>
            </a:r>
            <a:endParaRPr lang="en-US" sz="4800" dirty="0"/>
          </a:p>
        </p:txBody>
      </p:sp>
    </p:spTree>
    <p:extLst>
      <p:ext uri="{BB962C8B-B14F-4D97-AF65-F5344CB8AC3E}">
        <p14:creationId xmlns:p14="http://schemas.microsoft.com/office/powerpoint/2010/main" val="27286033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52400" y="0"/>
            <a:ext cx="9448800" cy="228600"/>
            <a:chOff x="-96" y="2928"/>
            <a:chExt cx="5952" cy="144"/>
          </a:xfrm>
        </p:grpSpPr>
        <p:sp>
          <p:nvSpPr>
            <p:cNvPr id="44040"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44041"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44036" name="Rectangle 12"/>
          <p:cNvSpPr>
            <a:spLocks noChangeArrowheads="1"/>
          </p:cNvSpPr>
          <p:nvPr/>
        </p:nvSpPr>
        <p:spPr bwMode="auto">
          <a:xfrm>
            <a:off x="-152400" y="6705600"/>
            <a:ext cx="9448800" cy="152400"/>
          </a:xfrm>
          <a:prstGeom prst="rect">
            <a:avLst/>
          </a:prstGeom>
          <a:solidFill>
            <a:srgbClr val="FF7C80"/>
          </a:solidFill>
          <a:ln w="9525">
            <a:noFill/>
            <a:miter lim="800000"/>
            <a:headEnd/>
            <a:tailEnd/>
          </a:ln>
        </p:spPr>
        <p:txBody>
          <a:bodyPr wrap="none" anchor="ctr"/>
          <a:lstStyle/>
          <a:p>
            <a:pPr algn="ctr" eaLnBrk="1" hangingPunct="1"/>
            <a:endParaRPr lang="en-US">
              <a:solidFill>
                <a:srgbClr val="003399"/>
              </a:solidFill>
            </a:endParaRPr>
          </a:p>
        </p:txBody>
      </p:sp>
      <p:sp>
        <p:nvSpPr>
          <p:cNvPr id="12" name="Title 11"/>
          <p:cNvSpPr>
            <a:spLocks noGrp="1"/>
          </p:cNvSpPr>
          <p:nvPr>
            <p:ph type="title"/>
          </p:nvPr>
        </p:nvSpPr>
        <p:spPr/>
        <p:txBody>
          <a:bodyPr/>
          <a:lstStyle/>
          <a:p>
            <a:r>
              <a:rPr lang="en-CA" dirty="0" smtClean="0"/>
              <a:t>SUMMARY</a:t>
            </a:r>
            <a:endParaRPr lang="en-CA" dirty="0"/>
          </a:p>
        </p:txBody>
      </p:sp>
      <p:sp>
        <p:nvSpPr>
          <p:cNvPr id="13" name="Content Placeholder 12"/>
          <p:cNvSpPr>
            <a:spLocks noGrp="1"/>
          </p:cNvSpPr>
          <p:nvPr>
            <p:ph idx="1"/>
          </p:nvPr>
        </p:nvSpPr>
        <p:spPr/>
        <p:txBody>
          <a:bodyPr/>
          <a:lstStyle/>
          <a:p>
            <a:r>
              <a:rPr lang="en-CA" sz="2800" dirty="0" smtClean="0"/>
              <a:t>Exercise Vital Sign – ASK EVERY PATIENT EVERY TIME !</a:t>
            </a:r>
          </a:p>
          <a:p>
            <a:r>
              <a:rPr lang="en-CA" sz="2800" dirty="0" smtClean="0"/>
              <a:t>Educate your patient that exercise is good medicine.</a:t>
            </a:r>
          </a:p>
          <a:p>
            <a:r>
              <a:rPr lang="en-CA" sz="2800" dirty="0" smtClean="0"/>
              <a:t>For most patients, exercise is an over the counter medication.</a:t>
            </a:r>
          </a:p>
          <a:p>
            <a:r>
              <a:rPr lang="en-CA" sz="2800" dirty="0" smtClean="0"/>
              <a:t>Assist and support your patient in the behaviour change process.</a:t>
            </a:r>
          </a:p>
          <a:p>
            <a:r>
              <a:rPr lang="en-CA" sz="2800" dirty="0" smtClean="0"/>
              <a:t>Individualize your Exercise </a:t>
            </a:r>
            <a:r>
              <a:rPr lang="en-CA" sz="2800" dirty="0" err="1" smtClean="0"/>
              <a:t>Px</a:t>
            </a:r>
            <a:r>
              <a:rPr lang="en-CA" sz="2800" dirty="0" smtClean="0"/>
              <a:t> to the patient.</a:t>
            </a:r>
          </a:p>
          <a:p>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201"/>
            <a:ext cx="6172200" cy="675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5357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CA" b="1" dirty="0" smtClean="0">
                <a:solidFill>
                  <a:srgbClr val="0070C0"/>
                </a:solidFill>
              </a:rPr>
              <a:t>Acknowledgements</a:t>
            </a:r>
          </a:p>
        </p:txBody>
      </p:sp>
      <p:sp>
        <p:nvSpPr>
          <p:cNvPr id="45059" name="Content Placeholder 2"/>
          <p:cNvSpPr>
            <a:spLocks noGrp="1"/>
          </p:cNvSpPr>
          <p:nvPr>
            <p:ph idx="1"/>
          </p:nvPr>
        </p:nvSpPr>
        <p:spPr/>
        <p:txBody>
          <a:bodyPr/>
          <a:lstStyle/>
          <a:p>
            <a:r>
              <a:rPr lang="en-CA" sz="2800" dirty="0" smtClean="0"/>
              <a:t>I would like to acknowledge the following for their contributions to this presentation:</a:t>
            </a:r>
          </a:p>
          <a:p>
            <a:pPr lvl="1"/>
            <a:r>
              <a:rPr lang="en-CA" sz="2400" dirty="0" smtClean="0"/>
              <a:t>Dr. Jonathon Fowles, PhD</a:t>
            </a:r>
            <a:r>
              <a:rPr lang="en-CA" sz="2400" smtClean="0"/>
              <a:t>, CSEP-CEP</a:t>
            </a:r>
          </a:p>
          <a:p>
            <a:pPr lvl="1"/>
            <a:r>
              <a:rPr lang="en-CA" sz="2400" smtClean="0"/>
              <a:t>Dr</a:t>
            </a:r>
            <a:r>
              <a:rPr lang="en-CA" sz="2400" dirty="0"/>
              <a:t>. R. </a:t>
            </a:r>
            <a:r>
              <a:rPr lang="en-CA" sz="2400" dirty="0" smtClean="0"/>
              <a:t>Frankovich, MD, FCFP, </a:t>
            </a:r>
            <a:r>
              <a:rPr lang="en-CA" sz="2400" dirty="0" err="1" smtClean="0"/>
              <a:t>DipSportMed</a:t>
            </a:r>
            <a:endParaRPr lang="en-CA" sz="2400" dirty="0" smtClean="0"/>
          </a:p>
          <a:p>
            <a:pPr lvl="1"/>
            <a:r>
              <a:rPr lang="en-CA" sz="2400" dirty="0" smtClean="0"/>
              <a:t>Dr</a:t>
            </a:r>
            <a:r>
              <a:rPr lang="en-CA" sz="2400" dirty="0"/>
              <a:t>. P. </a:t>
            </a:r>
            <a:r>
              <a:rPr lang="en-CA" sz="2400" dirty="0" smtClean="0"/>
              <a:t>Frémont, MD, PhD, CCFP, </a:t>
            </a:r>
            <a:r>
              <a:rPr lang="en-CA" sz="2400" dirty="0" err="1" smtClean="0"/>
              <a:t>DipSportMed</a:t>
            </a:r>
            <a:endParaRPr lang="en-CA" sz="2400" dirty="0" smtClean="0"/>
          </a:p>
          <a:p>
            <a:pPr lvl="1"/>
            <a:r>
              <a:rPr lang="en-CA" sz="2400" dirty="0" smtClean="0"/>
              <a:t>Sue </a:t>
            </a:r>
            <a:r>
              <a:rPr lang="en-CA" sz="2400" dirty="0" err="1" smtClean="0"/>
              <a:t>Boreskie</a:t>
            </a:r>
            <a:r>
              <a:rPr lang="en-CA" sz="2400" dirty="0" smtClean="0"/>
              <a:t>, MPE</a:t>
            </a:r>
          </a:p>
          <a:p>
            <a:pPr lvl="1"/>
            <a:r>
              <a:rPr lang="en-CA" sz="2400" dirty="0" smtClean="0"/>
              <a:t>Michelle Fortier, PhD</a:t>
            </a:r>
          </a:p>
          <a:p>
            <a:pPr lvl="1"/>
            <a:r>
              <a:rPr lang="en-CA" sz="2400" dirty="0" smtClean="0"/>
              <a:t>Susan Yungblut, </a:t>
            </a:r>
            <a:r>
              <a:rPr lang="en-CA" sz="2400" dirty="0" err="1" smtClean="0"/>
              <a:t>BScPT</a:t>
            </a:r>
            <a:r>
              <a:rPr lang="en-CA" sz="2400" dirty="0" smtClean="0"/>
              <a:t>, MBA, Director, EIMC</a:t>
            </a:r>
          </a:p>
          <a:p>
            <a:pPr marL="457200" lvl="1" indent="0">
              <a:buNone/>
            </a:pPr>
            <a:endParaRPr lang="en-CA" sz="2400" dirty="0"/>
          </a:p>
          <a:p>
            <a:pPr marL="457200" lvl="1" indent="0">
              <a:buNone/>
            </a:pPr>
            <a:r>
              <a:rPr lang="en-CA" sz="2400" dirty="0" smtClean="0"/>
              <a:t>exerciseismedicine.ca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88" y="5334000"/>
            <a:ext cx="2365375"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3595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152400" y="0"/>
            <a:ext cx="9447213" cy="227013"/>
            <a:chOff x="-96" y="0"/>
            <a:chExt cx="5951" cy="143"/>
          </a:xfrm>
        </p:grpSpPr>
        <p:sp>
          <p:nvSpPr>
            <p:cNvPr id="8198" name="Rectangle 2"/>
            <p:cNvSpPr>
              <a:spLocks noChangeArrowheads="1"/>
            </p:cNvSpPr>
            <p:nvPr/>
          </p:nvSpPr>
          <p:spPr bwMode="auto">
            <a:xfrm>
              <a:off x="-96" y="0"/>
              <a:ext cx="5951" cy="95"/>
            </a:xfrm>
            <a:prstGeom prst="rect">
              <a:avLst/>
            </a:prstGeom>
            <a:solidFill>
              <a:srgbClr val="333399"/>
            </a:solidFill>
            <a:ln w="9525">
              <a:noFill/>
              <a:miter lim="800000"/>
              <a:headEnd/>
              <a:tailEnd/>
            </a:ln>
          </p:spPr>
          <p:txBody>
            <a:bodyPr wrap="none" anchor="ctr"/>
            <a:lstStyle/>
            <a:p>
              <a:endParaRPr lang="en-US">
                <a:solidFill>
                  <a:srgbClr val="000000"/>
                </a:solidFill>
              </a:endParaRPr>
            </a:p>
          </p:txBody>
        </p:sp>
        <p:sp>
          <p:nvSpPr>
            <p:cNvPr id="8199" name="Rectangle 3"/>
            <p:cNvSpPr>
              <a:spLocks noChangeArrowheads="1"/>
            </p:cNvSpPr>
            <p:nvPr/>
          </p:nvSpPr>
          <p:spPr bwMode="auto">
            <a:xfrm>
              <a:off x="-96" y="96"/>
              <a:ext cx="5951" cy="47"/>
            </a:xfrm>
            <a:prstGeom prst="rect">
              <a:avLst/>
            </a:prstGeom>
            <a:solidFill>
              <a:srgbClr val="339966"/>
            </a:solidFill>
            <a:ln w="9525">
              <a:noFill/>
              <a:miter lim="800000"/>
              <a:headEnd/>
              <a:tailEnd/>
            </a:ln>
          </p:spPr>
          <p:txBody>
            <a:bodyPr wrap="none" anchor="ctr"/>
            <a:lstStyle/>
            <a:p>
              <a:endParaRPr lang="en-US">
                <a:solidFill>
                  <a:srgbClr val="000000"/>
                </a:solidFill>
              </a:endParaRPr>
            </a:p>
          </p:txBody>
        </p:sp>
      </p:grpSp>
      <p:sp>
        <p:nvSpPr>
          <p:cNvPr id="7" name="TextBox 6"/>
          <p:cNvSpPr txBox="1"/>
          <p:nvPr/>
        </p:nvSpPr>
        <p:spPr>
          <a:xfrm>
            <a:off x="457200" y="609600"/>
            <a:ext cx="7848600" cy="4154984"/>
          </a:xfrm>
          <a:prstGeom prst="rect">
            <a:avLst/>
          </a:prstGeom>
          <a:noFill/>
        </p:spPr>
        <p:txBody>
          <a:bodyPr>
            <a:spAutoFit/>
          </a:bodyPr>
          <a:lstStyle/>
          <a:p>
            <a:pPr algn="ctr">
              <a:defRPr/>
            </a:pPr>
            <a:r>
              <a:rPr lang="en-CA" sz="3600" b="1" dirty="0" smtClean="0">
                <a:solidFill>
                  <a:srgbClr val="0070C0"/>
                </a:solidFill>
              </a:rPr>
              <a:t>Support EIMC – Join the EIMC Professional Network </a:t>
            </a:r>
            <a:endParaRPr lang="en-CA" sz="3600" dirty="0">
              <a:solidFill>
                <a:srgbClr val="0070C0"/>
              </a:solidFill>
            </a:endParaRPr>
          </a:p>
          <a:p>
            <a:pPr algn="ctr">
              <a:defRPr/>
            </a:pPr>
            <a:endParaRPr lang="en-CA" sz="1400" dirty="0" smtClean="0">
              <a:solidFill>
                <a:srgbClr val="000000"/>
              </a:solidFill>
            </a:endParaRPr>
          </a:p>
          <a:p>
            <a:pPr algn="ctr">
              <a:defRPr/>
            </a:pPr>
            <a:endParaRPr lang="en-CA" sz="1400" dirty="0">
              <a:solidFill>
                <a:srgbClr val="000000"/>
              </a:solidFill>
            </a:endParaRPr>
          </a:p>
          <a:p>
            <a:pPr algn="ctr">
              <a:defRPr/>
            </a:pPr>
            <a:endParaRPr lang="en-CA" sz="1400" dirty="0">
              <a:solidFill>
                <a:srgbClr val="000000"/>
              </a:solidFill>
            </a:endParaRPr>
          </a:p>
          <a:p>
            <a:pPr algn="ctr">
              <a:defRPr/>
            </a:pPr>
            <a:endParaRPr lang="en-CA" sz="1400" dirty="0" smtClean="0">
              <a:solidFill>
                <a:srgbClr val="000000"/>
              </a:solidFill>
            </a:endParaRPr>
          </a:p>
          <a:p>
            <a:pPr algn="ctr">
              <a:defRPr/>
            </a:pPr>
            <a:r>
              <a:rPr lang="en-CA" sz="4000" dirty="0" smtClean="0">
                <a:solidFill>
                  <a:srgbClr val="000000"/>
                </a:solidFill>
              </a:rPr>
              <a:t>Visit </a:t>
            </a:r>
            <a:r>
              <a:rPr lang="en-CA" sz="4000" dirty="0" err="1" smtClean="0">
                <a:solidFill>
                  <a:srgbClr val="000000"/>
                </a:solidFill>
              </a:rPr>
              <a:t>exerciseismedicine.ca</a:t>
            </a:r>
            <a:r>
              <a:rPr lang="en-CA" sz="4000" dirty="0" smtClean="0">
                <a:solidFill>
                  <a:srgbClr val="000000"/>
                </a:solidFill>
              </a:rPr>
              <a:t> / </a:t>
            </a:r>
          </a:p>
          <a:p>
            <a:pPr algn="ctr">
              <a:defRPr/>
            </a:pPr>
            <a:r>
              <a:rPr lang="en-CA" sz="4000" dirty="0" smtClean="0">
                <a:solidFill>
                  <a:srgbClr val="000000"/>
                </a:solidFill>
              </a:rPr>
              <a:t>EIMC Professional Network </a:t>
            </a:r>
            <a:r>
              <a:rPr lang="en-CA" sz="4000" dirty="0">
                <a:solidFill>
                  <a:srgbClr val="000000"/>
                </a:solidFill>
              </a:rPr>
              <a:t>  </a:t>
            </a:r>
            <a:endParaRPr lang="en-CA" sz="4000" dirty="0" smtClean="0">
              <a:solidFill>
                <a:srgbClr val="000000"/>
              </a:solidFill>
            </a:endParaRPr>
          </a:p>
          <a:p>
            <a:pPr>
              <a:defRPr/>
            </a:pPr>
            <a:endParaRPr lang="en-CA" sz="2800" dirty="0">
              <a:solidFill>
                <a:srgbClr val="000000"/>
              </a:solidFill>
            </a:endParaRPr>
          </a:p>
          <a:p>
            <a:pPr>
              <a:defRPr/>
            </a:pPr>
            <a:endParaRPr lang="en-CA" sz="2800" dirty="0" smtClean="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2590800" y="4267200"/>
            <a:ext cx="3733800" cy="1646583"/>
          </a:xfrm>
          <a:prstGeom prst="rect">
            <a:avLst/>
          </a:prstGeom>
        </p:spPr>
      </p:pic>
    </p:spTree>
    <p:extLst>
      <p:ext uri="{BB962C8B-B14F-4D97-AF65-F5344CB8AC3E}">
        <p14:creationId xmlns:p14="http://schemas.microsoft.com/office/powerpoint/2010/main" val="362211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152400" y="0"/>
            <a:ext cx="9447213" cy="227013"/>
            <a:chOff x="-96" y="0"/>
            <a:chExt cx="5951" cy="143"/>
          </a:xfrm>
        </p:grpSpPr>
        <p:sp>
          <p:nvSpPr>
            <p:cNvPr id="8198" name="Rectangle 2"/>
            <p:cNvSpPr>
              <a:spLocks noChangeArrowheads="1"/>
            </p:cNvSpPr>
            <p:nvPr/>
          </p:nvSpPr>
          <p:spPr bwMode="auto">
            <a:xfrm>
              <a:off x="-96" y="0"/>
              <a:ext cx="5951" cy="95"/>
            </a:xfrm>
            <a:prstGeom prst="rect">
              <a:avLst/>
            </a:prstGeom>
            <a:solidFill>
              <a:srgbClr val="333399"/>
            </a:solidFill>
            <a:ln w="9525">
              <a:noFill/>
              <a:miter lim="800000"/>
              <a:headEnd/>
              <a:tailEnd/>
            </a:ln>
          </p:spPr>
          <p:txBody>
            <a:bodyPr wrap="none" anchor="ctr"/>
            <a:lstStyle/>
            <a:p>
              <a:endParaRPr lang="en-US">
                <a:solidFill>
                  <a:srgbClr val="000000"/>
                </a:solidFill>
              </a:endParaRPr>
            </a:p>
          </p:txBody>
        </p:sp>
        <p:sp>
          <p:nvSpPr>
            <p:cNvPr id="8199" name="Rectangle 3"/>
            <p:cNvSpPr>
              <a:spLocks noChangeArrowheads="1"/>
            </p:cNvSpPr>
            <p:nvPr/>
          </p:nvSpPr>
          <p:spPr bwMode="auto">
            <a:xfrm>
              <a:off x="-96" y="96"/>
              <a:ext cx="5951" cy="47"/>
            </a:xfrm>
            <a:prstGeom prst="rect">
              <a:avLst/>
            </a:prstGeom>
            <a:solidFill>
              <a:srgbClr val="339966"/>
            </a:solidFill>
            <a:ln w="9525">
              <a:noFill/>
              <a:miter lim="800000"/>
              <a:headEnd/>
              <a:tailEnd/>
            </a:ln>
          </p:spPr>
          <p:txBody>
            <a:bodyPr wrap="none" anchor="ctr"/>
            <a:lstStyle/>
            <a:p>
              <a:endParaRPr lang="en-US">
                <a:solidFill>
                  <a:srgbClr val="000000"/>
                </a:solidFill>
              </a:endParaRPr>
            </a:p>
          </p:txBody>
        </p:sp>
      </p:grpSp>
      <p:sp>
        <p:nvSpPr>
          <p:cNvPr id="7" name="TextBox 6"/>
          <p:cNvSpPr txBox="1"/>
          <p:nvPr/>
        </p:nvSpPr>
        <p:spPr>
          <a:xfrm>
            <a:off x="457200" y="609600"/>
            <a:ext cx="7848600" cy="6894195"/>
          </a:xfrm>
          <a:prstGeom prst="rect">
            <a:avLst/>
          </a:prstGeom>
          <a:noFill/>
        </p:spPr>
        <p:txBody>
          <a:bodyPr>
            <a:spAutoFit/>
          </a:bodyPr>
          <a:lstStyle/>
          <a:p>
            <a:pPr algn="ctr">
              <a:defRPr/>
            </a:pPr>
            <a:r>
              <a:rPr lang="en-CA" sz="3200" b="1" dirty="0" smtClean="0">
                <a:solidFill>
                  <a:srgbClr val="0070C0"/>
                </a:solidFill>
              </a:rPr>
              <a:t>Support EIMC – Join the EIMC Professional Network </a:t>
            </a:r>
            <a:endParaRPr lang="en-CA" sz="3200" dirty="0">
              <a:solidFill>
                <a:srgbClr val="0070C0"/>
              </a:solidFill>
            </a:endParaRPr>
          </a:p>
          <a:p>
            <a:pPr algn="ctr">
              <a:defRPr/>
            </a:pPr>
            <a:endParaRPr lang="en-CA" sz="1400" dirty="0" smtClean="0">
              <a:solidFill>
                <a:srgbClr val="000000"/>
              </a:solidFill>
            </a:endParaRPr>
          </a:p>
          <a:p>
            <a:pPr marL="457200" indent="-457200">
              <a:buFont typeface="Arial"/>
              <a:buChar char="•"/>
              <a:defRPr/>
            </a:pPr>
            <a:r>
              <a:rPr lang="en-CA" sz="2800" dirty="0" smtClean="0">
                <a:solidFill>
                  <a:srgbClr val="000000"/>
                </a:solidFill>
              </a:rPr>
              <a:t>Certificate for client care area</a:t>
            </a:r>
          </a:p>
          <a:p>
            <a:pPr marL="457200" indent="-457200">
              <a:buFont typeface="Arial"/>
              <a:buChar char="•"/>
              <a:defRPr/>
            </a:pPr>
            <a:r>
              <a:rPr lang="en-CA" sz="2800" dirty="0" smtClean="0">
                <a:solidFill>
                  <a:srgbClr val="000000"/>
                </a:solidFill>
              </a:rPr>
              <a:t>Use of EIMC prescription pad</a:t>
            </a:r>
          </a:p>
          <a:p>
            <a:pPr marL="457200" indent="-457200">
              <a:buFont typeface="Arial"/>
              <a:buChar char="•"/>
              <a:defRPr/>
            </a:pPr>
            <a:r>
              <a:rPr lang="en-CA" sz="2800" dirty="0" smtClean="0">
                <a:solidFill>
                  <a:srgbClr val="000000"/>
                </a:solidFill>
              </a:rPr>
              <a:t>Use of EIMC Professional network logo for professional </a:t>
            </a:r>
            <a:r>
              <a:rPr lang="en-CA" sz="2800" dirty="0">
                <a:solidFill>
                  <a:srgbClr val="000000"/>
                </a:solidFill>
              </a:rPr>
              <a:t>c</a:t>
            </a:r>
            <a:r>
              <a:rPr lang="en-CA" sz="2800" dirty="0" smtClean="0">
                <a:solidFill>
                  <a:srgbClr val="000000"/>
                </a:solidFill>
              </a:rPr>
              <a:t>ommunications materials</a:t>
            </a:r>
          </a:p>
          <a:p>
            <a:pPr marL="457200" indent="-457200">
              <a:buFont typeface="Arial"/>
              <a:buChar char="•"/>
              <a:defRPr/>
            </a:pPr>
            <a:r>
              <a:rPr lang="en-CA" sz="2800" dirty="0" smtClean="0">
                <a:solidFill>
                  <a:srgbClr val="000000"/>
                </a:solidFill>
              </a:rPr>
              <a:t>Monthly e-newsletter </a:t>
            </a:r>
          </a:p>
          <a:p>
            <a:pPr marL="457200" indent="-457200">
              <a:buFont typeface="Arial"/>
              <a:buChar char="•"/>
              <a:defRPr/>
            </a:pPr>
            <a:r>
              <a:rPr lang="en-CA" sz="2800" dirty="0" smtClean="0">
                <a:solidFill>
                  <a:srgbClr val="000000"/>
                </a:solidFill>
              </a:rPr>
              <a:t>Reduced rates on educational offerings</a:t>
            </a:r>
          </a:p>
          <a:p>
            <a:pPr marL="457200" indent="-457200">
              <a:buFont typeface="Arial"/>
              <a:buChar char="•"/>
              <a:defRPr/>
            </a:pPr>
            <a:r>
              <a:rPr lang="en-CA" sz="2800" dirty="0" smtClean="0">
                <a:solidFill>
                  <a:srgbClr val="000000"/>
                </a:solidFill>
              </a:rPr>
              <a:t>2</a:t>
            </a:r>
            <a:r>
              <a:rPr lang="en-CA" sz="2800" baseline="30000" dirty="0" smtClean="0">
                <a:solidFill>
                  <a:srgbClr val="000000"/>
                </a:solidFill>
              </a:rPr>
              <a:t>nd</a:t>
            </a:r>
            <a:r>
              <a:rPr lang="en-CA" sz="2800" dirty="0" smtClean="0">
                <a:solidFill>
                  <a:srgbClr val="000000"/>
                </a:solidFill>
              </a:rPr>
              <a:t> phase online networking and referral </a:t>
            </a:r>
            <a:r>
              <a:rPr lang="en-CA" sz="2800" dirty="0">
                <a:solidFill>
                  <a:srgbClr val="000000"/>
                </a:solidFill>
              </a:rPr>
              <a:t>database</a:t>
            </a:r>
            <a:endParaRPr lang="en-CA" sz="2800" dirty="0" smtClean="0">
              <a:solidFill>
                <a:srgbClr val="000000"/>
              </a:solidFill>
            </a:endParaRPr>
          </a:p>
          <a:p>
            <a:pPr marL="457200" indent="-457200">
              <a:buFont typeface="Arial"/>
              <a:buChar char="•"/>
              <a:defRPr/>
            </a:pPr>
            <a:r>
              <a:rPr lang="en-CA" sz="2800" dirty="0" smtClean="0">
                <a:solidFill>
                  <a:srgbClr val="000000"/>
                </a:solidFill>
              </a:rPr>
              <a:t>$60 annual fee                                           (</a:t>
            </a:r>
            <a:r>
              <a:rPr lang="en-CA" sz="2400" dirty="0" smtClean="0">
                <a:solidFill>
                  <a:srgbClr val="000000"/>
                </a:solidFill>
              </a:rPr>
              <a:t>$50 CSEP members</a:t>
            </a:r>
            <a:r>
              <a:rPr lang="en-CA" sz="2800" dirty="0" smtClean="0">
                <a:solidFill>
                  <a:srgbClr val="000000"/>
                </a:solidFill>
              </a:rPr>
              <a:t>)</a:t>
            </a:r>
          </a:p>
          <a:p>
            <a:pPr>
              <a:defRPr/>
            </a:pPr>
            <a:r>
              <a:rPr lang="en-CA" sz="2800" dirty="0">
                <a:solidFill>
                  <a:srgbClr val="000000"/>
                </a:solidFill>
              </a:rPr>
              <a:t>  </a:t>
            </a:r>
            <a:endParaRPr lang="en-CA" sz="2800" dirty="0" smtClean="0">
              <a:solidFill>
                <a:srgbClr val="000000"/>
              </a:solidFill>
            </a:endParaRPr>
          </a:p>
          <a:p>
            <a:pPr>
              <a:defRPr/>
            </a:pPr>
            <a:endParaRPr lang="en-CA" sz="2800" dirty="0">
              <a:solidFill>
                <a:srgbClr val="000000"/>
              </a:solidFill>
            </a:endParaRPr>
          </a:p>
          <a:p>
            <a:pPr>
              <a:defRPr/>
            </a:pPr>
            <a:endParaRPr lang="en-CA" sz="2800" dirty="0" smtClean="0">
              <a:solidFill>
                <a:srgbClr val="0000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4800600" y="4805016"/>
            <a:ext cx="3733800" cy="1646583"/>
          </a:xfrm>
          <a:prstGeom prst="rect">
            <a:avLst/>
          </a:prstGeom>
        </p:spPr>
      </p:pic>
    </p:spTree>
    <p:extLst>
      <p:ext uri="{BB962C8B-B14F-4D97-AF65-F5344CB8AC3E}">
        <p14:creationId xmlns:p14="http://schemas.microsoft.com/office/powerpoint/2010/main" val="28786001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219200"/>
          </a:xfrm>
        </p:spPr>
        <p:txBody>
          <a:bodyPr/>
          <a:lstStyle/>
          <a:p>
            <a:r>
              <a:rPr lang="en-US" sz="2800" b="1" dirty="0" smtClean="0">
                <a:solidFill>
                  <a:srgbClr val="0070C0"/>
                </a:solidFill>
              </a:rPr>
              <a:t>EIMC Professional Network</a:t>
            </a:r>
            <a:r>
              <a:rPr lang="en-US" sz="2400" dirty="0" smtClean="0">
                <a:solidFill>
                  <a:srgbClr val="008000"/>
                </a:solidFill>
              </a:rPr>
              <a:t/>
            </a:r>
            <a:br>
              <a:rPr lang="en-US" sz="2400" dirty="0" smtClean="0">
                <a:solidFill>
                  <a:srgbClr val="008000"/>
                </a:solidFill>
              </a:rPr>
            </a:br>
            <a:r>
              <a:rPr lang="en-US" sz="1600" dirty="0" smtClean="0">
                <a:solidFill>
                  <a:srgbClr val="008000"/>
                </a:solidFill>
              </a:rPr>
              <a:t>Integrates regulated health </a:t>
            </a:r>
            <a:r>
              <a:rPr lang="en-US" sz="1600" dirty="0">
                <a:solidFill>
                  <a:srgbClr val="008000"/>
                </a:solidFill>
              </a:rPr>
              <a:t>care professionals </a:t>
            </a:r>
            <a:r>
              <a:rPr lang="en-US" sz="1600" dirty="0" smtClean="0">
                <a:solidFill>
                  <a:srgbClr val="008000"/>
                </a:solidFill>
              </a:rPr>
              <a:t>and EIMC Recognized exercise professionals for referral and networking.</a:t>
            </a:r>
            <a:endParaRPr lang="en-US" sz="1600"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534337"/>
              </p:ext>
            </p:extLst>
          </p:nvPr>
        </p:nvGraphicFramePr>
        <p:xfrm>
          <a:off x="0" y="1359434"/>
          <a:ext cx="9067800" cy="5498566"/>
        </p:xfrm>
        <a:graphic>
          <a:graphicData uri="http://schemas.openxmlformats.org/drawingml/2006/table">
            <a:tbl>
              <a:tblPr firstRow="1" bandRow="1">
                <a:tableStyleId>{5C22544A-7EE6-4342-B048-85BDC9FD1C3A}</a:tableStyleId>
              </a:tblPr>
              <a:tblGrid>
                <a:gridCol w="3797626"/>
                <a:gridCol w="5270174"/>
              </a:tblGrid>
              <a:tr h="469366">
                <a:tc>
                  <a:txBody>
                    <a:bodyPr/>
                    <a:lstStyle/>
                    <a:p>
                      <a:r>
                        <a:rPr lang="en-US" dirty="0" smtClean="0"/>
                        <a:t>EIMC</a:t>
                      </a:r>
                      <a:r>
                        <a:rPr lang="en-US" baseline="0" dirty="0" smtClean="0"/>
                        <a:t> Supporter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c>
                  <a:txBody>
                    <a:bodyPr/>
                    <a:lstStyle/>
                    <a:p>
                      <a:r>
                        <a:rPr lang="en-US" dirty="0" smtClean="0"/>
                        <a:t>EIMC</a:t>
                      </a:r>
                      <a:r>
                        <a:rPr lang="en-US" baseline="0" dirty="0" smtClean="0"/>
                        <a:t> Provider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33399"/>
                    </a:solidFill>
                  </a:tcPr>
                </a:tc>
              </a:tr>
              <a:tr h="4898571">
                <a:tc>
                  <a:txBody>
                    <a:bodyPr/>
                    <a:lstStyle/>
                    <a:p>
                      <a:pPr marL="285750" indent="-285750">
                        <a:buFont typeface="Arial" panose="020B0604020202020204" pitchFamily="34" charset="0"/>
                        <a:buChar char="•"/>
                      </a:pPr>
                      <a:r>
                        <a:rPr lang="en-CA" sz="1800" kern="1200" dirty="0" smtClean="0">
                          <a:solidFill>
                            <a:schemeClr val="dk1"/>
                          </a:solidFill>
                          <a:effectLst/>
                          <a:latin typeface="+mn-lt"/>
                          <a:ea typeface="+mn-ea"/>
                          <a:cs typeface="+mn-cs"/>
                        </a:rPr>
                        <a:t>Support the EIM philosophy</a:t>
                      </a:r>
                      <a:br>
                        <a:rPr lang="en-CA" sz="1800" kern="1200" dirty="0" smtClean="0">
                          <a:solidFill>
                            <a:schemeClr val="dk1"/>
                          </a:solidFill>
                          <a:effectLst/>
                          <a:latin typeface="+mn-lt"/>
                          <a:ea typeface="+mn-ea"/>
                          <a:cs typeface="+mn-cs"/>
                        </a:rPr>
                      </a:br>
                      <a:endParaRPr lang="en-CA"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CA" sz="1800" b="1" kern="1200" dirty="0" smtClean="0">
                          <a:solidFill>
                            <a:schemeClr val="dk1"/>
                          </a:solidFill>
                          <a:effectLst/>
                          <a:latin typeface="+mn-lt"/>
                          <a:ea typeface="+mn-ea"/>
                          <a:cs typeface="+mn-cs"/>
                        </a:rPr>
                        <a:t>Ask</a:t>
                      </a:r>
                      <a:r>
                        <a:rPr lang="en-CA" sz="1800" kern="1200" dirty="0" smtClean="0">
                          <a:solidFill>
                            <a:schemeClr val="dk1"/>
                          </a:solidFill>
                          <a:effectLst/>
                          <a:latin typeface="+mn-lt"/>
                          <a:ea typeface="+mn-ea"/>
                          <a:cs typeface="+mn-cs"/>
                        </a:rPr>
                        <a:t> </a:t>
                      </a:r>
                      <a:r>
                        <a:rPr lang="en-CA" sz="1800" i="1" kern="1200" dirty="0" smtClean="0">
                          <a:solidFill>
                            <a:schemeClr val="dk1"/>
                          </a:solidFill>
                          <a:effectLst/>
                          <a:latin typeface="+mn-lt"/>
                          <a:ea typeface="+mn-ea"/>
                          <a:cs typeface="+mn-cs"/>
                        </a:rPr>
                        <a:t>every patient, every time</a:t>
                      </a:r>
                      <a:r>
                        <a:rPr lang="en-CA" sz="1800" kern="1200" dirty="0" smtClean="0">
                          <a:solidFill>
                            <a:schemeClr val="dk1"/>
                          </a:solidFill>
                          <a:effectLst/>
                          <a:latin typeface="+mn-lt"/>
                          <a:ea typeface="+mn-ea"/>
                          <a:cs typeface="+mn-cs"/>
                        </a:rPr>
                        <a:t> about personal physical</a:t>
                      </a:r>
                      <a:r>
                        <a:rPr lang="en-CA" sz="1800" kern="1200" baseline="0" dirty="0" smtClean="0">
                          <a:solidFill>
                            <a:schemeClr val="dk1"/>
                          </a:solidFill>
                          <a:effectLst/>
                          <a:latin typeface="+mn-lt"/>
                          <a:ea typeface="+mn-ea"/>
                          <a:cs typeface="+mn-cs"/>
                        </a:rPr>
                        <a:t> activity</a:t>
                      </a:r>
                      <a:r>
                        <a:rPr lang="en-CA" sz="1800" kern="1200" dirty="0" smtClean="0">
                          <a:solidFill>
                            <a:schemeClr val="dk1"/>
                          </a:solidFill>
                          <a:effectLst/>
                          <a:latin typeface="+mn-lt"/>
                          <a:ea typeface="+mn-ea"/>
                          <a:cs typeface="+mn-cs"/>
                        </a:rPr>
                        <a:t> level</a:t>
                      </a:r>
                      <a:br>
                        <a:rPr lang="en-CA" sz="1800" kern="1200" dirty="0" smtClean="0">
                          <a:solidFill>
                            <a:schemeClr val="dk1"/>
                          </a:solidFill>
                          <a:effectLst/>
                          <a:latin typeface="+mn-lt"/>
                          <a:ea typeface="+mn-ea"/>
                          <a:cs typeface="+mn-cs"/>
                        </a:rPr>
                      </a:br>
                      <a:endParaRPr lang="en-CA"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CA" sz="1800" kern="1200" dirty="0" smtClean="0">
                          <a:solidFill>
                            <a:schemeClr val="dk1"/>
                          </a:solidFill>
                          <a:effectLst/>
                          <a:latin typeface="+mn-lt"/>
                          <a:ea typeface="+mn-ea"/>
                          <a:cs typeface="+mn-cs"/>
                        </a:rPr>
                        <a:t>Work with patients to help them achieve their physical activity and health goals through:</a:t>
                      </a:r>
                    </a:p>
                    <a:p>
                      <a:pPr marL="742950" lvl="1" indent="-285750">
                        <a:buFont typeface="Arial" panose="020B0604020202020204" pitchFamily="34" charset="0"/>
                        <a:buChar char="•"/>
                      </a:pPr>
                      <a:r>
                        <a:rPr lang="en-CA" sz="1800" kern="1200" dirty="0" smtClean="0">
                          <a:solidFill>
                            <a:schemeClr val="dk1"/>
                          </a:solidFill>
                          <a:effectLst/>
                          <a:latin typeface="+mn-lt"/>
                          <a:ea typeface="+mn-ea"/>
                          <a:cs typeface="+mn-cs"/>
                        </a:rPr>
                        <a:t>education about the importance of physical activity to health, </a:t>
                      </a:r>
                    </a:p>
                    <a:p>
                      <a:pPr marL="742950" lvl="1" indent="-285750">
                        <a:buFont typeface="Arial" panose="020B0604020202020204" pitchFamily="34" charset="0"/>
                        <a:buChar char="•"/>
                      </a:pPr>
                      <a:r>
                        <a:rPr lang="en-CA" sz="1800" kern="1200" dirty="0" smtClean="0">
                          <a:solidFill>
                            <a:schemeClr val="dk1"/>
                          </a:solidFill>
                          <a:effectLst/>
                          <a:latin typeface="+mn-lt"/>
                          <a:ea typeface="+mn-ea"/>
                          <a:cs typeface="+mn-cs"/>
                        </a:rPr>
                        <a:t>advice and referral for additional assessment and counselling.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smtClean="0">
                          <a:solidFill>
                            <a:schemeClr val="dk1"/>
                          </a:solidFill>
                          <a:effectLst/>
                          <a:latin typeface="+mn-lt"/>
                          <a:ea typeface="+mn-ea"/>
                          <a:cs typeface="+mn-cs"/>
                        </a:rPr>
                        <a:t>Support the EIM philosophy, </a:t>
                      </a:r>
                      <a:br>
                        <a:rPr lang="en-CA" sz="1800" kern="1200" dirty="0" smtClean="0">
                          <a:solidFill>
                            <a:schemeClr val="dk1"/>
                          </a:solidFill>
                          <a:effectLst/>
                          <a:latin typeface="+mn-lt"/>
                          <a:ea typeface="+mn-ea"/>
                          <a:cs typeface="+mn-cs"/>
                        </a:rPr>
                      </a:br>
                      <a:endParaRPr lang="en-CA"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b="1" kern="1200" dirty="0" smtClean="0">
                          <a:solidFill>
                            <a:schemeClr val="dk1"/>
                          </a:solidFill>
                          <a:effectLst/>
                          <a:latin typeface="+mn-lt"/>
                          <a:ea typeface="+mn-ea"/>
                          <a:cs typeface="+mn-cs"/>
                        </a:rPr>
                        <a:t>Ask</a:t>
                      </a:r>
                      <a:r>
                        <a:rPr lang="en-CA" sz="1800" kern="1200" dirty="0" smtClean="0">
                          <a:solidFill>
                            <a:schemeClr val="dk1"/>
                          </a:solidFill>
                          <a:effectLst/>
                          <a:latin typeface="+mn-lt"/>
                          <a:ea typeface="+mn-ea"/>
                          <a:cs typeface="+mn-cs"/>
                        </a:rPr>
                        <a:t> </a:t>
                      </a:r>
                      <a:r>
                        <a:rPr lang="en-CA" sz="1800" i="1" kern="1200" dirty="0" smtClean="0">
                          <a:solidFill>
                            <a:schemeClr val="dk1"/>
                          </a:solidFill>
                          <a:effectLst/>
                          <a:latin typeface="+mn-lt"/>
                          <a:ea typeface="+mn-ea"/>
                          <a:cs typeface="+mn-cs"/>
                        </a:rPr>
                        <a:t>every patient, every time</a:t>
                      </a:r>
                      <a:r>
                        <a:rPr lang="en-CA" sz="1800" kern="1200" dirty="0" smtClean="0">
                          <a:solidFill>
                            <a:schemeClr val="dk1"/>
                          </a:solidFill>
                          <a:effectLst/>
                          <a:latin typeface="+mn-lt"/>
                          <a:ea typeface="+mn-ea"/>
                          <a:cs typeface="+mn-cs"/>
                        </a:rPr>
                        <a:t> about personal physical activity levels, </a:t>
                      </a:r>
                      <a:br>
                        <a:rPr lang="en-CA" sz="1800" kern="1200" dirty="0" smtClean="0">
                          <a:solidFill>
                            <a:schemeClr val="dk1"/>
                          </a:solidFill>
                          <a:effectLst/>
                          <a:latin typeface="+mn-lt"/>
                          <a:ea typeface="+mn-ea"/>
                          <a:cs typeface="+mn-cs"/>
                        </a:rPr>
                      </a:br>
                      <a:endParaRPr lang="en-CA"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smtClean="0">
                          <a:solidFill>
                            <a:schemeClr val="dk1"/>
                          </a:solidFill>
                          <a:effectLst/>
                          <a:latin typeface="+mn-lt"/>
                          <a:ea typeface="+mn-ea"/>
                          <a:cs typeface="+mn-cs"/>
                        </a:rPr>
                        <a:t>Work with patients to help them to achieve their physical activity goals and thus optimize their physical and mental health,</a:t>
                      </a:r>
                      <a:r>
                        <a:rPr lang="en-CA" sz="1800" kern="1200" baseline="0" dirty="0" smtClean="0">
                          <a:solidFill>
                            <a:schemeClr val="dk1"/>
                          </a:solidFill>
                          <a:effectLst/>
                          <a:latin typeface="+mn-lt"/>
                          <a:ea typeface="+mn-ea"/>
                          <a:cs typeface="+mn-cs"/>
                        </a:rPr>
                        <a:t> through:</a:t>
                      </a:r>
                      <a:endParaRPr lang="en-CA" sz="1800" kern="1200" dirty="0" smtClean="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smtClean="0">
                          <a:solidFill>
                            <a:schemeClr val="dk1"/>
                          </a:solidFill>
                          <a:effectLst/>
                          <a:latin typeface="+mn-lt"/>
                          <a:ea typeface="+mn-ea"/>
                          <a:cs typeface="+mn-cs"/>
                        </a:rPr>
                        <a:t>assessment, advice, education about the importance of physical activity to health,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smtClean="0">
                          <a:solidFill>
                            <a:schemeClr val="dk1"/>
                          </a:solidFill>
                          <a:effectLst/>
                          <a:latin typeface="+mn-lt"/>
                          <a:ea typeface="+mn-ea"/>
                          <a:cs typeface="+mn-cs"/>
                        </a:rPr>
                        <a:t>counseling strategies for behavior change,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smtClean="0">
                          <a:solidFill>
                            <a:schemeClr val="dk1"/>
                          </a:solidFill>
                          <a:effectLst/>
                          <a:latin typeface="+mn-lt"/>
                          <a:ea typeface="+mn-ea"/>
                          <a:cs typeface="+mn-cs"/>
                        </a:rPr>
                        <a:t>exercise instruction and supervision and referral as required.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smtClean="0">
                          <a:solidFill>
                            <a:schemeClr val="dk1"/>
                          </a:solidFill>
                          <a:effectLst/>
                          <a:latin typeface="+mn-lt"/>
                          <a:ea typeface="+mn-ea"/>
                          <a:cs typeface="+mn-cs"/>
                        </a:rPr>
                        <a:t>Willing to accept patient referrals from other health care professionals for continued physical activity counseling and prescription.</a:t>
                      </a:r>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3" name="TextBox 2"/>
          <p:cNvSpPr txBox="1"/>
          <p:nvPr/>
        </p:nvSpPr>
        <p:spPr>
          <a:xfrm>
            <a:off x="3826666" y="4915656"/>
            <a:ext cx="184666" cy="369332"/>
          </a:xfrm>
          <a:prstGeom prst="rect">
            <a:avLst/>
          </a:prstGeom>
          <a:noFill/>
        </p:spPr>
        <p:txBody>
          <a:bodyPr wrap="none" rtlCol="0">
            <a:spAutoFit/>
          </a:bodyPr>
          <a:lstStyle/>
          <a:p>
            <a:endParaRPr lang="en-US" dirty="0">
              <a:solidFill>
                <a:srgbClr val="000000"/>
              </a:solidFill>
              <a:cs typeface="Arial"/>
            </a:endParaRPr>
          </a:p>
        </p:txBody>
      </p:sp>
    </p:spTree>
    <p:extLst>
      <p:ext uri="{BB962C8B-B14F-4D97-AF65-F5344CB8AC3E}">
        <p14:creationId xmlns:p14="http://schemas.microsoft.com/office/powerpoint/2010/main" val="727218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70C0"/>
                </a:solidFill>
              </a:rPr>
              <a:t>Exercise is Medicine® Canada</a:t>
            </a:r>
            <a:endParaRPr lang="en-US" dirty="0">
              <a:solidFill>
                <a:srgbClr val="0070C0"/>
              </a:solidFill>
            </a:endParaRPr>
          </a:p>
        </p:txBody>
      </p:sp>
      <p:sp>
        <p:nvSpPr>
          <p:cNvPr id="5" name="Content Placeholder 4"/>
          <p:cNvSpPr>
            <a:spLocks noGrp="1"/>
          </p:cNvSpPr>
          <p:nvPr>
            <p:ph idx="1"/>
          </p:nvPr>
        </p:nvSpPr>
        <p:spPr>
          <a:xfrm>
            <a:off x="457200" y="1219200"/>
            <a:ext cx="8229600" cy="4530725"/>
          </a:xfrm>
        </p:spPr>
        <p:txBody>
          <a:bodyPr/>
          <a:lstStyle/>
          <a:p>
            <a:pPr marL="0" lvl="0" indent="0">
              <a:buNone/>
            </a:pPr>
            <a:r>
              <a:rPr lang="en-US" sz="2800" dirty="0" smtClean="0"/>
              <a:t>Objectives:</a:t>
            </a:r>
          </a:p>
          <a:p>
            <a:pPr lvl="0"/>
            <a:r>
              <a:rPr lang="en-US" sz="2800" dirty="0" smtClean="0"/>
              <a:t>Increase </a:t>
            </a:r>
            <a:r>
              <a:rPr lang="en-US" sz="2800" dirty="0"/>
              <a:t>the number of health care professionals who are assessing, prescribing and counseling patients in physical activity;</a:t>
            </a:r>
          </a:p>
          <a:p>
            <a:pPr lvl="0"/>
            <a:r>
              <a:rPr lang="en-US" sz="2800" dirty="0"/>
              <a:t>Increase the number of Canadians meeting the Canadian Physical Activity Guidelines and the Canadian Sedentary </a:t>
            </a:r>
            <a:r>
              <a:rPr lang="en-US" sz="2800" dirty="0" err="1"/>
              <a:t>Behaviour</a:t>
            </a:r>
            <a:r>
              <a:rPr lang="en-US" sz="2800" dirty="0"/>
              <a:t> Guidelines; and </a:t>
            </a:r>
          </a:p>
          <a:p>
            <a:pPr lvl="0"/>
            <a:r>
              <a:rPr lang="en-US" sz="2800" dirty="0"/>
              <a:t>Encourage the appropriate use of qualified exercise professionals in the prevention and treatment of chronic disease. </a:t>
            </a:r>
          </a:p>
          <a:p>
            <a:pPr marL="514350" indent="-514350">
              <a:buFont typeface="+mj-lt"/>
              <a:buAutoNum type="arabicPeriod"/>
            </a:pPr>
            <a:endParaRPr lang="en-US" sz="2800" dirty="0"/>
          </a:p>
        </p:txBody>
      </p:sp>
    </p:spTree>
    <p:extLst>
      <p:ext uri="{BB962C8B-B14F-4D97-AF65-F5344CB8AC3E}">
        <p14:creationId xmlns:p14="http://schemas.microsoft.com/office/powerpoint/2010/main" val="22209713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0"/>
            <a:ext cx="8875059" cy="6858000"/>
          </a:xfrm>
          <a:prstGeom prst="rect">
            <a:avLst/>
          </a:prstGeom>
        </p:spPr>
      </p:pic>
    </p:spTree>
    <p:extLst>
      <p:ext uri="{BB962C8B-B14F-4D97-AF65-F5344CB8AC3E}">
        <p14:creationId xmlns:p14="http://schemas.microsoft.com/office/powerpoint/2010/main" val="3414863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for today		</a:t>
            </a:r>
            <a:endParaRPr lang="en-CA" dirty="0"/>
          </a:p>
        </p:txBody>
      </p:sp>
      <p:sp>
        <p:nvSpPr>
          <p:cNvPr id="3" name="Content Placeholder 2"/>
          <p:cNvSpPr>
            <a:spLocks noGrp="1"/>
          </p:cNvSpPr>
          <p:nvPr>
            <p:ph idx="1"/>
          </p:nvPr>
        </p:nvSpPr>
        <p:spPr>
          <a:xfrm>
            <a:off x="304800" y="1219200"/>
            <a:ext cx="8686800" cy="4530725"/>
          </a:xfrm>
        </p:spPr>
        <p:txBody>
          <a:bodyPr/>
          <a:lstStyle/>
          <a:p>
            <a:pPr marL="566928" indent="-457200">
              <a:buFont typeface="+mj-lt"/>
              <a:buAutoNum type="arabicPeriod"/>
            </a:pPr>
            <a:r>
              <a:rPr lang="en-US" sz="2800" dirty="0"/>
              <a:t>Understand the scientific basis of the spectacular potential of exercise for the prevention and management of chronic </a:t>
            </a:r>
            <a:r>
              <a:rPr lang="en-US" sz="2800" dirty="0" smtClean="0"/>
              <a:t>diseases</a:t>
            </a:r>
          </a:p>
          <a:p>
            <a:pPr marL="566928" indent="-457200">
              <a:buFont typeface="+mj-lt"/>
              <a:buAutoNum type="arabicPeriod"/>
            </a:pPr>
            <a:r>
              <a:rPr lang="en-US" sz="2800" dirty="0" smtClean="0"/>
              <a:t>Integrate </a:t>
            </a:r>
            <a:r>
              <a:rPr lang="en-US" sz="2800" dirty="0"/>
              <a:t>the </a:t>
            </a:r>
            <a:r>
              <a:rPr lang="en-US" sz="2800" dirty="0" smtClean="0"/>
              <a:t>“Exercise </a:t>
            </a:r>
            <a:r>
              <a:rPr lang="en-US" sz="2800" dirty="0"/>
              <a:t>V</a:t>
            </a:r>
            <a:r>
              <a:rPr lang="en-US" sz="2800" dirty="0" smtClean="0"/>
              <a:t>ital </a:t>
            </a:r>
            <a:r>
              <a:rPr lang="en-US" sz="2800" dirty="0"/>
              <a:t>S</a:t>
            </a:r>
            <a:r>
              <a:rPr lang="en-US" sz="2800" dirty="0" smtClean="0"/>
              <a:t>ign</a:t>
            </a:r>
            <a:r>
              <a:rPr lang="en-US" sz="2800" dirty="0"/>
              <a:t>” as part of the periodic health </a:t>
            </a:r>
            <a:r>
              <a:rPr lang="en-US" sz="2800" dirty="0" smtClean="0"/>
              <a:t>examination</a:t>
            </a:r>
          </a:p>
          <a:p>
            <a:pPr marL="566928" indent="-457200">
              <a:buFont typeface="+mj-lt"/>
              <a:buAutoNum type="arabicPeriod"/>
            </a:pPr>
            <a:r>
              <a:rPr lang="en-US" sz="2800" dirty="0" smtClean="0"/>
              <a:t>Be </a:t>
            </a:r>
            <a:r>
              <a:rPr lang="en-US" sz="2800" dirty="0"/>
              <a:t>able to use the exercise referral and prescription tool developed by </a:t>
            </a:r>
            <a:r>
              <a:rPr lang="en-US" sz="2800" dirty="0" smtClean="0"/>
              <a:t>“Exercise </a:t>
            </a:r>
            <a:r>
              <a:rPr lang="en-US" sz="2800" dirty="0"/>
              <a:t>is Medicine Canada” for exercise assessment and basic </a:t>
            </a:r>
            <a:r>
              <a:rPr lang="en-US" sz="2800" dirty="0" smtClean="0"/>
              <a:t>prescription               </a:t>
            </a:r>
            <a:endParaRPr lang="en-US" sz="2400" dirty="0"/>
          </a:p>
        </p:txBody>
      </p:sp>
    </p:spTree>
    <p:extLst>
      <p:ext uri="{BB962C8B-B14F-4D97-AF65-F5344CB8AC3E}">
        <p14:creationId xmlns:p14="http://schemas.microsoft.com/office/powerpoint/2010/main" val="377279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Self Reflection – Sharing Activity</a:t>
            </a:r>
            <a:endParaRPr lang="en-CA" dirty="0"/>
          </a:p>
        </p:txBody>
      </p:sp>
      <p:sp>
        <p:nvSpPr>
          <p:cNvPr id="7" name="Content Placeholder 6"/>
          <p:cNvSpPr>
            <a:spLocks noGrp="1"/>
          </p:cNvSpPr>
          <p:nvPr>
            <p:ph idx="1"/>
          </p:nvPr>
        </p:nvSpPr>
        <p:spPr>
          <a:xfrm>
            <a:off x="457200" y="1219200"/>
            <a:ext cx="8229600" cy="4302125"/>
          </a:xfrm>
        </p:spPr>
        <p:txBody>
          <a:bodyPr/>
          <a:lstStyle/>
          <a:p>
            <a:r>
              <a:rPr lang="en-CA" sz="2800" dirty="0" smtClean="0"/>
              <a:t>Do you know what the Canadian Physical Activity Guidelines recommend?</a:t>
            </a:r>
          </a:p>
          <a:p>
            <a:r>
              <a:rPr lang="en-CA" sz="2800" dirty="0" smtClean="0"/>
              <a:t>Do </a:t>
            </a:r>
            <a:r>
              <a:rPr lang="en-CA" sz="2800" b="1" i="1" dirty="0" smtClean="0"/>
              <a:t>you</a:t>
            </a:r>
            <a:r>
              <a:rPr lang="en-CA" sz="2800" dirty="0" smtClean="0"/>
              <a:t> meet the guideline recommendations?</a:t>
            </a:r>
          </a:p>
          <a:p>
            <a:r>
              <a:rPr lang="en-CA" sz="2800" dirty="0" smtClean="0"/>
              <a:t>What are the barriers to meeting the guidelines </a:t>
            </a:r>
            <a:r>
              <a:rPr lang="en-CA" sz="2800" b="1" i="1" dirty="0" smtClean="0"/>
              <a:t>yourself</a:t>
            </a:r>
            <a:r>
              <a:rPr lang="en-CA" sz="2800" dirty="0" smtClean="0"/>
              <a:t>?</a:t>
            </a:r>
          </a:p>
          <a:p>
            <a:r>
              <a:rPr lang="en-CA" sz="2800" dirty="0"/>
              <a:t>Do you </a:t>
            </a:r>
            <a:r>
              <a:rPr lang="en-CA" sz="2800" b="1" i="1" dirty="0"/>
              <a:t>prescribe</a:t>
            </a:r>
            <a:r>
              <a:rPr lang="en-CA" sz="2800" dirty="0"/>
              <a:t> physical activity or exercise to your patients? </a:t>
            </a:r>
          </a:p>
          <a:p>
            <a:r>
              <a:rPr lang="en-CA" sz="2800" dirty="0" smtClean="0"/>
              <a:t>What are the challenges </a:t>
            </a:r>
            <a:r>
              <a:rPr lang="en-CA" sz="2800" b="1" i="1" dirty="0" smtClean="0"/>
              <a:t>you face </a:t>
            </a:r>
            <a:r>
              <a:rPr lang="en-CA" sz="2800" dirty="0" smtClean="0"/>
              <a:t>in </a:t>
            </a:r>
            <a:r>
              <a:rPr lang="en-CA" sz="2800" b="1" i="1" dirty="0" smtClean="0"/>
              <a:t>counselling</a:t>
            </a:r>
            <a:r>
              <a:rPr lang="en-CA" sz="2800" dirty="0" smtClean="0"/>
              <a:t> your patients on adopting a physically active lifestyle?</a:t>
            </a:r>
          </a:p>
        </p:txBody>
      </p:sp>
    </p:spTree>
    <p:extLst>
      <p:ext uri="{BB962C8B-B14F-4D97-AF65-F5344CB8AC3E}">
        <p14:creationId xmlns:p14="http://schemas.microsoft.com/office/powerpoint/2010/main" val="154186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4400" dirty="0" smtClean="0">
                <a:latin typeface="Calibri" panose="020F0502020204030204" pitchFamily="34" charset="0"/>
              </a:rPr>
              <a:t>PA Guidelines for Canadians</a:t>
            </a:r>
            <a:endParaRPr lang="en-CA" altLang="en-US" sz="4400" dirty="0" smtClean="0">
              <a:latin typeface="Calibri" panose="020F0502020204030204" pitchFamily="34" charset="0"/>
            </a:endParaRPr>
          </a:p>
        </p:txBody>
      </p:sp>
      <p:sp>
        <p:nvSpPr>
          <p:cNvPr id="32771" name="TextBox 5"/>
          <p:cNvSpPr txBox="1">
            <a:spLocks noChangeArrowheads="1"/>
          </p:cNvSpPr>
          <p:nvPr/>
        </p:nvSpPr>
        <p:spPr bwMode="auto">
          <a:xfrm>
            <a:off x="1143000" y="5257800"/>
            <a:ext cx="601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altLang="en-US" sz="2400">
                <a:solidFill>
                  <a:srgbClr val="000000"/>
                </a:solidFill>
                <a:latin typeface="Arial" charset="0"/>
                <a:cs typeface="+mn-cs"/>
              </a:rPr>
              <a:t>Similar guidelines aged 65 years and older</a:t>
            </a:r>
            <a:endParaRPr lang="en-CA" altLang="en-US" sz="2400">
              <a:solidFill>
                <a:srgbClr val="000000"/>
              </a:solidFill>
              <a:latin typeface="Arial" charset="0"/>
              <a:cs typeface="+mn-cs"/>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893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 y="0"/>
            <a:ext cx="9448800" cy="228600"/>
            <a:chOff x="-96" y="2928"/>
            <a:chExt cx="5952" cy="144"/>
          </a:xfrm>
        </p:grpSpPr>
        <p:sp>
          <p:nvSpPr>
            <p:cNvPr id="13319" name="Rectangle 3"/>
            <p:cNvSpPr>
              <a:spLocks noChangeArrowheads="1"/>
            </p:cNvSpPr>
            <p:nvPr/>
          </p:nvSpPr>
          <p:spPr bwMode="auto">
            <a:xfrm>
              <a:off x="-96" y="2928"/>
              <a:ext cx="5952" cy="96"/>
            </a:xfrm>
            <a:prstGeom prst="rect">
              <a:avLst/>
            </a:prstGeom>
            <a:solidFill>
              <a:schemeClr val="accent2"/>
            </a:solidFill>
            <a:ln w="9525">
              <a:noFill/>
              <a:miter lim="800000"/>
              <a:headEnd/>
              <a:tailEnd/>
            </a:ln>
          </p:spPr>
          <p:txBody>
            <a:bodyPr wrap="none" anchor="ctr"/>
            <a:lstStyle/>
            <a:p>
              <a:pPr algn="ctr" eaLnBrk="1" hangingPunct="1"/>
              <a:endParaRPr lang="en-US">
                <a:solidFill>
                  <a:srgbClr val="003399"/>
                </a:solidFill>
              </a:endParaRPr>
            </a:p>
          </p:txBody>
        </p:sp>
        <p:sp>
          <p:nvSpPr>
            <p:cNvPr id="13320" name="Rectangle 4"/>
            <p:cNvSpPr>
              <a:spLocks noChangeArrowheads="1"/>
            </p:cNvSpPr>
            <p:nvPr/>
          </p:nvSpPr>
          <p:spPr bwMode="auto">
            <a:xfrm>
              <a:off x="-96" y="3024"/>
              <a:ext cx="5952" cy="48"/>
            </a:xfrm>
            <a:prstGeom prst="rect">
              <a:avLst/>
            </a:prstGeom>
            <a:solidFill>
              <a:srgbClr val="339966"/>
            </a:solidFill>
            <a:ln w="9525">
              <a:noFill/>
              <a:miter lim="800000"/>
              <a:headEnd/>
              <a:tailEnd/>
            </a:ln>
          </p:spPr>
          <p:txBody>
            <a:bodyPr wrap="none" anchor="ctr"/>
            <a:lstStyle/>
            <a:p>
              <a:pPr algn="ctr" eaLnBrk="1" hangingPunct="1"/>
              <a:endParaRPr lang="en-US">
                <a:solidFill>
                  <a:srgbClr val="003399"/>
                </a:solidFill>
              </a:endParaRPr>
            </a:p>
          </p:txBody>
        </p:sp>
      </p:grpSp>
      <p:sp>
        <p:nvSpPr>
          <p:cNvPr id="13315" name="Rectangle 6"/>
          <p:cNvSpPr>
            <a:spLocks noChangeArrowheads="1"/>
          </p:cNvSpPr>
          <p:nvPr/>
        </p:nvSpPr>
        <p:spPr bwMode="auto">
          <a:xfrm>
            <a:off x="228600" y="1143000"/>
            <a:ext cx="8534400" cy="2667000"/>
          </a:xfrm>
          <a:prstGeom prst="rect">
            <a:avLst/>
          </a:prstGeom>
          <a:noFill/>
          <a:ln w="9525">
            <a:noFill/>
            <a:miter lim="800000"/>
            <a:headEnd/>
            <a:tailEnd/>
          </a:ln>
        </p:spPr>
        <p:txBody>
          <a:bodyPr lIns="92075" tIns="46038" rIns="92075" bIns="46038"/>
          <a:lstStyle/>
          <a:p>
            <a:pPr marL="342900" indent="-342900" eaLnBrk="1" hangingPunct="1">
              <a:spcBef>
                <a:spcPct val="20000"/>
              </a:spcBef>
              <a:buFontTx/>
              <a:buChar char="•"/>
            </a:pPr>
            <a:r>
              <a:rPr lang="en-US" sz="2000" dirty="0"/>
              <a:t>Tremendous health benefits are seen with even low levels of exercise.</a:t>
            </a:r>
          </a:p>
          <a:p>
            <a:pPr marL="342900" indent="-342900" eaLnBrk="1" hangingPunct="1">
              <a:spcBef>
                <a:spcPct val="20000"/>
              </a:spcBef>
              <a:buFontTx/>
              <a:buChar char="•"/>
            </a:pPr>
            <a:r>
              <a:rPr lang="en-US" sz="2000" dirty="0"/>
              <a:t>Amount of exercise needed to benefit health is much lower than amount needed for fitness.</a:t>
            </a:r>
          </a:p>
          <a:p>
            <a:pPr eaLnBrk="1" hangingPunct="1">
              <a:spcBef>
                <a:spcPct val="20000"/>
              </a:spcBef>
            </a:pPr>
            <a:endParaRPr lang="en-US" dirty="0"/>
          </a:p>
        </p:txBody>
      </p:sp>
      <p:sp>
        <p:nvSpPr>
          <p:cNvPr id="13316" name="Rectangle 10"/>
          <p:cNvSpPr>
            <a:spLocks noChangeArrowheads="1"/>
          </p:cNvSpPr>
          <p:nvPr/>
        </p:nvSpPr>
        <p:spPr bwMode="auto">
          <a:xfrm>
            <a:off x="-130629" y="6690759"/>
            <a:ext cx="9448800" cy="152400"/>
          </a:xfrm>
          <a:prstGeom prst="rect">
            <a:avLst/>
          </a:prstGeom>
          <a:solidFill>
            <a:srgbClr val="0099FF"/>
          </a:solidFill>
          <a:ln w="9525">
            <a:noFill/>
            <a:miter lim="800000"/>
            <a:headEnd/>
            <a:tailEnd/>
          </a:ln>
        </p:spPr>
        <p:txBody>
          <a:bodyPr wrap="none" anchor="ctr"/>
          <a:lstStyle/>
          <a:p>
            <a:pPr algn="ctr" eaLnBrk="1" hangingPunct="1"/>
            <a:endParaRPr lang="en-US">
              <a:solidFill>
                <a:srgbClr val="003399"/>
              </a:solidFill>
            </a:endParaRPr>
          </a:p>
        </p:txBody>
      </p:sp>
      <p:sp>
        <p:nvSpPr>
          <p:cNvPr id="13317" name="Rectangle 12"/>
          <p:cNvSpPr>
            <a:spLocks noChangeArrowheads="1"/>
          </p:cNvSpPr>
          <p:nvPr/>
        </p:nvSpPr>
        <p:spPr bwMode="auto">
          <a:xfrm>
            <a:off x="0" y="381000"/>
            <a:ext cx="9144000" cy="457200"/>
          </a:xfrm>
          <a:prstGeom prst="rect">
            <a:avLst/>
          </a:prstGeom>
          <a:noFill/>
          <a:ln w="9525">
            <a:noFill/>
            <a:miter lim="800000"/>
            <a:headEnd/>
            <a:tailEnd/>
          </a:ln>
        </p:spPr>
        <p:txBody>
          <a:bodyPr anchor="ctr"/>
          <a:lstStyle/>
          <a:p>
            <a:pPr algn="ctr" eaLnBrk="1" hangingPunct="1"/>
            <a:r>
              <a:rPr lang="en-US" sz="3600" b="1" dirty="0">
                <a:solidFill>
                  <a:srgbClr val="0070C0"/>
                </a:solidFill>
                <a:latin typeface="Arial Narrow" pitchFamily="34" charset="0"/>
              </a:rPr>
              <a:t>Exercise As Medicine</a:t>
            </a:r>
          </a:p>
        </p:txBody>
      </p:sp>
      <p:sp>
        <p:nvSpPr>
          <p:cNvPr id="9" name="Rectangle 6"/>
          <p:cNvSpPr>
            <a:spLocks noChangeArrowheads="1"/>
          </p:cNvSpPr>
          <p:nvPr/>
        </p:nvSpPr>
        <p:spPr bwMode="auto">
          <a:xfrm>
            <a:off x="304800" y="2455863"/>
            <a:ext cx="8534400" cy="2667000"/>
          </a:xfrm>
          <a:prstGeom prst="rect">
            <a:avLst/>
          </a:prstGeom>
          <a:noFill/>
          <a:ln w="9525">
            <a:noFill/>
            <a:miter lim="800000"/>
            <a:headEnd/>
            <a:tailEnd/>
          </a:ln>
        </p:spPr>
        <p:txBody>
          <a:bodyPr lIns="92075" tIns="46038" rIns="92075" bIns="46038"/>
          <a:lstStyle/>
          <a:p>
            <a:pPr marL="342900" indent="-342900" eaLnBrk="1" hangingPunct="1">
              <a:spcBef>
                <a:spcPct val="20000"/>
              </a:spcBef>
            </a:pPr>
            <a:r>
              <a:rPr lang="en-US" b="1" dirty="0" smtClean="0"/>
              <a:t>Regular </a:t>
            </a:r>
            <a:r>
              <a:rPr lang="en-US" b="1" dirty="0"/>
              <a:t>physical activity at the correct intensity:</a:t>
            </a:r>
          </a:p>
          <a:p>
            <a:pPr marL="342900" indent="-342900" eaLnBrk="1" hangingPunct="1">
              <a:spcBef>
                <a:spcPct val="20000"/>
              </a:spcBef>
              <a:buFontTx/>
              <a:buChar char="•"/>
            </a:pPr>
            <a:r>
              <a:rPr lang="en-US" dirty="0"/>
              <a:t>Lowers the risk of </a:t>
            </a:r>
            <a:r>
              <a:rPr lang="en-US" b="1" dirty="0"/>
              <a:t>stroke</a:t>
            </a:r>
            <a:r>
              <a:rPr lang="en-US" dirty="0"/>
              <a:t> by </a:t>
            </a:r>
            <a:r>
              <a:rPr lang="en-US" b="1" dirty="0" smtClean="0">
                <a:solidFill>
                  <a:srgbClr val="C00000"/>
                </a:solidFill>
              </a:rPr>
              <a:t>27-45%.</a:t>
            </a:r>
            <a:endParaRPr lang="en-US" b="1" dirty="0">
              <a:solidFill>
                <a:srgbClr val="C00000"/>
              </a:solidFill>
            </a:endParaRPr>
          </a:p>
          <a:p>
            <a:pPr marL="342900" indent="-342900" eaLnBrk="1" hangingPunct="1">
              <a:spcBef>
                <a:spcPct val="20000"/>
              </a:spcBef>
              <a:buFontTx/>
              <a:buChar char="•"/>
            </a:pPr>
            <a:r>
              <a:rPr lang="en-US" dirty="0" smtClean="0"/>
              <a:t>Reduces </a:t>
            </a:r>
            <a:r>
              <a:rPr lang="en-US" dirty="0"/>
              <a:t>the incidence of </a:t>
            </a:r>
            <a:r>
              <a:rPr lang="en-US" b="1" dirty="0"/>
              <a:t>diabetes</a:t>
            </a:r>
            <a:r>
              <a:rPr lang="en-US" dirty="0"/>
              <a:t> by </a:t>
            </a:r>
            <a:r>
              <a:rPr lang="en-US" b="1" dirty="0" smtClean="0">
                <a:solidFill>
                  <a:srgbClr val="C00000"/>
                </a:solidFill>
              </a:rPr>
              <a:t>25-58%</a:t>
            </a:r>
            <a:r>
              <a:rPr lang="en-US" dirty="0" smtClean="0"/>
              <a:t>.</a:t>
            </a:r>
          </a:p>
          <a:p>
            <a:pPr marL="342900" indent="-342900" eaLnBrk="1" hangingPunct="1">
              <a:spcBef>
                <a:spcPct val="20000"/>
              </a:spcBef>
              <a:buFontTx/>
              <a:buChar char="•"/>
            </a:pPr>
            <a:r>
              <a:rPr lang="en-US" dirty="0"/>
              <a:t>Reduces the risk of </a:t>
            </a:r>
            <a:r>
              <a:rPr lang="en-US" b="1" dirty="0"/>
              <a:t>cardiovascular disease </a:t>
            </a:r>
            <a:r>
              <a:rPr lang="en-US" b="1" dirty="0">
                <a:solidFill>
                  <a:srgbClr val="C00000"/>
                </a:solidFill>
              </a:rPr>
              <a:t>by 33-50</a:t>
            </a:r>
            <a:r>
              <a:rPr lang="en-US" b="1" dirty="0" smtClean="0">
                <a:solidFill>
                  <a:srgbClr val="C00000"/>
                </a:solidFill>
              </a:rPr>
              <a:t>%.</a:t>
            </a:r>
            <a:endParaRPr lang="en-US" dirty="0"/>
          </a:p>
          <a:p>
            <a:pPr marL="342900" indent="-342900" eaLnBrk="1" hangingPunct="1">
              <a:spcBef>
                <a:spcPct val="20000"/>
              </a:spcBef>
              <a:buFontTx/>
              <a:buChar char="•"/>
            </a:pPr>
            <a:r>
              <a:rPr lang="en-US" dirty="0"/>
              <a:t>Reduces the incidence of </a:t>
            </a:r>
            <a:r>
              <a:rPr lang="en-US" b="1" dirty="0"/>
              <a:t>high blood pressure </a:t>
            </a:r>
            <a:r>
              <a:rPr lang="en-US" dirty="0"/>
              <a:t>by </a:t>
            </a:r>
            <a:r>
              <a:rPr lang="en-US" b="1" dirty="0" smtClean="0">
                <a:solidFill>
                  <a:srgbClr val="C00000"/>
                </a:solidFill>
              </a:rPr>
              <a:t>33-60%</a:t>
            </a:r>
            <a:r>
              <a:rPr lang="en-US" dirty="0" smtClean="0"/>
              <a:t>.</a:t>
            </a:r>
            <a:endParaRPr lang="en-US" dirty="0"/>
          </a:p>
          <a:p>
            <a:pPr marL="342900" indent="-342900" eaLnBrk="1" hangingPunct="1">
              <a:spcBef>
                <a:spcPct val="20000"/>
              </a:spcBef>
              <a:buFontTx/>
              <a:buChar char="•"/>
            </a:pPr>
            <a:r>
              <a:rPr lang="en-US" dirty="0"/>
              <a:t>Can reduce mortality and the risk of recurrent </a:t>
            </a:r>
            <a:r>
              <a:rPr lang="en-US" b="1" dirty="0"/>
              <a:t>breast cancer </a:t>
            </a:r>
            <a:r>
              <a:rPr lang="en-US" dirty="0"/>
              <a:t>by </a:t>
            </a:r>
            <a:r>
              <a:rPr lang="en-US" b="1" dirty="0" smtClean="0">
                <a:solidFill>
                  <a:srgbClr val="C00000"/>
                </a:solidFill>
              </a:rPr>
              <a:t>25-50</a:t>
            </a:r>
            <a:r>
              <a:rPr lang="en-US" b="1" dirty="0">
                <a:solidFill>
                  <a:srgbClr val="C00000"/>
                </a:solidFill>
              </a:rPr>
              <a:t>%</a:t>
            </a:r>
            <a:r>
              <a:rPr lang="en-US" dirty="0"/>
              <a:t>.</a:t>
            </a:r>
          </a:p>
          <a:p>
            <a:pPr marL="342900" indent="-342900" eaLnBrk="1" hangingPunct="1">
              <a:spcBef>
                <a:spcPct val="20000"/>
              </a:spcBef>
              <a:buFontTx/>
              <a:buChar char="•"/>
            </a:pPr>
            <a:r>
              <a:rPr lang="en-US" dirty="0"/>
              <a:t>Can lower the risk of </a:t>
            </a:r>
            <a:r>
              <a:rPr lang="en-US" b="1" dirty="0"/>
              <a:t>colon cancer </a:t>
            </a:r>
            <a:r>
              <a:rPr lang="en-US" dirty="0"/>
              <a:t>by </a:t>
            </a:r>
            <a:r>
              <a:rPr lang="en-US" b="1" dirty="0" smtClean="0">
                <a:solidFill>
                  <a:srgbClr val="C00000"/>
                </a:solidFill>
              </a:rPr>
              <a:t>30-60</a:t>
            </a:r>
            <a:r>
              <a:rPr lang="en-US" b="1" dirty="0">
                <a:solidFill>
                  <a:srgbClr val="C00000"/>
                </a:solidFill>
              </a:rPr>
              <a:t>%</a:t>
            </a:r>
            <a:r>
              <a:rPr lang="en-US" dirty="0"/>
              <a:t>.</a:t>
            </a:r>
          </a:p>
          <a:p>
            <a:pPr marL="342900" indent="-342900" eaLnBrk="1" hangingPunct="1">
              <a:spcBef>
                <a:spcPct val="20000"/>
              </a:spcBef>
              <a:buFontTx/>
              <a:buChar char="•"/>
            </a:pPr>
            <a:r>
              <a:rPr lang="en-US" dirty="0"/>
              <a:t>Can reduce the risk of developing of </a:t>
            </a:r>
            <a:r>
              <a:rPr lang="en-US" b="1" dirty="0"/>
              <a:t>Alzheimer’s</a:t>
            </a:r>
            <a:r>
              <a:rPr lang="en-US" dirty="0"/>
              <a:t> disease by </a:t>
            </a:r>
            <a:r>
              <a:rPr lang="en-US" b="1" dirty="0" smtClean="0">
                <a:solidFill>
                  <a:srgbClr val="C00000"/>
                </a:solidFill>
              </a:rPr>
              <a:t>40%</a:t>
            </a:r>
            <a:r>
              <a:rPr lang="en-US" dirty="0" smtClean="0"/>
              <a:t>.</a:t>
            </a:r>
            <a:endParaRPr lang="en-US" dirty="0"/>
          </a:p>
          <a:p>
            <a:pPr marL="342900" indent="-342900" eaLnBrk="1" hangingPunct="1">
              <a:spcBef>
                <a:spcPct val="20000"/>
              </a:spcBef>
              <a:buFontTx/>
              <a:buChar char="•"/>
            </a:pPr>
            <a:r>
              <a:rPr lang="en-US" dirty="0"/>
              <a:t>Can decrease depression as effectively as </a:t>
            </a:r>
            <a:r>
              <a:rPr lang="en-US" dirty="0" smtClean="0"/>
              <a:t>medications or </a:t>
            </a:r>
            <a:r>
              <a:rPr lang="en-US" dirty="0"/>
              <a:t>behavioral therapy</a:t>
            </a:r>
            <a:r>
              <a:rPr lang="en-US" dirty="0" smtClean="0"/>
              <a:t>.</a:t>
            </a:r>
          </a:p>
          <a:p>
            <a:pPr marL="342900" indent="-342900" eaLnBrk="1" hangingPunct="1">
              <a:spcBef>
                <a:spcPct val="20000"/>
              </a:spcBef>
              <a:buFontTx/>
              <a:buChar char="•"/>
            </a:pPr>
            <a:endParaRPr lang="en-US" dirty="0"/>
          </a:p>
          <a:p>
            <a:pPr marL="342900" indent="-342900" eaLnBrk="1" hangingPunct="1">
              <a:spcBef>
                <a:spcPct val="20000"/>
              </a:spcBef>
              <a:buFontTx/>
              <a:buChar char="•"/>
            </a:pPr>
            <a:r>
              <a:rPr lang="en-US" sz="2400" b="1" dirty="0"/>
              <a:t>Reduce risk of premature death by </a:t>
            </a:r>
            <a:r>
              <a:rPr lang="en-US" sz="2400" b="1" dirty="0">
                <a:solidFill>
                  <a:srgbClr val="C00000"/>
                </a:solidFill>
              </a:rPr>
              <a:t>31-50</a:t>
            </a:r>
            <a:r>
              <a:rPr lang="en-US" sz="2400" b="1" dirty="0" smtClean="0">
                <a:solidFill>
                  <a:srgbClr val="C00000"/>
                </a:solidFill>
              </a:rPr>
              <a:t>%</a:t>
            </a:r>
            <a:endParaRPr lang="en-US" dirty="0"/>
          </a:p>
          <a:p>
            <a:pPr marL="342900" indent="-342900" eaLnBrk="1" hangingPunct="1">
              <a:spcBef>
                <a:spcPct val="20000"/>
              </a:spcBef>
              <a:buFontTx/>
              <a:buChar char="•"/>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07" y="1925637"/>
            <a:ext cx="242570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577443" y="6323111"/>
            <a:ext cx="4425442" cy="307777"/>
          </a:xfrm>
          <a:prstGeom prst="rect">
            <a:avLst/>
          </a:prstGeom>
          <a:noFill/>
        </p:spPr>
        <p:txBody>
          <a:bodyPr wrap="none" rtlCol="0">
            <a:spAutoFit/>
          </a:bodyPr>
          <a:lstStyle/>
          <a:p>
            <a:r>
              <a:rPr lang="en-US" sz="1400" dirty="0" smtClean="0">
                <a:solidFill>
                  <a:srgbClr val="000000"/>
                </a:solidFill>
                <a:cs typeface="+mn-cs"/>
              </a:rPr>
              <a:t>Blair et </a:t>
            </a:r>
            <a:r>
              <a:rPr lang="en-US" sz="1400" dirty="0" err="1" smtClean="0">
                <a:solidFill>
                  <a:srgbClr val="000000"/>
                </a:solidFill>
                <a:cs typeface="+mn-cs"/>
              </a:rPr>
              <a:t>al.,EIM</a:t>
            </a:r>
            <a:r>
              <a:rPr lang="en-US" sz="1400" dirty="0" smtClean="0">
                <a:solidFill>
                  <a:srgbClr val="000000"/>
                </a:solidFill>
                <a:cs typeface="+mn-cs"/>
              </a:rPr>
              <a:t>, 2009; Warburton et al., IJBNPA, 2010</a:t>
            </a:r>
            <a:endParaRPr lang="en-CA" sz="1400" dirty="0">
              <a:solidFill>
                <a:srgbClr val="000000"/>
              </a:solidFill>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5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allAtOnce"/>
      <p:bldP spid="9" grpId="0" build="allAtOnce"/>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Edge">
  <a:themeElements>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0099"/>
        </a:dk2>
        <a:lt2>
          <a:srgbClr val="666699"/>
        </a:lt2>
        <a:accent1>
          <a:srgbClr val="0099FF"/>
        </a:accent1>
        <a:accent2>
          <a:srgbClr val="4C6D4E"/>
        </a:accent2>
        <a:accent3>
          <a:srgbClr val="FFFFFF"/>
        </a:accent3>
        <a:accent4>
          <a:srgbClr val="000000"/>
        </a:accent4>
        <a:accent5>
          <a:srgbClr val="AACA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dge">
  <a:themeElements>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0099"/>
        </a:dk2>
        <a:lt2>
          <a:srgbClr val="666699"/>
        </a:lt2>
        <a:accent1>
          <a:srgbClr val="0099FF"/>
        </a:accent1>
        <a:accent2>
          <a:srgbClr val="4C6D4E"/>
        </a:accent2>
        <a:accent3>
          <a:srgbClr val="FFFFFF"/>
        </a:accent3>
        <a:accent4>
          <a:srgbClr val="000000"/>
        </a:accent4>
        <a:accent5>
          <a:srgbClr val="AACA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dge">
  <a:themeElements>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000099"/>
        </a:dk2>
        <a:lt2>
          <a:srgbClr val="666699"/>
        </a:lt2>
        <a:accent1>
          <a:srgbClr val="0099FF"/>
        </a:accent1>
        <a:accent2>
          <a:srgbClr val="4C6D4E"/>
        </a:accent2>
        <a:accent3>
          <a:srgbClr val="FFFFFF"/>
        </a:accent3>
        <a:accent4>
          <a:srgbClr val="000000"/>
        </a:accent4>
        <a:accent5>
          <a:srgbClr val="AACAFF"/>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1">
        <a:dk1>
          <a:srgbClr val="000000"/>
        </a:dk1>
        <a:lt1>
          <a:srgbClr val="FFFFFF"/>
        </a:lt1>
        <a:dk2>
          <a:srgbClr val="0B365D"/>
        </a:dk2>
        <a:lt2>
          <a:srgbClr val="545EAC"/>
        </a:lt2>
        <a:accent1>
          <a:srgbClr val="009999"/>
        </a:accent1>
        <a:accent2>
          <a:srgbClr val="C00C44"/>
        </a:accent2>
        <a:accent3>
          <a:srgbClr val="FFFFFF"/>
        </a:accent3>
        <a:accent4>
          <a:srgbClr val="000000"/>
        </a:accent4>
        <a:accent5>
          <a:srgbClr val="AACACA"/>
        </a:accent5>
        <a:accent6>
          <a:srgbClr val="AE0A3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9749</TotalTime>
  <Words>3324</Words>
  <Application>Microsoft Macintosh PowerPoint</Application>
  <PresentationFormat>On-screen Show (4:3)</PresentationFormat>
  <Paragraphs>412</Paragraphs>
  <Slides>50</Slides>
  <Notes>29</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50</vt:i4>
      </vt:variant>
    </vt:vector>
  </HeadingPairs>
  <TitlesOfParts>
    <vt:vector size="61" baseType="lpstr">
      <vt:lpstr>1_Default Design</vt:lpstr>
      <vt:lpstr>3_Edge</vt:lpstr>
      <vt:lpstr>3_Default Design</vt:lpstr>
      <vt:lpstr>2_Default Design</vt:lpstr>
      <vt:lpstr>6_Default Design</vt:lpstr>
      <vt:lpstr>7_Default Design</vt:lpstr>
      <vt:lpstr>5_Edge</vt:lpstr>
      <vt:lpstr>4_Default Design</vt:lpstr>
      <vt:lpstr>Office Theme</vt:lpstr>
      <vt:lpstr>4_Edge</vt:lpstr>
      <vt:lpstr>Chart</vt:lpstr>
      <vt:lpstr>PowerPoint Presentation</vt:lpstr>
      <vt:lpstr>Presenter Disclosure</vt:lpstr>
      <vt:lpstr>Mitigating Potential Bias</vt:lpstr>
      <vt:lpstr>PowerPoint Presentation</vt:lpstr>
      <vt:lpstr>Exercise is Medicine® Canada</vt:lpstr>
      <vt:lpstr>Learning Objectives for today  </vt:lpstr>
      <vt:lpstr>Self Reflection – Sharing Activity</vt:lpstr>
      <vt:lpstr>PA Guidelines for Canadians</vt:lpstr>
      <vt:lpstr>PowerPoint Presentation</vt:lpstr>
      <vt:lpstr>PowerPoint Presentation</vt:lpstr>
      <vt:lpstr>PowerPoint Presentation</vt:lpstr>
      <vt:lpstr>Measured Leisure Time PA in Canada</vt:lpstr>
      <vt:lpstr>PowerPoint Presentation</vt:lpstr>
      <vt:lpstr>Costs of inactivity:</vt:lpstr>
      <vt:lpstr>PowerPoint Presentation</vt:lpstr>
      <vt:lpstr>PowerPoint Presentation</vt:lpstr>
      <vt:lpstr>PowerPoint Presentation</vt:lpstr>
      <vt:lpstr>Sponsors of the Exercise Prescription Project</vt:lpstr>
      <vt:lpstr>The Five A’s Model for PA Counseling</vt:lpstr>
      <vt:lpstr>Counseling Opportunities</vt:lpstr>
      <vt:lpstr>PowerPoint Presentation</vt:lpstr>
      <vt:lpstr>Assess - Exercise Vital Sign</vt:lpstr>
      <vt:lpstr>PowerPoint Presentation</vt:lpstr>
      <vt:lpstr>Counseling Opportunities</vt:lpstr>
      <vt:lpstr>Physical Activity Stage of Change</vt:lpstr>
      <vt:lpstr>ADVISE - The sceptical patient!</vt:lpstr>
      <vt:lpstr>PowerPoint Presentation</vt:lpstr>
      <vt:lpstr>PowerPoint Presentation</vt:lpstr>
      <vt:lpstr>ADVISE – Your patient is receptive to learning more</vt:lpstr>
      <vt:lpstr>Physical Activity Stage of Change</vt:lpstr>
      <vt:lpstr>Case 1: Amanda Walker</vt:lpstr>
      <vt:lpstr>PowerPoint Presentation</vt:lpstr>
      <vt:lpstr>Case 2: John Sweet</vt:lpstr>
      <vt:lpstr>PowerPoint Presentation</vt:lpstr>
      <vt:lpstr>Case 3: Susan Fitt </vt:lpstr>
      <vt:lpstr>PowerPoint Presentation</vt:lpstr>
      <vt:lpstr>Who can assist you and your patient in the prescription and adaptation of an exercise program?</vt:lpstr>
      <vt:lpstr>Exercise Professionals</vt:lpstr>
      <vt:lpstr>EIMC Professional Recognition Program  Helps busy health care professionals identify highly qualified exercise professionals to help their patients meet their physical activity and health goals related to chronic disease prevention, management and treatment.</vt:lpstr>
      <vt:lpstr>Other resources to support exercise prescription:</vt:lpstr>
      <vt:lpstr>PowerPoint Presentation</vt:lpstr>
      <vt:lpstr>Counseling Opportunities</vt:lpstr>
      <vt:lpstr>The equation for Success:</vt:lpstr>
      <vt:lpstr>SUMMARY</vt:lpstr>
      <vt:lpstr>PowerPoint Presentation</vt:lpstr>
      <vt:lpstr>Acknowledgements</vt:lpstr>
      <vt:lpstr>PowerPoint Presentation</vt:lpstr>
      <vt:lpstr>PowerPoint Presentation</vt:lpstr>
      <vt:lpstr>EIMC Professional Network Integrates regulated health care professionals and EIMC Recognized exercise professionals for referral and networking.</vt:lpstr>
      <vt:lpstr>PowerPoint Presentation</vt:lpstr>
    </vt:vector>
  </TitlesOfParts>
  <Company>ACSM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JFowles</dc:creator>
  <cp:lastModifiedBy>Karine DeGrace</cp:lastModifiedBy>
  <cp:revision>895</cp:revision>
  <dcterms:created xsi:type="dcterms:W3CDTF">2008-09-10T13:51:22Z</dcterms:created>
  <dcterms:modified xsi:type="dcterms:W3CDTF">2015-05-20T02:43:16Z</dcterms:modified>
</cp:coreProperties>
</file>