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96" r:id="rId10"/>
    <p:sldId id="263" r:id="rId11"/>
    <p:sldId id="264" r:id="rId12"/>
    <p:sldId id="265" r:id="rId13"/>
    <p:sldId id="266" r:id="rId14"/>
    <p:sldId id="286" r:id="rId15"/>
    <p:sldId id="287" r:id="rId16"/>
    <p:sldId id="288" r:id="rId17"/>
    <p:sldId id="290" r:id="rId18"/>
    <p:sldId id="289" r:id="rId19"/>
    <p:sldId id="291" r:id="rId20"/>
    <p:sldId id="292" r:id="rId21"/>
    <p:sldId id="294" r:id="rId22"/>
    <p:sldId id="293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2" r:id="rId38"/>
    <p:sldId id="283" r:id="rId39"/>
    <p:sldId id="284" r:id="rId40"/>
    <p:sldId id="281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FC87-8671-B74B-A0BA-E63F06228D46}" type="datetimeFigureOut">
              <a:rPr lang="en-US" smtClean="0"/>
              <a:pPr/>
              <a:t>6/3/15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FD1B-725E-4945-A0BA-A7199F1C1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FC87-8671-B74B-A0BA-E63F06228D46}" type="datetimeFigureOut">
              <a:rPr lang="en-US" smtClean="0"/>
              <a:pPr/>
              <a:t>6/3/15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FD1B-725E-4945-A0BA-A7199F1C1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FC87-8671-B74B-A0BA-E63F06228D46}" type="datetimeFigureOut">
              <a:rPr lang="en-US" smtClean="0"/>
              <a:pPr/>
              <a:t>6/3/15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FD1B-725E-4945-A0BA-A7199F1C1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FC87-8671-B74B-A0BA-E63F06228D46}" type="datetimeFigureOut">
              <a:rPr lang="en-US" smtClean="0"/>
              <a:pPr/>
              <a:t>6/3/15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FD1B-725E-4945-A0BA-A7199F1C1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FC87-8671-B74B-A0BA-E63F06228D46}" type="datetimeFigureOut">
              <a:rPr lang="en-US" smtClean="0"/>
              <a:pPr/>
              <a:t>6/3/15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FD1B-725E-4945-A0BA-A7199F1C1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FC87-8671-B74B-A0BA-E63F06228D46}" type="datetimeFigureOut">
              <a:rPr lang="en-US" smtClean="0"/>
              <a:pPr/>
              <a:t>6/3/15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FD1B-725E-4945-A0BA-A7199F1C1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FC87-8671-B74B-A0BA-E63F06228D46}" type="datetimeFigureOut">
              <a:rPr lang="en-US" smtClean="0"/>
              <a:pPr/>
              <a:t>6/3/15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FD1B-725E-4945-A0BA-A7199F1C1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FC87-8671-B74B-A0BA-E63F06228D46}" type="datetimeFigureOut">
              <a:rPr lang="en-US" smtClean="0"/>
              <a:pPr/>
              <a:t>6/3/15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FD1B-725E-4945-A0BA-A7199F1C1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FC87-8671-B74B-A0BA-E63F06228D46}" type="datetimeFigureOut">
              <a:rPr lang="en-US" smtClean="0"/>
              <a:pPr/>
              <a:t>6/3/15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FD1B-725E-4945-A0BA-A7199F1C1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FC87-8671-B74B-A0BA-E63F06228D46}" type="datetimeFigureOut">
              <a:rPr lang="en-US" smtClean="0"/>
              <a:pPr/>
              <a:t>6/3/15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FD1B-725E-4945-A0BA-A7199F1C1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FC87-8671-B74B-A0BA-E63F06228D46}" type="datetimeFigureOut">
              <a:rPr lang="en-US" smtClean="0"/>
              <a:pPr/>
              <a:t>6/3/15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FD1B-725E-4945-A0BA-A7199F1C1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8FC87-8671-B74B-A0BA-E63F06228D46}" type="datetimeFigureOut">
              <a:rPr lang="en-US" smtClean="0"/>
              <a:pPr/>
              <a:t>6/3/15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FD1B-725E-4945-A0BA-A7199F1C1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Geriatrics at the office: clinical cases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Raphaëlle Thériault, MD, CCFP, COE</a:t>
            </a:r>
          </a:p>
          <a:p>
            <a:r>
              <a:rPr lang="en-US" dirty="0" smtClean="0"/>
              <a:t>June 6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8000" dirty="0" smtClean="0">
                <a:solidFill>
                  <a:srgbClr val="FF0000"/>
                </a:solidFill>
                <a:latin typeface="Phosphate Inline"/>
                <a:cs typeface="Phosphate Inline"/>
              </a:rPr>
              <a:t>Alzheimer’s Dementia</a:t>
            </a:r>
            <a:endParaRPr lang="en-US" sz="8000" dirty="0">
              <a:solidFill>
                <a:srgbClr val="FF0000"/>
              </a:solidFill>
              <a:latin typeface="Phosphate Inline"/>
              <a:cs typeface="Phosphate Inl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Plan:</a:t>
            </a:r>
          </a:p>
          <a:p>
            <a:pPr lvl="1"/>
            <a:r>
              <a:rPr lang="en-US" dirty="0" smtClean="0"/>
              <a:t>Wean Ativan over 1 year</a:t>
            </a:r>
          </a:p>
          <a:p>
            <a:pPr lvl="1"/>
            <a:r>
              <a:rPr lang="en-US" dirty="0" smtClean="0"/>
              <a:t>Donepezil 5 mg die x 1-3 months then increase to 10 mg die</a:t>
            </a:r>
          </a:p>
          <a:p>
            <a:r>
              <a:rPr lang="en-US" dirty="0" smtClean="0"/>
              <a:t>Non-pharmacologic:</a:t>
            </a:r>
          </a:p>
          <a:p>
            <a:pPr lvl="1"/>
            <a:r>
              <a:rPr lang="en-US" dirty="0" smtClean="0"/>
              <a:t>Physical activity</a:t>
            </a:r>
          </a:p>
          <a:p>
            <a:pPr lvl="1"/>
            <a:r>
              <a:rPr lang="en-US" dirty="0" smtClean="0"/>
              <a:t>Balanced diet</a:t>
            </a:r>
          </a:p>
          <a:p>
            <a:pPr lvl="1"/>
            <a:r>
              <a:rPr lang="en-US" dirty="0" smtClean="0"/>
              <a:t>Cognitive stimulation</a:t>
            </a:r>
          </a:p>
          <a:p>
            <a:pPr lvl="1"/>
            <a:r>
              <a:rPr lang="en-US" dirty="0" smtClean="0"/>
              <a:t>Social stimulation</a:t>
            </a:r>
          </a:p>
          <a:p>
            <a:pPr lvl="1"/>
            <a:r>
              <a:rPr lang="en-US" dirty="0" smtClean="0"/>
              <a:t>POA, will</a:t>
            </a:r>
          </a:p>
          <a:p>
            <a:pPr lvl="1"/>
            <a:r>
              <a:rPr lang="en-US" dirty="0" smtClean="0"/>
              <a:t>Alzheimer society</a:t>
            </a:r>
          </a:p>
          <a:p>
            <a:pPr lvl="1"/>
            <a:r>
              <a:rPr lang="en-US" dirty="0" smtClean="0"/>
              <a:t>In home help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lzheimer_form2-e copy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562049" y="274638"/>
            <a:ext cx="1063988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#2: M.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72 y.o. male, lives in a house in Moncton with his wife and son</a:t>
            </a:r>
          </a:p>
          <a:p>
            <a:r>
              <a:rPr lang="en-US" dirty="0" smtClean="0"/>
              <a:t>Comes alone</a:t>
            </a:r>
          </a:p>
          <a:p>
            <a:r>
              <a:rPr lang="en-US" dirty="0" smtClean="0"/>
              <a:t>RC: falls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falls in 6 months</a:t>
            </a:r>
          </a:p>
          <a:p>
            <a:r>
              <a:rPr lang="en-US" dirty="0" smtClean="0"/>
              <a:t>Different every time, according to pt loss of balance</a:t>
            </a:r>
          </a:p>
          <a:p>
            <a:r>
              <a:rPr lang="en-US" dirty="0" smtClean="0"/>
              <a:t>No cardiac sx, no dizziness, no focal neuro sx and no sx suggestive of seizure</a:t>
            </a:r>
          </a:p>
          <a:p>
            <a:r>
              <a:rPr lang="en-US" dirty="0" smtClean="0"/>
              <a:t>Feels slowed-down and stiff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PMH: Hypothyroidism, insomnia, B12 deficiency, DLPD, bipolar disease, CRF</a:t>
            </a:r>
          </a:p>
          <a:p>
            <a:r>
              <a:rPr lang="en-US" dirty="0" smtClean="0"/>
              <a:t>Past alcohol abuse, does not smoke</a:t>
            </a:r>
          </a:p>
          <a:p>
            <a:r>
              <a:rPr lang="en-US" dirty="0" smtClean="0"/>
              <a:t>Medication:</a:t>
            </a:r>
          </a:p>
          <a:p>
            <a:pPr lvl="1"/>
            <a:r>
              <a:rPr lang="en-US" dirty="0" smtClean="0"/>
              <a:t>Synthroid 75 mcg die</a:t>
            </a:r>
          </a:p>
          <a:p>
            <a:pPr lvl="1"/>
            <a:r>
              <a:rPr lang="en-US" dirty="0" smtClean="0"/>
              <a:t>Serax 15 mg HS</a:t>
            </a:r>
          </a:p>
          <a:p>
            <a:pPr lvl="1"/>
            <a:r>
              <a:rPr lang="en-US" dirty="0" smtClean="0"/>
              <a:t>Lipitor 20 mg die</a:t>
            </a:r>
          </a:p>
          <a:p>
            <a:pPr lvl="1"/>
            <a:r>
              <a:rPr lang="en-US" dirty="0" smtClean="0"/>
              <a:t>Zyprexa 5 mg die</a:t>
            </a:r>
          </a:p>
          <a:p>
            <a:pPr lvl="1"/>
            <a:r>
              <a:rPr lang="en-US" dirty="0" smtClean="0"/>
              <a:t>B12 1200 mcg PO die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Vitals n</a:t>
            </a:r>
          </a:p>
          <a:p>
            <a:r>
              <a:rPr lang="en-US" dirty="0" smtClean="0"/>
              <a:t>Heart, lungs n</a:t>
            </a:r>
          </a:p>
          <a:p>
            <a:r>
              <a:rPr lang="en-US" dirty="0" smtClean="0"/>
              <a:t>Neuro</a:t>
            </a:r>
          </a:p>
          <a:p>
            <a:pPr lvl="1"/>
            <a:r>
              <a:rPr lang="en-US" dirty="0" smtClean="0"/>
              <a:t>PERL</a:t>
            </a:r>
          </a:p>
          <a:p>
            <a:pPr lvl="1"/>
            <a:r>
              <a:rPr lang="en-US" dirty="0" smtClean="0"/>
              <a:t>CN n</a:t>
            </a:r>
          </a:p>
          <a:p>
            <a:pPr lvl="1"/>
            <a:r>
              <a:rPr lang="en-US" dirty="0" smtClean="0"/>
              <a:t>RAM fingers and hands slower L&gt;R</a:t>
            </a:r>
          </a:p>
          <a:p>
            <a:pPr lvl="1"/>
            <a:r>
              <a:rPr lang="en-US" dirty="0" smtClean="0"/>
              <a:t>Tone: Rigidity UL L&gt;R, cog wheeling</a:t>
            </a:r>
          </a:p>
          <a:p>
            <a:pPr lvl="1"/>
            <a:r>
              <a:rPr lang="en-US" dirty="0" smtClean="0"/>
              <a:t>Strength 5/5 UL and LL, reflexes n</a:t>
            </a:r>
          </a:p>
          <a:p>
            <a:pPr lvl="1"/>
            <a:r>
              <a:rPr lang="en-US" dirty="0" smtClean="0"/>
              <a:t>Gait: trunk flexion, small steps, loss of arm swing, no freezing</a:t>
            </a:r>
          </a:p>
          <a:p>
            <a:pPr lvl="1"/>
            <a:r>
              <a:rPr lang="en-US" dirty="0" smtClean="0"/>
              <a:t>Sensitivity ok</a:t>
            </a:r>
          </a:p>
          <a:p>
            <a:pPr lvl="1"/>
            <a:r>
              <a:rPr lang="en-US" dirty="0" smtClean="0"/>
              <a:t>No tremor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Phosphate Inline"/>
                <a:cs typeface="Phosphate Inline"/>
              </a:rPr>
              <a:t>???</a:t>
            </a:r>
            <a:endParaRPr lang="en-US" sz="9600" dirty="0">
              <a:solidFill>
                <a:srgbClr val="FF0000"/>
              </a:solidFill>
              <a:latin typeface="Phosphate Inline"/>
              <a:cs typeface="Phosphate Inl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Lithium changed for Zyprexa 9 months ago 2</a:t>
            </a:r>
            <a:r>
              <a:rPr lang="en-US" baseline="30000" dirty="0" smtClean="0"/>
              <a:t>nd</a:t>
            </a:r>
            <a:r>
              <a:rPr lang="en-US" dirty="0" smtClean="0"/>
              <a:t> CRF</a:t>
            </a:r>
          </a:p>
          <a:p>
            <a:r>
              <a:rPr lang="en-US" dirty="0" smtClean="0"/>
              <a:t>Zyprexa progressively increased</a:t>
            </a:r>
          </a:p>
          <a:p>
            <a:r>
              <a:rPr lang="en-US" dirty="0" smtClean="0"/>
              <a:t>TSH normal</a:t>
            </a:r>
          </a:p>
          <a:p>
            <a:r>
              <a:rPr lang="en-US" dirty="0" smtClean="0"/>
              <a:t>B12 normal</a:t>
            </a:r>
          </a:p>
          <a:p>
            <a:r>
              <a:rPr lang="en-US" dirty="0" smtClean="0"/>
              <a:t>CBC 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psychiatrist…apt next week</a:t>
            </a:r>
          </a:p>
          <a:p>
            <a:r>
              <a:rPr lang="en-US" dirty="0" smtClean="0"/>
              <a:t>Zyprexa changed for Valproic acid</a:t>
            </a:r>
          </a:p>
          <a:p>
            <a:r>
              <a:rPr lang="en-US" dirty="0" smtClean="0"/>
              <a:t>Close follow-up in psychiatry over next months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no disclosures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months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falls in last month, pt feels less stiff, balance better</a:t>
            </a:r>
          </a:p>
          <a:p>
            <a:r>
              <a:rPr lang="en-US" dirty="0" smtClean="0"/>
              <a:t>Still finds himself slowed-down</a:t>
            </a:r>
          </a:p>
          <a:p>
            <a:r>
              <a:rPr lang="en-US" dirty="0" smtClean="0"/>
              <a:t>PE:</a:t>
            </a:r>
          </a:p>
          <a:p>
            <a:pPr lvl="1"/>
            <a:r>
              <a:rPr lang="en-US" dirty="0" smtClean="0"/>
              <a:t>Rigidity improved but still cog wheeling on L</a:t>
            </a:r>
          </a:p>
          <a:p>
            <a:pPr lvl="1"/>
            <a:r>
              <a:rPr lang="en-US" dirty="0" smtClean="0"/>
              <a:t>Slight bradykinesia persist</a:t>
            </a:r>
          </a:p>
          <a:p>
            <a:pPr lvl="1"/>
            <a:r>
              <a:rPr lang="en-US" dirty="0" smtClean="0"/>
              <a:t>Gait: less trunk flexion, steps better, pt has bought a 4WW for long distances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8000" dirty="0" smtClean="0">
                <a:solidFill>
                  <a:srgbClr val="FF0000"/>
                </a:solidFill>
                <a:latin typeface="Phosphate Inline"/>
                <a:cs typeface="Phosphate Inline"/>
              </a:rPr>
              <a:t>Parkinson’s disease</a:t>
            </a:r>
            <a:endParaRPr lang="en-US" sz="8000" dirty="0">
              <a:solidFill>
                <a:srgbClr val="FF0000"/>
              </a:solidFill>
              <a:latin typeface="Phosphate Inline"/>
              <a:cs typeface="Phosphate Inl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symptoms disturbing enough, </a:t>
            </a:r>
            <a:r>
              <a:rPr lang="en-US" dirty="0" err="1" smtClean="0"/>
              <a:t>Sinemet</a:t>
            </a:r>
            <a:r>
              <a:rPr lang="en-US" dirty="0" smtClean="0"/>
              <a:t> 25/100 mg 1 tab daily x 1 week then 1 tab bid</a:t>
            </a:r>
          </a:p>
          <a:p>
            <a:r>
              <a:rPr lang="en-US" dirty="0" smtClean="0"/>
              <a:t>Close f-u</a:t>
            </a:r>
          </a:p>
          <a:p>
            <a:r>
              <a:rPr lang="en-US" dirty="0" smtClean="0"/>
              <a:t>Eventually 1 tab qid or more</a:t>
            </a:r>
          </a:p>
          <a:p>
            <a:r>
              <a:rPr lang="en-US" dirty="0" smtClean="0"/>
              <a:t>Ideally day hospital, follow-up of parameters by physio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#3: M. 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82 y.o. man, level 2 residency x 4 months</a:t>
            </a:r>
          </a:p>
          <a:p>
            <a:r>
              <a:rPr lang="en-US" dirty="0" smtClean="0"/>
              <a:t>PMH: COPD, OA, GERD, HTN, CAD</a:t>
            </a:r>
          </a:p>
          <a:p>
            <a:r>
              <a:rPr lang="en-US" dirty="0" smtClean="0"/>
              <a:t>Past alcohol abuse? Smokes 2 packs/day</a:t>
            </a:r>
          </a:p>
          <a:p>
            <a:r>
              <a:rPr lang="en-US" dirty="0" smtClean="0"/>
              <a:t>RC: Cough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850" y="71338"/>
            <a:ext cx="2273012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History:</a:t>
            </a:r>
          </a:p>
          <a:p>
            <a:pPr lvl="1"/>
            <a:r>
              <a:rPr lang="en-US" dirty="0" smtClean="0"/>
              <a:t>Difficult to get clear history from pt, done with help of care worker</a:t>
            </a:r>
          </a:p>
          <a:p>
            <a:pPr lvl="1"/>
            <a:r>
              <a:rPr lang="en-US" dirty="0" smtClean="0"/>
              <a:t>Cough + green sputum x 5 days</a:t>
            </a:r>
          </a:p>
          <a:p>
            <a:pPr lvl="1"/>
            <a:r>
              <a:rPr lang="en-US" dirty="0" smtClean="0"/>
              <a:t>Slightly short of breath</a:t>
            </a:r>
          </a:p>
          <a:p>
            <a:pPr lvl="1"/>
            <a:r>
              <a:rPr lang="en-US" dirty="0" smtClean="0"/>
              <a:t>Fever (38.8), sat 88%</a:t>
            </a:r>
          </a:p>
          <a:p>
            <a:pPr lvl="1"/>
            <a:r>
              <a:rPr lang="en-US" dirty="0" smtClean="0"/>
              <a:t>PE suggestive of right base pneumonia</a:t>
            </a:r>
          </a:p>
          <a:p>
            <a:pPr lvl="1"/>
            <a:r>
              <a:rPr lang="en-US" dirty="0" smtClean="0"/>
              <a:t>X-ray confirms</a:t>
            </a:r>
          </a:p>
          <a:p>
            <a:pPr lvl="1"/>
            <a:r>
              <a:rPr lang="en-US" dirty="0" smtClean="0"/>
              <a:t>Admission at emerg, IV ATB</a:t>
            </a:r>
          </a:p>
          <a:p>
            <a:pPr lvl="1"/>
            <a:r>
              <a:rPr lang="en-US" dirty="0" smtClean="0"/>
              <a:t>Isolation for Influenza pending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48h later…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Pt still in emerg., very agitated last night, verbally and physically aggressive with staff, thinks he is at his residence</a:t>
            </a:r>
          </a:p>
          <a:p>
            <a:r>
              <a:rPr lang="en-US" dirty="0" smtClean="0"/>
              <a:t>Transferred to palliative care (only bed available)</a:t>
            </a:r>
          </a:p>
          <a:p>
            <a:r>
              <a:rPr lang="en-US" dirty="0" smtClean="0"/>
              <a:t>Bothering other patients +++</a:t>
            </a:r>
          </a:p>
          <a:p>
            <a:r>
              <a:rPr lang="en-US" dirty="0" smtClean="0"/>
              <a:t>1 mg qid PRN of Ativan prescribed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8000" dirty="0" smtClean="0">
                <a:solidFill>
                  <a:srgbClr val="FF0000"/>
                </a:solidFill>
                <a:latin typeface="Phosphate Inline"/>
                <a:cs typeface="Phosphate Inline"/>
              </a:rPr>
              <a:t>DElirium!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his environment</a:t>
            </a:r>
          </a:p>
          <a:p>
            <a:r>
              <a:rPr lang="en-US" dirty="0" smtClean="0"/>
              <a:t>Isolation…masks and gowns</a:t>
            </a:r>
          </a:p>
          <a:p>
            <a:r>
              <a:rPr lang="en-US" dirty="0" smtClean="0"/>
              <a:t>No windows</a:t>
            </a:r>
          </a:p>
          <a:p>
            <a:r>
              <a:rPr lang="en-US" dirty="0" smtClean="0"/>
              <a:t>Changes in medication</a:t>
            </a:r>
          </a:p>
          <a:p>
            <a:r>
              <a:rPr lang="en-US" dirty="0" smtClean="0"/>
              <a:t>Potential withdrawal</a:t>
            </a:r>
          </a:p>
          <a:p>
            <a:r>
              <a:rPr lang="en-US" dirty="0" smtClean="0"/>
              <a:t>Baseline cognitive decline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 particular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CBC: normal</a:t>
            </a:r>
          </a:p>
          <a:p>
            <a:r>
              <a:rPr lang="en-US" dirty="0" smtClean="0"/>
              <a:t>Renal function/E+: normal</a:t>
            </a:r>
          </a:p>
          <a:p>
            <a:r>
              <a:rPr lang="en-US" dirty="0" smtClean="0"/>
              <a:t>TSH: normal</a:t>
            </a:r>
          </a:p>
          <a:p>
            <a:r>
              <a:rPr lang="en-US" dirty="0" smtClean="0"/>
              <a:t>Trops: 0,050 (n&lt;0,034)</a:t>
            </a:r>
          </a:p>
          <a:p>
            <a:r>
              <a:rPr lang="en-US" dirty="0" smtClean="0"/>
              <a:t>Procalcitonine: 0,18</a:t>
            </a:r>
          </a:p>
          <a:p>
            <a:r>
              <a:rPr lang="en-US" dirty="0" smtClean="0"/>
              <a:t>Influenza: negative</a:t>
            </a:r>
          </a:p>
          <a:p>
            <a:r>
              <a:rPr lang="en-US" dirty="0" smtClean="0"/>
              <a:t>Urine analysis: normal</a:t>
            </a:r>
          </a:p>
          <a:p>
            <a:r>
              <a:rPr lang="en-US" dirty="0" smtClean="0"/>
              <a:t>Last BM: none since admission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#1: Ms 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79 y.o. women, lives at home in Sainte-Marie</a:t>
            </a:r>
          </a:p>
          <a:p>
            <a:r>
              <a:rPr lang="en-US" dirty="0" smtClean="0"/>
              <a:t>Husband passed away 2 months ago (stroke)</a:t>
            </a:r>
          </a:p>
          <a:p>
            <a:r>
              <a:rPr lang="en-US" dirty="0" smtClean="0"/>
              <a:t>Comes with her daughter (who is also your pt)</a:t>
            </a:r>
          </a:p>
          <a:p>
            <a:r>
              <a:rPr lang="en-US" dirty="0" smtClean="0"/>
              <a:t>RC: Hypertension f-u</a:t>
            </a:r>
          </a:p>
          <a:p>
            <a:r>
              <a:rPr lang="en-US" dirty="0" smtClean="0"/>
              <a:t>When leaving her daughter tells you…</a:t>
            </a:r>
          </a:p>
          <a:p>
            <a:pPr lvl="1"/>
            <a:r>
              <a:rPr lang="en-US" dirty="0" smtClean="0"/>
              <a:t>“I’m scared my mom has caught Alzheimer's!”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</a:p>
          <a:p>
            <a:r>
              <a:rPr lang="en-US" dirty="0" smtClean="0"/>
              <a:t>Constipation</a:t>
            </a:r>
          </a:p>
          <a:p>
            <a:r>
              <a:rPr lang="en-US" dirty="0" smtClean="0"/>
              <a:t>Nicotine withdrawal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08" y="1678695"/>
            <a:ext cx="6015146" cy="3855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D/C Ativan</a:t>
            </a:r>
          </a:p>
          <a:p>
            <a:r>
              <a:rPr lang="en-US" dirty="0" smtClean="0"/>
              <a:t>Nicotine withdrawal protocol with regular nicotine inhaler</a:t>
            </a:r>
          </a:p>
          <a:p>
            <a:r>
              <a:rPr lang="en-US" dirty="0" err="1" smtClean="0"/>
              <a:t>Seroquel</a:t>
            </a:r>
            <a:r>
              <a:rPr lang="en-US" dirty="0" smtClean="0"/>
              <a:t> 12.5-25 mg PO bid reg. and 12.5 mg PO bid PRN</a:t>
            </a:r>
          </a:p>
          <a:p>
            <a:r>
              <a:rPr lang="en-US" dirty="0" smtClean="0"/>
              <a:t>Peg daily x 3 days</a:t>
            </a:r>
          </a:p>
          <a:p>
            <a:r>
              <a:rPr lang="en-US" dirty="0" smtClean="0"/>
              <a:t>Walk patient 3 times/day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 becomes more calm 5 min post nicotine inhaler</a:t>
            </a:r>
          </a:p>
          <a:p>
            <a:r>
              <a:rPr lang="en-US" dirty="0" smtClean="0"/>
              <a:t>Progressive resolution of confusion over the next 5 days</a:t>
            </a:r>
          </a:p>
          <a:p>
            <a:r>
              <a:rPr lang="en-US" dirty="0" smtClean="0"/>
              <a:t>Baseline cognitive deficits remain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#4: Ms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87 y.o. woman, accompanied by her daughter</a:t>
            </a:r>
          </a:p>
          <a:p>
            <a:r>
              <a:rPr lang="en-US" dirty="0" smtClean="0"/>
              <a:t>PMH: HTN, DM 2, DLPD, CAD (MI 1994), Anxiety, mixed type dementia, osteoporosis, </a:t>
            </a:r>
            <a:r>
              <a:rPr lang="en-US" dirty="0" smtClean="0"/>
              <a:t>GERD, osteoarthritis</a:t>
            </a:r>
          </a:p>
          <a:p>
            <a:r>
              <a:rPr lang="en-US" dirty="0" smtClean="0"/>
              <a:t>RC: dizziness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Dizziness only when she gets up, very suggestive of orthostatic hypotension</a:t>
            </a:r>
          </a:p>
          <a:p>
            <a:r>
              <a:rPr lang="en-US" dirty="0" smtClean="0"/>
              <a:t>Lives with her daughter, completely dependant for IADLs, needs help with bathing, will dress with guidance, walks with </a:t>
            </a:r>
            <a:r>
              <a:rPr lang="en-US" dirty="0" smtClean="0"/>
              <a:t>walker, </a:t>
            </a:r>
            <a:r>
              <a:rPr lang="en-US" dirty="0" smtClean="0"/>
              <a:t>some urinary incontinence</a:t>
            </a:r>
          </a:p>
          <a:p>
            <a:r>
              <a:rPr lang="en-US" dirty="0" smtClean="0"/>
              <a:t>Often thinks her daughter is her </a:t>
            </a:r>
            <a:r>
              <a:rPr lang="en-US" dirty="0" smtClean="0"/>
              <a:t>sister</a:t>
            </a:r>
            <a:endParaRPr lang="en-US" dirty="0" smtClean="0"/>
          </a:p>
          <a:p>
            <a:r>
              <a:rPr lang="en-US" dirty="0" smtClean="0"/>
              <a:t>No behavioral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BP: 112/65 (sitting), 88/53 (standing)</a:t>
            </a:r>
          </a:p>
          <a:p>
            <a:r>
              <a:rPr lang="en-US" dirty="0" smtClean="0"/>
              <a:t>HR: 58</a:t>
            </a:r>
          </a:p>
          <a:p>
            <a:r>
              <a:rPr lang="en-US" dirty="0" smtClean="0"/>
              <a:t>Rest normal</a:t>
            </a:r>
          </a:p>
          <a:p>
            <a:r>
              <a:rPr lang="en-US" dirty="0" smtClean="0"/>
              <a:t>Blood sugars: 5.5-8.2 (2 hypoglycemias in last month)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HCTZ 25 mg die</a:t>
            </a:r>
          </a:p>
          <a:p>
            <a:r>
              <a:rPr lang="en-US" dirty="0" smtClean="0"/>
              <a:t>Coversyl 4 mg die</a:t>
            </a:r>
          </a:p>
          <a:p>
            <a:r>
              <a:rPr lang="en-US" dirty="0" smtClean="0"/>
              <a:t>Metoprolol 50 mg bid</a:t>
            </a:r>
          </a:p>
          <a:p>
            <a:r>
              <a:rPr lang="en-US" dirty="0" smtClean="0"/>
              <a:t>Insuline NPH 10 U HS</a:t>
            </a:r>
          </a:p>
          <a:p>
            <a:r>
              <a:rPr lang="en-US" dirty="0" smtClean="0"/>
              <a:t>Metformin 1000 mg bid</a:t>
            </a:r>
          </a:p>
          <a:p>
            <a:r>
              <a:rPr lang="en-US" dirty="0" smtClean="0"/>
              <a:t>Diamicron 60 mg bid</a:t>
            </a:r>
          </a:p>
          <a:p>
            <a:r>
              <a:rPr lang="en-US" dirty="0" smtClean="0"/>
              <a:t>Lipitor 40 mg die</a:t>
            </a:r>
          </a:p>
          <a:p>
            <a:r>
              <a:rPr lang="en-US" dirty="0" smtClean="0"/>
              <a:t>ASA 81 mg die</a:t>
            </a:r>
          </a:p>
          <a:p>
            <a:r>
              <a:rPr lang="en-US" dirty="0" smtClean="0"/>
              <a:t>Ranitidine 75 mg bid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Vit D 1000U die</a:t>
            </a:r>
          </a:p>
          <a:p>
            <a:r>
              <a:rPr lang="en-US" dirty="0" smtClean="0"/>
              <a:t>Calcium 500 mg bid</a:t>
            </a:r>
          </a:p>
          <a:p>
            <a:r>
              <a:rPr lang="en-US" dirty="0" smtClean="0"/>
              <a:t>Alendronate 70 mg/</a:t>
            </a:r>
            <a:r>
              <a:rPr lang="en-US" dirty="0"/>
              <a:t>w</a:t>
            </a:r>
            <a:endParaRPr lang="en-US" dirty="0" smtClean="0"/>
          </a:p>
          <a:p>
            <a:r>
              <a:rPr lang="en-US" dirty="0" smtClean="0"/>
              <a:t>Rivotril 0.5 mg bid</a:t>
            </a:r>
          </a:p>
          <a:p>
            <a:r>
              <a:rPr lang="en-US" dirty="0" smtClean="0"/>
              <a:t>Celexa 40 mg die</a:t>
            </a:r>
          </a:p>
          <a:p>
            <a:r>
              <a:rPr lang="en-US" dirty="0" smtClean="0"/>
              <a:t>Aricept 10 mg die</a:t>
            </a:r>
          </a:p>
          <a:p>
            <a:r>
              <a:rPr lang="en-US" dirty="0" smtClean="0"/>
              <a:t>FeSO4 300 mg die</a:t>
            </a:r>
          </a:p>
          <a:p>
            <a:r>
              <a:rPr lang="en-US" dirty="0" smtClean="0"/>
              <a:t>Vit B12 1200 mcg die</a:t>
            </a:r>
          </a:p>
          <a:p>
            <a:r>
              <a:rPr lang="en-US" dirty="0" smtClean="0"/>
              <a:t>Tylenol arthritis 650 mg bid</a:t>
            </a:r>
          </a:p>
          <a:p>
            <a:r>
              <a:rPr lang="en-US" dirty="0" smtClean="0"/>
              <a:t>Senokot die PRN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02693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  <a:latin typeface="Phosphate Inline"/>
                <a:cs typeface="Phosphate Inline"/>
              </a:rPr>
              <a:t>Stop, </a:t>
            </a:r>
          </a:p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  <a:latin typeface="Phosphate Inline"/>
                <a:cs typeface="Phosphate Inline"/>
              </a:rPr>
              <a:t>decrease or continue?</a:t>
            </a:r>
            <a:endParaRPr lang="en-US" sz="7200" dirty="0">
              <a:solidFill>
                <a:srgbClr val="FF0000"/>
              </a:solidFill>
              <a:latin typeface="Phosphate Inline"/>
              <a:cs typeface="Phosphate Inl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HCTZ 25 mg die</a:t>
            </a:r>
          </a:p>
          <a:p>
            <a:r>
              <a:rPr lang="en-US" dirty="0" smtClean="0"/>
              <a:t>Coversyl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mg die</a:t>
            </a:r>
          </a:p>
          <a:p>
            <a:r>
              <a:rPr lang="en-US" dirty="0" smtClean="0"/>
              <a:t>Metoprolol </a:t>
            </a:r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dirty="0" smtClean="0"/>
              <a:t> mg bid</a:t>
            </a:r>
          </a:p>
          <a:p>
            <a:r>
              <a:rPr lang="en-US" dirty="0" smtClean="0"/>
              <a:t>Insuline NPH 10 U HS</a:t>
            </a:r>
          </a:p>
          <a:p>
            <a:r>
              <a:rPr lang="en-US" dirty="0" smtClean="0"/>
              <a:t>Metformin 1000 mg bid</a:t>
            </a:r>
          </a:p>
          <a:p>
            <a:r>
              <a:rPr lang="en-US" dirty="0" smtClean="0"/>
              <a:t>Diamicron 60 mg bid</a:t>
            </a:r>
          </a:p>
          <a:p>
            <a:r>
              <a:rPr lang="en-US" dirty="0" smtClean="0"/>
              <a:t>Lipitor 40 mg die</a:t>
            </a:r>
          </a:p>
          <a:p>
            <a:r>
              <a:rPr lang="en-US" dirty="0" smtClean="0"/>
              <a:t>ASA 81 mg die</a:t>
            </a:r>
          </a:p>
          <a:p>
            <a:r>
              <a:rPr lang="en-US" dirty="0" smtClean="0"/>
              <a:t>Ranitidine 75 mg bid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Tecta 40 mg die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Vit D 1000U die</a:t>
            </a:r>
          </a:p>
          <a:p>
            <a:r>
              <a:rPr lang="en-US" dirty="0" smtClean="0"/>
              <a:t>Calcium 500 mg bid</a:t>
            </a:r>
          </a:p>
          <a:p>
            <a:r>
              <a:rPr lang="en-US" dirty="0" smtClean="0"/>
              <a:t>Alendronate 70 mg/</a:t>
            </a:r>
            <a:r>
              <a:rPr lang="en-US" dirty="0"/>
              <a:t>w</a:t>
            </a:r>
            <a:endParaRPr lang="en-US" dirty="0" smtClean="0"/>
          </a:p>
          <a:p>
            <a:r>
              <a:rPr lang="en-US" dirty="0" smtClean="0"/>
              <a:t>Rivotril </a:t>
            </a:r>
            <a:r>
              <a:rPr lang="en-US" dirty="0" smtClean="0">
                <a:solidFill>
                  <a:srgbClr val="FF0000"/>
                </a:solidFill>
              </a:rPr>
              <a:t>0.25-0.5 </a:t>
            </a:r>
            <a:r>
              <a:rPr lang="en-US" dirty="0" smtClean="0"/>
              <a:t>mg (bid)</a:t>
            </a:r>
          </a:p>
          <a:p>
            <a:r>
              <a:rPr lang="en-US" dirty="0" smtClean="0"/>
              <a:t>Celexa 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en-US" dirty="0" smtClean="0"/>
              <a:t> mg die</a:t>
            </a:r>
          </a:p>
          <a:p>
            <a:r>
              <a:rPr lang="en-US" dirty="0" smtClean="0"/>
              <a:t>Aricept 10 mg die</a:t>
            </a:r>
          </a:p>
          <a:p>
            <a:r>
              <a:rPr lang="en-US" dirty="0" smtClean="0"/>
              <a:t>FeSO4 300 mg die</a:t>
            </a:r>
          </a:p>
          <a:p>
            <a:r>
              <a:rPr lang="en-US" dirty="0" smtClean="0"/>
              <a:t>Vit B12 1200 mcg die</a:t>
            </a:r>
          </a:p>
          <a:p>
            <a:r>
              <a:rPr lang="en-US" dirty="0" smtClean="0"/>
              <a:t>Tylenol arthritis 650 mg bid</a:t>
            </a:r>
          </a:p>
          <a:p>
            <a:r>
              <a:rPr lang="en-US" dirty="0" smtClean="0"/>
              <a:t>Senokot die PRN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768615" y="1838271"/>
            <a:ext cx="2389387" cy="334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768618" y="2989777"/>
            <a:ext cx="3074457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768617" y="3793521"/>
            <a:ext cx="3074458" cy="167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768617" y="4226432"/>
            <a:ext cx="2389387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768615" y="4580554"/>
            <a:ext cx="2122041" cy="334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768617" y="4981631"/>
            <a:ext cx="307445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4995992" y="2222633"/>
            <a:ext cx="2756985" cy="167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4995992" y="2623712"/>
            <a:ext cx="3458762" cy="334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4995993" y="4177877"/>
            <a:ext cx="2756985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4995993" y="4595666"/>
            <a:ext cx="3007619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Option A</a:t>
            </a:r>
            <a:r>
              <a:rPr lang="en-US" dirty="0" smtClean="0"/>
              <a:t>: Geriatric consult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Option B</a:t>
            </a:r>
            <a:r>
              <a:rPr lang="en-US" dirty="0" smtClean="0"/>
              <a:t>: Apt in 3 weeks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</a:t>
            </a:r>
          </a:p>
          <a:p>
            <a:r>
              <a:rPr lang="en-US" dirty="0" smtClean="0"/>
              <a:t>ATB</a:t>
            </a:r>
          </a:p>
          <a:p>
            <a:r>
              <a:rPr lang="en-US" dirty="0" smtClean="0"/>
              <a:t>Comfort care vs. palliative care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rgbClr val="3366FF"/>
                </a:solidFill>
                <a:latin typeface="Phosphate Inline"/>
                <a:cs typeface="Phosphate Inline"/>
              </a:rPr>
              <a:t>Thank you!</a:t>
            </a:r>
            <a:endParaRPr lang="en-US" sz="9600" dirty="0">
              <a:solidFill>
                <a:srgbClr val="3366FF"/>
              </a:solidFill>
              <a:latin typeface="Phosphate Inline"/>
              <a:cs typeface="Phosphate Inl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weeks later…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term memory loss x 1 y</a:t>
            </a:r>
          </a:p>
          <a:p>
            <a:r>
              <a:rPr lang="en-US" dirty="0" smtClean="0"/>
              <a:t>Progressive</a:t>
            </a:r>
          </a:p>
          <a:p>
            <a:r>
              <a:rPr lang="en-US" dirty="0" smtClean="0"/>
              <a:t>Language is preserved</a:t>
            </a:r>
          </a:p>
          <a:p>
            <a:r>
              <a:rPr lang="en-US" dirty="0" smtClean="0"/>
              <a:t>No hallucinations/delusions</a:t>
            </a:r>
          </a:p>
          <a:p>
            <a:r>
              <a:rPr lang="en-US" dirty="0" smtClean="0"/>
              <a:t>No problems with gait or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IADLs:</a:t>
            </a:r>
          </a:p>
          <a:p>
            <a:pPr lvl="1"/>
            <a:r>
              <a:rPr lang="en-US" dirty="0" smtClean="0"/>
              <a:t>Cooking ok but making smaller meals</a:t>
            </a:r>
          </a:p>
          <a:p>
            <a:pPr lvl="1"/>
            <a:r>
              <a:rPr lang="en-US" dirty="0" smtClean="0"/>
              <a:t>Cleaning and laundry ok</a:t>
            </a:r>
          </a:p>
          <a:p>
            <a:pPr lvl="1"/>
            <a:r>
              <a:rPr lang="en-US" dirty="0" smtClean="0"/>
              <a:t>Forgetful with medication</a:t>
            </a:r>
          </a:p>
          <a:p>
            <a:pPr lvl="1"/>
            <a:r>
              <a:rPr lang="en-US" dirty="0" smtClean="0"/>
              <a:t>Does not drive</a:t>
            </a:r>
          </a:p>
          <a:p>
            <a:pPr lvl="1"/>
            <a:r>
              <a:rPr lang="en-US" dirty="0" smtClean="0"/>
              <a:t>Daughter takes care of finances x 2 months</a:t>
            </a:r>
          </a:p>
          <a:p>
            <a:r>
              <a:rPr lang="en-US" dirty="0" smtClean="0"/>
              <a:t>ADLs: 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PMH: Osteoporosis, HTN, GERD, Anxiety</a:t>
            </a:r>
          </a:p>
          <a:p>
            <a:r>
              <a:rPr lang="en-US" dirty="0" smtClean="0"/>
              <a:t>No alcohol or smoking</a:t>
            </a:r>
          </a:p>
          <a:p>
            <a:r>
              <a:rPr lang="en-US" dirty="0" smtClean="0"/>
              <a:t>Medications:</a:t>
            </a:r>
          </a:p>
          <a:p>
            <a:pPr lvl="1"/>
            <a:r>
              <a:rPr lang="en-US" dirty="0" smtClean="0"/>
              <a:t>HCTZ 25 mg die</a:t>
            </a:r>
          </a:p>
          <a:p>
            <a:pPr lvl="1"/>
            <a:r>
              <a:rPr lang="en-US" dirty="0" smtClean="0"/>
              <a:t>Coversyl 4 mg die</a:t>
            </a:r>
          </a:p>
          <a:p>
            <a:pPr lvl="1"/>
            <a:r>
              <a:rPr lang="en-US" dirty="0" smtClean="0"/>
              <a:t>Calcium 500 mg bid</a:t>
            </a:r>
          </a:p>
          <a:p>
            <a:pPr lvl="1"/>
            <a:r>
              <a:rPr lang="en-US" dirty="0" smtClean="0"/>
              <a:t>Vit D 1000U die</a:t>
            </a:r>
          </a:p>
          <a:p>
            <a:pPr lvl="1"/>
            <a:r>
              <a:rPr lang="en-US" dirty="0" smtClean="0"/>
              <a:t>Tecta 40 mg die</a:t>
            </a:r>
          </a:p>
          <a:p>
            <a:pPr lvl="1"/>
            <a:r>
              <a:rPr lang="en-US" dirty="0" smtClean="0"/>
              <a:t>Celexa 20 mg die</a:t>
            </a:r>
          </a:p>
          <a:p>
            <a:pPr lvl="1"/>
            <a:r>
              <a:rPr lang="en-US" dirty="0" smtClean="0"/>
              <a:t>Ativan 1 mg tid and 1 mg HS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398" y="2809520"/>
            <a:ext cx="3941966" cy="222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PE: </a:t>
            </a:r>
          </a:p>
          <a:p>
            <a:pPr lvl="1"/>
            <a:r>
              <a:rPr lang="en-US" dirty="0" smtClean="0"/>
              <a:t>Heart, lungs, abdo normal (done last apt)</a:t>
            </a:r>
          </a:p>
          <a:p>
            <a:pPr lvl="1"/>
            <a:r>
              <a:rPr lang="en-US" dirty="0" smtClean="0"/>
              <a:t>Neuro summary</a:t>
            </a:r>
          </a:p>
          <a:p>
            <a:pPr lvl="2"/>
            <a:r>
              <a:rPr lang="en-US" dirty="0" smtClean="0"/>
              <a:t>CN n</a:t>
            </a:r>
          </a:p>
          <a:p>
            <a:pPr lvl="2"/>
            <a:r>
              <a:rPr lang="en-US" dirty="0" smtClean="0"/>
              <a:t>Finger-nose n</a:t>
            </a:r>
          </a:p>
          <a:p>
            <a:pPr lvl="2"/>
            <a:r>
              <a:rPr lang="en-US" dirty="0" smtClean="0"/>
              <a:t>Tone, strength, reflexes n</a:t>
            </a:r>
          </a:p>
          <a:p>
            <a:pPr lvl="2"/>
            <a:r>
              <a:rPr lang="en-US" dirty="0" smtClean="0"/>
              <a:t>Sensitivity n</a:t>
            </a:r>
          </a:p>
          <a:p>
            <a:pPr lvl="2"/>
            <a:r>
              <a:rPr lang="en-US" dirty="0" smtClean="0"/>
              <a:t>Gait n</a:t>
            </a:r>
          </a:p>
          <a:p>
            <a:r>
              <a:rPr lang="en-US" dirty="0" smtClean="0"/>
              <a:t>MMSE 21/30 (4/5, 0/3)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183" y="5056213"/>
            <a:ext cx="1905000" cy="120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CBC, </a:t>
            </a:r>
            <a:r>
              <a:rPr lang="en-US" dirty="0" err="1" smtClean="0"/>
              <a:t>creat</a:t>
            </a:r>
            <a:r>
              <a:rPr lang="en-US" dirty="0" smtClean="0"/>
              <a:t>, E+ 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smtClean="0"/>
              <a:t>TSH 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err="1" smtClean="0"/>
              <a:t>Vit</a:t>
            </a:r>
            <a:r>
              <a:rPr lang="en-US" dirty="0" smtClean="0"/>
              <a:t> B12 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smtClean="0"/>
              <a:t>CT scan?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1213</Words>
  <Application>Microsoft Macintosh PowerPoint</Application>
  <PresentationFormat>On-screen Show (4:3)</PresentationFormat>
  <Paragraphs>240</Paragraphs>
  <Slides>41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Geriatrics at the office: clinical cases</vt:lpstr>
      <vt:lpstr>Slide 2</vt:lpstr>
      <vt:lpstr>Case #1: Ms M</vt:lpstr>
      <vt:lpstr>Slide 4</vt:lpstr>
      <vt:lpstr>3 weeks later…</vt:lpstr>
      <vt:lpstr>Slide 6</vt:lpstr>
      <vt:lpstr>Slide 7</vt:lpstr>
      <vt:lpstr>Slide 8</vt:lpstr>
      <vt:lpstr>Lab tests</vt:lpstr>
      <vt:lpstr>Diagnosis?</vt:lpstr>
      <vt:lpstr>Treatment</vt:lpstr>
      <vt:lpstr>Slide 12</vt:lpstr>
      <vt:lpstr>Case #2: M. S</vt:lpstr>
      <vt:lpstr>History</vt:lpstr>
      <vt:lpstr>Slide 15</vt:lpstr>
      <vt:lpstr>PE</vt:lpstr>
      <vt:lpstr>Diagnosis</vt:lpstr>
      <vt:lpstr>More information…</vt:lpstr>
      <vt:lpstr>Plan</vt:lpstr>
      <vt:lpstr>2 months later</vt:lpstr>
      <vt:lpstr>Diagnosis?</vt:lpstr>
      <vt:lpstr>Treatment</vt:lpstr>
      <vt:lpstr>Case #3: M. O</vt:lpstr>
      <vt:lpstr>Slide 24</vt:lpstr>
      <vt:lpstr>48h later…</vt:lpstr>
      <vt:lpstr>Diagnosis?</vt:lpstr>
      <vt:lpstr>Risk factors</vt:lpstr>
      <vt:lpstr>PE</vt:lpstr>
      <vt:lpstr>Lab tests</vt:lpstr>
      <vt:lpstr>Cause?</vt:lpstr>
      <vt:lpstr>Causes…</vt:lpstr>
      <vt:lpstr>Treatment</vt:lpstr>
      <vt:lpstr>Slide 33</vt:lpstr>
      <vt:lpstr>Case #4: Ms B</vt:lpstr>
      <vt:lpstr>Slide 35</vt:lpstr>
      <vt:lpstr>PE</vt:lpstr>
      <vt:lpstr>Medications</vt:lpstr>
      <vt:lpstr>Slide 38</vt:lpstr>
      <vt:lpstr>Medication</vt:lpstr>
      <vt:lpstr>Care Plan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Geriatric clinical cases</dc:title>
  <dc:creator>Raphaelle Theriault</dc:creator>
  <cp:lastModifiedBy>Raphaelle Theriault</cp:lastModifiedBy>
  <cp:revision>11</cp:revision>
  <dcterms:created xsi:type="dcterms:W3CDTF">2015-06-03T23:10:04Z</dcterms:created>
  <dcterms:modified xsi:type="dcterms:W3CDTF">2015-06-04T00:01:15Z</dcterms:modified>
</cp:coreProperties>
</file>