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7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05384" y="219456"/>
            <a:ext cx="7923275" cy="204215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u="heavy">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u="heavy">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66564" y="1691431"/>
            <a:ext cx="4049395" cy="3968115"/>
          </a:xfrm>
          <a:prstGeom prst="rect">
            <a:avLst/>
          </a:prstGeom>
        </p:spPr>
        <p:txBody>
          <a:bodyPr wrap="square" lIns="0" tIns="0" rIns="0" bIns="0">
            <a:spAutoFit/>
          </a:bodyPr>
          <a:lstStyle>
            <a:lvl1pPr>
              <a:defRPr sz="2800" b="1" i="0" u="heavy">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u="heavy">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6173" y="144192"/>
            <a:ext cx="8351653" cy="1229995"/>
          </a:xfrm>
          <a:prstGeom prst="rect">
            <a:avLst/>
          </a:prstGeom>
        </p:spPr>
        <p:txBody>
          <a:bodyPr wrap="square" lIns="0" tIns="0" rIns="0" bIns="0">
            <a:spAutoFit/>
          </a:bodyPr>
          <a:lstStyle>
            <a:lvl1pPr>
              <a:defRPr sz="4400" b="1" i="0" u="heavy">
                <a:solidFill>
                  <a:schemeClr val="tx1"/>
                </a:solidFill>
                <a:latin typeface="Arial"/>
                <a:cs typeface="Arial"/>
              </a:defRPr>
            </a:lvl1pPr>
          </a:lstStyle>
          <a:p>
            <a:endParaRPr/>
          </a:p>
        </p:txBody>
      </p:sp>
      <p:sp>
        <p:nvSpPr>
          <p:cNvPr id="3" name="Holder 3"/>
          <p:cNvSpPr>
            <a:spLocks noGrp="1"/>
          </p:cNvSpPr>
          <p:nvPr>
            <p:ph type="body" idx="1"/>
          </p:nvPr>
        </p:nvSpPr>
        <p:spPr>
          <a:xfrm>
            <a:off x="285749" y="1459857"/>
            <a:ext cx="8572500" cy="4300220"/>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5/23/2015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www.theheart.org/article/1268723.do"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heart.org/article/1268723.d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heart.org/article/1268723.do"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27.jpg"/><Relationship Id="rId18" Type="http://schemas.openxmlformats.org/officeDocument/2006/relationships/image" Target="../media/image32.jpg"/><Relationship Id="rId26" Type="http://schemas.openxmlformats.org/officeDocument/2006/relationships/image" Target="../media/image40.jpg"/><Relationship Id="rId39" Type="http://schemas.openxmlformats.org/officeDocument/2006/relationships/image" Target="../media/image53.jpg"/><Relationship Id="rId21" Type="http://schemas.openxmlformats.org/officeDocument/2006/relationships/image" Target="../media/image35.jpg"/><Relationship Id="rId34" Type="http://schemas.openxmlformats.org/officeDocument/2006/relationships/image" Target="../media/image48.jpg"/><Relationship Id="rId42" Type="http://schemas.openxmlformats.org/officeDocument/2006/relationships/image" Target="../media/image56.jpg"/><Relationship Id="rId47" Type="http://schemas.openxmlformats.org/officeDocument/2006/relationships/image" Target="../media/image61.jpg"/><Relationship Id="rId50" Type="http://schemas.openxmlformats.org/officeDocument/2006/relationships/image" Target="../media/image64.jpg"/><Relationship Id="rId55" Type="http://schemas.openxmlformats.org/officeDocument/2006/relationships/image" Target="../media/image69.jpg"/><Relationship Id="rId7" Type="http://schemas.openxmlformats.org/officeDocument/2006/relationships/image" Target="../media/image21.jpg"/><Relationship Id="rId2" Type="http://schemas.openxmlformats.org/officeDocument/2006/relationships/image" Target="../media/image16.jpg"/><Relationship Id="rId16" Type="http://schemas.openxmlformats.org/officeDocument/2006/relationships/image" Target="../media/image30.jpg"/><Relationship Id="rId29" Type="http://schemas.openxmlformats.org/officeDocument/2006/relationships/image" Target="../media/image43.jpg"/><Relationship Id="rId11" Type="http://schemas.openxmlformats.org/officeDocument/2006/relationships/image" Target="../media/image25.jpg"/><Relationship Id="rId24" Type="http://schemas.openxmlformats.org/officeDocument/2006/relationships/image" Target="../media/image38.jpg"/><Relationship Id="rId32" Type="http://schemas.openxmlformats.org/officeDocument/2006/relationships/image" Target="../media/image46.jpg"/><Relationship Id="rId37" Type="http://schemas.openxmlformats.org/officeDocument/2006/relationships/image" Target="../media/image51.jpg"/><Relationship Id="rId40" Type="http://schemas.openxmlformats.org/officeDocument/2006/relationships/image" Target="../media/image54.jpg"/><Relationship Id="rId45" Type="http://schemas.openxmlformats.org/officeDocument/2006/relationships/image" Target="../media/image59.jpg"/><Relationship Id="rId53" Type="http://schemas.openxmlformats.org/officeDocument/2006/relationships/image" Target="../media/image67.jpg"/><Relationship Id="rId58" Type="http://schemas.openxmlformats.org/officeDocument/2006/relationships/image" Target="../media/image72.jpg"/><Relationship Id="rId5" Type="http://schemas.openxmlformats.org/officeDocument/2006/relationships/image" Target="../media/image19.jpg"/><Relationship Id="rId61" Type="http://schemas.openxmlformats.org/officeDocument/2006/relationships/image" Target="../media/image75.jpg"/><Relationship Id="rId19" Type="http://schemas.openxmlformats.org/officeDocument/2006/relationships/image" Target="../media/image33.jpg"/><Relationship Id="rId14" Type="http://schemas.openxmlformats.org/officeDocument/2006/relationships/image" Target="../media/image28.jpg"/><Relationship Id="rId22" Type="http://schemas.openxmlformats.org/officeDocument/2006/relationships/image" Target="../media/image36.jpg"/><Relationship Id="rId27" Type="http://schemas.openxmlformats.org/officeDocument/2006/relationships/image" Target="../media/image41.jpg"/><Relationship Id="rId30" Type="http://schemas.openxmlformats.org/officeDocument/2006/relationships/image" Target="../media/image44.jpg"/><Relationship Id="rId35" Type="http://schemas.openxmlformats.org/officeDocument/2006/relationships/image" Target="../media/image49.jpg"/><Relationship Id="rId43" Type="http://schemas.openxmlformats.org/officeDocument/2006/relationships/image" Target="../media/image57.jpg"/><Relationship Id="rId48" Type="http://schemas.openxmlformats.org/officeDocument/2006/relationships/image" Target="../media/image62.jpg"/><Relationship Id="rId56" Type="http://schemas.openxmlformats.org/officeDocument/2006/relationships/image" Target="../media/image70.jpg"/><Relationship Id="rId8" Type="http://schemas.openxmlformats.org/officeDocument/2006/relationships/image" Target="../media/image22.jpg"/><Relationship Id="rId51" Type="http://schemas.openxmlformats.org/officeDocument/2006/relationships/image" Target="../media/image65.jpg"/><Relationship Id="rId3" Type="http://schemas.openxmlformats.org/officeDocument/2006/relationships/image" Target="../media/image17.jpg"/><Relationship Id="rId12" Type="http://schemas.openxmlformats.org/officeDocument/2006/relationships/image" Target="../media/image26.jpg"/><Relationship Id="rId17" Type="http://schemas.openxmlformats.org/officeDocument/2006/relationships/image" Target="../media/image31.jpg"/><Relationship Id="rId25" Type="http://schemas.openxmlformats.org/officeDocument/2006/relationships/image" Target="../media/image39.jpg"/><Relationship Id="rId33" Type="http://schemas.openxmlformats.org/officeDocument/2006/relationships/image" Target="../media/image47.jpg"/><Relationship Id="rId38" Type="http://schemas.openxmlformats.org/officeDocument/2006/relationships/image" Target="../media/image52.jpg"/><Relationship Id="rId46" Type="http://schemas.openxmlformats.org/officeDocument/2006/relationships/image" Target="../media/image60.jpg"/><Relationship Id="rId59" Type="http://schemas.openxmlformats.org/officeDocument/2006/relationships/image" Target="../media/image73.jpg"/><Relationship Id="rId20" Type="http://schemas.openxmlformats.org/officeDocument/2006/relationships/image" Target="../media/image34.jpg"/><Relationship Id="rId41" Type="http://schemas.openxmlformats.org/officeDocument/2006/relationships/image" Target="../media/image55.jpg"/><Relationship Id="rId54" Type="http://schemas.openxmlformats.org/officeDocument/2006/relationships/image" Target="../media/image68.jpg"/><Relationship Id="rId62" Type="http://schemas.openxmlformats.org/officeDocument/2006/relationships/image" Target="../media/image76.jpg"/><Relationship Id="rId1" Type="http://schemas.openxmlformats.org/officeDocument/2006/relationships/slideLayout" Target="../slideLayouts/slideLayout2.xml"/><Relationship Id="rId6" Type="http://schemas.openxmlformats.org/officeDocument/2006/relationships/image" Target="../media/image20.jpg"/><Relationship Id="rId15" Type="http://schemas.openxmlformats.org/officeDocument/2006/relationships/image" Target="../media/image29.jpg"/><Relationship Id="rId23" Type="http://schemas.openxmlformats.org/officeDocument/2006/relationships/image" Target="../media/image37.jpg"/><Relationship Id="rId28" Type="http://schemas.openxmlformats.org/officeDocument/2006/relationships/image" Target="../media/image42.jpg"/><Relationship Id="rId36" Type="http://schemas.openxmlformats.org/officeDocument/2006/relationships/image" Target="../media/image50.jpg"/><Relationship Id="rId49" Type="http://schemas.openxmlformats.org/officeDocument/2006/relationships/image" Target="../media/image63.jpg"/><Relationship Id="rId57" Type="http://schemas.openxmlformats.org/officeDocument/2006/relationships/image" Target="../media/image71.jpg"/><Relationship Id="rId10" Type="http://schemas.openxmlformats.org/officeDocument/2006/relationships/image" Target="../media/image24.jpg"/><Relationship Id="rId31" Type="http://schemas.openxmlformats.org/officeDocument/2006/relationships/image" Target="../media/image45.jpg"/><Relationship Id="rId44" Type="http://schemas.openxmlformats.org/officeDocument/2006/relationships/image" Target="../media/image58.jpg"/><Relationship Id="rId52" Type="http://schemas.openxmlformats.org/officeDocument/2006/relationships/image" Target="../media/image66.jpg"/><Relationship Id="rId60" Type="http://schemas.openxmlformats.org/officeDocument/2006/relationships/image" Target="../media/image74.jpg"/><Relationship Id="rId4" Type="http://schemas.openxmlformats.org/officeDocument/2006/relationships/image" Target="../media/image18.jpg"/><Relationship Id="rId9"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huffingtonpost.com/david-katz-md/eggs-health_b_1818209.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0.png"/><Relationship Id="rId1" Type="http://schemas.openxmlformats.org/officeDocument/2006/relationships/slideLayout" Target="../slideLayouts/slideLayout4.xml"/><Relationship Id="rId5" Type="http://schemas.openxmlformats.org/officeDocument/2006/relationships/image" Target="../media/image84.jpg"/><Relationship Id="rId4" Type="http://schemas.openxmlformats.org/officeDocument/2006/relationships/image" Target="../media/image8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bit.ly/signupfortfp" TargetMode="External"/><Relationship Id="rId2" Type="http://schemas.openxmlformats.org/officeDocument/2006/relationships/hyperlink" Target="http://www.acfp.ca/" TargetMode="External"/><Relationship Id="rId1" Type="http://schemas.openxmlformats.org/officeDocument/2006/relationships/slideLayout" Target="../slideLayouts/slideLayout3.xml"/><Relationship Id="rId5" Type="http://schemas.openxmlformats.org/officeDocument/2006/relationships/image" Target="../media/image89.jpg"/><Relationship Id="rId4" Type="http://schemas.openxmlformats.org/officeDocument/2006/relationships/image" Target="../media/image8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260" y="187164"/>
            <a:ext cx="8502015" cy="1600438"/>
          </a:xfrm>
          <a:prstGeom prst="rect">
            <a:avLst/>
          </a:prstGeom>
        </p:spPr>
        <p:txBody>
          <a:bodyPr vert="horz" wrap="square" lIns="0" tIns="0" rIns="0" bIns="0" rtlCol="0">
            <a:spAutoFit/>
          </a:bodyPr>
          <a:lstStyle/>
          <a:p>
            <a:pPr marL="3175" algn="ctr">
              <a:lnSpc>
                <a:spcPct val="100000"/>
              </a:lnSpc>
            </a:pPr>
            <a:r>
              <a:rPr lang="fr-CA" sz="4000" u="none" spc="-5" dirty="0" smtClean="0"/>
              <a:t>Déconcerté, stupéfait et perplexe</a:t>
            </a:r>
            <a:endParaRPr sz="4000" dirty="0"/>
          </a:p>
          <a:p>
            <a:pPr algn="ctr">
              <a:lnSpc>
                <a:spcPct val="100000"/>
              </a:lnSpc>
              <a:spcBef>
                <a:spcPts val="20"/>
              </a:spcBef>
            </a:pPr>
            <a:r>
              <a:rPr lang="fr-CA" sz="3200" b="0" u="none" dirty="0" smtClean="0">
                <a:latin typeface="Arial"/>
                <a:cs typeface="Arial"/>
              </a:rPr>
              <a:t>Comment ne pas se laisser duper encore, et encore, et….</a:t>
            </a:r>
            <a:endParaRPr sz="3200" dirty="0">
              <a:latin typeface="Arial"/>
              <a:cs typeface="Arial"/>
            </a:endParaRPr>
          </a:p>
        </p:txBody>
      </p:sp>
      <p:sp>
        <p:nvSpPr>
          <p:cNvPr id="3" name="object 3"/>
          <p:cNvSpPr txBox="1"/>
          <p:nvPr/>
        </p:nvSpPr>
        <p:spPr>
          <a:xfrm>
            <a:off x="699706" y="5725064"/>
            <a:ext cx="7668895" cy="1061720"/>
          </a:xfrm>
          <a:prstGeom prst="rect">
            <a:avLst/>
          </a:prstGeom>
        </p:spPr>
        <p:txBody>
          <a:bodyPr vert="horz" wrap="square" lIns="0" tIns="0" rIns="0" bIns="0" rtlCol="0">
            <a:spAutoFit/>
          </a:bodyPr>
          <a:lstStyle/>
          <a:p>
            <a:pPr algn="ctr">
              <a:lnSpc>
                <a:spcPct val="100000"/>
              </a:lnSpc>
            </a:pPr>
            <a:r>
              <a:rPr sz="2400" b="1" spc="-55" dirty="0">
                <a:latin typeface="Arial"/>
                <a:cs typeface="Arial"/>
              </a:rPr>
              <a:t>T</a:t>
            </a:r>
            <a:r>
              <a:rPr sz="2400" b="1" dirty="0">
                <a:latin typeface="Arial"/>
                <a:cs typeface="Arial"/>
              </a:rPr>
              <a:t>i</a:t>
            </a:r>
            <a:r>
              <a:rPr sz="2400" b="1" spc="-5" dirty="0">
                <a:latin typeface="Arial"/>
                <a:cs typeface="Arial"/>
              </a:rPr>
              <a:t>n</a:t>
            </a:r>
            <a:r>
              <a:rPr sz="2400" b="1" dirty="0">
                <a:latin typeface="Arial"/>
                <a:cs typeface="Arial"/>
              </a:rPr>
              <a:t>a</a:t>
            </a:r>
            <a:r>
              <a:rPr sz="2400" b="1" spc="-10" dirty="0">
                <a:latin typeface="Arial"/>
                <a:cs typeface="Arial"/>
              </a:rPr>
              <a:t> </a:t>
            </a:r>
            <a:r>
              <a:rPr sz="2400" b="1" spc="-5" dirty="0">
                <a:latin typeface="Arial"/>
                <a:cs typeface="Arial"/>
              </a:rPr>
              <a:t>Ko</a:t>
            </a:r>
            <a:r>
              <a:rPr sz="2400" b="1" dirty="0">
                <a:latin typeface="Arial"/>
                <a:cs typeface="Arial"/>
              </a:rPr>
              <a:t>r</a:t>
            </a:r>
            <a:r>
              <a:rPr sz="2400" b="1" spc="-5" dirty="0">
                <a:latin typeface="Arial"/>
                <a:cs typeface="Arial"/>
              </a:rPr>
              <a:t>o</a:t>
            </a:r>
            <a:r>
              <a:rPr sz="2400" b="1" spc="25" dirty="0">
                <a:latin typeface="Arial"/>
                <a:cs typeface="Arial"/>
              </a:rPr>
              <a:t>w</a:t>
            </a:r>
            <a:r>
              <a:rPr sz="2400" b="1" spc="-5" dirty="0">
                <a:latin typeface="Arial"/>
                <a:cs typeface="Arial"/>
              </a:rPr>
              <a:t>n</a:t>
            </a:r>
            <a:r>
              <a:rPr sz="2400" b="1" spc="-30" dirty="0">
                <a:latin typeface="Arial"/>
                <a:cs typeface="Arial"/>
              </a:rPr>
              <a:t>y</a:t>
            </a:r>
            <a:r>
              <a:rPr sz="2400" b="1" dirty="0">
                <a:latin typeface="Arial"/>
                <a:cs typeface="Arial"/>
              </a:rPr>
              <a:t>k</a:t>
            </a:r>
            <a:endParaRPr sz="2400">
              <a:latin typeface="Arial"/>
              <a:cs typeface="Arial"/>
            </a:endParaRPr>
          </a:p>
          <a:p>
            <a:pPr marL="12700" marR="5080" indent="816610">
              <a:lnSpc>
                <a:spcPct val="100000"/>
              </a:lnSpc>
            </a:pPr>
            <a:r>
              <a:rPr sz="2400" b="1" spc="-5" dirty="0">
                <a:latin typeface="Arial"/>
                <a:cs typeface="Arial"/>
              </a:rPr>
              <a:t>Assoc</a:t>
            </a:r>
            <a:r>
              <a:rPr sz="2400" b="1" dirty="0">
                <a:latin typeface="Arial"/>
                <a:cs typeface="Arial"/>
              </a:rPr>
              <a:t>i</a:t>
            </a:r>
            <a:r>
              <a:rPr sz="2400" b="1" spc="-5" dirty="0">
                <a:latin typeface="Arial"/>
                <a:cs typeface="Arial"/>
              </a:rPr>
              <a:t>a</a:t>
            </a:r>
            <a:r>
              <a:rPr sz="2400" b="1" spc="5" dirty="0">
                <a:latin typeface="Arial"/>
                <a:cs typeface="Arial"/>
              </a:rPr>
              <a:t>t</a:t>
            </a:r>
            <a:r>
              <a:rPr sz="2400" b="1" dirty="0">
                <a:latin typeface="Arial"/>
                <a:cs typeface="Arial"/>
              </a:rPr>
              <a:t>e</a:t>
            </a:r>
            <a:r>
              <a:rPr sz="2400" b="1" spc="10" dirty="0">
                <a:latin typeface="Arial"/>
                <a:cs typeface="Arial"/>
              </a:rPr>
              <a:t> </a:t>
            </a:r>
            <a:r>
              <a:rPr sz="2400" b="1" spc="-5" dirty="0">
                <a:latin typeface="Arial"/>
                <a:cs typeface="Arial"/>
              </a:rPr>
              <a:t>P</a:t>
            </a:r>
            <a:r>
              <a:rPr sz="2400" b="1" dirty="0">
                <a:latin typeface="Arial"/>
                <a:cs typeface="Arial"/>
              </a:rPr>
              <a:t>r</a:t>
            </a:r>
            <a:r>
              <a:rPr sz="2400" b="1" spc="-5" dirty="0">
                <a:latin typeface="Arial"/>
                <a:cs typeface="Arial"/>
              </a:rPr>
              <a:t>o</a:t>
            </a:r>
            <a:r>
              <a:rPr sz="2400" b="1" dirty="0">
                <a:latin typeface="Arial"/>
                <a:cs typeface="Arial"/>
              </a:rPr>
              <a:t>f</a:t>
            </a:r>
            <a:r>
              <a:rPr sz="2400" b="1" spc="-5" dirty="0">
                <a:latin typeface="Arial"/>
                <a:cs typeface="Arial"/>
              </a:rPr>
              <a:t>esso</a:t>
            </a:r>
            <a:r>
              <a:rPr sz="2400" b="1" dirty="0">
                <a:latin typeface="Arial"/>
                <a:cs typeface="Arial"/>
              </a:rPr>
              <a:t>r</a:t>
            </a:r>
            <a:r>
              <a:rPr sz="2400" b="1" spc="15" dirty="0">
                <a:latin typeface="Arial"/>
                <a:cs typeface="Arial"/>
              </a:rPr>
              <a:t> </a:t>
            </a:r>
            <a:r>
              <a:rPr sz="2400" b="1" spc="-5" dirty="0">
                <a:latin typeface="Arial"/>
                <a:cs typeface="Arial"/>
              </a:rPr>
              <a:t>Un</a:t>
            </a:r>
            <a:r>
              <a:rPr sz="2400" b="1" dirty="0">
                <a:latin typeface="Arial"/>
                <a:cs typeface="Arial"/>
              </a:rPr>
              <a:t>i</a:t>
            </a:r>
            <a:r>
              <a:rPr sz="2400" b="1" spc="-5" dirty="0">
                <a:latin typeface="Arial"/>
                <a:cs typeface="Arial"/>
              </a:rPr>
              <a:t>ve</a:t>
            </a:r>
            <a:r>
              <a:rPr sz="2400" b="1" dirty="0">
                <a:latin typeface="Arial"/>
                <a:cs typeface="Arial"/>
              </a:rPr>
              <a:t>r</a:t>
            </a:r>
            <a:r>
              <a:rPr sz="2400" b="1" spc="-5" dirty="0">
                <a:latin typeface="Arial"/>
                <a:cs typeface="Arial"/>
              </a:rPr>
              <a:t>s</a:t>
            </a:r>
            <a:r>
              <a:rPr sz="2400" b="1" dirty="0">
                <a:latin typeface="Arial"/>
                <a:cs typeface="Arial"/>
              </a:rPr>
              <a:t>ity </a:t>
            </a:r>
            <a:r>
              <a:rPr sz="2400" b="1" spc="-5" dirty="0">
                <a:latin typeface="Arial"/>
                <a:cs typeface="Arial"/>
              </a:rPr>
              <a:t>o</a:t>
            </a:r>
            <a:r>
              <a:rPr sz="2400" b="1" dirty="0">
                <a:latin typeface="Arial"/>
                <a:cs typeface="Arial"/>
              </a:rPr>
              <a:t>f</a:t>
            </a:r>
            <a:r>
              <a:rPr sz="2400" b="1" spc="-100" dirty="0">
                <a:latin typeface="Arial"/>
                <a:cs typeface="Arial"/>
              </a:rPr>
              <a:t> </a:t>
            </a:r>
            <a:r>
              <a:rPr sz="2400" b="1" spc="-5" dirty="0">
                <a:latin typeface="Arial"/>
                <a:cs typeface="Arial"/>
              </a:rPr>
              <a:t>A</a:t>
            </a:r>
            <a:r>
              <a:rPr sz="2400" b="1" dirty="0">
                <a:latin typeface="Arial"/>
                <a:cs typeface="Arial"/>
              </a:rPr>
              <a:t>l</a:t>
            </a:r>
            <a:r>
              <a:rPr sz="2400" b="1" spc="-5" dirty="0">
                <a:latin typeface="Arial"/>
                <a:cs typeface="Arial"/>
              </a:rPr>
              <a:t>be</a:t>
            </a:r>
            <a:r>
              <a:rPr sz="2400" b="1" dirty="0">
                <a:latin typeface="Arial"/>
                <a:cs typeface="Arial"/>
              </a:rPr>
              <a:t>rta </a:t>
            </a:r>
            <a:r>
              <a:rPr sz="2400" b="1" spc="-5" dirty="0">
                <a:latin typeface="Arial"/>
                <a:cs typeface="Arial"/>
              </a:rPr>
              <a:t>Ass</a:t>
            </a:r>
            <a:r>
              <a:rPr sz="2400" b="1" dirty="0">
                <a:latin typeface="Arial"/>
                <a:cs typeface="Arial"/>
              </a:rPr>
              <a:t>i</a:t>
            </a:r>
            <a:r>
              <a:rPr sz="2400" b="1" spc="-5" dirty="0">
                <a:latin typeface="Arial"/>
                <a:cs typeface="Arial"/>
              </a:rPr>
              <a:t>s</a:t>
            </a:r>
            <a:r>
              <a:rPr sz="2400" b="1" dirty="0">
                <a:latin typeface="Arial"/>
                <a:cs typeface="Arial"/>
              </a:rPr>
              <a:t>t</a:t>
            </a:r>
            <a:r>
              <a:rPr sz="2400" b="1" spc="-5" dirty="0">
                <a:latin typeface="Arial"/>
                <a:cs typeface="Arial"/>
              </a:rPr>
              <a:t>an</a:t>
            </a:r>
            <a:r>
              <a:rPr sz="2400" b="1" dirty="0">
                <a:latin typeface="Arial"/>
                <a:cs typeface="Arial"/>
              </a:rPr>
              <a:t>t</a:t>
            </a:r>
            <a:r>
              <a:rPr sz="2400" b="1" spc="5" dirty="0">
                <a:latin typeface="Arial"/>
                <a:cs typeface="Arial"/>
              </a:rPr>
              <a:t> </a:t>
            </a:r>
            <a:r>
              <a:rPr sz="2400" b="1" spc="-5" dirty="0">
                <a:latin typeface="Arial"/>
                <a:cs typeface="Arial"/>
              </a:rPr>
              <a:t>D</a:t>
            </a:r>
            <a:r>
              <a:rPr sz="2400" b="1" dirty="0">
                <a:latin typeface="Arial"/>
                <a:cs typeface="Arial"/>
              </a:rPr>
              <a:t>ir</a:t>
            </a:r>
            <a:r>
              <a:rPr sz="2400" b="1" spc="-5" dirty="0">
                <a:latin typeface="Arial"/>
                <a:cs typeface="Arial"/>
              </a:rPr>
              <a:t>ec</a:t>
            </a:r>
            <a:r>
              <a:rPr sz="2400" b="1" dirty="0">
                <a:latin typeface="Arial"/>
                <a:cs typeface="Arial"/>
              </a:rPr>
              <a:t>t</a:t>
            </a:r>
            <a:r>
              <a:rPr sz="2400" b="1" spc="-5" dirty="0">
                <a:latin typeface="Arial"/>
                <a:cs typeface="Arial"/>
              </a:rPr>
              <a:t>o</a:t>
            </a:r>
            <a:r>
              <a:rPr sz="2400" b="1" dirty="0">
                <a:latin typeface="Arial"/>
                <a:cs typeface="Arial"/>
              </a:rPr>
              <a:t>r</a:t>
            </a:r>
            <a:r>
              <a:rPr sz="2400" b="1" spc="5" dirty="0">
                <a:latin typeface="Arial"/>
                <a:cs typeface="Arial"/>
              </a:rPr>
              <a:t> </a:t>
            </a:r>
            <a:r>
              <a:rPr sz="2400" b="1" spc="-5" dirty="0">
                <a:latin typeface="Arial"/>
                <a:cs typeface="Arial"/>
              </a:rPr>
              <a:t>Ev</a:t>
            </a:r>
            <a:r>
              <a:rPr sz="2400" b="1" dirty="0">
                <a:latin typeface="Arial"/>
                <a:cs typeface="Arial"/>
              </a:rPr>
              <a:t>i</a:t>
            </a:r>
            <a:r>
              <a:rPr sz="2400" b="1" spc="-5" dirty="0">
                <a:latin typeface="Arial"/>
                <a:cs typeface="Arial"/>
              </a:rPr>
              <a:t>denc</a:t>
            </a:r>
            <a:r>
              <a:rPr sz="2400" b="1" dirty="0">
                <a:latin typeface="Arial"/>
                <a:cs typeface="Arial"/>
              </a:rPr>
              <a:t>e</a:t>
            </a:r>
            <a:r>
              <a:rPr sz="2400" b="1" spc="10" dirty="0">
                <a:latin typeface="Arial"/>
                <a:cs typeface="Arial"/>
              </a:rPr>
              <a:t> </a:t>
            </a:r>
            <a:r>
              <a:rPr sz="2400" b="1" spc="-5" dirty="0">
                <a:latin typeface="Arial"/>
                <a:cs typeface="Arial"/>
              </a:rPr>
              <a:t>an</a:t>
            </a:r>
            <a:r>
              <a:rPr sz="2400" b="1" dirty="0">
                <a:latin typeface="Arial"/>
                <a:cs typeface="Arial"/>
              </a:rPr>
              <a:t>d</a:t>
            </a:r>
            <a:r>
              <a:rPr sz="2400" b="1" spc="-10" dirty="0">
                <a:latin typeface="Arial"/>
                <a:cs typeface="Arial"/>
              </a:rPr>
              <a:t> </a:t>
            </a:r>
            <a:r>
              <a:rPr sz="2400" b="1" spc="-5" dirty="0">
                <a:latin typeface="Arial"/>
                <a:cs typeface="Arial"/>
              </a:rPr>
              <a:t>CP</a:t>
            </a:r>
            <a:r>
              <a:rPr sz="2400" b="1" dirty="0">
                <a:latin typeface="Arial"/>
                <a:cs typeface="Arial"/>
              </a:rPr>
              <a:t>D</a:t>
            </a:r>
            <a:r>
              <a:rPr sz="2400" b="1" spc="10" dirty="0">
                <a:latin typeface="Arial"/>
                <a:cs typeface="Arial"/>
              </a:rPr>
              <a:t> </a:t>
            </a:r>
            <a:r>
              <a:rPr sz="2400" b="1" spc="-5" dirty="0">
                <a:latin typeface="Arial"/>
                <a:cs typeface="Arial"/>
              </a:rPr>
              <a:t>P</a:t>
            </a:r>
            <a:r>
              <a:rPr sz="2400" b="1" dirty="0">
                <a:latin typeface="Arial"/>
                <a:cs typeface="Arial"/>
              </a:rPr>
              <a:t>r</a:t>
            </a:r>
            <a:r>
              <a:rPr sz="2400" b="1" spc="-5" dirty="0">
                <a:latin typeface="Arial"/>
                <a:cs typeface="Arial"/>
              </a:rPr>
              <a:t>og</a:t>
            </a:r>
            <a:r>
              <a:rPr sz="2400" b="1" dirty="0">
                <a:latin typeface="Arial"/>
                <a:cs typeface="Arial"/>
              </a:rPr>
              <a:t>r</a:t>
            </a:r>
            <a:r>
              <a:rPr sz="2400" b="1" spc="-5" dirty="0">
                <a:latin typeface="Arial"/>
                <a:cs typeface="Arial"/>
              </a:rPr>
              <a:t>a</a:t>
            </a:r>
            <a:r>
              <a:rPr sz="2400" b="1" dirty="0">
                <a:latin typeface="Arial"/>
                <a:cs typeface="Arial"/>
              </a:rPr>
              <a:t>m</a:t>
            </a:r>
            <a:r>
              <a:rPr sz="2400" b="1" spc="-80" dirty="0">
                <a:latin typeface="Arial"/>
                <a:cs typeface="Arial"/>
              </a:rPr>
              <a:t> </a:t>
            </a:r>
            <a:r>
              <a:rPr sz="2400" b="1" spc="-5" dirty="0">
                <a:latin typeface="Arial"/>
                <a:cs typeface="Arial"/>
              </a:rPr>
              <a:t>ACFP</a:t>
            </a:r>
            <a:endParaRPr sz="2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52400"/>
            <a:ext cx="8351653" cy="1803378"/>
          </a:xfrm>
          <a:prstGeom prst="rect">
            <a:avLst/>
          </a:prstGeom>
        </p:spPr>
        <p:txBody>
          <a:bodyPr vert="horz" wrap="square" lIns="0" tIns="444817" rIns="0" bIns="0" rtlCol="0">
            <a:spAutoFit/>
          </a:bodyPr>
          <a:lstStyle/>
          <a:p>
            <a:pPr marL="1753235" algn="ctr">
              <a:lnSpc>
                <a:spcPct val="100000"/>
              </a:lnSpc>
            </a:pPr>
            <a:r>
              <a:rPr lang="fr-CA" dirty="0" smtClean="0"/>
              <a:t>Comment fonctionnent les médicaments?</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66115" y="4110227"/>
            <a:ext cx="7476742" cy="7772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34362" y="2103120"/>
            <a:ext cx="4875275" cy="200710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662427" y="6091428"/>
            <a:ext cx="4518658" cy="76657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878137" y="6245651"/>
            <a:ext cx="4087495" cy="381000"/>
          </a:xfrm>
          <a:prstGeom prst="rect">
            <a:avLst/>
          </a:prstGeom>
        </p:spPr>
        <p:txBody>
          <a:bodyPr vert="horz" wrap="square" lIns="0" tIns="0" rIns="0" bIns="0" rtlCol="0">
            <a:spAutoFit/>
          </a:bodyPr>
          <a:lstStyle/>
          <a:p>
            <a:pPr marL="12700">
              <a:lnSpc>
                <a:spcPct val="100000"/>
              </a:lnSpc>
            </a:pPr>
            <a:r>
              <a:rPr sz="2800" dirty="0">
                <a:latin typeface="Arial"/>
                <a:cs typeface="Arial"/>
              </a:rPr>
              <a:t>Lance</a:t>
            </a:r>
            <a:r>
              <a:rPr sz="2800" spc="-5" dirty="0">
                <a:latin typeface="Arial"/>
                <a:cs typeface="Arial"/>
              </a:rPr>
              <a:t>t</a:t>
            </a:r>
            <a:r>
              <a:rPr sz="2800" dirty="0">
                <a:latin typeface="Arial"/>
                <a:cs typeface="Arial"/>
              </a:rPr>
              <a:t> 1991</a:t>
            </a:r>
            <a:r>
              <a:rPr sz="2800" spc="-5" dirty="0">
                <a:latin typeface="Arial"/>
                <a:cs typeface="Arial"/>
              </a:rPr>
              <a:t>;</a:t>
            </a:r>
            <a:r>
              <a:rPr sz="2800" dirty="0">
                <a:latin typeface="Arial"/>
                <a:cs typeface="Arial"/>
              </a:rPr>
              <a:t>338</a:t>
            </a:r>
            <a:r>
              <a:rPr sz="2800" spc="-5" dirty="0">
                <a:latin typeface="Arial"/>
                <a:cs typeface="Arial"/>
              </a:rPr>
              <a:t>:</a:t>
            </a:r>
            <a:r>
              <a:rPr sz="2800" dirty="0">
                <a:latin typeface="Arial"/>
                <a:cs typeface="Arial"/>
              </a:rPr>
              <a:t>798</a:t>
            </a:r>
            <a:r>
              <a:rPr sz="2800" spc="-5" dirty="0">
                <a:latin typeface="Arial"/>
                <a:cs typeface="Arial"/>
              </a:rPr>
              <a:t>-</a:t>
            </a:r>
            <a:r>
              <a:rPr sz="2800" dirty="0">
                <a:latin typeface="Arial"/>
                <a:cs typeface="Arial"/>
              </a:rPr>
              <a:t>800</a:t>
            </a:r>
            <a:endParaRPr sz="2800">
              <a:latin typeface="Arial"/>
              <a:cs typeface="Arial"/>
            </a:endParaRPr>
          </a:p>
        </p:txBody>
      </p:sp>
      <p:sp>
        <p:nvSpPr>
          <p:cNvPr id="8" name="Rectangle 7"/>
          <p:cNvSpPr/>
          <p:nvPr/>
        </p:nvSpPr>
        <p:spPr>
          <a:xfrm>
            <a:off x="0" y="228600"/>
            <a:ext cx="86106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2586" y="308498"/>
            <a:ext cx="8380413"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fr-CA" sz="5400" b="1" spc="50" dirty="0" smtClean="0">
                <a:ln w="13500">
                  <a:solidFill>
                    <a:schemeClr val="tx1">
                      <a:alpha val="6500"/>
                    </a:schemeClr>
                  </a:solidFill>
                  <a:prstDash val="solid"/>
                </a:ln>
                <a:solidFill>
                  <a:schemeClr val="bg1">
                    <a:lumMod val="75000"/>
                    <a:alpha val="95000"/>
                  </a:schemeClr>
                </a:solidFill>
                <a:effectLst>
                  <a:innerShdw blurRad="50900" dist="38500" dir="13500000">
                    <a:srgbClr val="000000">
                      <a:alpha val="60000"/>
                    </a:srgbClr>
                  </a:innerShdw>
                </a:effectLst>
              </a:rPr>
              <a:t>Où intégrons-nous les suppositoires?</a:t>
            </a:r>
            <a:endParaRPr lang="en-US" sz="5400" b="1" cap="none" spc="50" dirty="0">
              <a:ln w="13500">
                <a:solidFill>
                  <a:schemeClr val="tx1">
                    <a:alpha val="6500"/>
                  </a:schemeClr>
                </a:solidFill>
                <a:prstDash val="solid"/>
              </a:ln>
              <a:solidFill>
                <a:schemeClr val="bg1">
                  <a:lumMod val="75000"/>
                  <a:alpha val="95000"/>
                </a:schemeClr>
              </a:solidFill>
              <a:effectLst>
                <a:innerShdw blurRad="50900" dist="38500" dir="13500000">
                  <a:srgbClr val="000000">
                    <a:alpha val="60000"/>
                  </a:srgbClr>
                </a:innerShdw>
              </a:effectLst>
            </a:endParaRPr>
          </a:p>
        </p:txBody>
      </p:sp>
      <p:sp>
        <p:nvSpPr>
          <p:cNvPr id="10" name="Rectangle 9"/>
          <p:cNvSpPr/>
          <p:nvPr/>
        </p:nvSpPr>
        <p:spPr>
          <a:xfrm>
            <a:off x="228600" y="4094223"/>
            <a:ext cx="7476742" cy="925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43000" y="4834623"/>
            <a:ext cx="7467600" cy="584775"/>
          </a:xfrm>
          <a:prstGeom prst="rect">
            <a:avLst/>
          </a:prstGeom>
          <a:noFill/>
        </p:spPr>
        <p:txBody>
          <a:bodyPr wrap="square" rtlCol="0">
            <a:spAutoFit/>
          </a:bodyPr>
          <a:lstStyle/>
          <a:p>
            <a:r>
              <a:rPr lang="fr-CA" sz="3200" dirty="0" smtClean="0"/>
              <a:t>Insérez-vous le bout A ou B en premier?</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5384" y="219456"/>
            <a:ext cx="7923275" cy="204215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3112" y="491298"/>
            <a:ext cx="7185025" cy="738664"/>
          </a:xfrm>
          <a:prstGeom prst="rect">
            <a:avLst/>
          </a:prstGeom>
        </p:spPr>
        <p:txBody>
          <a:bodyPr vert="horz" wrap="square" lIns="0" tIns="0" rIns="0" bIns="0" rtlCol="0">
            <a:spAutoFit/>
          </a:bodyPr>
          <a:lstStyle/>
          <a:p>
            <a:pPr marL="12700" marR="5080">
              <a:lnSpc>
                <a:spcPct val="100000"/>
              </a:lnSpc>
            </a:pPr>
            <a:endParaRPr sz="4800" dirty="0">
              <a:latin typeface="Arial"/>
              <a:cs typeface="Arial"/>
            </a:endParaRPr>
          </a:p>
        </p:txBody>
      </p:sp>
      <p:sp>
        <p:nvSpPr>
          <p:cNvPr id="4" name="object 4"/>
          <p:cNvSpPr/>
          <p:nvPr/>
        </p:nvSpPr>
        <p:spPr>
          <a:xfrm>
            <a:off x="166115" y="4110227"/>
            <a:ext cx="7476742" cy="7772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30907" y="1917192"/>
            <a:ext cx="4875275" cy="200710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44779" y="4788407"/>
            <a:ext cx="8915399" cy="160477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662427" y="6091428"/>
            <a:ext cx="4518658" cy="766572"/>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2878137" y="6245651"/>
            <a:ext cx="4087495" cy="381000"/>
          </a:xfrm>
          <a:prstGeom prst="rect">
            <a:avLst/>
          </a:prstGeom>
        </p:spPr>
        <p:txBody>
          <a:bodyPr vert="horz" wrap="square" lIns="0" tIns="0" rIns="0" bIns="0" rtlCol="0">
            <a:spAutoFit/>
          </a:bodyPr>
          <a:lstStyle/>
          <a:p>
            <a:pPr marL="12700">
              <a:lnSpc>
                <a:spcPct val="100000"/>
              </a:lnSpc>
            </a:pPr>
            <a:r>
              <a:rPr sz="2800" dirty="0">
                <a:latin typeface="Arial"/>
                <a:cs typeface="Arial"/>
              </a:rPr>
              <a:t>Lance</a:t>
            </a:r>
            <a:r>
              <a:rPr sz="2800" spc="-5" dirty="0">
                <a:latin typeface="Arial"/>
                <a:cs typeface="Arial"/>
              </a:rPr>
              <a:t>t</a:t>
            </a:r>
            <a:r>
              <a:rPr sz="2800" dirty="0">
                <a:latin typeface="Arial"/>
                <a:cs typeface="Arial"/>
              </a:rPr>
              <a:t> 1991</a:t>
            </a:r>
            <a:r>
              <a:rPr sz="2800" spc="-5" dirty="0">
                <a:latin typeface="Arial"/>
                <a:cs typeface="Arial"/>
              </a:rPr>
              <a:t>;</a:t>
            </a:r>
            <a:r>
              <a:rPr sz="2800" dirty="0">
                <a:latin typeface="Arial"/>
                <a:cs typeface="Arial"/>
              </a:rPr>
              <a:t>338</a:t>
            </a:r>
            <a:r>
              <a:rPr sz="2800" spc="-5" dirty="0">
                <a:latin typeface="Arial"/>
                <a:cs typeface="Arial"/>
              </a:rPr>
              <a:t>:</a:t>
            </a:r>
            <a:r>
              <a:rPr sz="2800" dirty="0">
                <a:latin typeface="Arial"/>
                <a:cs typeface="Arial"/>
              </a:rPr>
              <a:t>798</a:t>
            </a:r>
            <a:r>
              <a:rPr sz="2800" spc="-5" dirty="0">
                <a:latin typeface="Arial"/>
                <a:cs typeface="Arial"/>
              </a:rPr>
              <a:t>-</a:t>
            </a:r>
            <a:r>
              <a:rPr sz="2800" dirty="0">
                <a:latin typeface="Arial"/>
                <a:cs typeface="Arial"/>
              </a:rPr>
              <a:t>800</a:t>
            </a:r>
            <a:endParaRPr sz="2800">
              <a:latin typeface="Arial"/>
              <a:cs typeface="Arial"/>
            </a:endParaRPr>
          </a:p>
        </p:txBody>
      </p:sp>
      <p:sp>
        <p:nvSpPr>
          <p:cNvPr id="10" name="Rectangle 9"/>
          <p:cNvSpPr/>
          <p:nvPr/>
        </p:nvSpPr>
        <p:spPr>
          <a:xfrm>
            <a:off x="533400" y="457200"/>
            <a:ext cx="8458200" cy="1459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r>
              <a:rPr lang="fr-CA" sz="5400" b="1" spc="50" dirty="0">
                <a:ln w="13500">
                  <a:solidFill>
                    <a:schemeClr val="tx1">
                      <a:alpha val="6500"/>
                    </a:schemeClr>
                  </a:solidFill>
                  <a:prstDash val="solid"/>
                </a:ln>
                <a:solidFill>
                  <a:schemeClr val="bg1">
                    <a:lumMod val="75000"/>
                    <a:alpha val="95000"/>
                  </a:schemeClr>
                </a:solidFill>
                <a:effectLst>
                  <a:innerShdw blurRad="50900" dist="38500" dir="13500000">
                    <a:srgbClr val="000000">
                      <a:alpha val="60000"/>
                    </a:srgbClr>
                  </a:innerShdw>
                </a:effectLst>
              </a:rPr>
              <a:t>Où intégrons-nous les suppositoires?</a:t>
            </a:r>
            <a:endParaRPr lang="en-US" sz="5400" b="1" spc="50" dirty="0">
              <a:ln w="13500">
                <a:solidFill>
                  <a:schemeClr val="tx1">
                    <a:alpha val="6500"/>
                  </a:schemeClr>
                </a:solidFill>
                <a:prstDash val="solid"/>
              </a:ln>
              <a:solidFill>
                <a:schemeClr val="bg1">
                  <a:lumMod val="75000"/>
                  <a:alpha val="95000"/>
                </a:schemeClr>
              </a:solidFill>
              <a:effectLst>
                <a:innerShdw blurRad="50900" dist="38500" dir="13500000">
                  <a:srgbClr val="000000">
                    <a:alpha val="60000"/>
                  </a:srgbClr>
                </a:innerShdw>
              </a:effectLst>
            </a:endParaRPr>
          </a:p>
        </p:txBody>
      </p:sp>
      <p:sp>
        <p:nvSpPr>
          <p:cNvPr id="12" name="Rectangle 11"/>
          <p:cNvSpPr/>
          <p:nvPr/>
        </p:nvSpPr>
        <p:spPr>
          <a:xfrm>
            <a:off x="0" y="4110227"/>
            <a:ext cx="8839200" cy="2061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smtClean="0">
                <a:solidFill>
                  <a:schemeClr val="tx1"/>
                </a:solidFill>
              </a:rPr>
              <a:t>Insérez-vous le bout A ou B en premier?</a:t>
            </a:r>
          </a:p>
          <a:p>
            <a:pPr algn="ctr"/>
            <a:endParaRPr lang="fr-CA" sz="2000" b="1" dirty="0">
              <a:solidFill>
                <a:schemeClr val="tx1"/>
              </a:solidFill>
            </a:endParaRPr>
          </a:p>
          <a:p>
            <a:pPr algn="ctr"/>
            <a:r>
              <a:rPr lang="fr-CA" sz="2000" b="1" dirty="0" smtClean="0">
                <a:solidFill>
                  <a:schemeClr val="tx1"/>
                </a:solidFill>
              </a:rPr>
              <a:t>A = 83% avaient besoin de l’introduction du doigt – 3% d’expulsion</a:t>
            </a:r>
          </a:p>
          <a:p>
            <a:pPr algn="ctr"/>
            <a:endParaRPr lang="fr-CA" sz="2000" b="1" dirty="0">
              <a:solidFill>
                <a:schemeClr val="tx1"/>
              </a:solidFill>
            </a:endParaRPr>
          </a:p>
          <a:p>
            <a:pPr algn="ctr"/>
            <a:r>
              <a:rPr lang="fr-CA" sz="2000" b="1" dirty="0" smtClean="0">
                <a:solidFill>
                  <a:schemeClr val="tx1"/>
                </a:solidFill>
              </a:rPr>
              <a:t>B = 1% avaient besoin de l’introduction du doigt – 0% d’expulsion</a:t>
            </a:r>
          </a:p>
          <a:p>
            <a:pPr algn="ctr"/>
            <a:r>
              <a:rPr lang="fr-CA" sz="2000" b="1" dirty="0" smtClean="0">
                <a:solidFill>
                  <a:schemeClr val="tx1"/>
                </a:solidFill>
              </a:rPr>
              <a:t>98% on trouvé cette méthode plus facile</a:t>
            </a:r>
          </a:p>
          <a:p>
            <a:endParaRPr lang="fr-CA" dirty="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44192"/>
            <a:ext cx="8762999" cy="941603"/>
          </a:xfrm>
          <a:prstGeom prst="rect">
            <a:avLst/>
          </a:prstGeom>
        </p:spPr>
        <p:txBody>
          <a:bodyPr vert="horz" wrap="square" lIns="0" tIns="444817" rIns="0" bIns="0" rtlCol="0">
            <a:spAutoFit/>
          </a:bodyPr>
          <a:lstStyle/>
          <a:p>
            <a:pPr marL="599440">
              <a:lnSpc>
                <a:spcPct val="100000"/>
              </a:lnSpc>
            </a:pPr>
            <a:r>
              <a:rPr lang="fr-CA" sz="3200" b="0" u="none" spc="-10" dirty="0" smtClean="0">
                <a:latin typeface="Arial"/>
                <a:cs typeface="Arial"/>
              </a:rPr>
              <a:t>Nous n’avons aucune idée réelle pourquoi …</a:t>
            </a:r>
            <a:endParaRPr sz="3200" b="0" u="none" dirty="0">
              <a:latin typeface="Arial"/>
              <a:cs typeface="Arial"/>
            </a:endParaRPr>
          </a:p>
        </p:txBody>
      </p:sp>
      <p:sp>
        <p:nvSpPr>
          <p:cNvPr id="3" name="object 3"/>
          <p:cNvSpPr txBox="1"/>
          <p:nvPr/>
        </p:nvSpPr>
        <p:spPr>
          <a:xfrm>
            <a:off x="575563" y="1767631"/>
            <a:ext cx="3920237" cy="3062377"/>
          </a:xfrm>
          <a:prstGeom prst="rect">
            <a:avLst/>
          </a:prstGeom>
        </p:spPr>
        <p:txBody>
          <a:bodyPr vert="horz" wrap="square" lIns="0" tIns="0" rIns="0" bIns="0" rtlCol="0">
            <a:spAutoFit/>
          </a:bodyPr>
          <a:lstStyle/>
          <a:p>
            <a:pPr marL="405765">
              <a:lnSpc>
                <a:spcPct val="100000"/>
              </a:lnSpc>
            </a:pPr>
            <a:r>
              <a:rPr lang="fr-CA" sz="2000" b="1" u="heavy" spc="-10" dirty="0" smtClean="0">
                <a:latin typeface="Arial"/>
                <a:cs typeface="Arial"/>
              </a:rPr>
              <a:t>Ces choses fonctionnent</a:t>
            </a:r>
            <a:endParaRPr sz="2000" dirty="0">
              <a:latin typeface="Arial"/>
              <a:cs typeface="Arial"/>
            </a:endParaRPr>
          </a:p>
          <a:p>
            <a:pPr>
              <a:lnSpc>
                <a:spcPct val="100000"/>
              </a:lnSpc>
              <a:spcBef>
                <a:spcPts val="23"/>
              </a:spcBef>
            </a:pPr>
            <a:endParaRPr sz="3500" dirty="0">
              <a:latin typeface="Times New Roman"/>
              <a:cs typeface="Times New Roman"/>
            </a:endParaRPr>
          </a:p>
          <a:p>
            <a:pPr marL="12700">
              <a:lnSpc>
                <a:spcPct val="100000"/>
              </a:lnSpc>
            </a:pPr>
            <a:r>
              <a:rPr sz="2400" dirty="0">
                <a:latin typeface="Arial"/>
                <a:cs typeface="Arial"/>
              </a:rPr>
              <a:t>•</a:t>
            </a:r>
            <a:r>
              <a:rPr sz="2000" spc="-5" dirty="0">
                <a:latin typeface="Arial"/>
                <a:cs typeface="Arial"/>
              </a:rPr>
              <a:t>Li</a:t>
            </a:r>
            <a:r>
              <a:rPr sz="2000" dirty="0">
                <a:latin typeface="Arial"/>
                <a:cs typeface="Arial"/>
              </a:rPr>
              <a:t>t</a:t>
            </a:r>
            <a:r>
              <a:rPr sz="2000" spc="-5" dirty="0">
                <a:latin typeface="Arial"/>
                <a:cs typeface="Arial"/>
              </a:rPr>
              <a:t>hiu</a:t>
            </a:r>
            <a:r>
              <a:rPr sz="2000" dirty="0">
                <a:latin typeface="Arial"/>
                <a:cs typeface="Arial"/>
              </a:rPr>
              <a:t>m</a:t>
            </a:r>
            <a:r>
              <a:rPr sz="2000" spc="20" dirty="0">
                <a:latin typeface="Arial"/>
                <a:cs typeface="Arial"/>
              </a:rPr>
              <a:t> </a:t>
            </a:r>
            <a:r>
              <a:rPr lang="fr-CA" sz="2000" dirty="0" smtClean="0">
                <a:latin typeface="Arial"/>
                <a:cs typeface="Arial"/>
              </a:rPr>
              <a:t>pour bipolaires</a:t>
            </a:r>
            <a:endParaRPr sz="2000" dirty="0">
              <a:latin typeface="Arial"/>
              <a:cs typeface="Arial"/>
            </a:endParaRPr>
          </a:p>
          <a:p>
            <a:pPr marL="12700">
              <a:lnSpc>
                <a:spcPct val="100000"/>
              </a:lnSpc>
              <a:spcBef>
                <a:spcPts val="575"/>
              </a:spcBef>
            </a:pPr>
            <a:r>
              <a:rPr sz="2000" dirty="0">
                <a:latin typeface="Arial"/>
                <a:cs typeface="Arial"/>
              </a:rPr>
              <a:t>•</a:t>
            </a:r>
            <a:r>
              <a:rPr sz="2000" spc="-5" dirty="0" smtClean="0">
                <a:latin typeface="Arial"/>
                <a:cs typeface="Arial"/>
              </a:rPr>
              <a:t>Vi</a:t>
            </a:r>
            <a:r>
              <a:rPr sz="2000" dirty="0" smtClean="0">
                <a:latin typeface="Arial"/>
                <a:cs typeface="Arial"/>
              </a:rPr>
              <a:t>t</a:t>
            </a:r>
            <a:r>
              <a:rPr sz="2000" spc="-5" dirty="0" smtClean="0">
                <a:latin typeface="Arial"/>
                <a:cs typeface="Arial"/>
              </a:rPr>
              <a:t>a</a:t>
            </a:r>
            <a:r>
              <a:rPr sz="2000" dirty="0" smtClean="0">
                <a:latin typeface="Arial"/>
                <a:cs typeface="Arial"/>
              </a:rPr>
              <a:t>m</a:t>
            </a:r>
            <a:r>
              <a:rPr sz="2000" spc="-5" dirty="0" smtClean="0">
                <a:latin typeface="Arial"/>
                <a:cs typeface="Arial"/>
              </a:rPr>
              <a:t>i</a:t>
            </a:r>
            <a:r>
              <a:rPr sz="2000" dirty="0" smtClean="0">
                <a:latin typeface="Arial"/>
                <a:cs typeface="Arial"/>
              </a:rPr>
              <a:t>n</a:t>
            </a:r>
            <a:r>
              <a:rPr lang="fr-CA" sz="2000" dirty="0" smtClean="0">
                <a:latin typeface="Arial"/>
                <a:cs typeface="Arial"/>
              </a:rPr>
              <a:t>e</a:t>
            </a:r>
            <a:r>
              <a:rPr sz="2000" spc="10" dirty="0" smtClean="0">
                <a:latin typeface="Arial"/>
                <a:cs typeface="Arial"/>
              </a:rPr>
              <a:t> </a:t>
            </a:r>
            <a:r>
              <a:rPr sz="2000" dirty="0">
                <a:latin typeface="Arial"/>
                <a:cs typeface="Arial"/>
              </a:rPr>
              <a:t>D </a:t>
            </a:r>
            <a:r>
              <a:rPr lang="fr-CA" sz="2000" dirty="0" smtClean="0">
                <a:latin typeface="Arial"/>
                <a:cs typeface="Arial"/>
              </a:rPr>
              <a:t>pour les chutes</a:t>
            </a:r>
            <a:endParaRPr sz="2000" dirty="0">
              <a:latin typeface="Arial"/>
              <a:cs typeface="Arial"/>
            </a:endParaRPr>
          </a:p>
          <a:p>
            <a:pPr marL="12700" marR="1311275">
              <a:lnSpc>
                <a:spcPct val="100000"/>
              </a:lnSpc>
              <a:spcBef>
                <a:spcPts val="575"/>
              </a:spcBef>
            </a:pPr>
            <a:r>
              <a:rPr sz="2000" dirty="0" smtClean="0">
                <a:latin typeface="Arial"/>
                <a:cs typeface="Arial"/>
              </a:rPr>
              <a:t>•</a:t>
            </a:r>
            <a:r>
              <a:rPr lang="fr-CA" sz="2000" spc="-5" dirty="0" smtClean="0">
                <a:latin typeface="Arial"/>
                <a:cs typeface="Arial"/>
              </a:rPr>
              <a:t>Patch de </a:t>
            </a:r>
            <a:r>
              <a:rPr lang="fr-CA" sz="2000" spc="-5" dirty="0" err="1" smtClean="0">
                <a:latin typeface="Arial"/>
                <a:cs typeface="Arial"/>
              </a:rPr>
              <a:t>nitro</a:t>
            </a:r>
            <a:r>
              <a:rPr lang="fr-CA" sz="2000" spc="-5" dirty="0" smtClean="0">
                <a:latin typeface="Arial"/>
                <a:cs typeface="Arial"/>
              </a:rPr>
              <a:t> pour tendinopathie</a:t>
            </a:r>
            <a:endParaRPr sz="2000" dirty="0">
              <a:latin typeface="Arial"/>
              <a:cs typeface="Arial"/>
            </a:endParaRPr>
          </a:p>
          <a:p>
            <a:pPr marL="12700">
              <a:lnSpc>
                <a:spcPct val="100000"/>
              </a:lnSpc>
              <a:spcBef>
                <a:spcPts val="575"/>
              </a:spcBef>
            </a:pPr>
            <a:r>
              <a:rPr sz="2000" dirty="0">
                <a:latin typeface="Arial"/>
                <a:cs typeface="Arial"/>
              </a:rPr>
              <a:t>•</a:t>
            </a:r>
            <a:r>
              <a:rPr sz="2000" spc="-5" dirty="0" err="1">
                <a:latin typeface="Arial"/>
                <a:cs typeface="Arial"/>
              </a:rPr>
              <a:t>Ni</a:t>
            </a:r>
            <a:r>
              <a:rPr sz="2000" dirty="0" err="1">
                <a:latin typeface="Arial"/>
                <a:cs typeface="Arial"/>
              </a:rPr>
              <a:t>f</a:t>
            </a:r>
            <a:r>
              <a:rPr sz="2000" spc="-5" dirty="0" err="1">
                <a:latin typeface="Arial"/>
                <a:cs typeface="Arial"/>
              </a:rPr>
              <a:t>edipin</a:t>
            </a:r>
            <a:r>
              <a:rPr sz="2000" dirty="0" err="1">
                <a:latin typeface="Arial"/>
                <a:cs typeface="Arial"/>
              </a:rPr>
              <a:t>e</a:t>
            </a:r>
            <a:r>
              <a:rPr sz="2000" spc="50" dirty="0">
                <a:latin typeface="Arial"/>
                <a:cs typeface="Arial"/>
              </a:rPr>
              <a:t> </a:t>
            </a:r>
            <a:r>
              <a:rPr lang="fr-CA" sz="2000" dirty="0" smtClean="0">
                <a:latin typeface="Arial"/>
                <a:cs typeface="Arial"/>
              </a:rPr>
              <a:t>pour calculs rénaux</a:t>
            </a:r>
            <a:endParaRPr sz="2000" dirty="0">
              <a:latin typeface="Arial"/>
              <a:cs typeface="Arial"/>
            </a:endParaRPr>
          </a:p>
          <a:p>
            <a:pPr marL="12700">
              <a:lnSpc>
                <a:spcPct val="100000"/>
              </a:lnSpc>
              <a:spcBef>
                <a:spcPts val="575"/>
              </a:spcBef>
            </a:pPr>
            <a:r>
              <a:rPr sz="2000" dirty="0" smtClean="0">
                <a:latin typeface="Arial"/>
                <a:cs typeface="Arial"/>
              </a:rPr>
              <a:t>•</a:t>
            </a:r>
            <a:r>
              <a:rPr lang="fr-CA" sz="2000" dirty="0" smtClean="0">
                <a:latin typeface="Arial"/>
                <a:cs typeface="Arial"/>
              </a:rPr>
              <a:t>La plupart des médicaments</a:t>
            </a:r>
            <a:endParaRPr sz="2000" dirty="0">
              <a:latin typeface="Arial"/>
              <a:cs typeface="Arial"/>
            </a:endParaRPr>
          </a:p>
        </p:txBody>
      </p:sp>
      <p:sp>
        <p:nvSpPr>
          <p:cNvPr id="4" name="object 4"/>
          <p:cNvSpPr txBox="1">
            <a:spLocks noGrp="1"/>
          </p:cNvSpPr>
          <p:nvPr>
            <p:ph sz="half" idx="3"/>
          </p:nvPr>
        </p:nvSpPr>
        <p:spPr>
          <a:xfrm>
            <a:off x="4766564" y="1691431"/>
            <a:ext cx="4301236" cy="4724370"/>
          </a:xfrm>
          <a:prstGeom prst="rect">
            <a:avLst/>
          </a:prstGeom>
        </p:spPr>
        <p:txBody>
          <a:bodyPr vert="horz" wrap="square" lIns="0" tIns="0" rIns="0" bIns="0" rtlCol="0">
            <a:spAutoFit/>
          </a:bodyPr>
          <a:lstStyle/>
          <a:p>
            <a:pPr marL="12700" marR="194945">
              <a:lnSpc>
                <a:spcPct val="120000"/>
              </a:lnSpc>
            </a:pPr>
            <a:r>
              <a:rPr lang="fr-CA" sz="2000" spc="-10" dirty="0" smtClean="0"/>
              <a:t>Ces choses ne fonctionnent pas</a:t>
            </a:r>
            <a:br>
              <a:rPr lang="fr-CA" sz="2000" spc="-10" dirty="0" smtClean="0"/>
            </a:br>
            <a:r>
              <a:rPr lang="fr-CA" sz="2000" spc="-10" dirty="0" smtClean="0"/>
              <a:t>(d’autres fausses théories)</a:t>
            </a:r>
            <a:endParaRPr sz="2000" spc="-5" dirty="0"/>
          </a:p>
          <a:p>
            <a:pPr marL="12700">
              <a:lnSpc>
                <a:spcPct val="100000"/>
              </a:lnSpc>
              <a:spcBef>
                <a:spcPts val="590"/>
              </a:spcBef>
            </a:pPr>
            <a:r>
              <a:rPr sz="2400" b="0" u="none" dirty="0" smtClean="0">
                <a:latin typeface="Arial"/>
                <a:cs typeface="Arial"/>
              </a:rPr>
              <a:t>•</a:t>
            </a:r>
            <a:r>
              <a:rPr sz="2000" b="0" u="none" spc="-5" dirty="0" smtClean="0"/>
              <a:t>HR</a:t>
            </a:r>
            <a:r>
              <a:rPr sz="2000" b="0" u="none" dirty="0" smtClean="0"/>
              <a:t>T</a:t>
            </a:r>
            <a:r>
              <a:rPr sz="2000" b="0" u="none" spc="10" dirty="0" smtClean="0"/>
              <a:t> </a:t>
            </a:r>
            <a:r>
              <a:rPr lang="fr-CA" sz="2000" b="0" u="none" spc="10" dirty="0" smtClean="0"/>
              <a:t>orale </a:t>
            </a:r>
            <a:r>
              <a:rPr lang="fr-CA" sz="2000" b="0" u="none" dirty="0" smtClean="0"/>
              <a:t>pour l’</a:t>
            </a:r>
            <a:r>
              <a:rPr sz="2000" b="0" u="none" spc="-5" dirty="0" smtClean="0"/>
              <a:t>in</a:t>
            </a:r>
            <a:r>
              <a:rPr sz="2000" b="0" u="none" dirty="0" smtClean="0"/>
              <a:t>c</a:t>
            </a:r>
            <a:r>
              <a:rPr sz="2000" b="0" u="none" spc="-5" dirty="0" smtClean="0"/>
              <a:t>on</a:t>
            </a:r>
            <a:r>
              <a:rPr sz="2000" b="0" u="none" dirty="0" smtClean="0"/>
              <a:t>t</a:t>
            </a:r>
            <a:r>
              <a:rPr sz="2000" b="0" u="none" spc="-5" dirty="0" smtClean="0"/>
              <a:t>inen</a:t>
            </a:r>
            <a:r>
              <a:rPr sz="2000" b="0" u="none" dirty="0" smtClean="0"/>
              <a:t>ce</a:t>
            </a:r>
            <a:endParaRPr sz="2000" dirty="0"/>
          </a:p>
          <a:p>
            <a:pPr marL="12700">
              <a:lnSpc>
                <a:spcPct val="100000"/>
              </a:lnSpc>
              <a:spcBef>
                <a:spcPts val="575"/>
              </a:spcBef>
            </a:pPr>
            <a:r>
              <a:rPr sz="2000" b="0" u="none" dirty="0" smtClean="0"/>
              <a:t>•</a:t>
            </a:r>
            <a:r>
              <a:rPr lang="fr-CA" sz="2000" b="0" u="none" spc="-5" dirty="0" smtClean="0"/>
              <a:t>antioxydants</a:t>
            </a:r>
            <a:endParaRPr sz="2000" dirty="0"/>
          </a:p>
          <a:p>
            <a:pPr marL="12700">
              <a:lnSpc>
                <a:spcPct val="100000"/>
              </a:lnSpc>
              <a:spcBef>
                <a:spcPts val="575"/>
              </a:spcBef>
            </a:pPr>
            <a:r>
              <a:rPr sz="2000" b="0" u="none" dirty="0" smtClean="0"/>
              <a:t>•</a:t>
            </a:r>
            <a:r>
              <a:rPr lang="fr-CA" sz="2000" b="0" u="none" spc="-5" dirty="0" smtClean="0"/>
              <a:t>Médication contre la toux pour les enfants</a:t>
            </a:r>
            <a:endParaRPr sz="2000" dirty="0"/>
          </a:p>
          <a:p>
            <a:pPr marL="12700">
              <a:lnSpc>
                <a:spcPct val="100000"/>
              </a:lnSpc>
              <a:spcBef>
                <a:spcPts val="575"/>
              </a:spcBef>
            </a:pPr>
            <a:r>
              <a:rPr sz="2000" b="0" u="none" dirty="0" smtClean="0"/>
              <a:t>•</a:t>
            </a:r>
            <a:r>
              <a:rPr lang="fr-CA" sz="2000" b="0" u="none" spc="-5" dirty="0" smtClean="0"/>
              <a:t>antipyrétiques pour convulsions fébriles</a:t>
            </a:r>
            <a:endParaRPr sz="2000" dirty="0"/>
          </a:p>
          <a:p>
            <a:pPr marL="12700">
              <a:lnSpc>
                <a:spcPct val="100000"/>
              </a:lnSpc>
              <a:spcBef>
                <a:spcPts val="575"/>
              </a:spcBef>
            </a:pPr>
            <a:r>
              <a:rPr sz="2000" b="0" u="none" dirty="0" smtClean="0"/>
              <a:t>•</a:t>
            </a:r>
            <a:r>
              <a:rPr lang="fr-CA" sz="2000" b="0" u="none" spc="-5" dirty="0" smtClean="0"/>
              <a:t>Ains</a:t>
            </a:r>
            <a:r>
              <a:rPr lang="fr-CA" sz="2000" b="0" u="none" spc="-5" dirty="0" smtClean="0"/>
              <a:t>i que toutes les théories sans drogues</a:t>
            </a:r>
            <a:endParaRPr sz="2000" dirty="0"/>
          </a:p>
          <a:p>
            <a:pPr marL="716280" indent="-286385">
              <a:lnSpc>
                <a:spcPct val="100000"/>
              </a:lnSpc>
              <a:spcBef>
                <a:spcPts val="575"/>
              </a:spcBef>
              <a:buChar char="–"/>
              <a:tabLst>
                <a:tab pos="716915" algn="l"/>
              </a:tabLst>
            </a:pPr>
            <a:r>
              <a:rPr lang="fr-CA" sz="2000" b="0" u="none" spc="-5" dirty="0" smtClean="0"/>
              <a:t>Analgésie dans la douleur abdominale</a:t>
            </a:r>
            <a:endParaRPr sz="2000" dirty="0"/>
          </a:p>
          <a:p>
            <a:pPr marL="716280" indent="-286385">
              <a:lnSpc>
                <a:spcPct val="100000"/>
              </a:lnSpc>
              <a:spcBef>
                <a:spcPts val="575"/>
              </a:spcBef>
              <a:buChar char="–"/>
              <a:tabLst>
                <a:tab pos="716915" algn="l"/>
              </a:tabLst>
            </a:pPr>
            <a:r>
              <a:rPr lang="fr-CA" sz="2000" b="0" u="none" spc="-5" dirty="0" smtClean="0"/>
              <a:t>Lubrifiant sur un spéculum</a:t>
            </a:r>
            <a:endParaRP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126269"/>
          </a:xfrm>
          <a:prstGeom prst="rect">
            <a:avLst/>
          </a:prstGeom>
        </p:spPr>
        <p:txBody>
          <a:bodyPr vert="horz" wrap="square" lIns="0" tIns="444817" rIns="0" bIns="0" rtlCol="0">
            <a:spAutoFit/>
          </a:bodyPr>
          <a:lstStyle/>
          <a:p>
            <a:pPr marL="711835">
              <a:lnSpc>
                <a:spcPct val="100000"/>
              </a:lnSpc>
            </a:pPr>
            <a:r>
              <a:rPr lang="fr-CA" dirty="0" smtClean="0"/>
              <a:t>Comprendre les statistiques</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976499"/>
          </a:xfrm>
          <a:prstGeom prst="rect">
            <a:avLst/>
          </a:prstGeom>
        </p:spPr>
        <p:txBody>
          <a:bodyPr vert="horz" wrap="square" lIns="0" tIns="357455" rIns="0" bIns="0" rtlCol="0">
            <a:spAutoFit/>
          </a:bodyPr>
          <a:lstStyle/>
          <a:p>
            <a:pPr marL="661670">
              <a:lnSpc>
                <a:spcPts val="4760"/>
              </a:lnSpc>
            </a:pPr>
            <a:r>
              <a:rPr lang="fr-CA" sz="4000" b="0" spc="-10" dirty="0" smtClean="0">
                <a:latin typeface="Arial"/>
                <a:cs typeface="Arial"/>
              </a:rPr>
              <a:t>Risque: relatif, absolu et NST</a:t>
            </a:r>
            <a:endParaRPr sz="4000" dirty="0">
              <a:latin typeface="Arial"/>
              <a:cs typeface="Arial"/>
            </a:endParaRPr>
          </a:p>
        </p:txBody>
      </p:sp>
      <p:sp>
        <p:nvSpPr>
          <p:cNvPr id="3" name="object 3"/>
          <p:cNvSpPr txBox="1"/>
          <p:nvPr/>
        </p:nvSpPr>
        <p:spPr>
          <a:xfrm>
            <a:off x="535940" y="1342286"/>
            <a:ext cx="7609840" cy="1231106"/>
          </a:xfrm>
          <a:prstGeom prst="rect">
            <a:avLst/>
          </a:prstGeom>
        </p:spPr>
        <p:txBody>
          <a:bodyPr vert="horz" wrap="square" lIns="0" tIns="0" rIns="0" bIns="0" rtlCol="0">
            <a:spAutoFit/>
          </a:bodyPr>
          <a:lstStyle/>
          <a:p>
            <a:pPr marL="354965" marR="5080" indent="-342265">
              <a:lnSpc>
                <a:spcPts val="3000"/>
              </a:lnSpc>
              <a:buChar char="•"/>
              <a:tabLst>
                <a:tab pos="355600" algn="l"/>
              </a:tabLst>
            </a:pPr>
            <a:r>
              <a:rPr lang="fr-CA" sz="2000" spc="-5" dirty="0" smtClean="0">
                <a:latin typeface="Arial"/>
                <a:cs typeface="Arial"/>
              </a:rPr>
              <a:t>Si vous ne savez pas où commencer, il est difficile de savoir où terminer.</a:t>
            </a:r>
            <a:endParaRPr sz="2000" dirty="0">
              <a:latin typeface="Arial"/>
              <a:cs typeface="Arial"/>
            </a:endParaRPr>
          </a:p>
          <a:p>
            <a:pPr marL="355600" indent="-342900">
              <a:lnSpc>
                <a:spcPts val="3329"/>
              </a:lnSpc>
              <a:spcBef>
                <a:spcPts val="295"/>
              </a:spcBef>
              <a:buChar char="•"/>
              <a:tabLst>
                <a:tab pos="355600" algn="l"/>
              </a:tabLst>
            </a:pPr>
            <a:r>
              <a:rPr lang="fr-CA" sz="2000" spc="-10" dirty="0" smtClean="0">
                <a:latin typeface="Arial"/>
                <a:cs typeface="Arial"/>
              </a:rPr>
              <a:t>Le vaccin contre le zona réduit le bardeaux jusqu’à 70%</a:t>
            </a:r>
            <a:endParaRPr sz="2000" dirty="0">
              <a:latin typeface="Arial"/>
              <a:cs typeface="Arial"/>
            </a:endParaRPr>
          </a:p>
        </p:txBody>
      </p:sp>
      <p:sp>
        <p:nvSpPr>
          <p:cNvPr id="5" name="object 5"/>
          <p:cNvSpPr txBox="1"/>
          <p:nvPr/>
        </p:nvSpPr>
        <p:spPr>
          <a:xfrm>
            <a:off x="993139" y="4739431"/>
            <a:ext cx="7839075" cy="2421176"/>
          </a:xfrm>
          <a:prstGeom prst="rect">
            <a:avLst/>
          </a:prstGeom>
        </p:spPr>
        <p:txBody>
          <a:bodyPr vert="horz" wrap="square" lIns="0" tIns="0" rIns="0" bIns="0" rtlCol="0">
            <a:spAutoFit/>
          </a:bodyPr>
          <a:lstStyle/>
          <a:p>
            <a:pPr marL="12700" marR="5080">
              <a:lnSpc>
                <a:spcPct val="100000"/>
              </a:lnSpc>
            </a:pPr>
            <a:r>
              <a:rPr lang="fr-CA" sz="2800" b="1" u="heavy" spc="-10" dirty="0" smtClean="0">
                <a:latin typeface="Arial"/>
                <a:cs typeface="Arial"/>
              </a:rPr>
              <a:t>En bout de ligne</a:t>
            </a:r>
            <a:r>
              <a:rPr sz="2800" b="1" spc="-5" dirty="0" smtClean="0">
                <a:latin typeface="Arial"/>
                <a:cs typeface="Arial"/>
              </a:rPr>
              <a:t>:</a:t>
            </a:r>
            <a:r>
              <a:rPr sz="2800" b="1" spc="55" dirty="0" smtClean="0">
                <a:latin typeface="Arial"/>
                <a:cs typeface="Arial"/>
              </a:rPr>
              <a:t> </a:t>
            </a:r>
            <a:r>
              <a:rPr lang="fr-CA" sz="2800" b="1" spc="-10" dirty="0" smtClean="0">
                <a:latin typeface="Arial"/>
                <a:cs typeface="Arial"/>
              </a:rPr>
              <a:t>Sur une période de 3 ans, 1 patient sur 60-70 évitera le bardeaux dû au vaccin.</a:t>
            </a:r>
            <a:endParaRPr sz="2800" dirty="0">
              <a:latin typeface="Arial"/>
              <a:cs typeface="Arial"/>
            </a:endParaRPr>
          </a:p>
          <a:p>
            <a:pPr marL="307975">
              <a:lnSpc>
                <a:spcPct val="100000"/>
              </a:lnSpc>
              <a:spcBef>
                <a:spcPts val="400"/>
              </a:spcBef>
              <a:tabLst>
                <a:tab pos="661670" algn="l"/>
              </a:tabLst>
            </a:pPr>
            <a:r>
              <a:rPr sz="2400" b="1" dirty="0" smtClean="0">
                <a:latin typeface="Arial"/>
                <a:cs typeface="Arial"/>
              </a:rPr>
              <a:t>-	</a:t>
            </a:r>
            <a:r>
              <a:rPr lang="fr-CA" sz="2000" b="1" dirty="0" smtClean="0">
                <a:latin typeface="Arial"/>
                <a:cs typeface="Arial"/>
              </a:rPr>
              <a:t>Une personne sur 350 pour la névralgie post herpétique</a:t>
            </a:r>
            <a:endParaRPr sz="2000" dirty="0">
              <a:latin typeface="Arial"/>
              <a:cs typeface="Arial"/>
            </a:endParaRPr>
          </a:p>
          <a:p>
            <a:pPr>
              <a:lnSpc>
                <a:spcPct val="100000"/>
              </a:lnSpc>
              <a:spcBef>
                <a:spcPts val="8"/>
              </a:spcBef>
            </a:pPr>
            <a:endParaRPr sz="2800" dirty="0">
              <a:latin typeface="Times New Roman"/>
              <a:cs typeface="Times New Roman"/>
            </a:endParaRPr>
          </a:p>
          <a:p>
            <a:pPr marL="3060700">
              <a:lnSpc>
                <a:spcPct val="100000"/>
              </a:lnSpc>
            </a:pPr>
            <a:r>
              <a:rPr sz="1800" spc="-190" dirty="0">
                <a:latin typeface="Arial"/>
                <a:cs typeface="Arial"/>
              </a:rPr>
              <a:t>T</a:t>
            </a:r>
            <a:r>
              <a:rPr sz="1800" spc="-10" dirty="0">
                <a:latin typeface="Arial"/>
                <a:cs typeface="Arial"/>
              </a:rPr>
              <a:t>oo</a:t>
            </a:r>
            <a:r>
              <a:rPr sz="1800" spc="-5" dirty="0">
                <a:latin typeface="Arial"/>
                <a:cs typeface="Arial"/>
              </a:rPr>
              <a:t>l</a:t>
            </a:r>
            <a:r>
              <a:rPr sz="1800" dirty="0">
                <a:latin typeface="Arial"/>
                <a:cs typeface="Arial"/>
              </a:rPr>
              <a:t>s f</a:t>
            </a:r>
            <a:r>
              <a:rPr sz="1800" spc="-10" dirty="0">
                <a:latin typeface="Arial"/>
                <a:cs typeface="Arial"/>
              </a:rPr>
              <a:t>o</a:t>
            </a:r>
            <a:r>
              <a:rPr sz="1800" dirty="0">
                <a:latin typeface="Arial"/>
                <a:cs typeface="Arial"/>
              </a:rPr>
              <a:t>r</a:t>
            </a:r>
            <a:r>
              <a:rPr sz="1800" spc="-10" dirty="0">
                <a:latin typeface="Arial"/>
                <a:cs typeface="Arial"/>
              </a:rPr>
              <a:t> </a:t>
            </a:r>
            <a:r>
              <a:rPr sz="1800" spc="-5" dirty="0">
                <a:latin typeface="Arial"/>
                <a:cs typeface="Arial"/>
              </a:rPr>
              <a:t>P</a:t>
            </a:r>
            <a:r>
              <a:rPr sz="1800" dirty="0">
                <a:latin typeface="Arial"/>
                <a:cs typeface="Arial"/>
              </a:rPr>
              <a:t>r</a:t>
            </a:r>
            <a:r>
              <a:rPr sz="1800" spc="-10" dirty="0">
                <a:latin typeface="Arial"/>
                <a:cs typeface="Arial"/>
              </a:rPr>
              <a:t>a</a:t>
            </a:r>
            <a:r>
              <a:rPr sz="1800" dirty="0">
                <a:latin typeface="Arial"/>
                <a:cs typeface="Arial"/>
              </a:rPr>
              <a:t>ct</a:t>
            </a:r>
            <a:r>
              <a:rPr sz="1800" spc="-5" dirty="0">
                <a:latin typeface="Arial"/>
                <a:cs typeface="Arial"/>
              </a:rPr>
              <a:t>i</a:t>
            </a:r>
            <a:r>
              <a:rPr sz="1800" dirty="0">
                <a:latin typeface="Arial"/>
                <a:cs typeface="Arial"/>
              </a:rPr>
              <a:t>ce</a:t>
            </a:r>
            <a:r>
              <a:rPr sz="1800" spc="10" dirty="0">
                <a:latin typeface="Arial"/>
                <a:cs typeface="Arial"/>
              </a:rPr>
              <a:t> </a:t>
            </a:r>
            <a:r>
              <a:rPr sz="1800" spc="-5" dirty="0">
                <a:latin typeface="Arial"/>
                <a:cs typeface="Arial"/>
              </a:rPr>
              <a:t>N</a:t>
            </a:r>
            <a:r>
              <a:rPr sz="1800" spc="-10" dirty="0">
                <a:latin typeface="Arial"/>
                <a:cs typeface="Arial"/>
              </a:rPr>
              <a:t>o</a:t>
            </a:r>
            <a:r>
              <a:rPr sz="1800" dirty="0">
                <a:latin typeface="Arial"/>
                <a:cs typeface="Arial"/>
              </a:rPr>
              <a:t>v </a:t>
            </a:r>
            <a:r>
              <a:rPr sz="1800" spc="-10" dirty="0">
                <a:latin typeface="Arial"/>
                <a:cs typeface="Arial"/>
              </a:rPr>
              <a:t>12</a:t>
            </a:r>
            <a:r>
              <a:rPr sz="1800" dirty="0">
                <a:latin typeface="Arial"/>
                <a:cs typeface="Arial"/>
              </a:rPr>
              <a:t>,</a:t>
            </a:r>
            <a:r>
              <a:rPr sz="1800" spc="5" dirty="0">
                <a:latin typeface="Arial"/>
                <a:cs typeface="Arial"/>
              </a:rPr>
              <a:t> </a:t>
            </a:r>
            <a:r>
              <a:rPr sz="1800" spc="-10" dirty="0">
                <a:latin typeface="Arial"/>
                <a:cs typeface="Arial"/>
              </a:rPr>
              <a:t>2012.</a:t>
            </a:r>
            <a:endParaRPr sz="1800" dirty="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242681717"/>
              </p:ext>
            </p:extLst>
          </p:nvPr>
        </p:nvGraphicFramePr>
        <p:xfrm>
          <a:off x="-14287" y="2805112"/>
          <a:ext cx="9144000" cy="1704975"/>
        </p:xfrm>
        <a:graphic>
          <a:graphicData uri="http://schemas.openxmlformats.org/drawingml/2006/table">
            <a:tbl>
              <a:tblPr firstRow="1" bandRow="1">
                <a:tableStyleId>{2D5ABB26-0587-4C30-8999-92F81FD0307C}</a:tableStyleId>
              </a:tblPr>
              <a:tblGrid>
                <a:gridCol w="2895600"/>
                <a:gridCol w="1371600"/>
                <a:gridCol w="1766887"/>
                <a:gridCol w="1281113"/>
                <a:gridCol w="1828800"/>
              </a:tblGrid>
              <a:tr h="609600">
                <a:tc>
                  <a:txBody>
                    <a:bodyPr/>
                    <a:lstStyle/>
                    <a:p>
                      <a:pPr marL="76835">
                        <a:lnSpc>
                          <a:spcPct val="100000"/>
                        </a:lnSpc>
                      </a:pPr>
                      <a:r>
                        <a:rPr lang="fr-CA" sz="2400" b="1" spc="-5" dirty="0" smtClean="0">
                          <a:latin typeface="Arial"/>
                          <a:cs typeface="Arial"/>
                        </a:rPr>
                        <a:t>Étude</a:t>
                      </a:r>
                      <a:endParaRPr sz="2400" dirty="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BE0E3"/>
                    </a:solidFill>
                  </a:tcPr>
                </a:tc>
                <a:tc>
                  <a:txBody>
                    <a:bodyPr/>
                    <a:lstStyle/>
                    <a:p>
                      <a:pPr marL="76835">
                        <a:lnSpc>
                          <a:spcPct val="100000"/>
                        </a:lnSpc>
                      </a:pPr>
                      <a:r>
                        <a:rPr sz="2400" b="1" spc="-5" dirty="0">
                          <a:latin typeface="Arial"/>
                          <a:cs typeface="Arial"/>
                        </a:rPr>
                        <a:t>P</a:t>
                      </a:r>
                      <a:r>
                        <a:rPr sz="2400" b="1" dirty="0">
                          <a:latin typeface="Arial"/>
                          <a:cs typeface="Arial"/>
                        </a:rPr>
                        <a:t>l</a:t>
                      </a:r>
                      <a:r>
                        <a:rPr sz="2400" b="1" spc="-5" dirty="0">
                          <a:latin typeface="Arial"/>
                          <a:cs typeface="Arial"/>
                        </a:rPr>
                        <a:t>acebo</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BE0E3"/>
                    </a:solidFill>
                  </a:tcPr>
                </a:tc>
                <a:tc>
                  <a:txBody>
                    <a:bodyPr/>
                    <a:lstStyle/>
                    <a:p>
                      <a:pPr marL="76835">
                        <a:lnSpc>
                          <a:spcPct val="100000"/>
                        </a:lnSpc>
                      </a:pPr>
                      <a:r>
                        <a:rPr lang="fr-CA" sz="2000" b="1" spc="-5" dirty="0" smtClean="0">
                          <a:latin typeface="Arial"/>
                          <a:cs typeface="Arial"/>
                        </a:rPr>
                        <a:t>Vaccin zona</a:t>
                      </a:r>
                      <a:endParaRPr sz="2000" dirty="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BE0E3"/>
                    </a:solidFill>
                  </a:tcPr>
                </a:tc>
                <a:tc>
                  <a:txBody>
                    <a:bodyPr/>
                    <a:lstStyle/>
                    <a:p>
                      <a:pPr marL="76835">
                        <a:lnSpc>
                          <a:spcPct val="100000"/>
                        </a:lnSpc>
                      </a:pPr>
                      <a:r>
                        <a:rPr lang="fr-CA" sz="2000" b="1" spc="-5" dirty="0" smtClean="0">
                          <a:latin typeface="Arial"/>
                          <a:cs typeface="Arial"/>
                        </a:rPr>
                        <a:t>Avantage</a:t>
                      </a:r>
                      <a:endParaRPr sz="2000" dirty="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BE0E3"/>
                    </a:solidFill>
                  </a:tcPr>
                </a:tc>
                <a:tc>
                  <a:txBody>
                    <a:bodyPr/>
                    <a:lstStyle/>
                    <a:p>
                      <a:pPr marL="76835">
                        <a:lnSpc>
                          <a:spcPct val="100000"/>
                        </a:lnSpc>
                      </a:pPr>
                      <a:r>
                        <a:rPr lang="fr-CA" sz="2400" b="1" spc="-5" dirty="0" smtClean="0">
                          <a:latin typeface="Arial"/>
                          <a:cs typeface="Arial"/>
                        </a:rPr>
                        <a:t>NST </a:t>
                      </a:r>
                      <a:r>
                        <a:rPr sz="2400" b="1" dirty="0" smtClean="0">
                          <a:latin typeface="Arial"/>
                          <a:cs typeface="Arial"/>
                        </a:rPr>
                        <a:t>(3</a:t>
                      </a:r>
                      <a:r>
                        <a:rPr sz="2400" b="1" spc="-10" dirty="0" smtClean="0">
                          <a:latin typeface="Arial"/>
                          <a:cs typeface="Arial"/>
                        </a:rPr>
                        <a:t> </a:t>
                      </a:r>
                      <a:r>
                        <a:rPr lang="fr-CA" sz="2400" b="1" spc="-30" dirty="0" smtClean="0">
                          <a:latin typeface="Arial"/>
                          <a:cs typeface="Arial"/>
                        </a:rPr>
                        <a:t>ans</a:t>
                      </a:r>
                      <a:r>
                        <a:rPr sz="2400" b="1" spc="-5" dirty="0" smtClean="0">
                          <a:latin typeface="Arial"/>
                          <a:cs typeface="Arial"/>
                        </a:rPr>
                        <a:t>)</a:t>
                      </a:r>
                      <a:endParaRPr sz="2400" dirty="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BE0E3"/>
                    </a:solidFill>
                  </a:tcPr>
                </a:tc>
              </a:tr>
              <a:tr h="561975">
                <a:tc>
                  <a:txBody>
                    <a:bodyPr/>
                    <a:lstStyle/>
                    <a:p>
                      <a:pPr marL="76835">
                        <a:lnSpc>
                          <a:spcPct val="100000"/>
                        </a:lnSpc>
                      </a:pPr>
                      <a:r>
                        <a:rPr lang="fr-CA" sz="2400" spc="-5" dirty="0" smtClean="0">
                          <a:latin typeface="Arial"/>
                          <a:cs typeface="Arial"/>
                        </a:rPr>
                        <a:t>Â</a:t>
                      </a:r>
                      <a:r>
                        <a:rPr sz="2400" spc="-5" dirty="0" err="1" smtClean="0">
                          <a:latin typeface="Arial"/>
                          <a:cs typeface="Arial"/>
                        </a:rPr>
                        <a:t>g</a:t>
                      </a:r>
                      <a:r>
                        <a:rPr sz="2400" dirty="0" err="1" smtClean="0">
                          <a:latin typeface="Arial"/>
                          <a:cs typeface="Arial"/>
                        </a:rPr>
                        <a:t>e</a:t>
                      </a:r>
                      <a:r>
                        <a:rPr sz="2400" dirty="0" smtClean="0">
                          <a:latin typeface="Arial"/>
                          <a:cs typeface="Arial"/>
                        </a:rPr>
                        <a:t> </a:t>
                      </a:r>
                      <a:r>
                        <a:rPr sz="2400" spc="-5" dirty="0">
                          <a:latin typeface="Arial"/>
                          <a:cs typeface="Arial"/>
                        </a:rPr>
                        <a:t>50</a:t>
                      </a:r>
                      <a:r>
                        <a:rPr sz="2400" dirty="0">
                          <a:latin typeface="Arial"/>
                          <a:cs typeface="Arial"/>
                        </a:rPr>
                        <a:t>-</a:t>
                      </a:r>
                      <a:r>
                        <a:rPr sz="2400" spc="-5" dirty="0">
                          <a:latin typeface="Arial"/>
                          <a:cs typeface="Arial"/>
                        </a:rPr>
                        <a:t>5</a:t>
                      </a:r>
                      <a:r>
                        <a:rPr sz="2400" dirty="0">
                          <a:latin typeface="Arial"/>
                          <a:cs typeface="Arial"/>
                        </a:rPr>
                        <a:t>9</a:t>
                      </a:r>
                      <a:r>
                        <a:rPr sz="2400" spc="10" dirty="0">
                          <a:latin typeface="Arial"/>
                          <a:cs typeface="Arial"/>
                        </a:rPr>
                        <a:t> </a:t>
                      </a:r>
                      <a:r>
                        <a:rPr sz="2400" dirty="0">
                          <a:latin typeface="Arial"/>
                          <a:cs typeface="Arial"/>
                        </a:rPr>
                        <a:t>(3 </a:t>
                      </a:r>
                      <a:r>
                        <a:rPr lang="fr-CA" sz="2400" dirty="0" smtClean="0">
                          <a:latin typeface="Arial"/>
                          <a:cs typeface="Arial"/>
                        </a:rPr>
                        <a:t>ans</a:t>
                      </a:r>
                      <a:r>
                        <a:rPr sz="2400" dirty="0" smtClean="0">
                          <a:latin typeface="Arial"/>
                          <a:cs typeface="Arial"/>
                        </a:rPr>
                        <a:t>)</a:t>
                      </a:r>
                      <a:endParaRPr sz="2400" dirty="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F3F4"/>
                    </a:solidFill>
                  </a:tcPr>
                </a:tc>
                <a:tc>
                  <a:txBody>
                    <a:bodyPr/>
                    <a:lstStyle/>
                    <a:p>
                      <a:pPr marL="238760">
                        <a:lnSpc>
                          <a:spcPct val="100000"/>
                        </a:lnSpc>
                      </a:pPr>
                      <a:r>
                        <a:rPr sz="2400" spc="-5" dirty="0">
                          <a:latin typeface="Arial"/>
                          <a:cs typeface="Arial"/>
                        </a:rPr>
                        <a:t>2</a:t>
                      </a:r>
                      <a:r>
                        <a:rPr sz="2400" dirty="0">
                          <a:latin typeface="Arial"/>
                          <a:cs typeface="Arial"/>
                        </a:rPr>
                        <a:t>.</a:t>
                      </a:r>
                      <a:r>
                        <a:rPr sz="2400" spc="-5" dirty="0">
                          <a:latin typeface="Arial"/>
                          <a:cs typeface="Arial"/>
                        </a:rPr>
                        <a:t>03%</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F3F4"/>
                    </a:solidFill>
                  </a:tcPr>
                </a:tc>
                <a:tc>
                  <a:txBody>
                    <a:bodyPr/>
                    <a:lstStyle/>
                    <a:p>
                      <a:pPr marL="429259">
                        <a:lnSpc>
                          <a:spcPct val="100000"/>
                        </a:lnSpc>
                      </a:pPr>
                      <a:r>
                        <a:rPr sz="2400" spc="-5" dirty="0">
                          <a:latin typeface="Arial"/>
                          <a:cs typeface="Arial"/>
                        </a:rPr>
                        <a:t>0</a:t>
                      </a:r>
                      <a:r>
                        <a:rPr sz="2400" dirty="0">
                          <a:latin typeface="Arial"/>
                          <a:cs typeface="Arial"/>
                        </a:rPr>
                        <a:t>.</a:t>
                      </a:r>
                      <a:r>
                        <a:rPr sz="2400" spc="-5" dirty="0">
                          <a:latin typeface="Arial"/>
                          <a:cs typeface="Arial"/>
                        </a:rPr>
                        <a:t>62%</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F3F4"/>
                    </a:solidFill>
                  </a:tcPr>
                </a:tc>
                <a:tc>
                  <a:txBody>
                    <a:bodyPr/>
                    <a:lstStyle/>
                    <a:p>
                      <a:pPr marL="200660">
                        <a:lnSpc>
                          <a:spcPct val="100000"/>
                        </a:lnSpc>
                      </a:pPr>
                      <a:r>
                        <a:rPr sz="2400" spc="-5" dirty="0">
                          <a:latin typeface="Arial"/>
                          <a:cs typeface="Arial"/>
                        </a:rPr>
                        <a:t>1</a:t>
                      </a:r>
                      <a:r>
                        <a:rPr sz="2400" dirty="0">
                          <a:latin typeface="Arial"/>
                          <a:cs typeface="Arial"/>
                        </a:rPr>
                        <a:t>.</a:t>
                      </a:r>
                      <a:r>
                        <a:rPr sz="2400" spc="-5" dirty="0">
                          <a:latin typeface="Arial"/>
                          <a:cs typeface="Arial"/>
                        </a:rPr>
                        <a:t>41%</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F3F4"/>
                    </a:solidFill>
                  </a:tcPr>
                </a:tc>
                <a:tc>
                  <a:txBody>
                    <a:bodyPr/>
                    <a:lstStyle/>
                    <a:p>
                      <a:pPr algn="ctr">
                        <a:lnSpc>
                          <a:spcPct val="100000"/>
                        </a:lnSpc>
                      </a:pPr>
                      <a:r>
                        <a:rPr sz="2400" spc="-5" dirty="0">
                          <a:latin typeface="Arial"/>
                          <a:cs typeface="Arial"/>
                        </a:rPr>
                        <a:t>71</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F3F4"/>
                    </a:solidFill>
                  </a:tcPr>
                </a:tc>
              </a:tr>
              <a:tr h="533400">
                <a:tc>
                  <a:txBody>
                    <a:bodyPr/>
                    <a:lstStyle/>
                    <a:p>
                      <a:pPr marL="76835">
                        <a:lnSpc>
                          <a:spcPct val="100000"/>
                        </a:lnSpc>
                      </a:pPr>
                      <a:r>
                        <a:rPr lang="fr-CA" sz="2400" spc="-5" dirty="0" smtClean="0">
                          <a:latin typeface="Arial"/>
                          <a:cs typeface="Arial"/>
                        </a:rPr>
                        <a:t>Â</a:t>
                      </a:r>
                      <a:r>
                        <a:rPr sz="2400" spc="-5" dirty="0" err="1" smtClean="0">
                          <a:latin typeface="Arial"/>
                          <a:cs typeface="Arial"/>
                        </a:rPr>
                        <a:t>g</a:t>
                      </a:r>
                      <a:r>
                        <a:rPr sz="2400" dirty="0" err="1" smtClean="0">
                          <a:latin typeface="Arial"/>
                          <a:cs typeface="Arial"/>
                        </a:rPr>
                        <a:t>e</a:t>
                      </a:r>
                      <a:r>
                        <a:rPr sz="2400" dirty="0" smtClean="0">
                          <a:latin typeface="Arial"/>
                          <a:cs typeface="Arial"/>
                        </a:rPr>
                        <a:t> </a:t>
                      </a:r>
                      <a:r>
                        <a:rPr sz="2400" dirty="0">
                          <a:latin typeface="Arial"/>
                          <a:cs typeface="Arial"/>
                        </a:rPr>
                        <a:t>≥</a:t>
                      </a:r>
                      <a:r>
                        <a:rPr sz="2400" spc="-5" dirty="0">
                          <a:latin typeface="Arial"/>
                          <a:cs typeface="Arial"/>
                        </a:rPr>
                        <a:t>6</a:t>
                      </a:r>
                      <a:r>
                        <a:rPr sz="2400" dirty="0">
                          <a:latin typeface="Arial"/>
                          <a:cs typeface="Arial"/>
                        </a:rPr>
                        <a:t>0 (3</a:t>
                      </a:r>
                      <a:r>
                        <a:rPr sz="2400" spc="-10" dirty="0">
                          <a:latin typeface="Arial"/>
                          <a:cs typeface="Arial"/>
                        </a:rPr>
                        <a:t> </a:t>
                      </a:r>
                      <a:r>
                        <a:rPr lang="fr-CA" sz="2400" spc="0" dirty="0" smtClean="0">
                          <a:latin typeface="Arial"/>
                          <a:cs typeface="Arial"/>
                        </a:rPr>
                        <a:t>ans</a:t>
                      </a:r>
                      <a:r>
                        <a:rPr sz="2400" dirty="0" smtClean="0">
                          <a:latin typeface="Arial"/>
                          <a:cs typeface="Arial"/>
                        </a:rPr>
                        <a:t>)</a:t>
                      </a:r>
                      <a:endParaRPr sz="2400" dirty="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3F9FA"/>
                    </a:solidFill>
                  </a:tcPr>
                </a:tc>
                <a:tc>
                  <a:txBody>
                    <a:bodyPr/>
                    <a:lstStyle/>
                    <a:p>
                      <a:pPr marL="238760">
                        <a:lnSpc>
                          <a:spcPct val="100000"/>
                        </a:lnSpc>
                      </a:pPr>
                      <a:r>
                        <a:rPr sz="2400" spc="-5" dirty="0">
                          <a:latin typeface="Arial"/>
                          <a:cs typeface="Arial"/>
                        </a:rPr>
                        <a:t>3</a:t>
                      </a:r>
                      <a:r>
                        <a:rPr sz="2400" dirty="0">
                          <a:latin typeface="Arial"/>
                          <a:cs typeface="Arial"/>
                        </a:rPr>
                        <a:t>.</a:t>
                      </a:r>
                      <a:r>
                        <a:rPr sz="2400" spc="-5" dirty="0">
                          <a:latin typeface="Arial"/>
                          <a:cs typeface="Arial"/>
                        </a:rPr>
                        <a:t>42%</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3F9FA"/>
                    </a:solidFill>
                  </a:tcPr>
                </a:tc>
                <a:tc>
                  <a:txBody>
                    <a:bodyPr/>
                    <a:lstStyle/>
                    <a:p>
                      <a:pPr marL="429259">
                        <a:lnSpc>
                          <a:spcPct val="100000"/>
                        </a:lnSpc>
                      </a:pPr>
                      <a:r>
                        <a:rPr sz="2400" spc="-5" dirty="0">
                          <a:latin typeface="Arial"/>
                          <a:cs typeface="Arial"/>
                        </a:rPr>
                        <a:t>1</a:t>
                      </a:r>
                      <a:r>
                        <a:rPr sz="2400" dirty="0">
                          <a:latin typeface="Arial"/>
                          <a:cs typeface="Arial"/>
                        </a:rPr>
                        <a:t>.</a:t>
                      </a:r>
                      <a:r>
                        <a:rPr sz="2400" spc="-5" dirty="0">
                          <a:latin typeface="Arial"/>
                          <a:cs typeface="Arial"/>
                        </a:rPr>
                        <a:t>67%</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3F9FA"/>
                    </a:solidFill>
                  </a:tcPr>
                </a:tc>
                <a:tc>
                  <a:txBody>
                    <a:bodyPr/>
                    <a:lstStyle/>
                    <a:p>
                      <a:pPr marL="200660">
                        <a:lnSpc>
                          <a:spcPct val="100000"/>
                        </a:lnSpc>
                      </a:pPr>
                      <a:r>
                        <a:rPr sz="2400" spc="-5" dirty="0">
                          <a:latin typeface="Arial"/>
                          <a:cs typeface="Arial"/>
                        </a:rPr>
                        <a:t>1</a:t>
                      </a:r>
                      <a:r>
                        <a:rPr sz="2400" dirty="0">
                          <a:latin typeface="Arial"/>
                          <a:cs typeface="Arial"/>
                        </a:rPr>
                        <a:t>.</a:t>
                      </a:r>
                      <a:r>
                        <a:rPr sz="2400" spc="-5" dirty="0">
                          <a:latin typeface="Arial"/>
                          <a:cs typeface="Arial"/>
                        </a:rPr>
                        <a:t>75%</a:t>
                      </a:r>
                      <a:endParaRPr sz="24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3F9FA"/>
                    </a:solidFill>
                  </a:tcPr>
                </a:tc>
                <a:tc>
                  <a:txBody>
                    <a:bodyPr/>
                    <a:lstStyle/>
                    <a:p>
                      <a:pPr algn="ctr">
                        <a:lnSpc>
                          <a:spcPct val="100000"/>
                        </a:lnSpc>
                      </a:pPr>
                      <a:r>
                        <a:rPr sz="2400" spc="-5" dirty="0">
                          <a:latin typeface="Arial"/>
                          <a:cs typeface="Arial"/>
                        </a:rPr>
                        <a:t>58</a:t>
                      </a:r>
                      <a:endParaRPr sz="2400" dirty="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3F9FA"/>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253730"/>
            <a:ext cx="7543800" cy="1354217"/>
          </a:xfrm>
          <a:prstGeom prst="rect">
            <a:avLst/>
          </a:prstGeom>
        </p:spPr>
        <p:txBody>
          <a:bodyPr vert="horz" wrap="square" lIns="0" tIns="0" rIns="0" bIns="0" rtlCol="0">
            <a:spAutoFit/>
          </a:bodyPr>
          <a:lstStyle/>
          <a:p>
            <a:pPr marL="585470" marR="5080" indent="-573405" algn="ctr">
              <a:lnSpc>
                <a:spcPct val="100000"/>
              </a:lnSpc>
            </a:pPr>
            <a:r>
              <a:rPr lang="fr-CA" sz="4400" dirty="0" smtClean="0">
                <a:latin typeface="Arial"/>
                <a:cs typeface="Arial"/>
              </a:rPr>
              <a:t>Signification statistique et intervalles de confusion</a:t>
            </a:r>
            <a:endParaRPr sz="44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4006215" cy="1343958"/>
          </a:xfrm>
          <a:prstGeom prst="rect">
            <a:avLst/>
          </a:prstGeom>
        </p:spPr>
        <p:txBody>
          <a:bodyPr vert="horz" wrap="square" lIns="0" tIns="0" rIns="0" bIns="0" rtlCol="0">
            <a:spAutoFit/>
          </a:bodyPr>
          <a:lstStyle/>
          <a:p>
            <a:pPr marL="1270" algn="ctr">
              <a:lnSpc>
                <a:spcPct val="100000"/>
              </a:lnSpc>
            </a:pPr>
            <a:r>
              <a:rPr lang="fr-CA" b="0" u="none" dirty="0" smtClean="0">
                <a:latin typeface="Arial"/>
                <a:cs typeface="Arial"/>
              </a:rPr>
              <a:t>Anticoagulants</a:t>
            </a:r>
            <a:endParaRPr b="0" u="none" dirty="0">
              <a:latin typeface="Arial"/>
              <a:cs typeface="Arial"/>
            </a:endParaRPr>
          </a:p>
          <a:p>
            <a:pPr algn="ctr">
              <a:lnSpc>
                <a:spcPts val="5235"/>
              </a:lnSpc>
            </a:pPr>
            <a:r>
              <a:rPr lang="fr-CA" b="0" u="none" dirty="0" err="1" smtClean="0">
                <a:latin typeface="Arial"/>
                <a:cs typeface="Arial"/>
              </a:rPr>
              <a:t>Novel</a:t>
            </a:r>
            <a:endParaRPr b="0" u="none" dirty="0">
              <a:latin typeface="Arial"/>
              <a:cs typeface="Arial"/>
            </a:endParaRPr>
          </a:p>
        </p:txBody>
      </p:sp>
      <p:sp>
        <p:nvSpPr>
          <p:cNvPr id="3" name="object 3"/>
          <p:cNvSpPr txBox="1"/>
          <p:nvPr/>
        </p:nvSpPr>
        <p:spPr>
          <a:xfrm>
            <a:off x="78739" y="1856531"/>
            <a:ext cx="4310380" cy="3884012"/>
          </a:xfrm>
          <a:prstGeom prst="rect">
            <a:avLst/>
          </a:prstGeom>
        </p:spPr>
        <p:txBody>
          <a:bodyPr vert="horz" wrap="square" lIns="0" tIns="0" rIns="0" bIns="0" rtlCol="0">
            <a:spAutoFit/>
          </a:bodyPr>
          <a:lstStyle/>
          <a:p>
            <a:pPr marL="355600" marR="245110" indent="-342900">
              <a:lnSpc>
                <a:spcPct val="100699"/>
              </a:lnSpc>
              <a:buChar char="•"/>
              <a:tabLst>
                <a:tab pos="355600" algn="l"/>
              </a:tabLst>
            </a:pPr>
            <a:r>
              <a:rPr sz="2400" dirty="0">
                <a:latin typeface="Arial"/>
                <a:cs typeface="Arial"/>
              </a:rPr>
              <a:t>“</a:t>
            </a:r>
            <a:r>
              <a:rPr sz="2400" spc="-15" dirty="0" smtClean="0">
                <a:latin typeface="Arial"/>
                <a:cs typeface="Arial"/>
              </a:rPr>
              <a:t>A</a:t>
            </a:r>
            <a:r>
              <a:rPr sz="2400" spc="-10" dirty="0" smtClean="0">
                <a:latin typeface="Arial"/>
                <a:cs typeface="Arial"/>
              </a:rPr>
              <a:t>R</a:t>
            </a:r>
            <a:r>
              <a:rPr sz="2400" spc="-5" dirty="0" smtClean="0">
                <a:latin typeface="Arial"/>
                <a:cs typeface="Arial"/>
              </a:rPr>
              <a:t>I</a:t>
            </a:r>
            <a:r>
              <a:rPr sz="2400" spc="-15" dirty="0" smtClean="0">
                <a:latin typeface="Arial"/>
                <a:cs typeface="Arial"/>
              </a:rPr>
              <a:t>ST</a:t>
            </a:r>
            <a:r>
              <a:rPr lang="fr-CA" sz="2400" spc="-10" dirty="0" smtClean="0">
                <a:latin typeface="Arial"/>
                <a:cs typeface="Arial"/>
              </a:rPr>
              <a:t>OTE</a:t>
            </a:r>
            <a:r>
              <a:rPr sz="2400" spc="-5" dirty="0" smtClean="0">
                <a:latin typeface="Arial"/>
                <a:cs typeface="Arial"/>
              </a:rPr>
              <a:t>:</a:t>
            </a:r>
            <a:r>
              <a:rPr sz="2400" spc="25" dirty="0" smtClean="0">
                <a:latin typeface="Arial"/>
                <a:cs typeface="Arial"/>
              </a:rPr>
              <a:t> </a:t>
            </a:r>
            <a:r>
              <a:rPr lang="fr-CA" sz="2400" spc="-5" dirty="0" smtClean="0">
                <a:latin typeface="Arial"/>
                <a:cs typeface="Arial"/>
              </a:rPr>
              <a:t>une victoire majeure pour l’</a:t>
            </a:r>
            <a:r>
              <a:rPr lang="fr-CA" sz="2400" spc="-5" dirty="0" err="1" smtClean="0">
                <a:latin typeface="Arial"/>
                <a:cs typeface="Arial"/>
              </a:rPr>
              <a:t>Apixaban</a:t>
            </a:r>
            <a:r>
              <a:rPr lang="fr-CA" sz="2400" spc="-5" dirty="0" smtClean="0">
                <a:latin typeface="Arial"/>
                <a:cs typeface="Arial"/>
              </a:rPr>
              <a:t> dans la FA.</a:t>
            </a:r>
            <a:r>
              <a:rPr sz="2400" spc="-5" dirty="0" smtClean="0">
                <a:latin typeface="ＭＳ Ｐゴシック"/>
                <a:cs typeface="ＭＳ Ｐゴシック"/>
              </a:rPr>
              <a:t>”</a:t>
            </a:r>
            <a:endParaRPr sz="2400" dirty="0">
              <a:latin typeface="ＭＳ Ｐゴシック"/>
              <a:cs typeface="ＭＳ Ｐゴシック"/>
            </a:endParaRPr>
          </a:p>
          <a:p>
            <a:pPr marL="355600" indent="-342900">
              <a:lnSpc>
                <a:spcPct val="100000"/>
              </a:lnSpc>
              <a:spcBef>
                <a:spcPts val="670"/>
              </a:spcBef>
              <a:buFont typeface="Arial"/>
              <a:buChar char="•"/>
              <a:tabLst>
                <a:tab pos="355600" algn="l"/>
              </a:tabLst>
            </a:pPr>
            <a:r>
              <a:rPr sz="2400" dirty="0" smtClean="0">
                <a:latin typeface="ＭＳ Ｐゴシック"/>
                <a:cs typeface="ＭＳ Ｐゴシック"/>
              </a:rPr>
              <a:t>“</a:t>
            </a:r>
            <a:r>
              <a:rPr lang="fr-CA" sz="2400" spc="-5" dirty="0" smtClean="0">
                <a:latin typeface="Arial"/>
                <a:cs typeface="Arial"/>
              </a:rPr>
              <a:t>Le plus positif jusqu’à maintenant</a:t>
            </a:r>
            <a:r>
              <a:rPr sz="2400" spc="-5" dirty="0" smtClean="0">
                <a:latin typeface="ＭＳ Ｐゴシック"/>
                <a:cs typeface="ＭＳ Ｐゴシック"/>
              </a:rPr>
              <a:t>”</a:t>
            </a:r>
            <a:endParaRPr sz="2400" dirty="0">
              <a:latin typeface="ＭＳ Ｐゴシック"/>
              <a:cs typeface="ＭＳ Ｐゴシック"/>
            </a:endParaRPr>
          </a:p>
          <a:p>
            <a:pPr marL="355600" marR="5080" indent="-342900">
              <a:lnSpc>
                <a:spcPct val="100000"/>
              </a:lnSpc>
              <a:spcBef>
                <a:spcPts val="670"/>
              </a:spcBef>
              <a:buFont typeface="Arial"/>
              <a:buChar char="•"/>
              <a:tabLst>
                <a:tab pos="355600" algn="l"/>
              </a:tabLst>
            </a:pPr>
            <a:r>
              <a:rPr sz="2400" dirty="0" smtClean="0">
                <a:latin typeface="ＭＳ Ｐゴシック"/>
                <a:cs typeface="ＭＳ Ｐゴシック"/>
              </a:rPr>
              <a:t>“</a:t>
            </a:r>
            <a:r>
              <a:rPr lang="fr-CA" sz="2400" spc="-5" dirty="0" smtClean="0">
                <a:latin typeface="Arial"/>
                <a:cs typeface="Arial"/>
              </a:rPr>
              <a:t>Premier des trois nouveaux anticoagulants oraux à montrer une réduction nette de la mortalité toutes causes confondues.</a:t>
            </a:r>
            <a:r>
              <a:rPr sz="2400" spc="-5" dirty="0" smtClean="0">
                <a:latin typeface="ＭＳ Ｐゴシック"/>
                <a:cs typeface="ＭＳ Ｐゴシック"/>
              </a:rPr>
              <a:t>”</a:t>
            </a:r>
            <a:endParaRPr sz="2400" dirty="0">
              <a:latin typeface="ＭＳ Ｐゴシック"/>
              <a:cs typeface="ＭＳ Ｐゴシック"/>
            </a:endParaRPr>
          </a:p>
        </p:txBody>
      </p:sp>
      <p:sp>
        <p:nvSpPr>
          <p:cNvPr id="4" name="object 4"/>
          <p:cNvSpPr/>
          <p:nvPr/>
        </p:nvSpPr>
        <p:spPr>
          <a:xfrm>
            <a:off x="5193791" y="4913376"/>
            <a:ext cx="2763520" cy="0"/>
          </a:xfrm>
          <a:custGeom>
            <a:avLst/>
            <a:gdLst/>
            <a:ahLst/>
            <a:cxnLst/>
            <a:rect l="l" t="t" r="r" b="b"/>
            <a:pathLst>
              <a:path w="2763520">
                <a:moveTo>
                  <a:pt x="0" y="0"/>
                </a:moveTo>
                <a:lnTo>
                  <a:pt x="2763012" y="0"/>
                </a:lnTo>
              </a:path>
            </a:pathLst>
          </a:custGeom>
          <a:ln w="3175">
            <a:solidFill>
              <a:srgbClr val="818181"/>
            </a:solidFill>
          </a:ln>
        </p:spPr>
        <p:txBody>
          <a:bodyPr wrap="square" lIns="0" tIns="0" rIns="0" bIns="0" rtlCol="0"/>
          <a:lstStyle/>
          <a:p>
            <a:endParaRPr/>
          </a:p>
        </p:txBody>
      </p:sp>
      <p:sp>
        <p:nvSpPr>
          <p:cNvPr id="5" name="object 5"/>
          <p:cNvSpPr/>
          <p:nvPr/>
        </p:nvSpPr>
        <p:spPr>
          <a:xfrm>
            <a:off x="5193791" y="3948684"/>
            <a:ext cx="2763520" cy="0"/>
          </a:xfrm>
          <a:custGeom>
            <a:avLst/>
            <a:gdLst/>
            <a:ahLst/>
            <a:cxnLst/>
            <a:rect l="l" t="t" r="r" b="b"/>
            <a:pathLst>
              <a:path w="2763520">
                <a:moveTo>
                  <a:pt x="0" y="0"/>
                </a:moveTo>
                <a:lnTo>
                  <a:pt x="2763012" y="0"/>
                </a:lnTo>
              </a:path>
            </a:pathLst>
          </a:custGeom>
          <a:ln w="3175">
            <a:solidFill>
              <a:srgbClr val="818181"/>
            </a:solidFill>
          </a:ln>
        </p:spPr>
        <p:txBody>
          <a:bodyPr wrap="square" lIns="0" tIns="0" rIns="0" bIns="0" rtlCol="0"/>
          <a:lstStyle/>
          <a:p>
            <a:endParaRPr/>
          </a:p>
        </p:txBody>
      </p:sp>
      <p:sp>
        <p:nvSpPr>
          <p:cNvPr id="6" name="object 6"/>
          <p:cNvSpPr/>
          <p:nvPr/>
        </p:nvSpPr>
        <p:spPr>
          <a:xfrm>
            <a:off x="5193791" y="2983992"/>
            <a:ext cx="2763520" cy="0"/>
          </a:xfrm>
          <a:custGeom>
            <a:avLst/>
            <a:gdLst/>
            <a:ahLst/>
            <a:cxnLst/>
            <a:rect l="l" t="t" r="r" b="b"/>
            <a:pathLst>
              <a:path w="2763520">
                <a:moveTo>
                  <a:pt x="0" y="0"/>
                </a:moveTo>
                <a:lnTo>
                  <a:pt x="2763012" y="0"/>
                </a:lnTo>
              </a:path>
            </a:pathLst>
          </a:custGeom>
          <a:ln w="3175">
            <a:solidFill>
              <a:srgbClr val="818181"/>
            </a:solidFill>
          </a:ln>
        </p:spPr>
        <p:txBody>
          <a:bodyPr wrap="square" lIns="0" tIns="0" rIns="0" bIns="0" rtlCol="0"/>
          <a:lstStyle/>
          <a:p>
            <a:endParaRPr/>
          </a:p>
        </p:txBody>
      </p:sp>
      <p:sp>
        <p:nvSpPr>
          <p:cNvPr id="7" name="object 7"/>
          <p:cNvSpPr/>
          <p:nvPr/>
        </p:nvSpPr>
        <p:spPr>
          <a:xfrm>
            <a:off x="5193791" y="2019300"/>
            <a:ext cx="2763520" cy="0"/>
          </a:xfrm>
          <a:custGeom>
            <a:avLst/>
            <a:gdLst/>
            <a:ahLst/>
            <a:cxnLst/>
            <a:rect l="l" t="t" r="r" b="b"/>
            <a:pathLst>
              <a:path w="2763520">
                <a:moveTo>
                  <a:pt x="0" y="0"/>
                </a:moveTo>
                <a:lnTo>
                  <a:pt x="2763012" y="0"/>
                </a:lnTo>
              </a:path>
            </a:pathLst>
          </a:custGeom>
          <a:ln w="3175">
            <a:solidFill>
              <a:srgbClr val="818181"/>
            </a:solidFill>
          </a:ln>
        </p:spPr>
        <p:txBody>
          <a:bodyPr wrap="square" lIns="0" tIns="0" rIns="0" bIns="0" rtlCol="0"/>
          <a:lstStyle/>
          <a:p>
            <a:endParaRPr/>
          </a:p>
        </p:txBody>
      </p:sp>
      <p:sp>
        <p:nvSpPr>
          <p:cNvPr id="8" name="object 8"/>
          <p:cNvSpPr/>
          <p:nvPr/>
        </p:nvSpPr>
        <p:spPr>
          <a:xfrm>
            <a:off x="5193791" y="1053083"/>
            <a:ext cx="2763520" cy="0"/>
          </a:xfrm>
          <a:custGeom>
            <a:avLst/>
            <a:gdLst/>
            <a:ahLst/>
            <a:cxnLst/>
            <a:rect l="l" t="t" r="r" b="b"/>
            <a:pathLst>
              <a:path w="2763520">
                <a:moveTo>
                  <a:pt x="0" y="0"/>
                </a:moveTo>
                <a:lnTo>
                  <a:pt x="2763012" y="0"/>
                </a:lnTo>
              </a:path>
            </a:pathLst>
          </a:custGeom>
          <a:ln w="3175">
            <a:solidFill>
              <a:srgbClr val="818181"/>
            </a:solidFill>
          </a:ln>
        </p:spPr>
        <p:txBody>
          <a:bodyPr wrap="square" lIns="0" tIns="0" rIns="0" bIns="0" rtlCol="0"/>
          <a:lstStyle/>
          <a:p>
            <a:endParaRPr/>
          </a:p>
        </p:txBody>
      </p:sp>
      <p:sp>
        <p:nvSpPr>
          <p:cNvPr id="9" name="object 9"/>
          <p:cNvSpPr/>
          <p:nvPr/>
        </p:nvSpPr>
        <p:spPr>
          <a:xfrm>
            <a:off x="5193791" y="88392"/>
            <a:ext cx="2763520" cy="0"/>
          </a:xfrm>
          <a:custGeom>
            <a:avLst/>
            <a:gdLst/>
            <a:ahLst/>
            <a:cxnLst/>
            <a:rect l="l" t="t" r="r" b="b"/>
            <a:pathLst>
              <a:path w="2763520">
                <a:moveTo>
                  <a:pt x="0" y="0"/>
                </a:moveTo>
                <a:lnTo>
                  <a:pt x="2763012" y="0"/>
                </a:lnTo>
              </a:path>
            </a:pathLst>
          </a:custGeom>
          <a:ln w="3175">
            <a:solidFill>
              <a:srgbClr val="818181"/>
            </a:solidFill>
          </a:ln>
        </p:spPr>
        <p:txBody>
          <a:bodyPr wrap="square" lIns="0" tIns="0" rIns="0" bIns="0" rtlCol="0"/>
          <a:lstStyle/>
          <a:p>
            <a:endParaRPr/>
          </a:p>
        </p:txBody>
      </p:sp>
      <p:sp>
        <p:nvSpPr>
          <p:cNvPr id="10" name="object 10"/>
          <p:cNvSpPr/>
          <p:nvPr/>
        </p:nvSpPr>
        <p:spPr>
          <a:xfrm>
            <a:off x="5193791" y="88392"/>
            <a:ext cx="0" cy="5789930"/>
          </a:xfrm>
          <a:custGeom>
            <a:avLst/>
            <a:gdLst/>
            <a:ahLst/>
            <a:cxnLst/>
            <a:rect l="l" t="t" r="r" b="b"/>
            <a:pathLst>
              <a:path h="5789930">
                <a:moveTo>
                  <a:pt x="0" y="5789676"/>
                </a:moveTo>
                <a:lnTo>
                  <a:pt x="0" y="0"/>
                </a:lnTo>
              </a:path>
            </a:pathLst>
          </a:custGeom>
          <a:ln w="3175">
            <a:solidFill>
              <a:srgbClr val="818181"/>
            </a:solidFill>
          </a:ln>
        </p:spPr>
        <p:txBody>
          <a:bodyPr wrap="square" lIns="0" tIns="0" rIns="0" bIns="0" rtlCol="0"/>
          <a:lstStyle/>
          <a:p>
            <a:endParaRPr/>
          </a:p>
        </p:txBody>
      </p:sp>
      <p:sp>
        <p:nvSpPr>
          <p:cNvPr id="11" name="object 11"/>
          <p:cNvSpPr/>
          <p:nvPr/>
        </p:nvSpPr>
        <p:spPr>
          <a:xfrm>
            <a:off x="5155691" y="5878067"/>
            <a:ext cx="38100" cy="0"/>
          </a:xfrm>
          <a:custGeom>
            <a:avLst/>
            <a:gdLst/>
            <a:ahLst/>
            <a:cxnLst/>
            <a:rect l="l" t="t" r="r" b="b"/>
            <a:pathLst>
              <a:path w="38100">
                <a:moveTo>
                  <a:pt x="0" y="0"/>
                </a:moveTo>
                <a:lnTo>
                  <a:pt x="38100" y="0"/>
                </a:lnTo>
              </a:path>
            </a:pathLst>
          </a:custGeom>
          <a:ln w="3175">
            <a:solidFill>
              <a:srgbClr val="818181"/>
            </a:solidFill>
          </a:ln>
        </p:spPr>
        <p:txBody>
          <a:bodyPr wrap="square" lIns="0" tIns="0" rIns="0" bIns="0" rtlCol="0"/>
          <a:lstStyle/>
          <a:p>
            <a:endParaRPr/>
          </a:p>
        </p:txBody>
      </p:sp>
      <p:sp>
        <p:nvSpPr>
          <p:cNvPr id="12" name="object 12"/>
          <p:cNvSpPr/>
          <p:nvPr/>
        </p:nvSpPr>
        <p:spPr>
          <a:xfrm>
            <a:off x="5155691" y="4913376"/>
            <a:ext cx="38100" cy="0"/>
          </a:xfrm>
          <a:custGeom>
            <a:avLst/>
            <a:gdLst/>
            <a:ahLst/>
            <a:cxnLst/>
            <a:rect l="l" t="t" r="r" b="b"/>
            <a:pathLst>
              <a:path w="38100">
                <a:moveTo>
                  <a:pt x="0" y="0"/>
                </a:moveTo>
                <a:lnTo>
                  <a:pt x="38100" y="0"/>
                </a:lnTo>
              </a:path>
            </a:pathLst>
          </a:custGeom>
          <a:ln w="3175">
            <a:solidFill>
              <a:srgbClr val="818181"/>
            </a:solidFill>
          </a:ln>
        </p:spPr>
        <p:txBody>
          <a:bodyPr wrap="square" lIns="0" tIns="0" rIns="0" bIns="0" rtlCol="0"/>
          <a:lstStyle/>
          <a:p>
            <a:endParaRPr/>
          </a:p>
        </p:txBody>
      </p:sp>
      <p:sp>
        <p:nvSpPr>
          <p:cNvPr id="13" name="object 13"/>
          <p:cNvSpPr/>
          <p:nvPr/>
        </p:nvSpPr>
        <p:spPr>
          <a:xfrm>
            <a:off x="5155691" y="3948684"/>
            <a:ext cx="38100" cy="0"/>
          </a:xfrm>
          <a:custGeom>
            <a:avLst/>
            <a:gdLst/>
            <a:ahLst/>
            <a:cxnLst/>
            <a:rect l="l" t="t" r="r" b="b"/>
            <a:pathLst>
              <a:path w="38100">
                <a:moveTo>
                  <a:pt x="0" y="0"/>
                </a:moveTo>
                <a:lnTo>
                  <a:pt x="38100" y="0"/>
                </a:lnTo>
              </a:path>
            </a:pathLst>
          </a:custGeom>
          <a:ln w="3175">
            <a:solidFill>
              <a:srgbClr val="818181"/>
            </a:solidFill>
          </a:ln>
        </p:spPr>
        <p:txBody>
          <a:bodyPr wrap="square" lIns="0" tIns="0" rIns="0" bIns="0" rtlCol="0"/>
          <a:lstStyle/>
          <a:p>
            <a:endParaRPr/>
          </a:p>
        </p:txBody>
      </p:sp>
      <p:sp>
        <p:nvSpPr>
          <p:cNvPr id="14" name="object 14"/>
          <p:cNvSpPr/>
          <p:nvPr/>
        </p:nvSpPr>
        <p:spPr>
          <a:xfrm>
            <a:off x="5155691" y="2983992"/>
            <a:ext cx="38100" cy="0"/>
          </a:xfrm>
          <a:custGeom>
            <a:avLst/>
            <a:gdLst/>
            <a:ahLst/>
            <a:cxnLst/>
            <a:rect l="l" t="t" r="r" b="b"/>
            <a:pathLst>
              <a:path w="38100">
                <a:moveTo>
                  <a:pt x="0" y="0"/>
                </a:moveTo>
                <a:lnTo>
                  <a:pt x="38100" y="0"/>
                </a:lnTo>
              </a:path>
            </a:pathLst>
          </a:custGeom>
          <a:ln w="3175">
            <a:solidFill>
              <a:srgbClr val="818181"/>
            </a:solidFill>
          </a:ln>
        </p:spPr>
        <p:txBody>
          <a:bodyPr wrap="square" lIns="0" tIns="0" rIns="0" bIns="0" rtlCol="0"/>
          <a:lstStyle/>
          <a:p>
            <a:endParaRPr/>
          </a:p>
        </p:txBody>
      </p:sp>
      <p:sp>
        <p:nvSpPr>
          <p:cNvPr id="15" name="object 15"/>
          <p:cNvSpPr/>
          <p:nvPr/>
        </p:nvSpPr>
        <p:spPr>
          <a:xfrm>
            <a:off x="5155691" y="2019300"/>
            <a:ext cx="38100" cy="0"/>
          </a:xfrm>
          <a:custGeom>
            <a:avLst/>
            <a:gdLst/>
            <a:ahLst/>
            <a:cxnLst/>
            <a:rect l="l" t="t" r="r" b="b"/>
            <a:pathLst>
              <a:path w="38100">
                <a:moveTo>
                  <a:pt x="0" y="0"/>
                </a:moveTo>
                <a:lnTo>
                  <a:pt x="38100" y="0"/>
                </a:lnTo>
              </a:path>
            </a:pathLst>
          </a:custGeom>
          <a:ln w="3175">
            <a:solidFill>
              <a:srgbClr val="818181"/>
            </a:solidFill>
          </a:ln>
        </p:spPr>
        <p:txBody>
          <a:bodyPr wrap="square" lIns="0" tIns="0" rIns="0" bIns="0" rtlCol="0"/>
          <a:lstStyle/>
          <a:p>
            <a:endParaRPr/>
          </a:p>
        </p:txBody>
      </p:sp>
      <p:sp>
        <p:nvSpPr>
          <p:cNvPr id="16" name="object 16"/>
          <p:cNvSpPr/>
          <p:nvPr/>
        </p:nvSpPr>
        <p:spPr>
          <a:xfrm>
            <a:off x="5155691" y="1053083"/>
            <a:ext cx="38100" cy="0"/>
          </a:xfrm>
          <a:custGeom>
            <a:avLst/>
            <a:gdLst/>
            <a:ahLst/>
            <a:cxnLst/>
            <a:rect l="l" t="t" r="r" b="b"/>
            <a:pathLst>
              <a:path w="38100">
                <a:moveTo>
                  <a:pt x="0" y="0"/>
                </a:moveTo>
                <a:lnTo>
                  <a:pt x="38100" y="0"/>
                </a:lnTo>
              </a:path>
            </a:pathLst>
          </a:custGeom>
          <a:ln w="3175">
            <a:solidFill>
              <a:srgbClr val="818181"/>
            </a:solidFill>
          </a:ln>
        </p:spPr>
        <p:txBody>
          <a:bodyPr wrap="square" lIns="0" tIns="0" rIns="0" bIns="0" rtlCol="0"/>
          <a:lstStyle/>
          <a:p>
            <a:endParaRPr/>
          </a:p>
        </p:txBody>
      </p:sp>
      <p:sp>
        <p:nvSpPr>
          <p:cNvPr id="17" name="object 17"/>
          <p:cNvSpPr/>
          <p:nvPr/>
        </p:nvSpPr>
        <p:spPr>
          <a:xfrm>
            <a:off x="5155691" y="88392"/>
            <a:ext cx="38100" cy="0"/>
          </a:xfrm>
          <a:custGeom>
            <a:avLst/>
            <a:gdLst/>
            <a:ahLst/>
            <a:cxnLst/>
            <a:rect l="l" t="t" r="r" b="b"/>
            <a:pathLst>
              <a:path w="38100">
                <a:moveTo>
                  <a:pt x="0" y="0"/>
                </a:moveTo>
                <a:lnTo>
                  <a:pt x="38100" y="0"/>
                </a:lnTo>
              </a:path>
            </a:pathLst>
          </a:custGeom>
          <a:ln w="3175">
            <a:solidFill>
              <a:srgbClr val="818181"/>
            </a:solidFill>
          </a:ln>
        </p:spPr>
        <p:txBody>
          <a:bodyPr wrap="square" lIns="0" tIns="0" rIns="0" bIns="0" rtlCol="0"/>
          <a:lstStyle/>
          <a:p>
            <a:endParaRPr/>
          </a:p>
        </p:txBody>
      </p:sp>
      <p:sp>
        <p:nvSpPr>
          <p:cNvPr id="18" name="object 18"/>
          <p:cNvSpPr/>
          <p:nvPr/>
        </p:nvSpPr>
        <p:spPr>
          <a:xfrm>
            <a:off x="5193791" y="5878067"/>
            <a:ext cx="2763520" cy="0"/>
          </a:xfrm>
          <a:custGeom>
            <a:avLst/>
            <a:gdLst/>
            <a:ahLst/>
            <a:cxnLst/>
            <a:rect l="l" t="t" r="r" b="b"/>
            <a:pathLst>
              <a:path w="2763520">
                <a:moveTo>
                  <a:pt x="0" y="0"/>
                </a:moveTo>
                <a:lnTo>
                  <a:pt x="2763012" y="0"/>
                </a:lnTo>
              </a:path>
            </a:pathLst>
          </a:custGeom>
          <a:ln w="3175">
            <a:solidFill>
              <a:srgbClr val="818181"/>
            </a:solidFill>
          </a:ln>
        </p:spPr>
        <p:txBody>
          <a:bodyPr wrap="square" lIns="0" tIns="0" rIns="0" bIns="0" rtlCol="0"/>
          <a:lstStyle/>
          <a:p>
            <a:endParaRPr/>
          </a:p>
        </p:txBody>
      </p:sp>
      <p:sp>
        <p:nvSpPr>
          <p:cNvPr id="19" name="object 19"/>
          <p:cNvSpPr/>
          <p:nvPr/>
        </p:nvSpPr>
        <p:spPr>
          <a:xfrm>
            <a:off x="5193791" y="5878067"/>
            <a:ext cx="0" cy="45720"/>
          </a:xfrm>
          <a:custGeom>
            <a:avLst/>
            <a:gdLst/>
            <a:ahLst/>
            <a:cxnLst/>
            <a:rect l="l" t="t" r="r" b="b"/>
            <a:pathLst>
              <a:path h="45720">
                <a:moveTo>
                  <a:pt x="0" y="0"/>
                </a:moveTo>
                <a:lnTo>
                  <a:pt x="0" y="45719"/>
                </a:lnTo>
              </a:path>
            </a:pathLst>
          </a:custGeom>
          <a:ln w="3175">
            <a:solidFill>
              <a:srgbClr val="818181"/>
            </a:solidFill>
          </a:ln>
        </p:spPr>
        <p:txBody>
          <a:bodyPr wrap="square" lIns="0" tIns="0" rIns="0" bIns="0" rtlCol="0"/>
          <a:lstStyle/>
          <a:p>
            <a:endParaRPr/>
          </a:p>
        </p:txBody>
      </p:sp>
      <p:sp>
        <p:nvSpPr>
          <p:cNvPr id="20" name="object 20"/>
          <p:cNvSpPr/>
          <p:nvPr/>
        </p:nvSpPr>
        <p:spPr>
          <a:xfrm>
            <a:off x="6574535" y="5878067"/>
            <a:ext cx="0" cy="45720"/>
          </a:xfrm>
          <a:custGeom>
            <a:avLst/>
            <a:gdLst/>
            <a:ahLst/>
            <a:cxnLst/>
            <a:rect l="l" t="t" r="r" b="b"/>
            <a:pathLst>
              <a:path h="45720">
                <a:moveTo>
                  <a:pt x="0" y="0"/>
                </a:moveTo>
                <a:lnTo>
                  <a:pt x="0" y="45719"/>
                </a:lnTo>
              </a:path>
            </a:pathLst>
          </a:custGeom>
          <a:ln w="3175">
            <a:solidFill>
              <a:srgbClr val="818181"/>
            </a:solidFill>
          </a:ln>
        </p:spPr>
        <p:txBody>
          <a:bodyPr wrap="square" lIns="0" tIns="0" rIns="0" bIns="0" rtlCol="0"/>
          <a:lstStyle/>
          <a:p>
            <a:endParaRPr/>
          </a:p>
        </p:txBody>
      </p:sp>
      <p:sp>
        <p:nvSpPr>
          <p:cNvPr id="21" name="object 21"/>
          <p:cNvSpPr/>
          <p:nvPr/>
        </p:nvSpPr>
        <p:spPr>
          <a:xfrm>
            <a:off x="7956804" y="5878067"/>
            <a:ext cx="0" cy="45720"/>
          </a:xfrm>
          <a:custGeom>
            <a:avLst/>
            <a:gdLst/>
            <a:ahLst/>
            <a:cxnLst/>
            <a:rect l="l" t="t" r="r" b="b"/>
            <a:pathLst>
              <a:path h="45720">
                <a:moveTo>
                  <a:pt x="0" y="0"/>
                </a:moveTo>
                <a:lnTo>
                  <a:pt x="0" y="45719"/>
                </a:lnTo>
              </a:path>
            </a:pathLst>
          </a:custGeom>
          <a:ln w="3175">
            <a:solidFill>
              <a:srgbClr val="818181"/>
            </a:solidFill>
          </a:ln>
        </p:spPr>
        <p:txBody>
          <a:bodyPr wrap="square" lIns="0" tIns="0" rIns="0" bIns="0" rtlCol="0"/>
          <a:lstStyle/>
          <a:p>
            <a:endParaRPr/>
          </a:p>
        </p:txBody>
      </p:sp>
      <p:sp>
        <p:nvSpPr>
          <p:cNvPr id="22" name="object 22"/>
          <p:cNvSpPr/>
          <p:nvPr/>
        </p:nvSpPr>
        <p:spPr>
          <a:xfrm>
            <a:off x="5884164" y="1063752"/>
            <a:ext cx="0" cy="955675"/>
          </a:xfrm>
          <a:custGeom>
            <a:avLst/>
            <a:gdLst/>
            <a:ahLst/>
            <a:cxnLst/>
            <a:rect l="l" t="t" r="r" b="b"/>
            <a:pathLst>
              <a:path h="955675">
                <a:moveTo>
                  <a:pt x="0" y="0"/>
                </a:moveTo>
                <a:lnTo>
                  <a:pt x="0" y="955547"/>
                </a:lnTo>
              </a:path>
            </a:pathLst>
          </a:custGeom>
          <a:ln w="24384">
            <a:solidFill>
              <a:srgbClr val="DD0806"/>
            </a:solidFill>
          </a:ln>
        </p:spPr>
        <p:txBody>
          <a:bodyPr wrap="square" lIns="0" tIns="0" rIns="0" bIns="0" rtlCol="0"/>
          <a:lstStyle/>
          <a:p>
            <a:endParaRPr/>
          </a:p>
        </p:txBody>
      </p:sp>
      <p:sp>
        <p:nvSpPr>
          <p:cNvPr id="23" name="object 23"/>
          <p:cNvSpPr/>
          <p:nvPr/>
        </p:nvSpPr>
        <p:spPr>
          <a:xfrm>
            <a:off x="7266431" y="1053083"/>
            <a:ext cx="0" cy="1111250"/>
          </a:xfrm>
          <a:custGeom>
            <a:avLst/>
            <a:gdLst/>
            <a:ahLst/>
            <a:cxnLst/>
            <a:rect l="l" t="t" r="r" b="b"/>
            <a:pathLst>
              <a:path h="1111250">
                <a:moveTo>
                  <a:pt x="0" y="0"/>
                </a:moveTo>
                <a:lnTo>
                  <a:pt x="0" y="1110995"/>
                </a:lnTo>
              </a:path>
            </a:pathLst>
          </a:custGeom>
          <a:ln w="24384">
            <a:solidFill>
              <a:srgbClr val="DD0806"/>
            </a:solidFill>
          </a:ln>
        </p:spPr>
        <p:txBody>
          <a:bodyPr wrap="square" lIns="0" tIns="0" rIns="0" bIns="0" rtlCol="0"/>
          <a:lstStyle/>
          <a:p>
            <a:endParaRPr/>
          </a:p>
        </p:txBody>
      </p:sp>
      <p:sp>
        <p:nvSpPr>
          <p:cNvPr id="24" name="object 24"/>
          <p:cNvSpPr/>
          <p:nvPr/>
        </p:nvSpPr>
        <p:spPr>
          <a:xfrm>
            <a:off x="5871464" y="1585213"/>
            <a:ext cx="26034" cy="0"/>
          </a:xfrm>
          <a:custGeom>
            <a:avLst/>
            <a:gdLst/>
            <a:ahLst/>
            <a:cxnLst/>
            <a:rect l="l" t="t" r="r" b="b"/>
            <a:pathLst>
              <a:path w="26035">
                <a:moveTo>
                  <a:pt x="0" y="0"/>
                </a:moveTo>
                <a:lnTo>
                  <a:pt x="25908" y="0"/>
                </a:lnTo>
              </a:path>
            </a:pathLst>
          </a:custGeom>
          <a:ln w="25908">
            <a:solidFill>
              <a:srgbClr val="050505"/>
            </a:solidFill>
          </a:ln>
        </p:spPr>
        <p:txBody>
          <a:bodyPr wrap="square" lIns="0" tIns="0" rIns="0" bIns="0" rtlCol="0"/>
          <a:lstStyle/>
          <a:p>
            <a:endParaRPr/>
          </a:p>
        </p:txBody>
      </p:sp>
      <p:sp>
        <p:nvSpPr>
          <p:cNvPr id="25" name="object 25"/>
          <p:cNvSpPr/>
          <p:nvPr/>
        </p:nvSpPr>
        <p:spPr>
          <a:xfrm>
            <a:off x="5871464" y="1572260"/>
            <a:ext cx="26034" cy="26034"/>
          </a:xfrm>
          <a:custGeom>
            <a:avLst/>
            <a:gdLst/>
            <a:ahLst/>
            <a:cxnLst/>
            <a:rect l="l" t="t" r="r" b="b"/>
            <a:pathLst>
              <a:path w="26035" h="26034">
                <a:moveTo>
                  <a:pt x="0" y="0"/>
                </a:moveTo>
                <a:lnTo>
                  <a:pt x="25908" y="0"/>
                </a:lnTo>
                <a:lnTo>
                  <a:pt x="25908" y="25908"/>
                </a:lnTo>
                <a:lnTo>
                  <a:pt x="0" y="25908"/>
                </a:lnTo>
                <a:lnTo>
                  <a:pt x="0" y="0"/>
                </a:lnTo>
                <a:close/>
              </a:path>
            </a:pathLst>
          </a:custGeom>
          <a:ln w="9144">
            <a:solidFill>
              <a:srgbClr val="FFFFFF"/>
            </a:solidFill>
          </a:ln>
        </p:spPr>
        <p:txBody>
          <a:bodyPr wrap="square" lIns="0" tIns="0" rIns="0" bIns="0" rtlCol="0"/>
          <a:lstStyle/>
          <a:p>
            <a:endParaRPr/>
          </a:p>
        </p:txBody>
      </p:sp>
      <p:sp>
        <p:nvSpPr>
          <p:cNvPr id="26" name="object 26"/>
          <p:cNvSpPr/>
          <p:nvPr/>
        </p:nvSpPr>
        <p:spPr>
          <a:xfrm>
            <a:off x="7253731" y="1632457"/>
            <a:ext cx="26034" cy="0"/>
          </a:xfrm>
          <a:custGeom>
            <a:avLst/>
            <a:gdLst/>
            <a:ahLst/>
            <a:cxnLst/>
            <a:rect l="l" t="t" r="r" b="b"/>
            <a:pathLst>
              <a:path w="26034">
                <a:moveTo>
                  <a:pt x="0" y="0"/>
                </a:moveTo>
                <a:lnTo>
                  <a:pt x="25907" y="0"/>
                </a:lnTo>
              </a:path>
            </a:pathLst>
          </a:custGeom>
          <a:ln w="25908">
            <a:solidFill>
              <a:srgbClr val="050505"/>
            </a:solidFill>
          </a:ln>
        </p:spPr>
        <p:txBody>
          <a:bodyPr wrap="square" lIns="0" tIns="0" rIns="0" bIns="0" rtlCol="0"/>
          <a:lstStyle/>
          <a:p>
            <a:endParaRPr/>
          </a:p>
        </p:txBody>
      </p:sp>
      <p:sp>
        <p:nvSpPr>
          <p:cNvPr id="27" name="object 27"/>
          <p:cNvSpPr/>
          <p:nvPr/>
        </p:nvSpPr>
        <p:spPr>
          <a:xfrm>
            <a:off x="7253731" y="1619503"/>
            <a:ext cx="26034" cy="26034"/>
          </a:xfrm>
          <a:custGeom>
            <a:avLst/>
            <a:gdLst/>
            <a:ahLst/>
            <a:cxnLst/>
            <a:rect l="l" t="t" r="r" b="b"/>
            <a:pathLst>
              <a:path w="26034" h="26035">
                <a:moveTo>
                  <a:pt x="0" y="0"/>
                </a:moveTo>
                <a:lnTo>
                  <a:pt x="25907" y="0"/>
                </a:lnTo>
                <a:lnTo>
                  <a:pt x="25907" y="25908"/>
                </a:lnTo>
                <a:lnTo>
                  <a:pt x="0" y="25908"/>
                </a:lnTo>
                <a:lnTo>
                  <a:pt x="0" y="0"/>
                </a:lnTo>
                <a:close/>
              </a:path>
            </a:pathLst>
          </a:custGeom>
          <a:ln w="9143">
            <a:solidFill>
              <a:srgbClr val="FFFFFF"/>
            </a:solidFill>
          </a:ln>
        </p:spPr>
        <p:txBody>
          <a:bodyPr wrap="square" lIns="0" tIns="0" rIns="0" bIns="0" rtlCol="0"/>
          <a:lstStyle/>
          <a:p>
            <a:endParaRPr/>
          </a:p>
        </p:txBody>
      </p:sp>
      <p:sp>
        <p:nvSpPr>
          <p:cNvPr id="28" name="object 28"/>
          <p:cNvSpPr txBox="1"/>
          <p:nvPr/>
        </p:nvSpPr>
        <p:spPr>
          <a:xfrm>
            <a:off x="5001767" y="5802577"/>
            <a:ext cx="95885" cy="152400"/>
          </a:xfrm>
          <a:prstGeom prst="rect">
            <a:avLst/>
          </a:prstGeom>
        </p:spPr>
        <p:txBody>
          <a:bodyPr vert="horz" wrap="square" lIns="0" tIns="0" rIns="0" bIns="0" rtlCol="0">
            <a:spAutoFit/>
          </a:bodyPr>
          <a:lstStyle/>
          <a:p>
            <a:pPr marL="12700">
              <a:lnSpc>
                <a:spcPct val="100000"/>
              </a:lnSpc>
            </a:pPr>
            <a:r>
              <a:rPr sz="1000" spc="-5" dirty="0">
                <a:latin typeface="Arial"/>
                <a:cs typeface="Arial"/>
              </a:rPr>
              <a:t>0</a:t>
            </a:r>
            <a:endParaRPr sz="1000">
              <a:latin typeface="Arial"/>
              <a:cs typeface="Arial"/>
            </a:endParaRPr>
          </a:p>
        </p:txBody>
      </p:sp>
      <p:sp>
        <p:nvSpPr>
          <p:cNvPr id="29" name="object 29"/>
          <p:cNvSpPr txBox="1"/>
          <p:nvPr/>
        </p:nvSpPr>
        <p:spPr>
          <a:xfrm>
            <a:off x="4895894" y="4837696"/>
            <a:ext cx="20256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0</a:t>
            </a:r>
            <a:r>
              <a:rPr sz="1000" spc="0" dirty="0">
                <a:latin typeface="Arial"/>
                <a:cs typeface="Arial"/>
              </a:rPr>
              <a:t>.</a:t>
            </a:r>
            <a:r>
              <a:rPr sz="1000" spc="-5" dirty="0">
                <a:latin typeface="Arial"/>
                <a:cs typeface="Arial"/>
              </a:rPr>
              <a:t>2</a:t>
            </a:r>
            <a:endParaRPr sz="1000">
              <a:latin typeface="Arial"/>
              <a:cs typeface="Arial"/>
            </a:endParaRPr>
          </a:p>
        </p:txBody>
      </p:sp>
      <p:sp>
        <p:nvSpPr>
          <p:cNvPr id="30" name="object 30"/>
          <p:cNvSpPr txBox="1"/>
          <p:nvPr/>
        </p:nvSpPr>
        <p:spPr>
          <a:xfrm>
            <a:off x="4895894" y="3872815"/>
            <a:ext cx="20256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0</a:t>
            </a:r>
            <a:r>
              <a:rPr sz="1000" spc="0" dirty="0">
                <a:latin typeface="Arial"/>
                <a:cs typeface="Arial"/>
              </a:rPr>
              <a:t>.</a:t>
            </a:r>
            <a:r>
              <a:rPr sz="1000" spc="-5" dirty="0">
                <a:latin typeface="Arial"/>
                <a:cs typeface="Arial"/>
              </a:rPr>
              <a:t>4</a:t>
            </a:r>
            <a:endParaRPr sz="1000">
              <a:latin typeface="Arial"/>
              <a:cs typeface="Arial"/>
            </a:endParaRPr>
          </a:p>
        </p:txBody>
      </p:sp>
      <p:sp>
        <p:nvSpPr>
          <p:cNvPr id="31" name="object 31"/>
          <p:cNvSpPr txBox="1"/>
          <p:nvPr/>
        </p:nvSpPr>
        <p:spPr>
          <a:xfrm>
            <a:off x="4895894" y="2907934"/>
            <a:ext cx="20256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0</a:t>
            </a:r>
            <a:r>
              <a:rPr sz="1000" spc="0" dirty="0">
                <a:latin typeface="Arial"/>
                <a:cs typeface="Arial"/>
              </a:rPr>
              <a:t>.</a:t>
            </a:r>
            <a:r>
              <a:rPr sz="1000" spc="-5" dirty="0">
                <a:latin typeface="Arial"/>
                <a:cs typeface="Arial"/>
              </a:rPr>
              <a:t>6</a:t>
            </a:r>
            <a:endParaRPr sz="1000">
              <a:latin typeface="Arial"/>
              <a:cs typeface="Arial"/>
            </a:endParaRPr>
          </a:p>
        </p:txBody>
      </p:sp>
      <p:sp>
        <p:nvSpPr>
          <p:cNvPr id="32" name="object 32"/>
          <p:cNvSpPr txBox="1"/>
          <p:nvPr/>
        </p:nvSpPr>
        <p:spPr>
          <a:xfrm>
            <a:off x="4895894" y="1943053"/>
            <a:ext cx="20256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0</a:t>
            </a:r>
            <a:r>
              <a:rPr sz="1000" spc="0" dirty="0">
                <a:latin typeface="Arial"/>
                <a:cs typeface="Arial"/>
              </a:rPr>
              <a:t>.</a:t>
            </a:r>
            <a:r>
              <a:rPr sz="1000" spc="-5" dirty="0">
                <a:latin typeface="Arial"/>
                <a:cs typeface="Arial"/>
              </a:rPr>
              <a:t>8</a:t>
            </a:r>
            <a:endParaRPr sz="1000">
              <a:latin typeface="Arial"/>
              <a:cs typeface="Arial"/>
            </a:endParaRPr>
          </a:p>
        </p:txBody>
      </p:sp>
      <p:sp>
        <p:nvSpPr>
          <p:cNvPr id="33" name="object 33"/>
          <p:cNvSpPr txBox="1"/>
          <p:nvPr/>
        </p:nvSpPr>
        <p:spPr>
          <a:xfrm>
            <a:off x="5001767" y="978172"/>
            <a:ext cx="95885" cy="152400"/>
          </a:xfrm>
          <a:prstGeom prst="rect">
            <a:avLst/>
          </a:prstGeom>
        </p:spPr>
        <p:txBody>
          <a:bodyPr vert="horz" wrap="square" lIns="0" tIns="0" rIns="0" bIns="0" rtlCol="0">
            <a:spAutoFit/>
          </a:bodyPr>
          <a:lstStyle/>
          <a:p>
            <a:pPr marL="12700">
              <a:lnSpc>
                <a:spcPct val="100000"/>
              </a:lnSpc>
            </a:pPr>
            <a:r>
              <a:rPr sz="1000" spc="-5" dirty="0">
                <a:latin typeface="Arial"/>
                <a:cs typeface="Arial"/>
              </a:rPr>
              <a:t>1</a:t>
            </a:r>
            <a:endParaRPr sz="1000">
              <a:latin typeface="Arial"/>
              <a:cs typeface="Arial"/>
            </a:endParaRPr>
          </a:p>
        </p:txBody>
      </p:sp>
      <p:sp>
        <p:nvSpPr>
          <p:cNvPr id="34" name="object 34"/>
          <p:cNvSpPr txBox="1"/>
          <p:nvPr/>
        </p:nvSpPr>
        <p:spPr>
          <a:xfrm>
            <a:off x="4895850" y="13325"/>
            <a:ext cx="202565" cy="152400"/>
          </a:xfrm>
          <a:prstGeom prst="rect">
            <a:avLst/>
          </a:prstGeom>
        </p:spPr>
        <p:txBody>
          <a:bodyPr vert="horz" wrap="square" lIns="0" tIns="0" rIns="0" bIns="0" rtlCol="0">
            <a:spAutoFit/>
          </a:bodyPr>
          <a:lstStyle/>
          <a:p>
            <a:pPr marL="12700">
              <a:lnSpc>
                <a:spcPct val="100000"/>
              </a:lnSpc>
            </a:pPr>
            <a:r>
              <a:rPr sz="1000" spc="-10" dirty="0">
                <a:latin typeface="Arial"/>
                <a:cs typeface="Arial"/>
              </a:rPr>
              <a:t>1</a:t>
            </a:r>
            <a:r>
              <a:rPr sz="1000" spc="0" dirty="0">
                <a:latin typeface="Arial"/>
                <a:cs typeface="Arial"/>
              </a:rPr>
              <a:t>.</a:t>
            </a:r>
            <a:r>
              <a:rPr sz="1000" spc="-5" dirty="0">
                <a:latin typeface="Arial"/>
                <a:cs typeface="Arial"/>
              </a:rPr>
              <a:t>2</a:t>
            </a:r>
            <a:endParaRPr sz="1000">
              <a:latin typeface="Arial"/>
              <a:cs typeface="Arial"/>
            </a:endParaRPr>
          </a:p>
        </p:txBody>
      </p:sp>
      <p:sp>
        <p:nvSpPr>
          <p:cNvPr id="35" name="object 35"/>
          <p:cNvSpPr txBox="1"/>
          <p:nvPr/>
        </p:nvSpPr>
        <p:spPr>
          <a:xfrm>
            <a:off x="5529135" y="5972633"/>
            <a:ext cx="711835"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Ap</a:t>
            </a:r>
            <a:r>
              <a:rPr sz="1200" b="1" dirty="0">
                <a:latin typeface="Arial"/>
                <a:cs typeface="Arial"/>
              </a:rPr>
              <a:t>ix</a:t>
            </a:r>
            <a:r>
              <a:rPr sz="1200" b="1" spc="-10" dirty="0">
                <a:latin typeface="Arial"/>
                <a:cs typeface="Arial"/>
              </a:rPr>
              <a:t>a</a:t>
            </a:r>
            <a:r>
              <a:rPr sz="1200" b="1" spc="-5" dirty="0">
                <a:latin typeface="Arial"/>
                <a:cs typeface="Arial"/>
              </a:rPr>
              <a:t>b</a:t>
            </a:r>
            <a:r>
              <a:rPr sz="1200" b="1" spc="5" dirty="0">
                <a:latin typeface="Arial"/>
                <a:cs typeface="Arial"/>
              </a:rPr>
              <a:t>a</a:t>
            </a:r>
            <a:r>
              <a:rPr sz="1200" b="1" dirty="0">
                <a:latin typeface="Arial"/>
                <a:cs typeface="Arial"/>
              </a:rPr>
              <a:t>n</a:t>
            </a:r>
            <a:endParaRPr sz="1200">
              <a:latin typeface="Arial"/>
              <a:cs typeface="Arial"/>
            </a:endParaRPr>
          </a:p>
        </p:txBody>
      </p:sp>
      <p:sp>
        <p:nvSpPr>
          <p:cNvPr id="36" name="object 36"/>
          <p:cNvSpPr txBox="1"/>
          <p:nvPr/>
        </p:nvSpPr>
        <p:spPr>
          <a:xfrm>
            <a:off x="6855015" y="5972633"/>
            <a:ext cx="820419"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D</a:t>
            </a:r>
            <a:r>
              <a:rPr sz="1200" b="1" dirty="0">
                <a:latin typeface="Arial"/>
                <a:cs typeface="Arial"/>
              </a:rPr>
              <a:t>a</a:t>
            </a:r>
            <a:r>
              <a:rPr sz="1200" b="1" spc="-5" dirty="0">
                <a:latin typeface="Arial"/>
                <a:cs typeface="Arial"/>
              </a:rPr>
              <a:t>b</a:t>
            </a:r>
            <a:r>
              <a:rPr sz="1200" b="1" dirty="0">
                <a:latin typeface="Arial"/>
                <a:cs typeface="Arial"/>
              </a:rPr>
              <a:t>i</a:t>
            </a:r>
            <a:r>
              <a:rPr sz="1200" b="1" spc="-5" dirty="0">
                <a:latin typeface="Arial"/>
                <a:cs typeface="Arial"/>
              </a:rPr>
              <a:t>g</a:t>
            </a:r>
            <a:r>
              <a:rPr sz="1200" b="1" spc="-10" dirty="0">
                <a:latin typeface="Arial"/>
                <a:cs typeface="Arial"/>
              </a:rPr>
              <a:t>a</a:t>
            </a:r>
            <a:r>
              <a:rPr sz="1200" b="1" spc="5" dirty="0">
                <a:latin typeface="Arial"/>
                <a:cs typeface="Arial"/>
              </a:rPr>
              <a:t>t</a:t>
            </a:r>
            <a:r>
              <a:rPr sz="1200" b="1" dirty="0">
                <a:latin typeface="Arial"/>
                <a:cs typeface="Arial"/>
              </a:rPr>
              <a:t>r</a:t>
            </a:r>
            <a:r>
              <a:rPr sz="1200" b="1" spc="-10" dirty="0">
                <a:latin typeface="Arial"/>
                <a:cs typeface="Arial"/>
              </a:rPr>
              <a:t>an</a:t>
            </a:r>
            <a:endParaRPr sz="1200">
              <a:latin typeface="Arial"/>
              <a:cs typeface="Arial"/>
            </a:endParaRPr>
          </a:p>
        </p:txBody>
      </p:sp>
      <p:sp>
        <p:nvSpPr>
          <p:cNvPr id="37" name="object 37"/>
          <p:cNvSpPr txBox="1"/>
          <p:nvPr/>
        </p:nvSpPr>
        <p:spPr>
          <a:xfrm>
            <a:off x="8165306" y="2881992"/>
            <a:ext cx="673893" cy="153888"/>
          </a:xfrm>
          <a:prstGeom prst="rect">
            <a:avLst/>
          </a:prstGeom>
        </p:spPr>
        <p:txBody>
          <a:bodyPr vert="horz" wrap="square" lIns="0" tIns="0" rIns="0" bIns="0" rtlCol="0">
            <a:spAutoFit/>
          </a:bodyPr>
          <a:lstStyle/>
          <a:p>
            <a:pPr marL="12700">
              <a:lnSpc>
                <a:spcPct val="100000"/>
              </a:lnSpc>
            </a:pPr>
            <a:r>
              <a:rPr sz="1000" spc="-5" dirty="0" smtClean="0">
                <a:latin typeface="Arial"/>
                <a:cs typeface="Arial"/>
              </a:rPr>
              <a:t>CI</a:t>
            </a:r>
            <a:r>
              <a:rPr lang="fr-CA" sz="1000" spc="-5" dirty="0" smtClean="0">
                <a:latin typeface="Arial"/>
                <a:cs typeface="Arial"/>
              </a:rPr>
              <a:t> élevé</a:t>
            </a:r>
            <a:endParaRPr sz="1000" dirty="0">
              <a:latin typeface="Arial"/>
              <a:cs typeface="Arial"/>
            </a:endParaRPr>
          </a:p>
        </p:txBody>
      </p:sp>
      <p:sp>
        <p:nvSpPr>
          <p:cNvPr id="38" name="object 38"/>
          <p:cNvSpPr txBox="1"/>
          <p:nvPr/>
        </p:nvSpPr>
        <p:spPr>
          <a:xfrm>
            <a:off x="8165307" y="3145981"/>
            <a:ext cx="377825" cy="152400"/>
          </a:xfrm>
          <a:prstGeom prst="rect">
            <a:avLst/>
          </a:prstGeom>
        </p:spPr>
        <p:txBody>
          <a:bodyPr vert="horz" wrap="square" lIns="0" tIns="0" rIns="0" bIns="0" rtlCol="0">
            <a:spAutoFit/>
          </a:bodyPr>
          <a:lstStyle/>
          <a:p>
            <a:pPr marL="12700">
              <a:lnSpc>
                <a:spcPct val="100000"/>
              </a:lnSpc>
            </a:pPr>
            <a:r>
              <a:rPr sz="1000" spc="-5" dirty="0" smtClean="0">
                <a:latin typeface="Arial"/>
                <a:cs typeface="Arial"/>
              </a:rPr>
              <a:t>CI</a:t>
            </a:r>
            <a:r>
              <a:rPr lang="fr-CA" sz="1000" spc="-5" dirty="0" smtClean="0">
                <a:latin typeface="Arial"/>
                <a:cs typeface="Arial"/>
              </a:rPr>
              <a:t> bas</a:t>
            </a:r>
            <a:endParaRPr sz="1000" dirty="0">
              <a:latin typeface="Arial"/>
              <a:cs typeface="Arial"/>
            </a:endParaRPr>
          </a:p>
        </p:txBody>
      </p:sp>
      <p:sp>
        <p:nvSpPr>
          <p:cNvPr id="39" name="object 39"/>
          <p:cNvSpPr/>
          <p:nvPr/>
        </p:nvSpPr>
        <p:spPr>
          <a:xfrm>
            <a:off x="8106156" y="3486150"/>
            <a:ext cx="26034" cy="0"/>
          </a:xfrm>
          <a:custGeom>
            <a:avLst/>
            <a:gdLst/>
            <a:ahLst/>
            <a:cxnLst/>
            <a:rect l="l" t="t" r="r" b="b"/>
            <a:pathLst>
              <a:path w="26034">
                <a:moveTo>
                  <a:pt x="0" y="0"/>
                </a:moveTo>
                <a:lnTo>
                  <a:pt x="25907" y="0"/>
                </a:lnTo>
              </a:path>
            </a:pathLst>
          </a:custGeom>
          <a:ln w="25908">
            <a:solidFill>
              <a:srgbClr val="050505"/>
            </a:solidFill>
          </a:ln>
        </p:spPr>
        <p:txBody>
          <a:bodyPr wrap="square" lIns="0" tIns="0" rIns="0" bIns="0" rtlCol="0"/>
          <a:lstStyle/>
          <a:p>
            <a:endParaRPr/>
          </a:p>
        </p:txBody>
      </p:sp>
      <p:sp>
        <p:nvSpPr>
          <p:cNvPr id="40" name="object 40"/>
          <p:cNvSpPr txBox="1"/>
          <p:nvPr/>
        </p:nvSpPr>
        <p:spPr>
          <a:xfrm>
            <a:off x="8001000" y="3410018"/>
            <a:ext cx="1142999" cy="153888"/>
          </a:xfrm>
          <a:prstGeom prst="rect">
            <a:avLst/>
          </a:prstGeom>
        </p:spPr>
        <p:txBody>
          <a:bodyPr vert="horz" wrap="square" lIns="0" tIns="0" rIns="0" bIns="0" rtlCol="0">
            <a:spAutoFit/>
          </a:bodyPr>
          <a:lstStyle/>
          <a:p>
            <a:pPr marL="12700">
              <a:lnSpc>
                <a:spcPct val="100000"/>
              </a:lnSpc>
            </a:pPr>
            <a:r>
              <a:rPr sz="1000" dirty="0">
                <a:latin typeface="Arial"/>
                <a:cs typeface="Arial"/>
              </a:rPr>
              <a:t>P</a:t>
            </a:r>
            <a:r>
              <a:rPr sz="1000" spc="-10" dirty="0">
                <a:latin typeface="Arial"/>
                <a:cs typeface="Arial"/>
              </a:rPr>
              <a:t>oi</a:t>
            </a:r>
            <a:r>
              <a:rPr sz="1000" spc="0" dirty="0">
                <a:latin typeface="Arial"/>
                <a:cs typeface="Arial"/>
              </a:rPr>
              <a:t>n</a:t>
            </a:r>
            <a:r>
              <a:rPr sz="1000" spc="-5" dirty="0">
                <a:latin typeface="Arial"/>
                <a:cs typeface="Arial"/>
              </a:rPr>
              <a:t>t </a:t>
            </a:r>
            <a:r>
              <a:rPr lang="fr-CA" sz="1000" dirty="0" smtClean="0">
                <a:latin typeface="Arial"/>
                <a:cs typeface="Arial"/>
              </a:rPr>
              <a:t>d’estimation</a:t>
            </a:r>
            <a:endParaRPr sz="1000" dirty="0">
              <a:latin typeface="Arial"/>
              <a:cs typeface="Arial"/>
            </a:endParaRPr>
          </a:p>
        </p:txBody>
      </p:sp>
      <p:sp>
        <p:nvSpPr>
          <p:cNvPr id="41" name="object 41"/>
          <p:cNvSpPr/>
          <p:nvPr/>
        </p:nvSpPr>
        <p:spPr>
          <a:xfrm>
            <a:off x="4826508" y="0"/>
            <a:ext cx="4318000" cy="6223000"/>
          </a:xfrm>
          <a:custGeom>
            <a:avLst/>
            <a:gdLst/>
            <a:ahLst/>
            <a:cxnLst/>
            <a:rect l="l" t="t" r="r" b="b"/>
            <a:pathLst>
              <a:path w="4318000" h="6223000">
                <a:moveTo>
                  <a:pt x="4317492" y="6222492"/>
                </a:moveTo>
                <a:lnTo>
                  <a:pt x="0" y="6222492"/>
                </a:lnTo>
                <a:lnTo>
                  <a:pt x="0" y="0"/>
                </a:lnTo>
              </a:path>
            </a:pathLst>
          </a:custGeom>
          <a:ln w="3175">
            <a:solidFill>
              <a:srgbClr val="818181"/>
            </a:solidFill>
          </a:ln>
        </p:spPr>
        <p:txBody>
          <a:bodyPr wrap="square" lIns="0" tIns="0" rIns="0" bIns="0" rtlCol="0"/>
          <a:lstStyle/>
          <a:p>
            <a:endParaRPr/>
          </a:p>
        </p:txBody>
      </p:sp>
      <p:sp>
        <p:nvSpPr>
          <p:cNvPr id="42" name="object 42"/>
          <p:cNvSpPr txBox="1"/>
          <p:nvPr/>
        </p:nvSpPr>
        <p:spPr>
          <a:xfrm>
            <a:off x="78739" y="6282173"/>
            <a:ext cx="8037830" cy="254000"/>
          </a:xfrm>
          <a:prstGeom prst="rect">
            <a:avLst/>
          </a:prstGeom>
        </p:spPr>
        <p:txBody>
          <a:bodyPr vert="horz" wrap="square" lIns="0" tIns="0" rIns="0" bIns="0" rtlCol="0">
            <a:spAutoFit/>
          </a:bodyPr>
          <a:lstStyle/>
          <a:p>
            <a:pPr marL="12700">
              <a:lnSpc>
                <a:spcPct val="100000"/>
              </a:lnSpc>
              <a:tabLst>
                <a:tab pos="4495800" algn="l"/>
              </a:tabLst>
            </a:pPr>
            <a:r>
              <a:rPr sz="1800" u="sng" spc="-10" dirty="0">
                <a:solidFill>
                  <a:srgbClr val="009999"/>
                </a:solidFill>
                <a:latin typeface="Arial"/>
                <a:cs typeface="Arial"/>
                <a:hlinkClick r:id="rId2"/>
              </a:rPr>
              <a:t>h</a:t>
            </a:r>
            <a:r>
              <a:rPr sz="1800" u="sng" dirty="0">
                <a:solidFill>
                  <a:srgbClr val="009999"/>
                </a:solidFill>
                <a:latin typeface="Arial"/>
                <a:cs typeface="Arial"/>
                <a:hlinkClick r:id="rId2"/>
              </a:rPr>
              <a:t>tt</a:t>
            </a:r>
            <a:r>
              <a:rPr sz="1800" u="sng" spc="-10" dirty="0">
                <a:solidFill>
                  <a:srgbClr val="009999"/>
                </a:solidFill>
                <a:latin typeface="Arial"/>
                <a:cs typeface="Arial"/>
                <a:hlinkClick r:id="rId2"/>
              </a:rPr>
              <a:t>p</a:t>
            </a:r>
            <a:r>
              <a:rPr sz="1800" u="sng" dirty="0">
                <a:solidFill>
                  <a:srgbClr val="009999"/>
                </a:solidFill>
                <a:latin typeface="Arial"/>
                <a:cs typeface="Arial"/>
                <a:hlinkClick r:id="rId2"/>
              </a:rPr>
              <a:t>://</a:t>
            </a:r>
            <a:r>
              <a:rPr sz="1800" u="sng" spc="-30" dirty="0">
                <a:solidFill>
                  <a:srgbClr val="009999"/>
                </a:solidFill>
                <a:latin typeface="Arial"/>
                <a:cs typeface="Arial"/>
                <a:hlinkClick r:id="rId2"/>
              </a:rPr>
              <a:t>ww</a:t>
            </a:r>
            <a:r>
              <a:rPr sz="1800" u="sng" spc="-114" dirty="0">
                <a:solidFill>
                  <a:srgbClr val="009999"/>
                </a:solidFill>
                <a:latin typeface="Arial"/>
                <a:cs typeface="Arial"/>
                <a:hlinkClick r:id="rId2"/>
              </a:rPr>
              <a:t>w</a:t>
            </a:r>
            <a:r>
              <a:rPr sz="1800" u="sng" dirty="0">
                <a:solidFill>
                  <a:srgbClr val="009999"/>
                </a:solidFill>
                <a:latin typeface="Arial"/>
                <a:cs typeface="Arial"/>
                <a:hlinkClick r:id="rId2"/>
              </a:rPr>
              <a:t>.t</a:t>
            </a:r>
            <a:r>
              <a:rPr sz="1800" u="sng" spc="-10" dirty="0">
                <a:solidFill>
                  <a:srgbClr val="009999"/>
                </a:solidFill>
                <a:latin typeface="Arial"/>
                <a:cs typeface="Arial"/>
                <a:hlinkClick r:id="rId2"/>
              </a:rPr>
              <a:t>heh</a:t>
            </a:r>
            <a:r>
              <a:rPr sz="1800" u="sng" spc="5" dirty="0">
                <a:solidFill>
                  <a:srgbClr val="009999"/>
                </a:solidFill>
                <a:latin typeface="Arial"/>
                <a:cs typeface="Arial"/>
                <a:hlinkClick r:id="rId2"/>
              </a:rPr>
              <a:t>e</a:t>
            </a:r>
            <a:r>
              <a:rPr sz="1800" u="sng" spc="-10" dirty="0">
                <a:solidFill>
                  <a:srgbClr val="009999"/>
                </a:solidFill>
                <a:latin typeface="Arial"/>
                <a:cs typeface="Arial"/>
                <a:hlinkClick r:id="rId2"/>
              </a:rPr>
              <a:t>a</a:t>
            </a:r>
            <a:r>
              <a:rPr sz="1800" u="sng" dirty="0">
                <a:solidFill>
                  <a:srgbClr val="009999"/>
                </a:solidFill>
                <a:latin typeface="Arial"/>
                <a:cs typeface="Arial"/>
                <a:hlinkClick r:id="rId2"/>
              </a:rPr>
              <a:t>rt.</a:t>
            </a:r>
            <a:r>
              <a:rPr sz="1800" u="sng" spc="-10" dirty="0">
                <a:solidFill>
                  <a:srgbClr val="009999"/>
                </a:solidFill>
                <a:latin typeface="Arial"/>
                <a:cs typeface="Arial"/>
                <a:hlinkClick r:id="rId2"/>
              </a:rPr>
              <a:t>o</a:t>
            </a:r>
            <a:r>
              <a:rPr sz="1800" u="sng" dirty="0">
                <a:solidFill>
                  <a:srgbClr val="009999"/>
                </a:solidFill>
                <a:latin typeface="Arial"/>
                <a:cs typeface="Arial"/>
                <a:hlinkClick r:id="rId2"/>
              </a:rPr>
              <a:t>r</a:t>
            </a:r>
            <a:r>
              <a:rPr sz="1800" u="sng" spc="-10" dirty="0">
                <a:solidFill>
                  <a:srgbClr val="009999"/>
                </a:solidFill>
                <a:latin typeface="Arial"/>
                <a:cs typeface="Arial"/>
                <a:hlinkClick r:id="rId2"/>
              </a:rPr>
              <a:t>g</a:t>
            </a:r>
            <a:r>
              <a:rPr sz="1800" u="sng" dirty="0">
                <a:solidFill>
                  <a:srgbClr val="009999"/>
                </a:solidFill>
                <a:latin typeface="Arial"/>
                <a:cs typeface="Arial"/>
                <a:hlinkClick r:id="rId2"/>
              </a:rPr>
              <a:t>/</a:t>
            </a:r>
            <a:r>
              <a:rPr sz="1800" u="sng" spc="-10" dirty="0">
                <a:solidFill>
                  <a:srgbClr val="009999"/>
                </a:solidFill>
                <a:latin typeface="Arial"/>
                <a:cs typeface="Arial"/>
                <a:hlinkClick r:id="rId2"/>
              </a:rPr>
              <a:t>a</a:t>
            </a:r>
            <a:r>
              <a:rPr sz="1800" u="sng" dirty="0">
                <a:solidFill>
                  <a:srgbClr val="009999"/>
                </a:solidFill>
                <a:latin typeface="Arial"/>
                <a:cs typeface="Arial"/>
                <a:hlinkClick r:id="rId2"/>
              </a:rPr>
              <a:t>rt</a:t>
            </a:r>
            <a:r>
              <a:rPr sz="1800" u="sng" spc="-5" dirty="0">
                <a:solidFill>
                  <a:srgbClr val="009999"/>
                </a:solidFill>
                <a:latin typeface="Arial"/>
                <a:cs typeface="Arial"/>
                <a:hlinkClick r:id="rId2"/>
              </a:rPr>
              <a:t>i</a:t>
            </a:r>
            <a:r>
              <a:rPr sz="1800" u="sng" dirty="0">
                <a:solidFill>
                  <a:srgbClr val="009999"/>
                </a:solidFill>
                <a:latin typeface="Arial"/>
                <a:cs typeface="Arial"/>
                <a:hlinkClick r:id="rId2"/>
              </a:rPr>
              <a:t>c</a:t>
            </a:r>
            <a:r>
              <a:rPr sz="1800" u="sng" spc="-5" dirty="0">
                <a:solidFill>
                  <a:srgbClr val="009999"/>
                </a:solidFill>
                <a:latin typeface="Arial"/>
                <a:cs typeface="Arial"/>
                <a:hlinkClick r:id="rId2"/>
              </a:rPr>
              <a:t>l</a:t>
            </a:r>
            <a:r>
              <a:rPr sz="1800" u="sng" spc="-10" dirty="0">
                <a:solidFill>
                  <a:srgbClr val="009999"/>
                </a:solidFill>
                <a:latin typeface="Arial"/>
                <a:cs typeface="Arial"/>
                <a:hlinkClick r:id="rId2"/>
              </a:rPr>
              <a:t>e</a:t>
            </a:r>
            <a:r>
              <a:rPr sz="1800" u="sng" dirty="0">
                <a:solidFill>
                  <a:srgbClr val="009999"/>
                </a:solidFill>
                <a:latin typeface="Arial"/>
                <a:cs typeface="Arial"/>
                <a:hlinkClick r:id="rId2"/>
              </a:rPr>
              <a:t>/</a:t>
            </a:r>
            <a:r>
              <a:rPr sz="1800" u="sng" spc="5" dirty="0">
                <a:solidFill>
                  <a:srgbClr val="009999"/>
                </a:solidFill>
                <a:latin typeface="Arial"/>
                <a:cs typeface="Arial"/>
                <a:hlinkClick r:id="rId2"/>
              </a:rPr>
              <a:t>1</a:t>
            </a:r>
            <a:r>
              <a:rPr sz="1800" u="sng" spc="-10" dirty="0">
                <a:solidFill>
                  <a:srgbClr val="009999"/>
                </a:solidFill>
                <a:latin typeface="Arial"/>
                <a:cs typeface="Arial"/>
                <a:hlinkClick r:id="rId2"/>
              </a:rPr>
              <a:t>26</a:t>
            </a:r>
            <a:r>
              <a:rPr sz="1800" u="sng" spc="5" dirty="0">
                <a:solidFill>
                  <a:srgbClr val="009999"/>
                </a:solidFill>
                <a:latin typeface="Arial"/>
                <a:cs typeface="Arial"/>
                <a:hlinkClick r:id="rId2"/>
              </a:rPr>
              <a:t>8</a:t>
            </a:r>
            <a:r>
              <a:rPr sz="1800" u="sng" spc="-10" dirty="0">
                <a:solidFill>
                  <a:srgbClr val="009999"/>
                </a:solidFill>
                <a:latin typeface="Arial"/>
                <a:cs typeface="Arial"/>
                <a:hlinkClick r:id="rId2"/>
              </a:rPr>
              <a:t>723</a:t>
            </a:r>
            <a:r>
              <a:rPr sz="1800" u="sng" dirty="0">
                <a:solidFill>
                  <a:srgbClr val="009999"/>
                </a:solidFill>
                <a:latin typeface="Arial"/>
                <a:cs typeface="Arial"/>
                <a:hlinkClick r:id="rId2"/>
              </a:rPr>
              <a:t>.</a:t>
            </a:r>
            <a:r>
              <a:rPr sz="1800" u="sng" spc="5" dirty="0">
                <a:solidFill>
                  <a:srgbClr val="009999"/>
                </a:solidFill>
                <a:latin typeface="Arial"/>
                <a:cs typeface="Arial"/>
                <a:hlinkClick r:id="rId2"/>
              </a:rPr>
              <a:t>d</a:t>
            </a:r>
            <a:r>
              <a:rPr sz="1800" u="sng" dirty="0">
                <a:solidFill>
                  <a:srgbClr val="009999"/>
                </a:solidFill>
                <a:latin typeface="Arial"/>
                <a:cs typeface="Arial"/>
                <a:hlinkClick r:id="rId2"/>
              </a:rPr>
              <a:t>o</a:t>
            </a:r>
            <a:r>
              <a:rPr sz="1800" dirty="0">
                <a:latin typeface="Arial"/>
                <a:cs typeface="Arial"/>
              </a:rPr>
              <a:t>,	</a:t>
            </a:r>
            <a:r>
              <a:rPr sz="1800" spc="-5" dirty="0">
                <a:latin typeface="Arial"/>
                <a:cs typeface="Arial"/>
              </a:rPr>
              <a:t>D</a:t>
            </a:r>
            <a:r>
              <a:rPr sz="1800" spc="-10" dirty="0">
                <a:latin typeface="Arial"/>
                <a:cs typeface="Arial"/>
              </a:rPr>
              <a:t>ab</a:t>
            </a:r>
            <a:r>
              <a:rPr sz="1800" spc="-5" dirty="0">
                <a:latin typeface="Arial"/>
                <a:cs typeface="Arial"/>
              </a:rPr>
              <a:t>i</a:t>
            </a:r>
            <a:r>
              <a:rPr sz="1800" spc="-10" dirty="0">
                <a:latin typeface="Arial"/>
                <a:cs typeface="Arial"/>
              </a:rPr>
              <a:t>ga</a:t>
            </a:r>
            <a:r>
              <a:rPr sz="1800" dirty="0">
                <a:latin typeface="Arial"/>
                <a:cs typeface="Arial"/>
              </a:rPr>
              <a:t>tr</a:t>
            </a:r>
            <a:r>
              <a:rPr sz="1800" spc="-10" dirty="0">
                <a:latin typeface="Arial"/>
                <a:cs typeface="Arial"/>
              </a:rPr>
              <a:t>a</a:t>
            </a:r>
            <a:r>
              <a:rPr sz="1800" dirty="0">
                <a:latin typeface="Arial"/>
                <a:cs typeface="Arial"/>
              </a:rPr>
              <a:t>n</a:t>
            </a:r>
            <a:r>
              <a:rPr sz="1800" spc="20" dirty="0">
                <a:latin typeface="Arial"/>
                <a:cs typeface="Arial"/>
              </a:rPr>
              <a:t> </a:t>
            </a:r>
            <a:r>
              <a:rPr sz="1800" dirty="0">
                <a:latin typeface="Arial"/>
                <a:cs typeface="Arial"/>
              </a:rPr>
              <a:t>(</a:t>
            </a:r>
            <a:r>
              <a:rPr sz="1800" spc="-10" dirty="0">
                <a:latin typeface="Arial"/>
                <a:cs typeface="Arial"/>
              </a:rPr>
              <a:t>150</a:t>
            </a:r>
            <a:r>
              <a:rPr sz="1800" dirty="0">
                <a:latin typeface="Arial"/>
                <a:cs typeface="Arial"/>
              </a:rPr>
              <a:t>m</a:t>
            </a:r>
            <a:r>
              <a:rPr sz="1800" spc="-10" dirty="0">
                <a:latin typeface="Arial"/>
                <a:cs typeface="Arial"/>
              </a:rPr>
              <a:t>g</a:t>
            </a:r>
            <a:r>
              <a:rPr sz="1800" dirty="0">
                <a:latin typeface="Arial"/>
                <a:cs typeface="Arial"/>
              </a:rPr>
              <a:t>):</a:t>
            </a:r>
            <a:r>
              <a:rPr sz="1800" spc="5" dirty="0">
                <a:latin typeface="Arial"/>
                <a:cs typeface="Arial"/>
              </a:rPr>
              <a:t> </a:t>
            </a:r>
            <a:r>
              <a:rPr sz="1800" dirty="0">
                <a:latin typeface="Arial"/>
                <a:cs typeface="Arial"/>
              </a:rPr>
              <a:t>N </a:t>
            </a:r>
            <a:r>
              <a:rPr sz="1800" spc="-5" dirty="0">
                <a:latin typeface="Arial"/>
                <a:cs typeface="Arial"/>
              </a:rPr>
              <a:t>E</a:t>
            </a:r>
            <a:r>
              <a:rPr sz="1800" spc="-10" dirty="0">
                <a:latin typeface="Arial"/>
                <a:cs typeface="Arial"/>
              </a:rPr>
              <a:t>ng</a:t>
            </a:r>
            <a:r>
              <a:rPr sz="1800" dirty="0">
                <a:latin typeface="Arial"/>
                <a:cs typeface="Arial"/>
              </a:rPr>
              <a:t>l</a:t>
            </a:r>
            <a:r>
              <a:rPr sz="1800" spc="10" dirty="0">
                <a:latin typeface="Arial"/>
                <a:cs typeface="Arial"/>
              </a:rPr>
              <a:t> </a:t>
            </a:r>
            <a:r>
              <a:rPr sz="1800" dirty="0">
                <a:latin typeface="Arial"/>
                <a:cs typeface="Arial"/>
              </a:rPr>
              <a:t>J M</a:t>
            </a:r>
            <a:r>
              <a:rPr sz="1800" spc="-10" dirty="0">
                <a:latin typeface="Arial"/>
                <a:cs typeface="Arial"/>
              </a:rPr>
              <a:t>ed</a:t>
            </a:r>
            <a:endParaRPr sz="1800">
              <a:latin typeface="Arial"/>
              <a:cs typeface="Arial"/>
            </a:endParaRPr>
          </a:p>
        </p:txBody>
      </p:sp>
      <p:sp>
        <p:nvSpPr>
          <p:cNvPr id="43" name="object 43"/>
          <p:cNvSpPr txBox="1"/>
          <p:nvPr/>
        </p:nvSpPr>
        <p:spPr>
          <a:xfrm>
            <a:off x="78892" y="6556493"/>
            <a:ext cx="1919605" cy="254000"/>
          </a:xfrm>
          <a:prstGeom prst="rect">
            <a:avLst/>
          </a:prstGeom>
        </p:spPr>
        <p:txBody>
          <a:bodyPr vert="horz" wrap="square" lIns="0" tIns="0" rIns="0" bIns="0" rtlCol="0">
            <a:spAutoFit/>
          </a:bodyPr>
          <a:lstStyle/>
          <a:p>
            <a:pPr marL="12700">
              <a:lnSpc>
                <a:spcPct val="100000"/>
              </a:lnSpc>
            </a:pPr>
            <a:r>
              <a:rPr sz="1800" spc="-10" dirty="0">
                <a:latin typeface="Arial"/>
                <a:cs typeface="Arial"/>
              </a:rPr>
              <a:t>2009</a:t>
            </a:r>
            <a:r>
              <a:rPr sz="1800" dirty="0">
                <a:latin typeface="Arial"/>
                <a:cs typeface="Arial"/>
              </a:rPr>
              <a:t>;</a:t>
            </a:r>
            <a:r>
              <a:rPr sz="1800" spc="-10" dirty="0">
                <a:latin typeface="Arial"/>
                <a:cs typeface="Arial"/>
              </a:rPr>
              <a:t>361</a:t>
            </a:r>
            <a:r>
              <a:rPr sz="1800" dirty="0">
                <a:latin typeface="Arial"/>
                <a:cs typeface="Arial"/>
              </a:rPr>
              <a:t>:</a:t>
            </a:r>
            <a:r>
              <a:rPr sz="1800" spc="-140" dirty="0">
                <a:latin typeface="Arial"/>
                <a:cs typeface="Arial"/>
              </a:rPr>
              <a:t>1</a:t>
            </a:r>
            <a:r>
              <a:rPr sz="1800" spc="-10" dirty="0">
                <a:latin typeface="Arial"/>
                <a:cs typeface="Arial"/>
              </a:rPr>
              <a:t>139</a:t>
            </a:r>
            <a:r>
              <a:rPr sz="1800" dirty="0">
                <a:latin typeface="Arial"/>
                <a:cs typeface="Arial"/>
              </a:rPr>
              <a:t>-</a:t>
            </a:r>
            <a:r>
              <a:rPr sz="1800" spc="-10" dirty="0">
                <a:latin typeface="Arial"/>
                <a:cs typeface="Arial"/>
              </a:rPr>
              <a:t>51.</a:t>
            </a:r>
            <a:endParaRPr sz="1800">
              <a:latin typeface="Arial"/>
              <a:cs typeface="Arial"/>
            </a:endParaRPr>
          </a:p>
        </p:txBody>
      </p:sp>
      <p:sp>
        <p:nvSpPr>
          <p:cNvPr id="44" name="object 44"/>
          <p:cNvSpPr txBox="1"/>
          <p:nvPr/>
        </p:nvSpPr>
        <p:spPr>
          <a:xfrm>
            <a:off x="2221560" y="6556493"/>
            <a:ext cx="4695190" cy="276999"/>
          </a:xfrm>
          <a:prstGeom prst="rect">
            <a:avLst/>
          </a:prstGeom>
        </p:spPr>
        <p:txBody>
          <a:bodyPr vert="horz" wrap="square" lIns="0" tIns="0" rIns="0" bIns="0" rtlCol="0">
            <a:spAutoFit/>
          </a:bodyPr>
          <a:lstStyle/>
          <a:p>
            <a:pPr marL="12700">
              <a:lnSpc>
                <a:spcPct val="100000"/>
              </a:lnSpc>
            </a:pPr>
            <a:r>
              <a:rPr sz="1800" spc="-5" dirty="0">
                <a:latin typeface="Arial"/>
                <a:cs typeface="Arial"/>
              </a:rPr>
              <a:t>A</a:t>
            </a:r>
            <a:r>
              <a:rPr sz="1800" spc="-10" dirty="0">
                <a:latin typeface="Arial"/>
                <a:cs typeface="Arial"/>
              </a:rPr>
              <a:t>p</a:t>
            </a:r>
            <a:r>
              <a:rPr sz="1800" spc="-5" dirty="0">
                <a:latin typeface="Arial"/>
                <a:cs typeface="Arial"/>
              </a:rPr>
              <a:t>i</a:t>
            </a:r>
            <a:r>
              <a:rPr sz="1800" spc="-15" dirty="0">
                <a:latin typeface="Arial"/>
                <a:cs typeface="Arial"/>
              </a:rPr>
              <a:t>x</a:t>
            </a:r>
            <a:r>
              <a:rPr sz="1800" spc="-10" dirty="0">
                <a:latin typeface="Arial"/>
                <a:cs typeface="Arial"/>
              </a:rPr>
              <a:t>aban</a:t>
            </a:r>
            <a:r>
              <a:rPr sz="1800" dirty="0">
                <a:latin typeface="Arial"/>
                <a:cs typeface="Arial"/>
              </a:rPr>
              <a:t>:</a:t>
            </a:r>
            <a:r>
              <a:rPr sz="1800" spc="30" dirty="0">
                <a:latin typeface="Arial"/>
                <a:cs typeface="Arial"/>
              </a:rPr>
              <a:t> </a:t>
            </a:r>
            <a:r>
              <a:rPr sz="1800" dirty="0">
                <a:latin typeface="Arial"/>
                <a:cs typeface="Arial"/>
              </a:rPr>
              <a:t>N </a:t>
            </a:r>
            <a:r>
              <a:rPr sz="1800" spc="-5" dirty="0">
                <a:latin typeface="Arial"/>
                <a:cs typeface="Arial"/>
              </a:rPr>
              <a:t>E</a:t>
            </a:r>
            <a:r>
              <a:rPr sz="1800" spc="-10" dirty="0">
                <a:latin typeface="Arial"/>
                <a:cs typeface="Arial"/>
              </a:rPr>
              <a:t>ng</a:t>
            </a:r>
            <a:r>
              <a:rPr sz="1800" dirty="0">
                <a:latin typeface="Arial"/>
                <a:cs typeface="Arial"/>
              </a:rPr>
              <a:t>l</a:t>
            </a:r>
            <a:r>
              <a:rPr sz="1800" spc="10" dirty="0">
                <a:latin typeface="Arial"/>
                <a:cs typeface="Arial"/>
              </a:rPr>
              <a:t> </a:t>
            </a:r>
            <a:r>
              <a:rPr sz="1800" dirty="0">
                <a:latin typeface="Arial"/>
                <a:cs typeface="Arial"/>
              </a:rPr>
              <a:t>J</a:t>
            </a:r>
            <a:r>
              <a:rPr sz="1800" spc="-10" dirty="0">
                <a:latin typeface="Arial"/>
                <a:cs typeface="Arial"/>
              </a:rPr>
              <a:t> </a:t>
            </a:r>
            <a:r>
              <a:rPr sz="1800" dirty="0">
                <a:latin typeface="Arial"/>
                <a:cs typeface="Arial"/>
              </a:rPr>
              <a:t>M</a:t>
            </a:r>
            <a:r>
              <a:rPr sz="1800" spc="-10" dirty="0">
                <a:latin typeface="Arial"/>
                <a:cs typeface="Arial"/>
              </a:rPr>
              <a:t>ed</a:t>
            </a:r>
            <a:r>
              <a:rPr sz="1800" dirty="0">
                <a:latin typeface="Arial"/>
                <a:cs typeface="Arial"/>
              </a:rPr>
              <a:t>.</a:t>
            </a:r>
            <a:r>
              <a:rPr sz="1800" spc="5" dirty="0">
                <a:latin typeface="Arial"/>
                <a:cs typeface="Arial"/>
              </a:rPr>
              <a:t> </a:t>
            </a:r>
            <a:r>
              <a:rPr sz="1800" spc="-10" dirty="0">
                <a:latin typeface="Arial"/>
                <a:cs typeface="Arial"/>
              </a:rPr>
              <a:t>20</a:t>
            </a:r>
            <a:r>
              <a:rPr sz="1800" spc="-140" dirty="0">
                <a:latin typeface="Arial"/>
                <a:cs typeface="Arial"/>
              </a:rPr>
              <a:t>1</a:t>
            </a:r>
            <a:r>
              <a:rPr sz="1800" spc="-10" dirty="0">
                <a:latin typeface="Arial"/>
                <a:cs typeface="Arial"/>
              </a:rPr>
              <a:t>1</a:t>
            </a:r>
            <a:r>
              <a:rPr sz="1800" dirty="0">
                <a:latin typeface="Arial"/>
                <a:cs typeface="Arial"/>
              </a:rPr>
              <a:t>;</a:t>
            </a:r>
            <a:r>
              <a:rPr sz="1800" spc="-10" dirty="0">
                <a:latin typeface="Arial"/>
                <a:cs typeface="Arial"/>
              </a:rPr>
              <a:t>365</a:t>
            </a:r>
            <a:r>
              <a:rPr sz="1800" dirty="0">
                <a:latin typeface="Arial"/>
                <a:cs typeface="Arial"/>
              </a:rPr>
              <a:t>(</a:t>
            </a:r>
            <a:r>
              <a:rPr sz="1800" spc="-140" dirty="0">
                <a:latin typeface="Arial"/>
                <a:cs typeface="Arial"/>
              </a:rPr>
              <a:t>1</a:t>
            </a:r>
            <a:r>
              <a:rPr sz="1800" spc="-10" dirty="0">
                <a:latin typeface="Arial"/>
                <a:cs typeface="Arial"/>
              </a:rPr>
              <a:t>1</a:t>
            </a:r>
            <a:r>
              <a:rPr sz="1800" dirty="0">
                <a:latin typeface="Arial"/>
                <a:cs typeface="Arial"/>
              </a:rPr>
              <a:t>):</a:t>
            </a:r>
            <a:r>
              <a:rPr sz="1800" spc="-10" dirty="0">
                <a:latin typeface="Arial"/>
                <a:cs typeface="Arial"/>
              </a:rPr>
              <a:t>981</a:t>
            </a:r>
            <a:r>
              <a:rPr sz="1800" dirty="0">
                <a:latin typeface="Arial"/>
                <a:cs typeface="Arial"/>
              </a:rPr>
              <a:t>-</a:t>
            </a:r>
            <a:r>
              <a:rPr sz="1800" spc="-10" dirty="0">
                <a:latin typeface="Arial"/>
                <a:cs typeface="Arial"/>
              </a:rPr>
              <a:t>92</a:t>
            </a:r>
            <a:endParaRPr sz="18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4006215" cy="2031325"/>
          </a:xfrm>
          <a:prstGeom prst="rect">
            <a:avLst/>
          </a:prstGeom>
        </p:spPr>
        <p:txBody>
          <a:bodyPr vert="horz" wrap="square" lIns="0" tIns="0" rIns="0" bIns="0" rtlCol="0">
            <a:spAutoFit/>
          </a:bodyPr>
          <a:lstStyle/>
          <a:p>
            <a:pPr marL="1270" algn="ctr">
              <a:lnSpc>
                <a:spcPct val="100000"/>
              </a:lnSpc>
            </a:pPr>
            <a:r>
              <a:rPr lang="fr-CA" b="0" u="none" dirty="0" smtClean="0">
                <a:latin typeface="Arial"/>
                <a:cs typeface="Arial"/>
              </a:rPr>
              <a:t>Anticoagulants</a:t>
            </a:r>
            <a:br>
              <a:rPr lang="fr-CA" b="0" u="none" dirty="0" smtClean="0">
                <a:latin typeface="Arial"/>
                <a:cs typeface="Arial"/>
              </a:rPr>
            </a:br>
            <a:r>
              <a:rPr lang="fr-CA" b="0" u="none" dirty="0" err="1" smtClean="0"/>
              <a:t>Novel</a:t>
            </a:r>
            <a:r>
              <a:rPr lang="fr-CA" b="0" u="none" dirty="0"/>
              <a:t/>
            </a:r>
            <a:br>
              <a:rPr lang="fr-CA" b="0" u="none" dirty="0"/>
            </a:br>
            <a:endParaRPr b="0" u="none" dirty="0">
              <a:latin typeface="Arial"/>
              <a:cs typeface="Arial"/>
            </a:endParaRPr>
          </a:p>
        </p:txBody>
      </p:sp>
      <p:sp>
        <p:nvSpPr>
          <p:cNvPr id="3" name="object 3"/>
          <p:cNvSpPr txBox="1"/>
          <p:nvPr/>
        </p:nvSpPr>
        <p:spPr>
          <a:xfrm>
            <a:off x="78739" y="1856531"/>
            <a:ext cx="4310380" cy="3884012"/>
          </a:xfrm>
          <a:prstGeom prst="rect">
            <a:avLst/>
          </a:prstGeom>
        </p:spPr>
        <p:txBody>
          <a:bodyPr vert="horz" wrap="square" lIns="0" tIns="0" rIns="0" bIns="0" rtlCol="0">
            <a:spAutoFit/>
          </a:bodyPr>
          <a:lstStyle/>
          <a:p>
            <a:pPr marL="355600" marR="245110" indent="-342900">
              <a:lnSpc>
                <a:spcPct val="100699"/>
              </a:lnSpc>
              <a:buChar char="•"/>
              <a:tabLst>
                <a:tab pos="355600" algn="l"/>
              </a:tabLst>
            </a:pPr>
            <a:r>
              <a:rPr lang="fr-FR" sz="2400" dirty="0">
                <a:latin typeface="Arial"/>
                <a:cs typeface="Arial"/>
              </a:rPr>
              <a:t>“</a:t>
            </a:r>
            <a:r>
              <a:rPr lang="fr-FR" sz="2400" spc="-15" dirty="0">
                <a:latin typeface="Arial"/>
                <a:cs typeface="Arial"/>
              </a:rPr>
              <a:t>A</a:t>
            </a:r>
            <a:r>
              <a:rPr lang="fr-FR" sz="2400" spc="-10" dirty="0">
                <a:latin typeface="Arial"/>
                <a:cs typeface="Arial"/>
              </a:rPr>
              <a:t>R</a:t>
            </a:r>
            <a:r>
              <a:rPr lang="fr-FR" sz="2400" spc="-5" dirty="0">
                <a:latin typeface="Arial"/>
                <a:cs typeface="Arial"/>
              </a:rPr>
              <a:t>I</a:t>
            </a:r>
            <a:r>
              <a:rPr lang="fr-FR" sz="2400" spc="-15" dirty="0">
                <a:latin typeface="Arial"/>
                <a:cs typeface="Arial"/>
              </a:rPr>
              <a:t>ST</a:t>
            </a:r>
            <a:r>
              <a:rPr lang="fr-FR" sz="2400" spc="-10" dirty="0">
                <a:latin typeface="Arial"/>
                <a:cs typeface="Arial"/>
              </a:rPr>
              <a:t>OTE</a:t>
            </a:r>
            <a:r>
              <a:rPr lang="fr-FR" sz="2400" spc="-5" dirty="0">
                <a:latin typeface="Arial"/>
                <a:cs typeface="Arial"/>
              </a:rPr>
              <a:t>:</a:t>
            </a:r>
            <a:r>
              <a:rPr lang="fr-FR" sz="2400" spc="25" dirty="0">
                <a:latin typeface="Arial"/>
                <a:cs typeface="Arial"/>
              </a:rPr>
              <a:t> </a:t>
            </a:r>
            <a:r>
              <a:rPr lang="fr-FR" sz="2400" spc="-5" dirty="0">
                <a:latin typeface="Arial"/>
                <a:cs typeface="Arial"/>
              </a:rPr>
              <a:t>une victoire majeure pour l’</a:t>
            </a:r>
            <a:r>
              <a:rPr lang="fr-FR" sz="2400" spc="-5" dirty="0" err="1">
                <a:latin typeface="Arial"/>
                <a:cs typeface="Arial"/>
              </a:rPr>
              <a:t>Apixaban</a:t>
            </a:r>
            <a:r>
              <a:rPr lang="fr-FR" sz="2400" spc="-5" dirty="0">
                <a:latin typeface="Arial"/>
                <a:cs typeface="Arial"/>
              </a:rPr>
              <a:t> dans la FA.</a:t>
            </a:r>
            <a:r>
              <a:rPr lang="fr-FR" sz="2400" spc="-5" dirty="0">
                <a:latin typeface="ＭＳ Ｐゴシック"/>
                <a:cs typeface="ＭＳ Ｐゴシック"/>
              </a:rPr>
              <a:t>”</a:t>
            </a:r>
            <a:endParaRPr lang="fr-FR" sz="2400" dirty="0">
              <a:latin typeface="ＭＳ Ｐゴシック"/>
              <a:cs typeface="ＭＳ Ｐゴシック"/>
            </a:endParaRPr>
          </a:p>
          <a:p>
            <a:pPr marL="355600" indent="-342900">
              <a:lnSpc>
                <a:spcPct val="100000"/>
              </a:lnSpc>
              <a:spcBef>
                <a:spcPts val="670"/>
              </a:spcBef>
              <a:buFont typeface="Arial"/>
              <a:buChar char="•"/>
              <a:tabLst>
                <a:tab pos="355600" algn="l"/>
              </a:tabLst>
            </a:pPr>
            <a:r>
              <a:rPr lang="fr-FR" sz="2400" dirty="0">
                <a:latin typeface="ＭＳ Ｐゴシック"/>
                <a:cs typeface="ＭＳ Ｐゴシック"/>
              </a:rPr>
              <a:t>“</a:t>
            </a:r>
            <a:r>
              <a:rPr lang="fr-FR" sz="2400" spc="-5" dirty="0">
                <a:latin typeface="Arial"/>
                <a:cs typeface="Arial"/>
              </a:rPr>
              <a:t>Le plus positif jusqu’à maintenant</a:t>
            </a:r>
            <a:r>
              <a:rPr lang="fr-FR" sz="2400" spc="-5" dirty="0">
                <a:latin typeface="ＭＳ Ｐゴシック"/>
                <a:cs typeface="ＭＳ Ｐゴシック"/>
              </a:rPr>
              <a:t>”</a:t>
            </a:r>
            <a:endParaRPr lang="fr-FR" sz="2400" dirty="0">
              <a:latin typeface="ＭＳ Ｐゴシック"/>
              <a:cs typeface="ＭＳ Ｐゴシック"/>
            </a:endParaRPr>
          </a:p>
          <a:p>
            <a:pPr marL="355600" marR="5080" indent="-342900">
              <a:lnSpc>
                <a:spcPct val="100000"/>
              </a:lnSpc>
              <a:spcBef>
                <a:spcPts val="670"/>
              </a:spcBef>
              <a:buFont typeface="Arial"/>
              <a:buChar char="•"/>
              <a:tabLst>
                <a:tab pos="355600" algn="l"/>
              </a:tabLst>
            </a:pPr>
            <a:r>
              <a:rPr lang="fr-FR" sz="2400" dirty="0">
                <a:latin typeface="ＭＳ Ｐゴシック"/>
                <a:cs typeface="ＭＳ Ｐゴシック"/>
              </a:rPr>
              <a:t>“</a:t>
            </a:r>
            <a:r>
              <a:rPr lang="fr-FR" sz="2400" spc="-5" dirty="0">
                <a:latin typeface="Arial"/>
                <a:cs typeface="Arial"/>
              </a:rPr>
              <a:t>Premier des trois nouveaux anticoagulants oraux à montrer une réduction nette de la mortalité toutes causes confondues.</a:t>
            </a:r>
            <a:r>
              <a:rPr lang="fr-FR" sz="2400" spc="-5" dirty="0">
                <a:latin typeface="ＭＳ Ｐゴシック"/>
                <a:cs typeface="ＭＳ Ｐゴシック"/>
              </a:rPr>
              <a:t>”</a:t>
            </a:r>
            <a:endParaRPr lang="fr-FR" sz="2400" dirty="0">
              <a:latin typeface="ＭＳ Ｐゴシック"/>
              <a:cs typeface="ＭＳ Ｐゴシック"/>
            </a:endParaRPr>
          </a:p>
        </p:txBody>
      </p:sp>
      <p:sp>
        <p:nvSpPr>
          <p:cNvPr id="4" name="object 4"/>
          <p:cNvSpPr/>
          <p:nvPr/>
        </p:nvSpPr>
        <p:spPr>
          <a:xfrm>
            <a:off x="4724400" y="0"/>
            <a:ext cx="4419599" cy="617219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869940" y="832286"/>
            <a:ext cx="1409065" cy="276999"/>
          </a:xfrm>
          <a:prstGeom prst="rect">
            <a:avLst/>
          </a:prstGeom>
        </p:spPr>
        <p:txBody>
          <a:bodyPr vert="horz" wrap="square" lIns="0" tIns="0" rIns="0" bIns="0" rtlCol="0">
            <a:spAutoFit/>
          </a:bodyPr>
          <a:lstStyle/>
          <a:p>
            <a:pPr marL="12700">
              <a:lnSpc>
                <a:spcPct val="100000"/>
              </a:lnSpc>
            </a:pPr>
            <a:r>
              <a:rPr lang="fr-CA" sz="1800" b="1" dirty="0" smtClean="0">
                <a:latin typeface="Arial"/>
                <a:cs typeface="Arial"/>
              </a:rPr>
              <a:t>Agrandi x 3</a:t>
            </a:r>
            <a:endParaRPr sz="1800" dirty="0">
              <a:latin typeface="Arial"/>
              <a:cs typeface="Arial"/>
            </a:endParaRPr>
          </a:p>
        </p:txBody>
      </p:sp>
      <p:sp>
        <p:nvSpPr>
          <p:cNvPr id="6" name="object 6"/>
          <p:cNvSpPr txBox="1"/>
          <p:nvPr/>
        </p:nvSpPr>
        <p:spPr>
          <a:xfrm>
            <a:off x="78739" y="6282173"/>
            <a:ext cx="8037830" cy="254000"/>
          </a:xfrm>
          <a:prstGeom prst="rect">
            <a:avLst/>
          </a:prstGeom>
        </p:spPr>
        <p:txBody>
          <a:bodyPr vert="horz" wrap="square" lIns="0" tIns="0" rIns="0" bIns="0" rtlCol="0">
            <a:spAutoFit/>
          </a:bodyPr>
          <a:lstStyle/>
          <a:p>
            <a:pPr marL="12700">
              <a:lnSpc>
                <a:spcPct val="100000"/>
              </a:lnSpc>
              <a:tabLst>
                <a:tab pos="4495800" algn="l"/>
              </a:tabLst>
            </a:pPr>
            <a:r>
              <a:rPr sz="1800" u="sng" spc="-10" dirty="0">
                <a:solidFill>
                  <a:srgbClr val="009999"/>
                </a:solidFill>
                <a:latin typeface="Arial"/>
                <a:cs typeface="Arial"/>
                <a:hlinkClick r:id="rId3"/>
              </a:rPr>
              <a:t>h</a:t>
            </a:r>
            <a:r>
              <a:rPr sz="1800" u="sng" dirty="0">
                <a:solidFill>
                  <a:srgbClr val="009999"/>
                </a:solidFill>
                <a:latin typeface="Arial"/>
                <a:cs typeface="Arial"/>
                <a:hlinkClick r:id="rId3"/>
              </a:rPr>
              <a:t>tt</a:t>
            </a:r>
            <a:r>
              <a:rPr sz="1800" u="sng" spc="-10" dirty="0">
                <a:solidFill>
                  <a:srgbClr val="009999"/>
                </a:solidFill>
                <a:latin typeface="Arial"/>
                <a:cs typeface="Arial"/>
                <a:hlinkClick r:id="rId3"/>
              </a:rPr>
              <a:t>p</a:t>
            </a:r>
            <a:r>
              <a:rPr sz="1800" u="sng" dirty="0">
                <a:solidFill>
                  <a:srgbClr val="009999"/>
                </a:solidFill>
                <a:latin typeface="Arial"/>
                <a:cs typeface="Arial"/>
                <a:hlinkClick r:id="rId3"/>
              </a:rPr>
              <a:t>://</a:t>
            </a:r>
            <a:r>
              <a:rPr sz="1800" u="sng" spc="-30" dirty="0">
                <a:solidFill>
                  <a:srgbClr val="009999"/>
                </a:solidFill>
                <a:latin typeface="Arial"/>
                <a:cs typeface="Arial"/>
                <a:hlinkClick r:id="rId3"/>
              </a:rPr>
              <a:t>ww</a:t>
            </a:r>
            <a:r>
              <a:rPr sz="1800" u="sng" spc="-114" dirty="0">
                <a:solidFill>
                  <a:srgbClr val="009999"/>
                </a:solidFill>
                <a:latin typeface="Arial"/>
                <a:cs typeface="Arial"/>
                <a:hlinkClick r:id="rId3"/>
              </a:rPr>
              <a:t>w</a:t>
            </a:r>
            <a:r>
              <a:rPr sz="1800" u="sng" dirty="0">
                <a:solidFill>
                  <a:srgbClr val="009999"/>
                </a:solidFill>
                <a:latin typeface="Arial"/>
                <a:cs typeface="Arial"/>
                <a:hlinkClick r:id="rId3"/>
              </a:rPr>
              <a:t>.t</a:t>
            </a:r>
            <a:r>
              <a:rPr sz="1800" u="sng" spc="-10" dirty="0">
                <a:solidFill>
                  <a:srgbClr val="009999"/>
                </a:solidFill>
                <a:latin typeface="Arial"/>
                <a:cs typeface="Arial"/>
                <a:hlinkClick r:id="rId3"/>
              </a:rPr>
              <a:t>heh</a:t>
            </a:r>
            <a:r>
              <a:rPr sz="1800" u="sng" spc="5" dirty="0">
                <a:solidFill>
                  <a:srgbClr val="009999"/>
                </a:solidFill>
                <a:latin typeface="Arial"/>
                <a:cs typeface="Arial"/>
                <a:hlinkClick r:id="rId3"/>
              </a:rPr>
              <a:t>e</a:t>
            </a:r>
            <a:r>
              <a:rPr sz="1800" u="sng" spc="-10" dirty="0">
                <a:solidFill>
                  <a:srgbClr val="009999"/>
                </a:solidFill>
                <a:latin typeface="Arial"/>
                <a:cs typeface="Arial"/>
                <a:hlinkClick r:id="rId3"/>
              </a:rPr>
              <a:t>a</a:t>
            </a:r>
            <a:r>
              <a:rPr sz="1800" u="sng" dirty="0">
                <a:solidFill>
                  <a:srgbClr val="009999"/>
                </a:solidFill>
                <a:latin typeface="Arial"/>
                <a:cs typeface="Arial"/>
                <a:hlinkClick r:id="rId3"/>
              </a:rPr>
              <a:t>rt.</a:t>
            </a:r>
            <a:r>
              <a:rPr sz="1800" u="sng" spc="-10" dirty="0">
                <a:solidFill>
                  <a:srgbClr val="009999"/>
                </a:solidFill>
                <a:latin typeface="Arial"/>
                <a:cs typeface="Arial"/>
                <a:hlinkClick r:id="rId3"/>
              </a:rPr>
              <a:t>o</a:t>
            </a:r>
            <a:r>
              <a:rPr sz="1800" u="sng" dirty="0">
                <a:solidFill>
                  <a:srgbClr val="009999"/>
                </a:solidFill>
                <a:latin typeface="Arial"/>
                <a:cs typeface="Arial"/>
                <a:hlinkClick r:id="rId3"/>
              </a:rPr>
              <a:t>r</a:t>
            </a:r>
            <a:r>
              <a:rPr sz="1800" u="sng" spc="-10" dirty="0">
                <a:solidFill>
                  <a:srgbClr val="009999"/>
                </a:solidFill>
                <a:latin typeface="Arial"/>
                <a:cs typeface="Arial"/>
                <a:hlinkClick r:id="rId3"/>
              </a:rPr>
              <a:t>g</a:t>
            </a:r>
            <a:r>
              <a:rPr sz="1800" u="sng" dirty="0">
                <a:solidFill>
                  <a:srgbClr val="009999"/>
                </a:solidFill>
                <a:latin typeface="Arial"/>
                <a:cs typeface="Arial"/>
                <a:hlinkClick r:id="rId3"/>
              </a:rPr>
              <a:t>/</a:t>
            </a:r>
            <a:r>
              <a:rPr sz="1800" u="sng" spc="-10" dirty="0">
                <a:solidFill>
                  <a:srgbClr val="009999"/>
                </a:solidFill>
                <a:latin typeface="Arial"/>
                <a:cs typeface="Arial"/>
                <a:hlinkClick r:id="rId3"/>
              </a:rPr>
              <a:t>a</a:t>
            </a:r>
            <a:r>
              <a:rPr sz="1800" u="sng" dirty="0">
                <a:solidFill>
                  <a:srgbClr val="009999"/>
                </a:solidFill>
                <a:latin typeface="Arial"/>
                <a:cs typeface="Arial"/>
                <a:hlinkClick r:id="rId3"/>
              </a:rPr>
              <a:t>rt</a:t>
            </a:r>
            <a:r>
              <a:rPr sz="1800" u="sng" spc="-5" dirty="0">
                <a:solidFill>
                  <a:srgbClr val="009999"/>
                </a:solidFill>
                <a:latin typeface="Arial"/>
                <a:cs typeface="Arial"/>
                <a:hlinkClick r:id="rId3"/>
              </a:rPr>
              <a:t>i</a:t>
            </a:r>
            <a:r>
              <a:rPr sz="1800" u="sng" dirty="0">
                <a:solidFill>
                  <a:srgbClr val="009999"/>
                </a:solidFill>
                <a:latin typeface="Arial"/>
                <a:cs typeface="Arial"/>
                <a:hlinkClick r:id="rId3"/>
              </a:rPr>
              <a:t>c</a:t>
            </a:r>
            <a:r>
              <a:rPr sz="1800" u="sng" spc="-5" dirty="0">
                <a:solidFill>
                  <a:srgbClr val="009999"/>
                </a:solidFill>
                <a:latin typeface="Arial"/>
                <a:cs typeface="Arial"/>
                <a:hlinkClick r:id="rId3"/>
              </a:rPr>
              <a:t>l</a:t>
            </a:r>
            <a:r>
              <a:rPr sz="1800" u="sng" spc="-10" dirty="0">
                <a:solidFill>
                  <a:srgbClr val="009999"/>
                </a:solidFill>
                <a:latin typeface="Arial"/>
                <a:cs typeface="Arial"/>
                <a:hlinkClick r:id="rId3"/>
              </a:rPr>
              <a:t>e</a:t>
            </a:r>
            <a:r>
              <a:rPr sz="1800" u="sng" dirty="0">
                <a:solidFill>
                  <a:srgbClr val="009999"/>
                </a:solidFill>
                <a:latin typeface="Arial"/>
                <a:cs typeface="Arial"/>
                <a:hlinkClick r:id="rId3"/>
              </a:rPr>
              <a:t>/</a:t>
            </a:r>
            <a:r>
              <a:rPr sz="1800" u="sng" spc="5" dirty="0">
                <a:solidFill>
                  <a:srgbClr val="009999"/>
                </a:solidFill>
                <a:latin typeface="Arial"/>
                <a:cs typeface="Arial"/>
                <a:hlinkClick r:id="rId3"/>
              </a:rPr>
              <a:t>1</a:t>
            </a:r>
            <a:r>
              <a:rPr sz="1800" u="sng" spc="-10" dirty="0">
                <a:solidFill>
                  <a:srgbClr val="009999"/>
                </a:solidFill>
                <a:latin typeface="Arial"/>
                <a:cs typeface="Arial"/>
                <a:hlinkClick r:id="rId3"/>
              </a:rPr>
              <a:t>26</a:t>
            </a:r>
            <a:r>
              <a:rPr sz="1800" u="sng" spc="5" dirty="0">
                <a:solidFill>
                  <a:srgbClr val="009999"/>
                </a:solidFill>
                <a:latin typeface="Arial"/>
                <a:cs typeface="Arial"/>
                <a:hlinkClick r:id="rId3"/>
              </a:rPr>
              <a:t>8</a:t>
            </a:r>
            <a:r>
              <a:rPr sz="1800" u="sng" spc="-10" dirty="0">
                <a:solidFill>
                  <a:srgbClr val="009999"/>
                </a:solidFill>
                <a:latin typeface="Arial"/>
                <a:cs typeface="Arial"/>
                <a:hlinkClick r:id="rId3"/>
              </a:rPr>
              <a:t>723</a:t>
            </a:r>
            <a:r>
              <a:rPr sz="1800" u="sng" dirty="0">
                <a:solidFill>
                  <a:srgbClr val="009999"/>
                </a:solidFill>
                <a:latin typeface="Arial"/>
                <a:cs typeface="Arial"/>
                <a:hlinkClick r:id="rId3"/>
              </a:rPr>
              <a:t>.</a:t>
            </a:r>
            <a:r>
              <a:rPr sz="1800" u="sng" spc="5" dirty="0">
                <a:solidFill>
                  <a:srgbClr val="009999"/>
                </a:solidFill>
                <a:latin typeface="Arial"/>
                <a:cs typeface="Arial"/>
                <a:hlinkClick r:id="rId3"/>
              </a:rPr>
              <a:t>d</a:t>
            </a:r>
            <a:r>
              <a:rPr sz="1800" u="sng" dirty="0">
                <a:solidFill>
                  <a:srgbClr val="009999"/>
                </a:solidFill>
                <a:latin typeface="Arial"/>
                <a:cs typeface="Arial"/>
                <a:hlinkClick r:id="rId3"/>
              </a:rPr>
              <a:t>o</a:t>
            </a:r>
            <a:r>
              <a:rPr sz="1800" dirty="0">
                <a:latin typeface="Arial"/>
                <a:cs typeface="Arial"/>
              </a:rPr>
              <a:t>,	</a:t>
            </a:r>
            <a:r>
              <a:rPr sz="1800" spc="-5" dirty="0">
                <a:latin typeface="Arial"/>
                <a:cs typeface="Arial"/>
              </a:rPr>
              <a:t>D</a:t>
            </a:r>
            <a:r>
              <a:rPr sz="1800" spc="-10" dirty="0">
                <a:latin typeface="Arial"/>
                <a:cs typeface="Arial"/>
              </a:rPr>
              <a:t>ab</a:t>
            </a:r>
            <a:r>
              <a:rPr sz="1800" spc="-5" dirty="0">
                <a:latin typeface="Arial"/>
                <a:cs typeface="Arial"/>
              </a:rPr>
              <a:t>i</a:t>
            </a:r>
            <a:r>
              <a:rPr sz="1800" spc="-10" dirty="0">
                <a:latin typeface="Arial"/>
                <a:cs typeface="Arial"/>
              </a:rPr>
              <a:t>ga</a:t>
            </a:r>
            <a:r>
              <a:rPr sz="1800" dirty="0">
                <a:latin typeface="Arial"/>
                <a:cs typeface="Arial"/>
              </a:rPr>
              <a:t>tr</a:t>
            </a:r>
            <a:r>
              <a:rPr sz="1800" spc="-10" dirty="0">
                <a:latin typeface="Arial"/>
                <a:cs typeface="Arial"/>
              </a:rPr>
              <a:t>a</a:t>
            </a:r>
            <a:r>
              <a:rPr sz="1800" dirty="0">
                <a:latin typeface="Arial"/>
                <a:cs typeface="Arial"/>
              </a:rPr>
              <a:t>n</a:t>
            </a:r>
            <a:r>
              <a:rPr sz="1800" spc="20" dirty="0">
                <a:latin typeface="Arial"/>
                <a:cs typeface="Arial"/>
              </a:rPr>
              <a:t> </a:t>
            </a:r>
            <a:r>
              <a:rPr sz="1800" dirty="0">
                <a:latin typeface="Arial"/>
                <a:cs typeface="Arial"/>
              </a:rPr>
              <a:t>(</a:t>
            </a:r>
            <a:r>
              <a:rPr sz="1800" spc="-10" dirty="0">
                <a:latin typeface="Arial"/>
                <a:cs typeface="Arial"/>
              </a:rPr>
              <a:t>150</a:t>
            </a:r>
            <a:r>
              <a:rPr sz="1800" dirty="0">
                <a:latin typeface="Arial"/>
                <a:cs typeface="Arial"/>
              </a:rPr>
              <a:t>m</a:t>
            </a:r>
            <a:r>
              <a:rPr sz="1800" spc="-10" dirty="0">
                <a:latin typeface="Arial"/>
                <a:cs typeface="Arial"/>
              </a:rPr>
              <a:t>g</a:t>
            </a:r>
            <a:r>
              <a:rPr sz="1800" dirty="0">
                <a:latin typeface="Arial"/>
                <a:cs typeface="Arial"/>
              </a:rPr>
              <a:t>):</a:t>
            </a:r>
            <a:r>
              <a:rPr sz="1800" spc="5" dirty="0">
                <a:latin typeface="Arial"/>
                <a:cs typeface="Arial"/>
              </a:rPr>
              <a:t> </a:t>
            </a:r>
            <a:r>
              <a:rPr sz="1800" dirty="0">
                <a:latin typeface="Arial"/>
                <a:cs typeface="Arial"/>
              </a:rPr>
              <a:t>N </a:t>
            </a:r>
            <a:r>
              <a:rPr sz="1800" spc="-5" dirty="0">
                <a:latin typeface="Arial"/>
                <a:cs typeface="Arial"/>
              </a:rPr>
              <a:t>E</a:t>
            </a:r>
            <a:r>
              <a:rPr sz="1800" spc="-10" dirty="0">
                <a:latin typeface="Arial"/>
                <a:cs typeface="Arial"/>
              </a:rPr>
              <a:t>ng</a:t>
            </a:r>
            <a:r>
              <a:rPr sz="1800" dirty="0">
                <a:latin typeface="Arial"/>
                <a:cs typeface="Arial"/>
              </a:rPr>
              <a:t>l</a:t>
            </a:r>
            <a:r>
              <a:rPr sz="1800" spc="10" dirty="0">
                <a:latin typeface="Arial"/>
                <a:cs typeface="Arial"/>
              </a:rPr>
              <a:t> </a:t>
            </a:r>
            <a:r>
              <a:rPr sz="1800" dirty="0">
                <a:latin typeface="Arial"/>
                <a:cs typeface="Arial"/>
              </a:rPr>
              <a:t>J M</a:t>
            </a:r>
            <a:r>
              <a:rPr sz="1800" spc="-10" dirty="0">
                <a:latin typeface="Arial"/>
                <a:cs typeface="Arial"/>
              </a:rPr>
              <a:t>ed</a:t>
            </a:r>
            <a:endParaRPr sz="1800">
              <a:latin typeface="Arial"/>
              <a:cs typeface="Arial"/>
            </a:endParaRPr>
          </a:p>
        </p:txBody>
      </p:sp>
      <p:sp>
        <p:nvSpPr>
          <p:cNvPr id="7" name="object 7"/>
          <p:cNvSpPr txBox="1"/>
          <p:nvPr/>
        </p:nvSpPr>
        <p:spPr>
          <a:xfrm>
            <a:off x="78892" y="6556493"/>
            <a:ext cx="1919605" cy="254000"/>
          </a:xfrm>
          <a:prstGeom prst="rect">
            <a:avLst/>
          </a:prstGeom>
        </p:spPr>
        <p:txBody>
          <a:bodyPr vert="horz" wrap="square" lIns="0" tIns="0" rIns="0" bIns="0" rtlCol="0">
            <a:spAutoFit/>
          </a:bodyPr>
          <a:lstStyle/>
          <a:p>
            <a:pPr marL="12700">
              <a:lnSpc>
                <a:spcPct val="100000"/>
              </a:lnSpc>
            </a:pPr>
            <a:r>
              <a:rPr sz="1800" spc="-10" dirty="0">
                <a:latin typeface="Arial"/>
                <a:cs typeface="Arial"/>
              </a:rPr>
              <a:t>2009</a:t>
            </a:r>
            <a:r>
              <a:rPr sz="1800" dirty="0">
                <a:latin typeface="Arial"/>
                <a:cs typeface="Arial"/>
              </a:rPr>
              <a:t>;</a:t>
            </a:r>
            <a:r>
              <a:rPr sz="1800" spc="-10" dirty="0">
                <a:latin typeface="Arial"/>
                <a:cs typeface="Arial"/>
              </a:rPr>
              <a:t>361</a:t>
            </a:r>
            <a:r>
              <a:rPr sz="1800" dirty="0">
                <a:latin typeface="Arial"/>
                <a:cs typeface="Arial"/>
              </a:rPr>
              <a:t>:</a:t>
            </a:r>
            <a:r>
              <a:rPr sz="1800" spc="-140" dirty="0">
                <a:latin typeface="Arial"/>
                <a:cs typeface="Arial"/>
              </a:rPr>
              <a:t>1</a:t>
            </a:r>
            <a:r>
              <a:rPr sz="1800" spc="-10" dirty="0">
                <a:latin typeface="Arial"/>
                <a:cs typeface="Arial"/>
              </a:rPr>
              <a:t>139</a:t>
            </a:r>
            <a:r>
              <a:rPr sz="1800" dirty="0">
                <a:latin typeface="Arial"/>
                <a:cs typeface="Arial"/>
              </a:rPr>
              <a:t>-</a:t>
            </a:r>
            <a:r>
              <a:rPr sz="1800" spc="-10" dirty="0">
                <a:latin typeface="Arial"/>
                <a:cs typeface="Arial"/>
              </a:rPr>
              <a:t>51.</a:t>
            </a:r>
            <a:endParaRPr sz="1800">
              <a:latin typeface="Arial"/>
              <a:cs typeface="Arial"/>
            </a:endParaRPr>
          </a:p>
        </p:txBody>
      </p:sp>
      <p:sp>
        <p:nvSpPr>
          <p:cNvPr id="8" name="object 8"/>
          <p:cNvSpPr txBox="1"/>
          <p:nvPr/>
        </p:nvSpPr>
        <p:spPr>
          <a:xfrm>
            <a:off x="2221560" y="6556493"/>
            <a:ext cx="469519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A</a:t>
            </a:r>
            <a:r>
              <a:rPr sz="1800" spc="-10" dirty="0">
                <a:latin typeface="Arial"/>
                <a:cs typeface="Arial"/>
              </a:rPr>
              <a:t>p</a:t>
            </a:r>
            <a:r>
              <a:rPr sz="1800" spc="-5" dirty="0">
                <a:latin typeface="Arial"/>
                <a:cs typeface="Arial"/>
              </a:rPr>
              <a:t>i</a:t>
            </a:r>
            <a:r>
              <a:rPr sz="1800" spc="-15" dirty="0">
                <a:latin typeface="Arial"/>
                <a:cs typeface="Arial"/>
              </a:rPr>
              <a:t>x</a:t>
            </a:r>
            <a:r>
              <a:rPr sz="1800" spc="-10" dirty="0">
                <a:latin typeface="Arial"/>
                <a:cs typeface="Arial"/>
              </a:rPr>
              <a:t>aban</a:t>
            </a:r>
            <a:r>
              <a:rPr sz="1800" dirty="0">
                <a:latin typeface="Arial"/>
                <a:cs typeface="Arial"/>
              </a:rPr>
              <a:t>:</a:t>
            </a:r>
            <a:r>
              <a:rPr sz="1800" spc="30" dirty="0">
                <a:latin typeface="Arial"/>
                <a:cs typeface="Arial"/>
              </a:rPr>
              <a:t> </a:t>
            </a:r>
            <a:r>
              <a:rPr sz="1800" dirty="0">
                <a:latin typeface="Arial"/>
                <a:cs typeface="Arial"/>
              </a:rPr>
              <a:t>N </a:t>
            </a:r>
            <a:r>
              <a:rPr sz="1800" spc="-5" dirty="0">
                <a:latin typeface="Arial"/>
                <a:cs typeface="Arial"/>
              </a:rPr>
              <a:t>E</a:t>
            </a:r>
            <a:r>
              <a:rPr sz="1800" spc="-10" dirty="0">
                <a:latin typeface="Arial"/>
                <a:cs typeface="Arial"/>
              </a:rPr>
              <a:t>ng</a:t>
            </a:r>
            <a:r>
              <a:rPr sz="1800" dirty="0">
                <a:latin typeface="Arial"/>
                <a:cs typeface="Arial"/>
              </a:rPr>
              <a:t>l</a:t>
            </a:r>
            <a:r>
              <a:rPr sz="1800" spc="10" dirty="0">
                <a:latin typeface="Arial"/>
                <a:cs typeface="Arial"/>
              </a:rPr>
              <a:t> </a:t>
            </a:r>
            <a:r>
              <a:rPr sz="1800" dirty="0">
                <a:latin typeface="Arial"/>
                <a:cs typeface="Arial"/>
              </a:rPr>
              <a:t>J</a:t>
            </a:r>
            <a:r>
              <a:rPr sz="1800" spc="-10" dirty="0">
                <a:latin typeface="Arial"/>
                <a:cs typeface="Arial"/>
              </a:rPr>
              <a:t> </a:t>
            </a:r>
            <a:r>
              <a:rPr sz="1800" dirty="0">
                <a:latin typeface="Arial"/>
                <a:cs typeface="Arial"/>
              </a:rPr>
              <a:t>M</a:t>
            </a:r>
            <a:r>
              <a:rPr sz="1800" spc="-10" dirty="0">
                <a:latin typeface="Arial"/>
                <a:cs typeface="Arial"/>
              </a:rPr>
              <a:t>ed</a:t>
            </a:r>
            <a:r>
              <a:rPr sz="1800" dirty="0">
                <a:latin typeface="Arial"/>
                <a:cs typeface="Arial"/>
              </a:rPr>
              <a:t>.</a:t>
            </a:r>
            <a:r>
              <a:rPr sz="1800" spc="5" dirty="0">
                <a:latin typeface="Arial"/>
                <a:cs typeface="Arial"/>
              </a:rPr>
              <a:t> </a:t>
            </a:r>
            <a:r>
              <a:rPr sz="1800" spc="-10" dirty="0">
                <a:latin typeface="Arial"/>
                <a:cs typeface="Arial"/>
              </a:rPr>
              <a:t>20</a:t>
            </a:r>
            <a:r>
              <a:rPr sz="1800" spc="-140" dirty="0">
                <a:latin typeface="Arial"/>
                <a:cs typeface="Arial"/>
              </a:rPr>
              <a:t>1</a:t>
            </a:r>
            <a:r>
              <a:rPr sz="1800" spc="-10" dirty="0">
                <a:latin typeface="Arial"/>
                <a:cs typeface="Arial"/>
              </a:rPr>
              <a:t>1</a:t>
            </a:r>
            <a:r>
              <a:rPr sz="1800" dirty="0">
                <a:latin typeface="Arial"/>
                <a:cs typeface="Arial"/>
              </a:rPr>
              <a:t>;</a:t>
            </a:r>
            <a:r>
              <a:rPr sz="1800" spc="-10" dirty="0">
                <a:latin typeface="Arial"/>
                <a:cs typeface="Arial"/>
              </a:rPr>
              <a:t>365</a:t>
            </a:r>
            <a:r>
              <a:rPr sz="1800" dirty="0">
                <a:latin typeface="Arial"/>
                <a:cs typeface="Arial"/>
              </a:rPr>
              <a:t>(</a:t>
            </a:r>
            <a:r>
              <a:rPr sz="1800" spc="-140" dirty="0">
                <a:latin typeface="Arial"/>
                <a:cs typeface="Arial"/>
              </a:rPr>
              <a:t>1</a:t>
            </a:r>
            <a:r>
              <a:rPr sz="1800" spc="-10" dirty="0">
                <a:latin typeface="Arial"/>
                <a:cs typeface="Arial"/>
              </a:rPr>
              <a:t>1</a:t>
            </a:r>
            <a:r>
              <a:rPr sz="1800" dirty="0">
                <a:latin typeface="Arial"/>
                <a:cs typeface="Arial"/>
              </a:rPr>
              <a:t>):</a:t>
            </a:r>
            <a:r>
              <a:rPr sz="1800" spc="-10" dirty="0">
                <a:latin typeface="Arial"/>
                <a:cs typeface="Arial"/>
              </a:rPr>
              <a:t>981</a:t>
            </a:r>
            <a:r>
              <a:rPr sz="1800" dirty="0">
                <a:latin typeface="Arial"/>
                <a:cs typeface="Arial"/>
              </a:rPr>
              <a:t>-</a:t>
            </a:r>
            <a:r>
              <a:rPr sz="1800" spc="-10" dirty="0">
                <a:latin typeface="Arial"/>
                <a:cs typeface="Arial"/>
              </a:rPr>
              <a:t>92</a:t>
            </a:r>
            <a:endParaRPr sz="18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354217"/>
          </a:xfrm>
          <a:prstGeom prst="rect">
            <a:avLst/>
          </a:prstGeom>
        </p:spPr>
        <p:txBody>
          <a:bodyPr vert="horz" wrap="square" lIns="0" tIns="0" rIns="0" bIns="0" rtlCol="0">
            <a:spAutoFit/>
          </a:bodyPr>
          <a:lstStyle/>
          <a:p>
            <a:pPr marL="1270" algn="ctr">
              <a:lnSpc>
                <a:spcPct val="100000"/>
              </a:lnSpc>
            </a:pPr>
            <a:r>
              <a:rPr lang="fr-CA" b="0" u="none" dirty="0" smtClean="0"/>
              <a:t>Anticoagulants</a:t>
            </a:r>
            <a:br>
              <a:rPr lang="fr-CA" b="0" u="none" dirty="0" smtClean="0"/>
            </a:br>
            <a:r>
              <a:rPr lang="fr-CA" b="0" u="none" dirty="0" err="1" smtClean="0"/>
              <a:t>Novel</a:t>
            </a:r>
            <a:endParaRPr b="0" u="none" dirty="0">
              <a:latin typeface="Arial"/>
              <a:cs typeface="Arial"/>
            </a:endParaRPr>
          </a:p>
        </p:txBody>
      </p:sp>
      <p:sp>
        <p:nvSpPr>
          <p:cNvPr id="3" name="object 3"/>
          <p:cNvSpPr txBox="1"/>
          <p:nvPr/>
        </p:nvSpPr>
        <p:spPr>
          <a:xfrm>
            <a:off x="78739" y="1856531"/>
            <a:ext cx="4310380" cy="3884012"/>
          </a:xfrm>
          <a:prstGeom prst="rect">
            <a:avLst/>
          </a:prstGeom>
        </p:spPr>
        <p:txBody>
          <a:bodyPr vert="horz" wrap="square" lIns="0" tIns="0" rIns="0" bIns="0" rtlCol="0">
            <a:spAutoFit/>
          </a:bodyPr>
          <a:lstStyle/>
          <a:p>
            <a:pPr marL="355600" marR="245110" indent="-342900">
              <a:lnSpc>
                <a:spcPct val="100699"/>
              </a:lnSpc>
              <a:buChar char="•"/>
              <a:tabLst>
                <a:tab pos="355600" algn="l"/>
              </a:tabLst>
            </a:pPr>
            <a:r>
              <a:rPr lang="fr-FR" sz="2400" dirty="0">
                <a:latin typeface="Arial"/>
                <a:cs typeface="Arial"/>
              </a:rPr>
              <a:t>“</a:t>
            </a:r>
            <a:r>
              <a:rPr lang="fr-FR" sz="2400" spc="-15" dirty="0">
                <a:latin typeface="Arial"/>
                <a:cs typeface="Arial"/>
              </a:rPr>
              <a:t>A</a:t>
            </a:r>
            <a:r>
              <a:rPr lang="fr-FR" sz="2400" spc="-10" dirty="0">
                <a:latin typeface="Arial"/>
                <a:cs typeface="Arial"/>
              </a:rPr>
              <a:t>R</a:t>
            </a:r>
            <a:r>
              <a:rPr lang="fr-FR" sz="2400" spc="-5" dirty="0">
                <a:latin typeface="Arial"/>
                <a:cs typeface="Arial"/>
              </a:rPr>
              <a:t>I</a:t>
            </a:r>
            <a:r>
              <a:rPr lang="fr-FR" sz="2400" spc="-15" dirty="0">
                <a:latin typeface="Arial"/>
                <a:cs typeface="Arial"/>
              </a:rPr>
              <a:t>ST</a:t>
            </a:r>
            <a:r>
              <a:rPr lang="fr-FR" sz="2400" spc="-10" dirty="0">
                <a:latin typeface="Arial"/>
                <a:cs typeface="Arial"/>
              </a:rPr>
              <a:t>OTE</a:t>
            </a:r>
            <a:r>
              <a:rPr lang="fr-FR" sz="2400" spc="-5" dirty="0">
                <a:latin typeface="Arial"/>
                <a:cs typeface="Arial"/>
              </a:rPr>
              <a:t>:</a:t>
            </a:r>
            <a:r>
              <a:rPr lang="fr-FR" sz="2400" spc="25" dirty="0">
                <a:latin typeface="Arial"/>
                <a:cs typeface="Arial"/>
              </a:rPr>
              <a:t> </a:t>
            </a:r>
            <a:r>
              <a:rPr lang="fr-FR" sz="2400" spc="-5" dirty="0">
                <a:latin typeface="Arial"/>
                <a:cs typeface="Arial"/>
              </a:rPr>
              <a:t>une victoire majeure pour l’</a:t>
            </a:r>
            <a:r>
              <a:rPr lang="fr-FR" sz="2400" spc="-5" dirty="0" err="1">
                <a:latin typeface="Arial"/>
                <a:cs typeface="Arial"/>
              </a:rPr>
              <a:t>Apixaban</a:t>
            </a:r>
            <a:r>
              <a:rPr lang="fr-FR" sz="2400" spc="-5" dirty="0">
                <a:latin typeface="Arial"/>
                <a:cs typeface="Arial"/>
              </a:rPr>
              <a:t> dans la FA.</a:t>
            </a:r>
            <a:r>
              <a:rPr lang="fr-FR" sz="2400" spc="-5" dirty="0">
                <a:latin typeface="ＭＳ Ｐゴシック"/>
                <a:cs typeface="ＭＳ Ｐゴシック"/>
              </a:rPr>
              <a:t>”</a:t>
            </a:r>
            <a:endParaRPr lang="fr-FR" sz="2400" dirty="0">
              <a:latin typeface="ＭＳ Ｐゴシック"/>
              <a:cs typeface="ＭＳ Ｐゴシック"/>
            </a:endParaRPr>
          </a:p>
          <a:p>
            <a:pPr marL="355600" indent="-342900">
              <a:lnSpc>
                <a:spcPct val="100000"/>
              </a:lnSpc>
              <a:spcBef>
                <a:spcPts val="670"/>
              </a:spcBef>
              <a:buFont typeface="Arial"/>
              <a:buChar char="•"/>
              <a:tabLst>
                <a:tab pos="355600" algn="l"/>
              </a:tabLst>
            </a:pPr>
            <a:r>
              <a:rPr lang="fr-FR" sz="2400" dirty="0">
                <a:latin typeface="ＭＳ Ｐゴシック"/>
                <a:cs typeface="ＭＳ Ｐゴシック"/>
              </a:rPr>
              <a:t>“</a:t>
            </a:r>
            <a:r>
              <a:rPr lang="fr-FR" sz="2400" spc="-5" dirty="0">
                <a:latin typeface="Arial"/>
                <a:cs typeface="Arial"/>
              </a:rPr>
              <a:t>Le plus positif jusqu’à maintenant</a:t>
            </a:r>
            <a:r>
              <a:rPr lang="fr-FR" sz="2400" spc="-5" dirty="0">
                <a:latin typeface="ＭＳ Ｐゴシック"/>
                <a:cs typeface="ＭＳ Ｐゴシック"/>
              </a:rPr>
              <a:t>”</a:t>
            </a:r>
            <a:endParaRPr lang="fr-FR" sz="2400" dirty="0">
              <a:latin typeface="ＭＳ Ｐゴシック"/>
              <a:cs typeface="ＭＳ Ｐゴシック"/>
            </a:endParaRPr>
          </a:p>
          <a:p>
            <a:pPr marL="355600" marR="5080" indent="-342900">
              <a:lnSpc>
                <a:spcPct val="100000"/>
              </a:lnSpc>
              <a:spcBef>
                <a:spcPts val="670"/>
              </a:spcBef>
              <a:buFont typeface="Arial"/>
              <a:buChar char="•"/>
              <a:tabLst>
                <a:tab pos="355600" algn="l"/>
              </a:tabLst>
            </a:pPr>
            <a:r>
              <a:rPr lang="fr-FR" sz="2400" dirty="0">
                <a:latin typeface="ＭＳ Ｐゴシック"/>
                <a:cs typeface="ＭＳ Ｐゴシック"/>
              </a:rPr>
              <a:t>“</a:t>
            </a:r>
            <a:r>
              <a:rPr lang="fr-FR" sz="2400" spc="-5" dirty="0">
                <a:latin typeface="Arial"/>
                <a:cs typeface="Arial"/>
              </a:rPr>
              <a:t>Premier des trois nouveaux anticoagulants oraux à montrer une réduction nette de la mortalité toutes causes confondues.</a:t>
            </a:r>
            <a:r>
              <a:rPr lang="fr-FR" sz="2400" spc="-5" dirty="0">
                <a:latin typeface="ＭＳ Ｐゴシック"/>
                <a:cs typeface="ＭＳ Ｐゴシック"/>
              </a:rPr>
              <a:t>”</a:t>
            </a:r>
            <a:endParaRPr lang="fr-FR" sz="2400" dirty="0">
              <a:latin typeface="ＭＳ Ｐゴシック"/>
              <a:cs typeface="ＭＳ Ｐゴシック"/>
            </a:endParaRPr>
          </a:p>
        </p:txBody>
      </p:sp>
      <p:sp>
        <p:nvSpPr>
          <p:cNvPr id="4" name="object 4"/>
          <p:cNvSpPr/>
          <p:nvPr/>
        </p:nvSpPr>
        <p:spPr>
          <a:xfrm>
            <a:off x="4668088" y="179831"/>
            <a:ext cx="4497323" cy="581253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8739" y="6282173"/>
            <a:ext cx="8037830" cy="254000"/>
          </a:xfrm>
          <a:prstGeom prst="rect">
            <a:avLst/>
          </a:prstGeom>
        </p:spPr>
        <p:txBody>
          <a:bodyPr vert="horz" wrap="square" lIns="0" tIns="0" rIns="0" bIns="0" rtlCol="0">
            <a:spAutoFit/>
          </a:bodyPr>
          <a:lstStyle/>
          <a:p>
            <a:pPr marL="12700">
              <a:lnSpc>
                <a:spcPct val="100000"/>
              </a:lnSpc>
              <a:tabLst>
                <a:tab pos="4495800" algn="l"/>
              </a:tabLst>
            </a:pPr>
            <a:r>
              <a:rPr sz="1800" u="sng" spc="-10" dirty="0">
                <a:solidFill>
                  <a:srgbClr val="009999"/>
                </a:solidFill>
                <a:latin typeface="Arial"/>
                <a:cs typeface="Arial"/>
                <a:hlinkClick r:id="rId3"/>
              </a:rPr>
              <a:t>h</a:t>
            </a:r>
            <a:r>
              <a:rPr sz="1800" u="sng" dirty="0">
                <a:solidFill>
                  <a:srgbClr val="009999"/>
                </a:solidFill>
                <a:latin typeface="Arial"/>
                <a:cs typeface="Arial"/>
                <a:hlinkClick r:id="rId3"/>
              </a:rPr>
              <a:t>tt</a:t>
            </a:r>
            <a:r>
              <a:rPr sz="1800" u="sng" spc="-10" dirty="0">
                <a:solidFill>
                  <a:srgbClr val="009999"/>
                </a:solidFill>
                <a:latin typeface="Arial"/>
                <a:cs typeface="Arial"/>
                <a:hlinkClick r:id="rId3"/>
              </a:rPr>
              <a:t>p</a:t>
            </a:r>
            <a:r>
              <a:rPr sz="1800" u="sng" dirty="0">
                <a:solidFill>
                  <a:srgbClr val="009999"/>
                </a:solidFill>
                <a:latin typeface="Arial"/>
                <a:cs typeface="Arial"/>
                <a:hlinkClick r:id="rId3"/>
              </a:rPr>
              <a:t>://</a:t>
            </a:r>
            <a:r>
              <a:rPr sz="1800" u="sng" spc="-30" dirty="0">
                <a:solidFill>
                  <a:srgbClr val="009999"/>
                </a:solidFill>
                <a:latin typeface="Arial"/>
                <a:cs typeface="Arial"/>
                <a:hlinkClick r:id="rId3"/>
              </a:rPr>
              <a:t>ww</a:t>
            </a:r>
            <a:r>
              <a:rPr sz="1800" u="sng" spc="-114" dirty="0">
                <a:solidFill>
                  <a:srgbClr val="009999"/>
                </a:solidFill>
                <a:latin typeface="Arial"/>
                <a:cs typeface="Arial"/>
                <a:hlinkClick r:id="rId3"/>
              </a:rPr>
              <a:t>w</a:t>
            </a:r>
            <a:r>
              <a:rPr sz="1800" u="sng" dirty="0">
                <a:solidFill>
                  <a:srgbClr val="009999"/>
                </a:solidFill>
                <a:latin typeface="Arial"/>
                <a:cs typeface="Arial"/>
                <a:hlinkClick r:id="rId3"/>
              </a:rPr>
              <a:t>.t</a:t>
            </a:r>
            <a:r>
              <a:rPr sz="1800" u="sng" spc="-10" dirty="0">
                <a:solidFill>
                  <a:srgbClr val="009999"/>
                </a:solidFill>
                <a:latin typeface="Arial"/>
                <a:cs typeface="Arial"/>
                <a:hlinkClick r:id="rId3"/>
              </a:rPr>
              <a:t>heh</a:t>
            </a:r>
            <a:r>
              <a:rPr sz="1800" u="sng" spc="5" dirty="0">
                <a:solidFill>
                  <a:srgbClr val="009999"/>
                </a:solidFill>
                <a:latin typeface="Arial"/>
                <a:cs typeface="Arial"/>
                <a:hlinkClick r:id="rId3"/>
              </a:rPr>
              <a:t>e</a:t>
            </a:r>
            <a:r>
              <a:rPr sz="1800" u="sng" spc="-10" dirty="0">
                <a:solidFill>
                  <a:srgbClr val="009999"/>
                </a:solidFill>
                <a:latin typeface="Arial"/>
                <a:cs typeface="Arial"/>
                <a:hlinkClick r:id="rId3"/>
              </a:rPr>
              <a:t>a</a:t>
            </a:r>
            <a:r>
              <a:rPr sz="1800" u="sng" dirty="0">
                <a:solidFill>
                  <a:srgbClr val="009999"/>
                </a:solidFill>
                <a:latin typeface="Arial"/>
                <a:cs typeface="Arial"/>
                <a:hlinkClick r:id="rId3"/>
              </a:rPr>
              <a:t>rt.</a:t>
            </a:r>
            <a:r>
              <a:rPr sz="1800" u="sng" spc="-10" dirty="0">
                <a:solidFill>
                  <a:srgbClr val="009999"/>
                </a:solidFill>
                <a:latin typeface="Arial"/>
                <a:cs typeface="Arial"/>
                <a:hlinkClick r:id="rId3"/>
              </a:rPr>
              <a:t>o</a:t>
            </a:r>
            <a:r>
              <a:rPr sz="1800" u="sng" dirty="0">
                <a:solidFill>
                  <a:srgbClr val="009999"/>
                </a:solidFill>
                <a:latin typeface="Arial"/>
                <a:cs typeface="Arial"/>
                <a:hlinkClick r:id="rId3"/>
              </a:rPr>
              <a:t>r</a:t>
            </a:r>
            <a:r>
              <a:rPr sz="1800" u="sng" spc="-10" dirty="0">
                <a:solidFill>
                  <a:srgbClr val="009999"/>
                </a:solidFill>
                <a:latin typeface="Arial"/>
                <a:cs typeface="Arial"/>
                <a:hlinkClick r:id="rId3"/>
              </a:rPr>
              <a:t>g</a:t>
            </a:r>
            <a:r>
              <a:rPr sz="1800" u="sng" dirty="0">
                <a:solidFill>
                  <a:srgbClr val="009999"/>
                </a:solidFill>
                <a:latin typeface="Arial"/>
                <a:cs typeface="Arial"/>
                <a:hlinkClick r:id="rId3"/>
              </a:rPr>
              <a:t>/</a:t>
            </a:r>
            <a:r>
              <a:rPr sz="1800" u="sng" spc="-10" dirty="0">
                <a:solidFill>
                  <a:srgbClr val="009999"/>
                </a:solidFill>
                <a:latin typeface="Arial"/>
                <a:cs typeface="Arial"/>
                <a:hlinkClick r:id="rId3"/>
              </a:rPr>
              <a:t>a</a:t>
            </a:r>
            <a:r>
              <a:rPr sz="1800" u="sng" dirty="0">
                <a:solidFill>
                  <a:srgbClr val="009999"/>
                </a:solidFill>
                <a:latin typeface="Arial"/>
                <a:cs typeface="Arial"/>
                <a:hlinkClick r:id="rId3"/>
              </a:rPr>
              <a:t>rt</a:t>
            </a:r>
            <a:r>
              <a:rPr sz="1800" u="sng" spc="-5" dirty="0">
                <a:solidFill>
                  <a:srgbClr val="009999"/>
                </a:solidFill>
                <a:latin typeface="Arial"/>
                <a:cs typeface="Arial"/>
                <a:hlinkClick r:id="rId3"/>
              </a:rPr>
              <a:t>i</a:t>
            </a:r>
            <a:r>
              <a:rPr sz="1800" u="sng" dirty="0">
                <a:solidFill>
                  <a:srgbClr val="009999"/>
                </a:solidFill>
                <a:latin typeface="Arial"/>
                <a:cs typeface="Arial"/>
                <a:hlinkClick r:id="rId3"/>
              </a:rPr>
              <a:t>c</a:t>
            </a:r>
            <a:r>
              <a:rPr sz="1800" u="sng" spc="-5" dirty="0">
                <a:solidFill>
                  <a:srgbClr val="009999"/>
                </a:solidFill>
                <a:latin typeface="Arial"/>
                <a:cs typeface="Arial"/>
                <a:hlinkClick r:id="rId3"/>
              </a:rPr>
              <a:t>l</a:t>
            </a:r>
            <a:r>
              <a:rPr sz="1800" u="sng" spc="-10" dirty="0">
                <a:solidFill>
                  <a:srgbClr val="009999"/>
                </a:solidFill>
                <a:latin typeface="Arial"/>
                <a:cs typeface="Arial"/>
                <a:hlinkClick r:id="rId3"/>
              </a:rPr>
              <a:t>e</a:t>
            </a:r>
            <a:r>
              <a:rPr sz="1800" u="sng" dirty="0">
                <a:solidFill>
                  <a:srgbClr val="009999"/>
                </a:solidFill>
                <a:latin typeface="Arial"/>
                <a:cs typeface="Arial"/>
                <a:hlinkClick r:id="rId3"/>
              </a:rPr>
              <a:t>/</a:t>
            </a:r>
            <a:r>
              <a:rPr sz="1800" u="sng" spc="5" dirty="0">
                <a:solidFill>
                  <a:srgbClr val="009999"/>
                </a:solidFill>
                <a:latin typeface="Arial"/>
                <a:cs typeface="Arial"/>
                <a:hlinkClick r:id="rId3"/>
              </a:rPr>
              <a:t>1</a:t>
            </a:r>
            <a:r>
              <a:rPr sz="1800" u="sng" spc="-10" dirty="0">
                <a:solidFill>
                  <a:srgbClr val="009999"/>
                </a:solidFill>
                <a:latin typeface="Arial"/>
                <a:cs typeface="Arial"/>
                <a:hlinkClick r:id="rId3"/>
              </a:rPr>
              <a:t>26</a:t>
            </a:r>
            <a:r>
              <a:rPr sz="1800" u="sng" spc="5" dirty="0">
                <a:solidFill>
                  <a:srgbClr val="009999"/>
                </a:solidFill>
                <a:latin typeface="Arial"/>
                <a:cs typeface="Arial"/>
                <a:hlinkClick r:id="rId3"/>
              </a:rPr>
              <a:t>8</a:t>
            </a:r>
            <a:r>
              <a:rPr sz="1800" u="sng" spc="-10" dirty="0">
                <a:solidFill>
                  <a:srgbClr val="009999"/>
                </a:solidFill>
                <a:latin typeface="Arial"/>
                <a:cs typeface="Arial"/>
                <a:hlinkClick r:id="rId3"/>
              </a:rPr>
              <a:t>723</a:t>
            </a:r>
            <a:r>
              <a:rPr sz="1800" u="sng" dirty="0">
                <a:solidFill>
                  <a:srgbClr val="009999"/>
                </a:solidFill>
                <a:latin typeface="Arial"/>
                <a:cs typeface="Arial"/>
                <a:hlinkClick r:id="rId3"/>
              </a:rPr>
              <a:t>.</a:t>
            </a:r>
            <a:r>
              <a:rPr sz="1800" u="sng" spc="5" dirty="0">
                <a:solidFill>
                  <a:srgbClr val="009999"/>
                </a:solidFill>
                <a:latin typeface="Arial"/>
                <a:cs typeface="Arial"/>
                <a:hlinkClick r:id="rId3"/>
              </a:rPr>
              <a:t>d</a:t>
            </a:r>
            <a:r>
              <a:rPr sz="1800" u="sng" dirty="0">
                <a:solidFill>
                  <a:srgbClr val="009999"/>
                </a:solidFill>
                <a:latin typeface="Arial"/>
                <a:cs typeface="Arial"/>
                <a:hlinkClick r:id="rId3"/>
              </a:rPr>
              <a:t>o</a:t>
            </a:r>
            <a:r>
              <a:rPr sz="1800" dirty="0">
                <a:latin typeface="Arial"/>
                <a:cs typeface="Arial"/>
              </a:rPr>
              <a:t>,	</a:t>
            </a:r>
            <a:r>
              <a:rPr sz="1800" spc="-5" dirty="0">
                <a:latin typeface="Arial"/>
                <a:cs typeface="Arial"/>
              </a:rPr>
              <a:t>D</a:t>
            </a:r>
            <a:r>
              <a:rPr sz="1800" spc="-10" dirty="0">
                <a:latin typeface="Arial"/>
                <a:cs typeface="Arial"/>
              </a:rPr>
              <a:t>ab</a:t>
            </a:r>
            <a:r>
              <a:rPr sz="1800" spc="-5" dirty="0">
                <a:latin typeface="Arial"/>
                <a:cs typeface="Arial"/>
              </a:rPr>
              <a:t>i</a:t>
            </a:r>
            <a:r>
              <a:rPr sz="1800" spc="-10" dirty="0">
                <a:latin typeface="Arial"/>
                <a:cs typeface="Arial"/>
              </a:rPr>
              <a:t>ga</a:t>
            </a:r>
            <a:r>
              <a:rPr sz="1800" dirty="0">
                <a:latin typeface="Arial"/>
                <a:cs typeface="Arial"/>
              </a:rPr>
              <a:t>tr</a:t>
            </a:r>
            <a:r>
              <a:rPr sz="1800" spc="-10" dirty="0">
                <a:latin typeface="Arial"/>
                <a:cs typeface="Arial"/>
              </a:rPr>
              <a:t>a</a:t>
            </a:r>
            <a:r>
              <a:rPr sz="1800" dirty="0">
                <a:latin typeface="Arial"/>
                <a:cs typeface="Arial"/>
              </a:rPr>
              <a:t>n</a:t>
            </a:r>
            <a:r>
              <a:rPr sz="1800" spc="20" dirty="0">
                <a:latin typeface="Arial"/>
                <a:cs typeface="Arial"/>
              </a:rPr>
              <a:t> </a:t>
            </a:r>
            <a:r>
              <a:rPr sz="1800" dirty="0">
                <a:latin typeface="Arial"/>
                <a:cs typeface="Arial"/>
              </a:rPr>
              <a:t>(</a:t>
            </a:r>
            <a:r>
              <a:rPr sz="1800" spc="-10" dirty="0">
                <a:latin typeface="Arial"/>
                <a:cs typeface="Arial"/>
              </a:rPr>
              <a:t>150</a:t>
            </a:r>
            <a:r>
              <a:rPr sz="1800" dirty="0">
                <a:latin typeface="Arial"/>
                <a:cs typeface="Arial"/>
              </a:rPr>
              <a:t>m</a:t>
            </a:r>
            <a:r>
              <a:rPr sz="1800" spc="-10" dirty="0">
                <a:latin typeface="Arial"/>
                <a:cs typeface="Arial"/>
              </a:rPr>
              <a:t>g</a:t>
            </a:r>
            <a:r>
              <a:rPr sz="1800" dirty="0">
                <a:latin typeface="Arial"/>
                <a:cs typeface="Arial"/>
              </a:rPr>
              <a:t>):</a:t>
            </a:r>
            <a:r>
              <a:rPr sz="1800" spc="5" dirty="0">
                <a:latin typeface="Arial"/>
                <a:cs typeface="Arial"/>
              </a:rPr>
              <a:t> </a:t>
            </a:r>
            <a:r>
              <a:rPr sz="1800" dirty="0">
                <a:latin typeface="Arial"/>
                <a:cs typeface="Arial"/>
              </a:rPr>
              <a:t>N </a:t>
            </a:r>
            <a:r>
              <a:rPr sz="1800" spc="-5" dirty="0">
                <a:latin typeface="Arial"/>
                <a:cs typeface="Arial"/>
              </a:rPr>
              <a:t>E</a:t>
            </a:r>
            <a:r>
              <a:rPr sz="1800" spc="-10" dirty="0">
                <a:latin typeface="Arial"/>
                <a:cs typeface="Arial"/>
              </a:rPr>
              <a:t>ng</a:t>
            </a:r>
            <a:r>
              <a:rPr sz="1800" dirty="0">
                <a:latin typeface="Arial"/>
                <a:cs typeface="Arial"/>
              </a:rPr>
              <a:t>l</a:t>
            </a:r>
            <a:r>
              <a:rPr sz="1800" spc="10" dirty="0">
                <a:latin typeface="Arial"/>
                <a:cs typeface="Arial"/>
              </a:rPr>
              <a:t> </a:t>
            </a:r>
            <a:r>
              <a:rPr sz="1800" dirty="0">
                <a:latin typeface="Arial"/>
                <a:cs typeface="Arial"/>
              </a:rPr>
              <a:t>J M</a:t>
            </a:r>
            <a:r>
              <a:rPr sz="1800" spc="-10" dirty="0">
                <a:latin typeface="Arial"/>
                <a:cs typeface="Arial"/>
              </a:rPr>
              <a:t>ed</a:t>
            </a:r>
            <a:endParaRPr sz="1800">
              <a:latin typeface="Arial"/>
              <a:cs typeface="Arial"/>
            </a:endParaRPr>
          </a:p>
        </p:txBody>
      </p:sp>
      <p:sp>
        <p:nvSpPr>
          <p:cNvPr id="6" name="object 6"/>
          <p:cNvSpPr txBox="1"/>
          <p:nvPr/>
        </p:nvSpPr>
        <p:spPr>
          <a:xfrm>
            <a:off x="78892" y="6556493"/>
            <a:ext cx="1919605" cy="254000"/>
          </a:xfrm>
          <a:prstGeom prst="rect">
            <a:avLst/>
          </a:prstGeom>
        </p:spPr>
        <p:txBody>
          <a:bodyPr vert="horz" wrap="square" lIns="0" tIns="0" rIns="0" bIns="0" rtlCol="0">
            <a:spAutoFit/>
          </a:bodyPr>
          <a:lstStyle/>
          <a:p>
            <a:pPr marL="12700">
              <a:lnSpc>
                <a:spcPct val="100000"/>
              </a:lnSpc>
            </a:pPr>
            <a:r>
              <a:rPr sz="1800" spc="-10" dirty="0">
                <a:latin typeface="Arial"/>
                <a:cs typeface="Arial"/>
              </a:rPr>
              <a:t>2009</a:t>
            </a:r>
            <a:r>
              <a:rPr sz="1800" dirty="0">
                <a:latin typeface="Arial"/>
                <a:cs typeface="Arial"/>
              </a:rPr>
              <a:t>;</a:t>
            </a:r>
            <a:r>
              <a:rPr sz="1800" spc="-10" dirty="0">
                <a:latin typeface="Arial"/>
                <a:cs typeface="Arial"/>
              </a:rPr>
              <a:t>361</a:t>
            </a:r>
            <a:r>
              <a:rPr sz="1800" dirty="0">
                <a:latin typeface="Arial"/>
                <a:cs typeface="Arial"/>
              </a:rPr>
              <a:t>:</a:t>
            </a:r>
            <a:r>
              <a:rPr sz="1800" spc="-140" dirty="0">
                <a:latin typeface="Arial"/>
                <a:cs typeface="Arial"/>
              </a:rPr>
              <a:t>1</a:t>
            </a:r>
            <a:r>
              <a:rPr sz="1800" spc="-10" dirty="0">
                <a:latin typeface="Arial"/>
                <a:cs typeface="Arial"/>
              </a:rPr>
              <a:t>139</a:t>
            </a:r>
            <a:r>
              <a:rPr sz="1800" dirty="0">
                <a:latin typeface="Arial"/>
                <a:cs typeface="Arial"/>
              </a:rPr>
              <a:t>-</a:t>
            </a:r>
            <a:r>
              <a:rPr sz="1800" spc="-10" dirty="0">
                <a:latin typeface="Arial"/>
                <a:cs typeface="Arial"/>
              </a:rPr>
              <a:t>51.</a:t>
            </a:r>
            <a:endParaRPr sz="1800">
              <a:latin typeface="Arial"/>
              <a:cs typeface="Arial"/>
            </a:endParaRPr>
          </a:p>
        </p:txBody>
      </p:sp>
      <p:sp>
        <p:nvSpPr>
          <p:cNvPr id="7" name="object 7"/>
          <p:cNvSpPr txBox="1"/>
          <p:nvPr/>
        </p:nvSpPr>
        <p:spPr>
          <a:xfrm>
            <a:off x="2221560" y="6556493"/>
            <a:ext cx="469519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A</a:t>
            </a:r>
            <a:r>
              <a:rPr sz="1800" spc="-10" dirty="0">
                <a:latin typeface="Arial"/>
                <a:cs typeface="Arial"/>
              </a:rPr>
              <a:t>p</a:t>
            </a:r>
            <a:r>
              <a:rPr sz="1800" spc="-5" dirty="0">
                <a:latin typeface="Arial"/>
                <a:cs typeface="Arial"/>
              </a:rPr>
              <a:t>i</a:t>
            </a:r>
            <a:r>
              <a:rPr sz="1800" spc="-15" dirty="0">
                <a:latin typeface="Arial"/>
                <a:cs typeface="Arial"/>
              </a:rPr>
              <a:t>x</a:t>
            </a:r>
            <a:r>
              <a:rPr sz="1800" spc="-10" dirty="0">
                <a:latin typeface="Arial"/>
                <a:cs typeface="Arial"/>
              </a:rPr>
              <a:t>aban</a:t>
            </a:r>
            <a:r>
              <a:rPr sz="1800" dirty="0">
                <a:latin typeface="Arial"/>
                <a:cs typeface="Arial"/>
              </a:rPr>
              <a:t>:</a:t>
            </a:r>
            <a:r>
              <a:rPr sz="1800" spc="30" dirty="0">
                <a:latin typeface="Arial"/>
                <a:cs typeface="Arial"/>
              </a:rPr>
              <a:t> </a:t>
            </a:r>
            <a:r>
              <a:rPr sz="1800" dirty="0">
                <a:latin typeface="Arial"/>
                <a:cs typeface="Arial"/>
              </a:rPr>
              <a:t>N </a:t>
            </a:r>
            <a:r>
              <a:rPr sz="1800" spc="-5" dirty="0">
                <a:latin typeface="Arial"/>
                <a:cs typeface="Arial"/>
              </a:rPr>
              <a:t>E</a:t>
            </a:r>
            <a:r>
              <a:rPr sz="1800" spc="-10" dirty="0">
                <a:latin typeface="Arial"/>
                <a:cs typeface="Arial"/>
              </a:rPr>
              <a:t>ng</a:t>
            </a:r>
            <a:r>
              <a:rPr sz="1800" dirty="0">
                <a:latin typeface="Arial"/>
                <a:cs typeface="Arial"/>
              </a:rPr>
              <a:t>l</a:t>
            </a:r>
            <a:r>
              <a:rPr sz="1800" spc="10" dirty="0">
                <a:latin typeface="Arial"/>
                <a:cs typeface="Arial"/>
              </a:rPr>
              <a:t> </a:t>
            </a:r>
            <a:r>
              <a:rPr sz="1800" dirty="0">
                <a:latin typeface="Arial"/>
                <a:cs typeface="Arial"/>
              </a:rPr>
              <a:t>J</a:t>
            </a:r>
            <a:r>
              <a:rPr sz="1800" spc="-10" dirty="0">
                <a:latin typeface="Arial"/>
                <a:cs typeface="Arial"/>
              </a:rPr>
              <a:t> </a:t>
            </a:r>
            <a:r>
              <a:rPr sz="1800" dirty="0">
                <a:latin typeface="Arial"/>
                <a:cs typeface="Arial"/>
              </a:rPr>
              <a:t>M</a:t>
            </a:r>
            <a:r>
              <a:rPr sz="1800" spc="-10" dirty="0">
                <a:latin typeface="Arial"/>
                <a:cs typeface="Arial"/>
              </a:rPr>
              <a:t>ed</a:t>
            </a:r>
            <a:r>
              <a:rPr sz="1800" dirty="0">
                <a:latin typeface="Arial"/>
                <a:cs typeface="Arial"/>
              </a:rPr>
              <a:t>.</a:t>
            </a:r>
            <a:r>
              <a:rPr sz="1800" spc="5" dirty="0">
                <a:latin typeface="Arial"/>
                <a:cs typeface="Arial"/>
              </a:rPr>
              <a:t> </a:t>
            </a:r>
            <a:r>
              <a:rPr sz="1800" spc="-10" dirty="0">
                <a:latin typeface="Arial"/>
                <a:cs typeface="Arial"/>
              </a:rPr>
              <a:t>20</a:t>
            </a:r>
            <a:r>
              <a:rPr sz="1800" spc="-140" dirty="0">
                <a:latin typeface="Arial"/>
                <a:cs typeface="Arial"/>
              </a:rPr>
              <a:t>1</a:t>
            </a:r>
            <a:r>
              <a:rPr sz="1800" spc="-10" dirty="0">
                <a:latin typeface="Arial"/>
                <a:cs typeface="Arial"/>
              </a:rPr>
              <a:t>1</a:t>
            </a:r>
            <a:r>
              <a:rPr sz="1800" dirty="0">
                <a:latin typeface="Arial"/>
                <a:cs typeface="Arial"/>
              </a:rPr>
              <a:t>;</a:t>
            </a:r>
            <a:r>
              <a:rPr sz="1800" spc="-10" dirty="0">
                <a:latin typeface="Arial"/>
                <a:cs typeface="Arial"/>
              </a:rPr>
              <a:t>365</a:t>
            </a:r>
            <a:r>
              <a:rPr sz="1800" dirty="0">
                <a:latin typeface="Arial"/>
                <a:cs typeface="Arial"/>
              </a:rPr>
              <a:t>(</a:t>
            </a:r>
            <a:r>
              <a:rPr sz="1800" spc="-140" dirty="0">
                <a:latin typeface="Arial"/>
                <a:cs typeface="Arial"/>
              </a:rPr>
              <a:t>1</a:t>
            </a:r>
            <a:r>
              <a:rPr sz="1800" spc="-10" dirty="0">
                <a:latin typeface="Arial"/>
                <a:cs typeface="Arial"/>
              </a:rPr>
              <a:t>1</a:t>
            </a:r>
            <a:r>
              <a:rPr sz="1800" dirty="0">
                <a:latin typeface="Arial"/>
                <a:cs typeface="Arial"/>
              </a:rPr>
              <a:t>):</a:t>
            </a:r>
            <a:r>
              <a:rPr sz="1800" spc="-10" dirty="0">
                <a:latin typeface="Arial"/>
                <a:cs typeface="Arial"/>
              </a:rPr>
              <a:t>981</a:t>
            </a:r>
            <a:r>
              <a:rPr sz="1800" dirty="0">
                <a:latin typeface="Arial"/>
                <a:cs typeface="Arial"/>
              </a:rPr>
              <a:t>-</a:t>
            </a:r>
            <a:r>
              <a:rPr sz="1800" spc="-10" dirty="0">
                <a:latin typeface="Arial"/>
                <a:cs typeface="Arial"/>
              </a:rPr>
              <a:t>92</a:t>
            </a:r>
            <a:endParaRPr sz="18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128834"/>
          </a:xfrm>
          <a:prstGeom prst="rect">
            <a:avLst/>
          </a:prstGeom>
        </p:spPr>
        <p:txBody>
          <a:bodyPr vert="horz" wrap="square" lIns="0" tIns="457517" rIns="0" bIns="0" rtlCol="0">
            <a:spAutoFit/>
          </a:bodyPr>
          <a:lstStyle/>
          <a:p>
            <a:pPr marL="1705610">
              <a:lnSpc>
                <a:spcPts val="5235"/>
              </a:lnSpc>
            </a:pPr>
            <a:r>
              <a:rPr lang="fr-CA" dirty="0" smtClean="0"/>
              <a:t>Conflits d’intérêt</a:t>
            </a:r>
            <a:endParaRPr dirty="0"/>
          </a:p>
        </p:txBody>
      </p:sp>
      <p:sp>
        <p:nvSpPr>
          <p:cNvPr id="3" name="object 3"/>
          <p:cNvSpPr txBox="1"/>
          <p:nvPr/>
        </p:nvSpPr>
        <p:spPr>
          <a:xfrm>
            <a:off x="609600" y="1447800"/>
            <a:ext cx="7973059" cy="5286062"/>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3200" spc="-5" dirty="0" smtClean="0">
                <a:latin typeface="Arial"/>
                <a:cs typeface="Arial"/>
              </a:rPr>
              <a:t>Médecin de famille depuis 10 ans</a:t>
            </a:r>
            <a:endParaRPr sz="3200" dirty="0">
              <a:latin typeface="Arial"/>
              <a:cs typeface="Arial"/>
            </a:endParaRPr>
          </a:p>
          <a:p>
            <a:pPr marL="355600" indent="-342900">
              <a:lnSpc>
                <a:spcPct val="100000"/>
              </a:lnSpc>
              <a:spcBef>
                <a:spcPts val="765"/>
              </a:spcBef>
              <a:buChar char="•"/>
              <a:tabLst>
                <a:tab pos="355600" algn="l"/>
              </a:tabLst>
            </a:pPr>
            <a:r>
              <a:rPr lang="fr-CA" sz="3200" spc="-5" dirty="0" smtClean="0">
                <a:latin typeface="Arial"/>
                <a:cs typeface="Arial"/>
              </a:rPr>
              <a:t>Académique : 8 ans</a:t>
            </a:r>
            <a:endParaRPr sz="3200" dirty="0">
              <a:latin typeface="Arial"/>
              <a:cs typeface="Arial"/>
            </a:endParaRPr>
          </a:p>
          <a:p>
            <a:pPr>
              <a:lnSpc>
                <a:spcPct val="100000"/>
              </a:lnSpc>
              <a:spcBef>
                <a:spcPts val="28"/>
              </a:spcBef>
              <a:buFont typeface="Arial"/>
              <a:buChar char="•"/>
            </a:pPr>
            <a:endParaRPr sz="4650" dirty="0">
              <a:latin typeface="Times New Roman"/>
              <a:cs typeface="Times New Roman"/>
            </a:endParaRPr>
          </a:p>
          <a:p>
            <a:pPr marL="355600" indent="-342900">
              <a:lnSpc>
                <a:spcPct val="100000"/>
              </a:lnSpc>
              <a:buChar char="•"/>
              <a:tabLst>
                <a:tab pos="355600" algn="l"/>
              </a:tabLst>
            </a:pPr>
            <a:r>
              <a:rPr lang="fr-CA" sz="3000" spc="-5" dirty="0" smtClean="0">
                <a:latin typeface="Arial"/>
                <a:cs typeface="Arial"/>
              </a:rPr>
              <a:t>Paie de </a:t>
            </a:r>
            <a:r>
              <a:rPr lang="fr-CA" sz="3000" spc="-5" dirty="0" err="1" smtClean="0">
                <a:latin typeface="Arial"/>
                <a:cs typeface="Arial"/>
              </a:rPr>
              <a:t>University</a:t>
            </a:r>
            <a:r>
              <a:rPr lang="fr-CA" sz="3000" spc="-5" dirty="0" smtClean="0">
                <a:latin typeface="Arial"/>
                <a:cs typeface="Arial"/>
              </a:rPr>
              <a:t> of Alberta et Alberta </a:t>
            </a:r>
            <a:r>
              <a:rPr lang="fr-CA" sz="3000" spc="-5" dirty="0" err="1" smtClean="0">
                <a:latin typeface="Arial"/>
                <a:cs typeface="Arial"/>
              </a:rPr>
              <a:t>Health</a:t>
            </a:r>
            <a:r>
              <a:rPr lang="fr-CA" sz="3000" spc="-5" dirty="0" smtClean="0">
                <a:latin typeface="Arial"/>
                <a:cs typeface="Arial"/>
              </a:rPr>
              <a:t>.</a:t>
            </a:r>
            <a:endParaRPr sz="3000" dirty="0">
              <a:latin typeface="Arial"/>
              <a:cs typeface="Arial"/>
            </a:endParaRPr>
          </a:p>
          <a:p>
            <a:pPr marL="355600" indent="-342900">
              <a:lnSpc>
                <a:spcPct val="100000"/>
              </a:lnSpc>
              <a:spcBef>
                <a:spcPts val="765"/>
              </a:spcBef>
              <a:buChar char="•"/>
              <a:tabLst>
                <a:tab pos="355600" algn="l"/>
              </a:tabLst>
            </a:pPr>
            <a:r>
              <a:rPr lang="fr-CA" sz="3000" dirty="0" smtClean="0">
                <a:latin typeface="Arial"/>
                <a:cs typeface="Arial"/>
              </a:rPr>
              <a:t>Frais de recherche et de conférenciers</a:t>
            </a:r>
            <a:endParaRPr sz="3000" dirty="0">
              <a:latin typeface="Arial"/>
              <a:cs typeface="Arial"/>
            </a:endParaRPr>
          </a:p>
          <a:p>
            <a:pPr marL="756285" marR="5080" lvl="1" indent="-286385">
              <a:lnSpc>
                <a:spcPct val="100000"/>
              </a:lnSpc>
              <a:spcBef>
                <a:spcPts val="685"/>
              </a:spcBef>
              <a:buChar char="–"/>
              <a:tabLst>
                <a:tab pos="756920" algn="l"/>
              </a:tabLst>
            </a:pPr>
            <a:r>
              <a:rPr lang="fr-CA" sz="2800" spc="-10" dirty="0" smtClean="0">
                <a:latin typeface="Arial"/>
                <a:cs typeface="Arial"/>
              </a:rPr>
              <a:t>Sources non-lucratives </a:t>
            </a:r>
            <a:r>
              <a:rPr sz="2800" dirty="0" smtClean="0">
                <a:latin typeface="Arial"/>
                <a:cs typeface="Arial"/>
              </a:rPr>
              <a:t>(</a:t>
            </a:r>
            <a:r>
              <a:rPr sz="2800" spc="-10" dirty="0" smtClean="0">
                <a:latin typeface="Arial"/>
                <a:cs typeface="Arial"/>
              </a:rPr>
              <a:t>A</a:t>
            </a:r>
            <a:r>
              <a:rPr sz="2800" spc="-5" dirty="0" smtClean="0">
                <a:latin typeface="Arial"/>
                <a:cs typeface="Arial"/>
              </a:rPr>
              <a:t>l</a:t>
            </a:r>
            <a:r>
              <a:rPr sz="2800" dirty="0" smtClean="0">
                <a:latin typeface="Arial"/>
                <a:cs typeface="Arial"/>
              </a:rPr>
              <a:t>ber</a:t>
            </a:r>
            <a:r>
              <a:rPr sz="2800" spc="-5" dirty="0" smtClean="0">
                <a:latin typeface="Arial"/>
                <a:cs typeface="Arial"/>
              </a:rPr>
              <a:t>ta</a:t>
            </a:r>
            <a:r>
              <a:rPr sz="2800" spc="5" dirty="0" smtClean="0">
                <a:latin typeface="Arial"/>
                <a:cs typeface="Arial"/>
              </a:rPr>
              <a:t> </a:t>
            </a:r>
            <a:r>
              <a:rPr sz="2800" spc="-10" dirty="0">
                <a:latin typeface="Arial"/>
                <a:cs typeface="Arial"/>
              </a:rPr>
              <a:t>C</a:t>
            </a:r>
            <a:r>
              <a:rPr sz="2800" dirty="0">
                <a:latin typeface="Arial"/>
                <a:cs typeface="Arial"/>
              </a:rPr>
              <a:t>o</a:t>
            </a:r>
            <a:r>
              <a:rPr sz="2800" spc="-5" dirty="0">
                <a:latin typeface="Arial"/>
                <a:cs typeface="Arial"/>
              </a:rPr>
              <a:t>ll</a:t>
            </a:r>
            <a:r>
              <a:rPr sz="2800" dirty="0">
                <a:latin typeface="Arial"/>
                <a:cs typeface="Arial"/>
              </a:rPr>
              <a:t>eg</a:t>
            </a:r>
            <a:r>
              <a:rPr sz="2800" spc="-5" dirty="0">
                <a:latin typeface="Arial"/>
                <a:cs typeface="Arial"/>
              </a:rPr>
              <a:t>e</a:t>
            </a:r>
            <a:r>
              <a:rPr sz="2800" spc="15" dirty="0">
                <a:latin typeface="Arial"/>
                <a:cs typeface="Arial"/>
              </a:rPr>
              <a:t> </a:t>
            </a:r>
            <a:r>
              <a:rPr sz="2800" dirty="0">
                <a:latin typeface="Arial"/>
                <a:cs typeface="Arial"/>
              </a:rPr>
              <a:t>o</a:t>
            </a:r>
            <a:r>
              <a:rPr sz="2800" spc="-5" dirty="0">
                <a:latin typeface="Arial"/>
                <a:cs typeface="Arial"/>
              </a:rPr>
              <a:t>f</a:t>
            </a:r>
            <a:r>
              <a:rPr sz="2800" dirty="0">
                <a:latin typeface="Arial"/>
                <a:cs typeface="Arial"/>
              </a:rPr>
              <a:t> </a:t>
            </a:r>
            <a:r>
              <a:rPr sz="2800" spc="-10" dirty="0">
                <a:latin typeface="Arial"/>
                <a:cs typeface="Arial"/>
              </a:rPr>
              <a:t>F</a:t>
            </a:r>
            <a:r>
              <a:rPr sz="2800" dirty="0">
                <a:latin typeface="Arial"/>
                <a:cs typeface="Arial"/>
              </a:rPr>
              <a:t>a</a:t>
            </a:r>
            <a:r>
              <a:rPr sz="2800" spc="-10" dirty="0">
                <a:latin typeface="Arial"/>
                <a:cs typeface="Arial"/>
              </a:rPr>
              <a:t>m</a:t>
            </a:r>
            <a:r>
              <a:rPr sz="2800" spc="-5" dirty="0">
                <a:latin typeface="Arial"/>
                <a:cs typeface="Arial"/>
              </a:rPr>
              <a:t>ily </a:t>
            </a:r>
            <a:r>
              <a:rPr sz="2800" spc="-10" dirty="0">
                <a:latin typeface="Arial"/>
                <a:cs typeface="Arial"/>
              </a:rPr>
              <a:t>P</a:t>
            </a:r>
            <a:r>
              <a:rPr sz="2800" dirty="0">
                <a:latin typeface="Arial"/>
                <a:cs typeface="Arial"/>
              </a:rPr>
              <a:t>hys</a:t>
            </a:r>
            <a:r>
              <a:rPr sz="2800" spc="-5" dirty="0">
                <a:latin typeface="Arial"/>
                <a:cs typeface="Arial"/>
              </a:rPr>
              <a:t>i</a:t>
            </a:r>
            <a:r>
              <a:rPr sz="2800" dirty="0">
                <a:latin typeface="Arial"/>
                <a:cs typeface="Arial"/>
              </a:rPr>
              <a:t>c</a:t>
            </a:r>
            <a:r>
              <a:rPr sz="2800" spc="-5" dirty="0">
                <a:latin typeface="Arial"/>
                <a:cs typeface="Arial"/>
              </a:rPr>
              <a:t>i</a:t>
            </a:r>
            <a:r>
              <a:rPr sz="2800" dirty="0">
                <a:latin typeface="Arial"/>
                <a:cs typeface="Arial"/>
              </a:rPr>
              <a:t>ans</a:t>
            </a:r>
            <a:r>
              <a:rPr sz="2800" spc="-5" dirty="0">
                <a:latin typeface="Arial"/>
                <a:cs typeface="Arial"/>
              </a:rPr>
              <a:t>,</a:t>
            </a:r>
            <a:r>
              <a:rPr sz="2800" spc="-10" dirty="0">
                <a:latin typeface="Arial"/>
                <a:cs typeface="Arial"/>
              </a:rPr>
              <a:t> P</a:t>
            </a:r>
            <a:r>
              <a:rPr sz="2800" dirty="0">
                <a:latin typeface="Arial"/>
                <a:cs typeface="Arial"/>
              </a:rPr>
              <a:t>r</a:t>
            </a:r>
            <a:r>
              <a:rPr sz="2800" spc="-5" dirty="0">
                <a:latin typeface="Arial"/>
                <a:cs typeface="Arial"/>
              </a:rPr>
              <a:t>i</a:t>
            </a:r>
            <a:r>
              <a:rPr sz="2800" spc="-10" dirty="0">
                <a:latin typeface="Arial"/>
                <a:cs typeface="Arial"/>
              </a:rPr>
              <a:t>m</a:t>
            </a:r>
            <a:r>
              <a:rPr sz="2800" dirty="0">
                <a:latin typeface="Arial"/>
                <a:cs typeface="Arial"/>
              </a:rPr>
              <a:t>ar</a:t>
            </a:r>
            <a:r>
              <a:rPr sz="2800" spc="-5" dirty="0">
                <a:latin typeface="Arial"/>
                <a:cs typeface="Arial"/>
              </a:rPr>
              <a:t>y</a:t>
            </a:r>
            <a:r>
              <a:rPr sz="2800" spc="15" dirty="0">
                <a:latin typeface="Arial"/>
                <a:cs typeface="Arial"/>
              </a:rPr>
              <a:t> </a:t>
            </a:r>
            <a:r>
              <a:rPr sz="2800" spc="-10" dirty="0">
                <a:latin typeface="Arial"/>
                <a:cs typeface="Arial"/>
              </a:rPr>
              <a:t>C</a:t>
            </a:r>
            <a:r>
              <a:rPr sz="2800" dirty="0">
                <a:latin typeface="Arial"/>
                <a:cs typeface="Arial"/>
              </a:rPr>
              <a:t>ar</a:t>
            </a:r>
            <a:r>
              <a:rPr sz="2800" spc="-5" dirty="0">
                <a:latin typeface="Arial"/>
                <a:cs typeface="Arial"/>
              </a:rPr>
              <a:t>e</a:t>
            </a:r>
            <a:r>
              <a:rPr sz="2800" spc="15" dirty="0">
                <a:latin typeface="Arial"/>
                <a:cs typeface="Arial"/>
              </a:rPr>
              <a:t> </a:t>
            </a:r>
            <a:r>
              <a:rPr sz="2800" spc="-10" dirty="0">
                <a:latin typeface="Arial"/>
                <a:cs typeface="Arial"/>
              </a:rPr>
              <a:t>N</a:t>
            </a:r>
            <a:r>
              <a:rPr sz="2800" dirty="0">
                <a:latin typeface="Arial"/>
                <a:cs typeface="Arial"/>
              </a:rPr>
              <a:t>e</a:t>
            </a:r>
            <a:r>
              <a:rPr sz="2800" spc="-5" dirty="0">
                <a:latin typeface="Arial"/>
                <a:cs typeface="Arial"/>
              </a:rPr>
              <a:t>t</a:t>
            </a:r>
            <a:r>
              <a:rPr sz="2800" spc="-10" dirty="0">
                <a:latin typeface="Arial"/>
                <a:cs typeface="Arial"/>
              </a:rPr>
              <a:t>w</a:t>
            </a:r>
            <a:r>
              <a:rPr sz="2800" dirty="0">
                <a:latin typeface="Arial"/>
                <a:cs typeface="Arial"/>
              </a:rPr>
              <a:t>orks</a:t>
            </a:r>
            <a:r>
              <a:rPr sz="2800" spc="-5" dirty="0">
                <a:latin typeface="Arial"/>
                <a:cs typeface="Arial"/>
              </a:rPr>
              <a:t>,</a:t>
            </a:r>
            <a:r>
              <a:rPr sz="2800" dirty="0">
                <a:latin typeface="Arial"/>
                <a:cs typeface="Arial"/>
              </a:rPr>
              <a:t> e</a:t>
            </a:r>
            <a:r>
              <a:rPr sz="2800" spc="-5" dirty="0">
                <a:latin typeface="Arial"/>
                <a:cs typeface="Arial"/>
              </a:rPr>
              <a:t>t</a:t>
            </a:r>
            <a:r>
              <a:rPr sz="2800" dirty="0">
                <a:latin typeface="Arial"/>
                <a:cs typeface="Arial"/>
              </a:rPr>
              <a:t>c</a:t>
            </a:r>
            <a:r>
              <a:rPr sz="2800" spc="-5" dirty="0">
                <a:latin typeface="Arial"/>
                <a:cs typeface="Arial"/>
              </a:rPr>
              <a:t>.)</a:t>
            </a:r>
            <a:endParaRPr sz="2800" dirty="0">
              <a:latin typeface="Arial"/>
              <a:cs typeface="Arial"/>
            </a:endParaRPr>
          </a:p>
          <a:p>
            <a:pPr marL="756285" lvl="1" indent="-286385">
              <a:lnSpc>
                <a:spcPct val="100000"/>
              </a:lnSpc>
              <a:spcBef>
                <a:spcPts val="670"/>
              </a:spcBef>
              <a:buChar char="–"/>
              <a:tabLst>
                <a:tab pos="756920" algn="l"/>
              </a:tabLst>
            </a:pPr>
            <a:r>
              <a:rPr lang="fr-CA" sz="2800" spc="-10" dirty="0" smtClean="0">
                <a:latin typeface="Arial"/>
                <a:cs typeface="Arial"/>
              </a:rPr>
              <a:t>Aucun financement de l’industrie</a:t>
            </a:r>
            <a:endParaRPr sz="28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226" y="-175140"/>
            <a:ext cx="8351653" cy="1709121"/>
          </a:xfrm>
          <a:prstGeom prst="rect">
            <a:avLst/>
          </a:prstGeom>
        </p:spPr>
        <p:txBody>
          <a:bodyPr vert="horz" wrap="square" lIns="0" tIns="371792" rIns="0" bIns="0" rtlCol="0">
            <a:spAutoFit/>
          </a:bodyPr>
          <a:lstStyle/>
          <a:p>
            <a:pPr marL="1176020">
              <a:lnSpc>
                <a:spcPts val="5235"/>
              </a:lnSpc>
            </a:pPr>
            <a:r>
              <a:rPr b="0" u="none" dirty="0" err="1" smtClean="0">
                <a:latin typeface="Arial"/>
                <a:cs typeface="Arial"/>
              </a:rPr>
              <a:t>V</a:t>
            </a:r>
            <a:r>
              <a:rPr b="0" u="none" spc="-5" dirty="0" err="1" smtClean="0">
                <a:latin typeface="Arial"/>
                <a:cs typeface="Arial"/>
              </a:rPr>
              <a:t>ar</a:t>
            </a:r>
            <a:r>
              <a:rPr lang="fr-CA" b="0" u="none" spc="-5" dirty="0" smtClean="0">
                <a:latin typeface="Arial"/>
                <a:cs typeface="Arial"/>
              </a:rPr>
              <a:t>é</a:t>
            </a:r>
            <a:r>
              <a:rPr b="0" u="none" spc="-5" dirty="0" err="1" smtClean="0">
                <a:latin typeface="Arial"/>
                <a:cs typeface="Arial"/>
              </a:rPr>
              <a:t>n</a:t>
            </a:r>
            <a:r>
              <a:rPr b="0" u="none" dirty="0" err="1" smtClean="0">
                <a:latin typeface="Arial"/>
                <a:cs typeface="Arial"/>
              </a:rPr>
              <a:t>icli</a:t>
            </a:r>
            <a:r>
              <a:rPr b="0" u="none" spc="-5" dirty="0" err="1" smtClean="0">
                <a:latin typeface="Arial"/>
                <a:cs typeface="Arial"/>
              </a:rPr>
              <a:t>n</a:t>
            </a:r>
            <a:r>
              <a:rPr b="0" u="none" dirty="0" err="1" smtClean="0">
                <a:latin typeface="Arial"/>
                <a:cs typeface="Arial"/>
              </a:rPr>
              <a:t>e</a:t>
            </a:r>
            <a:r>
              <a:rPr b="0" u="none" spc="-25" dirty="0" smtClean="0">
                <a:latin typeface="Arial"/>
                <a:cs typeface="Arial"/>
              </a:rPr>
              <a:t> </a:t>
            </a:r>
            <a:r>
              <a:rPr b="0" u="none" dirty="0">
                <a:latin typeface="Arial"/>
                <a:cs typeface="Arial"/>
              </a:rPr>
              <a:t>&amp;</a:t>
            </a:r>
            <a:r>
              <a:rPr b="0" u="none" spc="5" dirty="0">
                <a:latin typeface="Arial"/>
                <a:cs typeface="Arial"/>
              </a:rPr>
              <a:t> </a:t>
            </a:r>
            <a:r>
              <a:rPr lang="fr-CA" b="0" u="none" dirty="0" smtClean="0">
                <a:latin typeface="Arial"/>
                <a:cs typeface="Arial"/>
              </a:rPr>
              <a:t>risques de maladies cardiovasculaires</a:t>
            </a:r>
            <a:endParaRPr b="0" u="none" dirty="0">
              <a:latin typeface="Arial"/>
              <a:cs typeface="Arial"/>
            </a:endParaRPr>
          </a:p>
        </p:txBody>
      </p:sp>
      <p:sp>
        <p:nvSpPr>
          <p:cNvPr id="3" name="object 3"/>
          <p:cNvSpPr txBox="1"/>
          <p:nvPr/>
        </p:nvSpPr>
        <p:spPr>
          <a:xfrm>
            <a:off x="307340" y="1533981"/>
            <a:ext cx="8746490" cy="4801314"/>
          </a:xfrm>
          <a:prstGeom prst="rect">
            <a:avLst/>
          </a:prstGeom>
        </p:spPr>
        <p:txBody>
          <a:bodyPr vert="horz" wrap="square" lIns="0" tIns="0" rIns="0" bIns="0" rtlCol="0">
            <a:spAutoFit/>
          </a:bodyPr>
          <a:lstStyle/>
          <a:p>
            <a:pPr marL="355600" indent="-342900">
              <a:lnSpc>
                <a:spcPct val="100000"/>
              </a:lnSpc>
              <a:buChar char="•"/>
              <a:tabLst>
                <a:tab pos="355600" algn="l"/>
              </a:tabLst>
            </a:pPr>
            <a:r>
              <a:rPr sz="2800" spc="-5" dirty="0">
                <a:latin typeface="Arial"/>
                <a:cs typeface="Arial"/>
              </a:rPr>
              <a:t>2</a:t>
            </a:r>
            <a:r>
              <a:rPr sz="2800" spc="5" dirty="0">
                <a:latin typeface="Arial"/>
                <a:cs typeface="Arial"/>
              </a:rPr>
              <a:t> </a:t>
            </a:r>
            <a:r>
              <a:rPr sz="2800" spc="-10" dirty="0" smtClean="0">
                <a:latin typeface="Arial"/>
                <a:cs typeface="Arial"/>
              </a:rPr>
              <a:t>m</a:t>
            </a:r>
            <a:r>
              <a:rPr lang="fr-CA" sz="2800" dirty="0">
                <a:latin typeface="Arial"/>
                <a:cs typeface="Arial"/>
              </a:rPr>
              <a:t>é</a:t>
            </a:r>
            <a:r>
              <a:rPr sz="2800" spc="-5" dirty="0" smtClean="0">
                <a:latin typeface="Arial"/>
                <a:cs typeface="Arial"/>
              </a:rPr>
              <a:t>t</a:t>
            </a:r>
            <a:r>
              <a:rPr sz="2800" dirty="0" smtClean="0">
                <a:latin typeface="Arial"/>
                <a:cs typeface="Arial"/>
              </a:rPr>
              <a:t>a</a:t>
            </a:r>
            <a:r>
              <a:rPr sz="2800" spc="-5" dirty="0" smtClean="0">
                <a:latin typeface="Arial"/>
                <a:cs typeface="Arial"/>
              </a:rPr>
              <a:t>-</a:t>
            </a:r>
            <a:r>
              <a:rPr sz="2800" dirty="0" err="1" smtClean="0">
                <a:latin typeface="Arial"/>
                <a:cs typeface="Arial"/>
              </a:rPr>
              <a:t>ana</a:t>
            </a:r>
            <a:r>
              <a:rPr sz="2800" spc="-5" dirty="0" err="1" smtClean="0">
                <a:latin typeface="Arial"/>
                <a:cs typeface="Arial"/>
              </a:rPr>
              <a:t>l</a:t>
            </a:r>
            <a:r>
              <a:rPr sz="2800" dirty="0" err="1" smtClean="0">
                <a:latin typeface="Arial"/>
                <a:cs typeface="Arial"/>
              </a:rPr>
              <a:t>ys</a:t>
            </a:r>
            <a:r>
              <a:rPr lang="fr-CA" sz="2800" spc="-5" dirty="0">
                <a:latin typeface="Arial"/>
                <a:cs typeface="Arial"/>
              </a:rPr>
              <a:t>e</a:t>
            </a:r>
            <a:r>
              <a:rPr sz="2800" dirty="0" smtClean="0">
                <a:latin typeface="Arial"/>
                <a:cs typeface="Arial"/>
              </a:rPr>
              <a:t>s</a:t>
            </a:r>
            <a:r>
              <a:rPr sz="2800" spc="-5" dirty="0">
                <a:latin typeface="Arial"/>
                <a:cs typeface="Arial"/>
              </a:rPr>
              <a:t>:</a:t>
            </a:r>
            <a:r>
              <a:rPr sz="2800" dirty="0">
                <a:latin typeface="Arial"/>
                <a:cs typeface="Arial"/>
              </a:rPr>
              <a:t> </a:t>
            </a:r>
            <a:r>
              <a:rPr sz="2800" spc="-10" dirty="0">
                <a:latin typeface="Arial"/>
                <a:cs typeface="Arial"/>
              </a:rPr>
              <a:t>CMA</a:t>
            </a:r>
            <a:r>
              <a:rPr sz="2800" dirty="0">
                <a:latin typeface="Arial"/>
                <a:cs typeface="Arial"/>
              </a:rPr>
              <a:t>J</a:t>
            </a:r>
            <a:r>
              <a:rPr sz="2775" spc="15" baseline="25525" dirty="0">
                <a:latin typeface="Arial"/>
                <a:cs typeface="Arial"/>
              </a:rPr>
              <a:t>1</a:t>
            </a:r>
            <a:r>
              <a:rPr sz="2775" baseline="25525" dirty="0">
                <a:latin typeface="Arial"/>
                <a:cs typeface="Arial"/>
              </a:rPr>
              <a:t> </a:t>
            </a:r>
            <a:r>
              <a:rPr sz="2775" spc="-375" baseline="25525" dirty="0">
                <a:latin typeface="Arial"/>
                <a:cs typeface="Arial"/>
              </a:rPr>
              <a:t> </a:t>
            </a:r>
            <a:r>
              <a:rPr lang="fr-CA" sz="2800" spc="-10" dirty="0" smtClean="0">
                <a:latin typeface="Arial"/>
                <a:cs typeface="Arial"/>
              </a:rPr>
              <a:t>Oui</a:t>
            </a:r>
            <a:r>
              <a:rPr sz="2800" spc="-5" dirty="0" smtClean="0">
                <a:latin typeface="Arial"/>
                <a:cs typeface="Arial"/>
              </a:rPr>
              <a:t>,</a:t>
            </a:r>
            <a:r>
              <a:rPr sz="2800" spc="-10" dirty="0" smtClean="0">
                <a:latin typeface="Arial"/>
                <a:cs typeface="Arial"/>
              </a:rPr>
              <a:t> </a:t>
            </a:r>
            <a:r>
              <a:rPr sz="2800" spc="-10" dirty="0">
                <a:latin typeface="Arial"/>
                <a:cs typeface="Arial"/>
              </a:rPr>
              <a:t>BM</a:t>
            </a:r>
            <a:r>
              <a:rPr sz="2800" spc="-5" dirty="0">
                <a:latin typeface="Arial"/>
                <a:cs typeface="Arial"/>
              </a:rPr>
              <a:t>J</a:t>
            </a:r>
            <a:r>
              <a:rPr sz="2800" spc="15" dirty="0">
                <a:latin typeface="Arial"/>
                <a:cs typeface="Arial"/>
              </a:rPr>
              <a:t> </a:t>
            </a:r>
            <a:r>
              <a:rPr lang="fr-CA" sz="2800" spc="-10" dirty="0" smtClean="0">
                <a:latin typeface="Arial"/>
                <a:cs typeface="Arial"/>
              </a:rPr>
              <a:t>Non </a:t>
            </a:r>
            <a:r>
              <a:rPr sz="2775" spc="15" baseline="25525" dirty="0" smtClean="0">
                <a:latin typeface="Arial"/>
                <a:cs typeface="Arial"/>
              </a:rPr>
              <a:t>2</a:t>
            </a:r>
            <a:endParaRPr sz="2775" baseline="25525" dirty="0">
              <a:latin typeface="Arial"/>
              <a:cs typeface="Arial"/>
            </a:endParaRPr>
          </a:p>
          <a:p>
            <a:pPr marL="469900">
              <a:lnSpc>
                <a:spcPct val="100000"/>
              </a:lnSpc>
              <a:spcBef>
                <a:spcPts val="300"/>
              </a:spcBef>
              <a:tabLst>
                <a:tab pos="5584190" algn="l"/>
              </a:tabLst>
            </a:pPr>
            <a:r>
              <a:rPr sz="2400" dirty="0">
                <a:latin typeface="Arial"/>
                <a:cs typeface="Arial"/>
              </a:rPr>
              <a:t>–</a:t>
            </a:r>
            <a:r>
              <a:rPr sz="2400" spc="250" dirty="0">
                <a:latin typeface="Arial"/>
                <a:cs typeface="Arial"/>
              </a:rPr>
              <a:t> </a:t>
            </a:r>
            <a:r>
              <a:rPr lang="fr-CA" sz="2400" dirty="0" smtClean="0">
                <a:latin typeface="Arial"/>
                <a:cs typeface="Arial"/>
              </a:rPr>
              <a:t>Ratio d’</a:t>
            </a:r>
            <a:r>
              <a:rPr lang="fr-CA" sz="2400" dirty="0" err="1" smtClean="0">
                <a:latin typeface="Arial"/>
                <a:cs typeface="Arial"/>
              </a:rPr>
              <a:t>indicence</a:t>
            </a:r>
            <a:r>
              <a:rPr sz="2400" dirty="0" smtClean="0">
                <a:latin typeface="Arial"/>
                <a:cs typeface="Arial"/>
              </a:rPr>
              <a:t>:</a:t>
            </a:r>
            <a:r>
              <a:rPr sz="2400" spc="-5" dirty="0" smtClean="0">
                <a:latin typeface="Arial"/>
                <a:cs typeface="Arial"/>
              </a:rPr>
              <a:t> </a:t>
            </a:r>
            <a:r>
              <a:rPr sz="2400" spc="-5" dirty="0">
                <a:latin typeface="Arial"/>
                <a:cs typeface="Arial"/>
              </a:rPr>
              <a:t>C</a:t>
            </a:r>
            <a:r>
              <a:rPr sz="2400" dirty="0">
                <a:latin typeface="Arial"/>
                <a:cs typeface="Arial"/>
              </a:rPr>
              <a:t>M</a:t>
            </a:r>
            <a:r>
              <a:rPr sz="2400" spc="-5" dirty="0">
                <a:latin typeface="Arial"/>
                <a:cs typeface="Arial"/>
              </a:rPr>
              <a:t>A</a:t>
            </a:r>
            <a:r>
              <a:rPr sz="2400" dirty="0">
                <a:latin typeface="Arial"/>
                <a:cs typeface="Arial"/>
              </a:rPr>
              <a:t>J </a:t>
            </a:r>
            <a:r>
              <a:rPr sz="2400" spc="-5" dirty="0">
                <a:latin typeface="Arial"/>
                <a:cs typeface="Arial"/>
              </a:rPr>
              <a:t>1</a:t>
            </a:r>
            <a:r>
              <a:rPr sz="2400" dirty="0">
                <a:latin typeface="Arial"/>
                <a:cs typeface="Arial"/>
              </a:rPr>
              <a:t>.</a:t>
            </a:r>
            <a:r>
              <a:rPr sz="2400" spc="-5" dirty="0">
                <a:latin typeface="Arial"/>
                <a:cs typeface="Arial"/>
              </a:rPr>
              <a:t>7</a:t>
            </a:r>
            <a:r>
              <a:rPr sz="2400" dirty="0">
                <a:latin typeface="Arial"/>
                <a:cs typeface="Arial"/>
              </a:rPr>
              <a:t>2 (</a:t>
            </a:r>
            <a:r>
              <a:rPr sz="2400" spc="-5" dirty="0">
                <a:latin typeface="Arial"/>
                <a:cs typeface="Arial"/>
              </a:rPr>
              <a:t>1</a:t>
            </a:r>
            <a:r>
              <a:rPr sz="2400" dirty="0">
                <a:latin typeface="Arial"/>
                <a:cs typeface="Arial"/>
              </a:rPr>
              <a:t>.</a:t>
            </a:r>
            <a:r>
              <a:rPr sz="2400" spc="-5" dirty="0">
                <a:latin typeface="Arial"/>
                <a:cs typeface="Arial"/>
              </a:rPr>
              <a:t>09</a:t>
            </a:r>
            <a:r>
              <a:rPr sz="2400" dirty="0">
                <a:latin typeface="Arial"/>
                <a:cs typeface="Arial"/>
              </a:rPr>
              <a:t>-</a:t>
            </a:r>
            <a:r>
              <a:rPr sz="2400" spc="-5" dirty="0">
                <a:latin typeface="Arial"/>
                <a:cs typeface="Arial"/>
              </a:rPr>
              <a:t>2</a:t>
            </a:r>
            <a:r>
              <a:rPr sz="2400" dirty="0">
                <a:latin typeface="Arial"/>
                <a:cs typeface="Arial"/>
              </a:rPr>
              <a:t>.</a:t>
            </a:r>
            <a:r>
              <a:rPr sz="2400" spc="-5" dirty="0">
                <a:latin typeface="Arial"/>
                <a:cs typeface="Arial"/>
              </a:rPr>
              <a:t>71</a:t>
            </a:r>
            <a:r>
              <a:rPr sz="2400" dirty="0">
                <a:latin typeface="Arial"/>
                <a:cs typeface="Arial"/>
              </a:rPr>
              <a:t>)	&amp;</a:t>
            </a:r>
            <a:r>
              <a:rPr sz="2400" spc="-15" dirty="0">
                <a:latin typeface="Arial"/>
                <a:cs typeface="Arial"/>
              </a:rPr>
              <a:t> </a:t>
            </a:r>
            <a:r>
              <a:rPr sz="2400" spc="-5" dirty="0">
                <a:latin typeface="Arial"/>
                <a:cs typeface="Arial"/>
              </a:rPr>
              <a:t>B</a:t>
            </a:r>
            <a:r>
              <a:rPr sz="2400" dirty="0">
                <a:latin typeface="Arial"/>
                <a:cs typeface="Arial"/>
              </a:rPr>
              <a:t>MJ</a:t>
            </a:r>
            <a:r>
              <a:rPr sz="2400" spc="-10" dirty="0">
                <a:latin typeface="Arial"/>
                <a:cs typeface="Arial"/>
              </a:rPr>
              <a:t> </a:t>
            </a:r>
            <a:r>
              <a:rPr sz="2400" spc="-5" dirty="0">
                <a:latin typeface="Arial"/>
                <a:cs typeface="Arial"/>
              </a:rPr>
              <a:t>1</a:t>
            </a:r>
            <a:r>
              <a:rPr sz="2400" dirty="0">
                <a:latin typeface="Arial"/>
                <a:cs typeface="Arial"/>
              </a:rPr>
              <a:t>.</a:t>
            </a:r>
            <a:r>
              <a:rPr sz="2400" spc="-5" dirty="0">
                <a:latin typeface="Arial"/>
                <a:cs typeface="Arial"/>
              </a:rPr>
              <a:t>5</a:t>
            </a:r>
            <a:r>
              <a:rPr sz="2400" dirty="0">
                <a:latin typeface="Arial"/>
                <a:cs typeface="Arial"/>
              </a:rPr>
              <a:t>8 (</a:t>
            </a:r>
            <a:r>
              <a:rPr sz="2400" spc="-5" dirty="0">
                <a:latin typeface="Arial"/>
                <a:cs typeface="Arial"/>
              </a:rPr>
              <a:t>0</a:t>
            </a:r>
            <a:r>
              <a:rPr sz="2400" dirty="0">
                <a:latin typeface="Arial"/>
                <a:cs typeface="Arial"/>
              </a:rPr>
              <a:t>.</a:t>
            </a:r>
            <a:r>
              <a:rPr sz="2400" spc="-5" dirty="0">
                <a:latin typeface="Arial"/>
                <a:cs typeface="Arial"/>
              </a:rPr>
              <a:t>90</a:t>
            </a:r>
            <a:r>
              <a:rPr sz="2400" dirty="0">
                <a:latin typeface="Arial"/>
                <a:cs typeface="Arial"/>
              </a:rPr>
              <a:t>-</a:t>
            </a:r>
            <a:r>
              <a:rPr sz="2400" spc="-5" dirty="0">
                <a:latin typeface="Arial"/>
                <a:cs typeface="Arial"/>
              </a:rPr>
              <a:t>2</a:t>
            </a:r>
            <a:r>
              <a:rPr sz="2400" dirty="0">
                <a:latin typeface="Arial"/>
                <a:cs typeface="Arial"/>
              </a:rPr>
              <a:t>.</a:t>
            </a:r>
            <a:r>
              <a:rPr sz="2400" spc="-5" dirty="0">
                <a:latin typeface="Arial"/>
                <a:cs typeface="Arial"/>
              </a:rPr>
              <a:t>76)</a:t>
            </a:r>
            <a:endParaRPr sz="2400" dirty="0">
              <a:latin typeface="Arial"/>
              <a:cs typeface="Arial"/>
            </a:endParaRPr>
          </a:p>
          <a:p>
            <a:pPr>
              <a:lnSpc>
                <a:spcPct val="100000"/>
              </a:lnSpc>
              <a:spcBef>
                <a:spcPts val="19"/>
              </a:spcBef>
            </a:pPr>
            <a:endParaRPr sz="2900" dirty="0">
              <a:latin typeface="Times New Roman"/>
              <a:cs typeface="Times New Roman"/>
            </a:endParaRPr>
          </a:p>
          <a:p>
            <a:pPr marL="4211320">
              <a:lnSpc>
                <a:spcPct val="100000"/>
              </a:lnSpc>
              <a:tabLst>
                <a:tab pos="4554220" algn="l"/>
              </a:tabLst>
            </a:pPr>
            <a:r>
              <a:rPr sz="2800" spc="-5" dirty="0">
                <a:latin typeface="Arial"/>
                <a:cs typeface="Arial"/>
              </a:rPr>
              <a:t>•	</a:t>
            </a:r>
            <a:r>
              <a:rPr lang="fr-CA" sz="2800" spc="-10" dirty="0" smtClean="0">
                <a:latin typeface="Arial"/>
                <a:cs typeface="Arial"/>
              </a:rPr>
              <a:t>Nombre de sujets pour nuire </a:t>
            </a:r>
            <a:r>
              <a:rPr sz="2800" spc="-5" dirty="0" smtClean="0">
                <a:latin typeface="Arial"/>
                <a:cs typeface="Arial"/>
              </a:rPr>
              <a:t>=</a:t>
            </a:r>
            <a:r>
              <a:rPr sz="2800" dirty="0" smtClean="0">
                <a:latin typeface="Arial"/>
                <a:cs typeface="Arial"/>
              </a:rPr>
              <a:t> </a:t>
            </a:r>
            <a:r>
              <a:rPr sz="2800" dirty="0">
                <a:latin typeface="Arial"/>
                <a:cs typeface="Arial"/>
              </a:rPr>
              <a:t>6</a:t>
            </a:r>
            <a:r>
              <a:rPr sz="2800" spc="-5" dirty="0">
                <a:latin typeface="Arial"/>
                <a:cs typeface="Arial"/>
              </a:rPr>
              <a:t>0</a:t>
            </a:r>
            <a:r>
              <a:rPr sz="2800" spc="5" dirty="0">
                <a:latin typeface="Arial"/>
                <a:cs typeface="Arial"/>
              </a:rPr>
              <a:t> </a:t>
            </a:r>
            <a:r>
              <a:rPr sz="2800" spc="-5" dirty="0">
                <a:latin typeface="Arial"/>
                <a:cs typeface="Arial"/>
              </a:rPr>
              <a:t>–</a:t>
            </a:r>
            <a:r>
              <a:rPr sz="2800" spc="5" dirty="0">
                <a:latin typeface="Arial"/>
                <a:cs typeface="Arial"/>
              </a:rPr>
              <a:t> </a:t>
            </a:r>
            <a:r>
              <a:rPr sz="2800" dirty="0">
                <a:latin typeface="Arial"/>
                <a:cs typeface="Arial"/>
              </a:rPr>
              <a:t>600+</a:t>
            </a:r>
          </a:p>
          <a:p>
            <a:pPr marL="4668520">
              <a:lnSpc>
                <a:spcPct val="100000"/>
              </a:lnSpc>
              <a:spcBef>
                <a:spcPts val="590"/>
              </a:spcBef>
            </a:pPr>
            <a:r>
              <a:rPr sz="2400" dirty="0">
                <a:latin typeface="Arial"/>
                <a:cs typeface="Arial"/>
              </a:rPr>
              <a:t>–</a:t>
            </a:r>
            <a:r>
              <a:rPr sz="2400" spc="250" dirty="0">
                <a:latin typeface="Arial"/>
                <a:cs typeface="Arial"/>
              </a:rPr>
              <a:t> </a:t>
            </a:r>
            <a:r>
              <a:rPr lang="fr-CA" sz="2400" spc="-5" dirty="0" smtClean="0">
                <a:latin typeface="Arial"/>
                <a:cs typeface="Arial"/>
              </a:rPr>
              <a:t>Dépend du risque de base</a:t>
            </a:r>
            <a:endParaRPr sz="2400" dirty="0">
              <a:latin typeface="Arial"/>
              <a:cs typeface="Arial"/>
            </a:endParaRPr>
          </a:p>
          <a:p>
            <a:pPr>
              <a:lnSpc>
                <a:spcPct val="100000"/>
              </a:lnSpc>
              <a:spcBef>
                <a:spcPts val="29"/>
              </a:spcBef>
            </a:pPr>
            <a:endParaRPr sz="3550" dirty="0">
              <a:latin typeface="Times New Roman"/>
              <a:cs typeface="Times New Roman"/>
            </a:endParaRPr>
          </a:p>
          <a:p>
            <a:pPr marL="4554220" marR="245745" lvl="1" indent="-342900">
              <a:lnSpc>
                <a:spcPct val="100000"/>
              </a:lnSpc>
              <a:buChar char="•"/>
              <a:tabLst>
                <a:tab pos="4554855" algn="l"/>
              </a:tabLst>
            </a:pPr>
            <a:r>
              <a:rPr lang="fr-CA" sz="2800" spc="-5" dirty="0" smtClean="0">
                <a:latin typeface="Arial"/>
                <a:cs typeface="Arial"/>
              </a:rPr>
              <a:t>Si haut risque, peut envisager d’autres options en premier</a:t>
            </a:r>
            <a:endParaRPr sz="2800" dirty="0">
              <a:latin typeface="Arial"/>
              <a:cs typeface="Arial"/>
            </a:endParaRPr>
          </a:p>
        </p:txBody>
      </p:sp>
      <p:sp>
        <p:nvSpPr>
          <p:cNvPr id="4" name="object 4"/>
          <p:cNvSpPr/>
          <p:nvPr/>
        </p:nvSpPr>
        <p:spPr>
          <a:xfrm>
            <a:off x="0" y="2699004"/>
            <a:ext cx="3634739" cy="415899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003040" y="6283761"/>
            <a:ext cx="4997450" cy="528320"/>
          </a:xfrm>
          <a:prstGeom prst="rect">
            <a:avLst/>
          </a:prstGeom>
        </p:spPr>
        <p:txBody>
          <a:bodyPr vert="horz" wrap="square" lIns="0" tIns="0" rIns="0" bIns="0" rtlCol="0">
            <a:spAutoFit/>
          </a:bodyPr>
          <a:lstStyle/>
          <a:p>
            <a:pPr marL="12700">
              <a:lnSpc>
                <a:spcPct val="100000"/>
              </a:lnSpc>
            </a:pPr>
            <a:r>
              <a:rPr sz="1800" spc="-10" dirty="0">
                <a:latin typeface="Arial"/>
                <a:cs typeface="Arial"/>
              </a:rPr>
              <a:t>1</a:t>
            </a:r>
            <a:r>
              <a:rPr sz="1800" dirty="0">
                <a:latin typeface="Arial"/>
                <a:cs typeface="Arial"/>
              </a:rPr>
              <a:t>) </a:t>
            </a:r>
            <a:r>
              <a:rPr sz="1800" spc="-5" dirty="0">
                <a:latin typeface="Arial"/>
                <a:cs typeface="Arial"/>
              </a:rPr>
              <a:t>C</a:t>
            </a:r>
            <a:r>
              <a:rPr sz="1800" dirty="0">
                <a:latin typeface="Arial"/>
                <a:cs typeface="Arial"/>
              </a:rPr>
              <a:t>M</a:t>
            </a:r>
            <a:r>
              <a:rPr sz="1800" spc="-5" dirty="0">
                <a:latin typeface="Arial"/>
                <a:cs typeface="Arial"/>
              </a:rPr>
              <a:t>A</a:t>
            </a:r>
            <a:r>
              <a:rPr sz="1800" dirty="0">
                <a:latin typeface="Arial"/>
                <a:cs typeface="Arial"/>
              </a:rPr>
              <a:t>J.</a:t>
            </a:r>
            <a:r>
              <a:rPr sz="1800" spc="5" dirty="0">
                <a:latin typeface="Arial"/>
                <a:cs typeface="Arial"/>
              </a:rPr>
              <a:t> </a:t>
            </a:r>
            <a:r>
              <a:rPr sz="1800" spc="-10" dirty="0">
                <a:latin typeface="Arial"/>
                <a:cs typeface="Arial"/>
              </a:rPr>
              <a:t>20</a:t>
            </a:r>
            <a:r>
              <a:rPr sz="1800" spc="-140" dirty="0">
                <a:latin typeface="Arial"/>
                <a:cs typeface="Arial"/>
              </a:rPr>
              <a:t>1</a:t>
            </a:r>
            <a:r>
              <a:rPr sz="1800" spc="-10" dirty="0">
                <a:latin typeface="Arial"/>
                <a:cs typeface="Arial"/>
              </a:rPr>
              <a:t>1</a:t>
            </a:r>
            <a:r>
              <a:rPr sz="1800" dirty="0">
                <a:latin typeface="Arial"/>
                <a:cs typeface="Arial"/>
              </a:rPr>
              <a:t>;</a:t>
            </a:r>
            <a:r>
              <a:rPr sz="1800" spc="-10" dirty="0">
                <a:latin typeface="Arial"/>
                <a:cs typeface="Arial"/>
              </a:rPr>
              <a:t>183</a:t>
            </a:r>
            <a:r>
              <a:rPr sz="1800" dirty="0">
                <a:latin typeface="Arial"/>
                <a:cs typeface="Arial"/>
              </a:rPr>
              <a:t>:</a:t>
            </a:r>
            <a:r>
              <a:rPr sz="1800" spc="-10" dirty="0">
                <a:latin typeface="Arial"/>
                <a:cs typeface="Arial"/>
              </a:rPr>
              <a:t>1359</a:t>
            </a:r>
            <a:r>
              <a:rPr sz="1800" dirty="0">
                <a:latin typeface="Arial"/>
                <a:cs typeface="Arial"/>
              </a:rPr>
              <a:t>-</a:t>
            </a:r>
            <a:r>
              <a:rPr sz="1800" spc="-10" dirty="0">
                <a:latin typeface="Arial"/>
                <a:cs typeface="Arial"/>
              </a:rPr>
              <a:t>66</a:t>
            </a:r>
            <a:r>
              <a:rPr sz="1800" dirty="0">
                <a:latin typeface="Arial"/>
                <a:cs typeface="Arial"/>
              </a:rPr>
              <a:t>.</a:t>
            </a:r>
            <a:r>
              <a:rPr sz="1800" spc="40" dirty="0">
                <a:latin typeface="Arial"/>
                <a:cs typeface="Arial"/>
              </a:rPr>
              <a:t> </a:t>
            </a:r>
            <a:r>
              <a:rPr sz="1800" spc="-10" dirty="0">
                <a:latin typeface="Arial"/>
                <a:cs typeface="Arial"/>
              </a:rPr>
              <a:t>2</a:t>
            </a:r>
            <a:r>
              <a:rPr sz="1800" dirty="0">
                <a:latin typeface="Arial"/>
                <a:cs typeface="Arial"/>
              </a:rPr>
              <a:t>) </a:t>
            </a:r>
            <a:r>
              <a:rPr sz="1800" spc="-5" dirty="0">
                <a:latin typeface="Arial"/>
                <a:cs typeface="Arial"/>
              </a:rPr>
              <a:t>B</a:t>
            </a:r>
            <a:r>
              <a:rPr sz="1800" dirty="0">
                <a:latin typeface="Arial"/>
                <a:cs typeface="Arial"/>
              </a:rPr>
              <a:t>MJ.</a:t>
            </a:r>
            <a:r>
              <a:rPr sz="1800" spc="-5" dirty="0">
                <a:latin typeface="Arial"/>
                <a:cs typeface="Arial"/>
              </a:rPr>
              <a:t> </a:t>
            </a:r>
            <a:r>
              <a:rPr sz="1800" spc="-10" dirty="0">
                <a:latin typeface="Arial"/>
                <a:cs typeface="Arial"/>
              </a:rPr>
              <a:t>2012</a:t>
            </a:r>
            <a:r>
              <a:rPr sz="1800" dirty="0">
                <a:latin typeface="Arial"/>
                <a:cs typeface="Arial"/>
              </a:rPr>
              <a:t>;</a:t>
            </a:r>
            <a:r>
              <a:rPr sz="1800" spc="-10" dirty="0">
                <a:latin typeface="Arial"/>
                <a:cs typeface="Arial"/>
              </a:rPr>
              <a:t>344:</a:t>
            </a:r>
            <a:endParaRPr sz="1800">
              <a:latin typeface="Arial"/>
              <a:cs typeface="Arial"/>
            </a:endParaRPr>
          </a:p>
          <a:p>
            <a:pPr marL="12700">
              <a:lnSpc>
                <a:spcPct val="100000"/>
              </a:lnSpc>
              <a:tabLst>
                <a:tab pos="900430" algn="l"/>
              </a:tabLst>
            </a:pPr>
            <a:r>
              <a:rPr sz="1800" spc="-10" dirty="0">
                <a:latin typeface="Arial"/>
                <a:cs typeface="Arial"/>
              </a:rPr>
              <a:t>e2856</a:t>
            </a:r>
            <a:r>
              <a:rPr sz="1800" dirty="0">
                <a:latin typeface="Arial"/>
                <a:cs typeface="Arial"/>
              </a:rPr>
              <a:t>.	</a:t>
            </a:r>
            <a:r>
              <a:rPr sz="1800" spc="-10" dirty="0">
                <a:latin typeface="Arial"/>
                <a:cs typeface="Arial"/>
              </a:rPr>
              <a:t>3</a:t>
            </a:r>
            <a:r>
              <a:rPr sz="1800" dirty="0">
                <a:latin typeface="Arial"/>
                <a:cs typeface="Arial"/>
              </a:rPr>
              <a:t>)</a:t>
            </a:r>
            <a:r>
              <a:rPr sz="1800" spc="-90" dirty="0">
                <a:latin typeface="Arial"/>
                <a:cs typeface="Arial"/>
              </a:rPr>
              <a:t> </a:t>
            </a:r>
            <a:r>
              <a:rPr sz="1800" spc="-5" dirty="0">
                <a:latin typeface="Arial"/>
                <a:cs typeface="Arial"/>
              </a:rPr>
              <a:t>A</a:t>
            </a:r>
            <a:r>
              <a:rPr sz="1800" spc="-10" dirty="0">
                <a:latin typeface="Arial"/>
                <a:cs typeface="Arial"/>
              </a:rPr>
              <a:t>n</a:t>
            </a:r>
            <a:r>
              <a:rPr sz="1800" dirty="0">
                <a:latin typeface="Arial"/>
                <a:cs typeface="Arial"/>
              </a:rPr>
              <a:t>n</a:t>
            </a:r>
            <a:r>
              <a:rPr sz="1800" spc="-5" dirty="0">
                <a:latin typeface="Arial"/>
                <a:cs typeface="Arial"/>
              </a:rPr>
              <a:t> </a:t>
            </a:r>
            <a:r>
              <a:rPr sz="1800" dirty="0">
                <a:latin typeface="Arial"/>
                <a:cs typeface="Arial"/>
              </a:rPr>
              <a:t>I</a:t>
            </a:r>
            <a:r>
              <a:rPr sz="1800" spc="-10" dirty="0">
                <a:latin typeface="Arial"/>
                <a:cs typeface="Arial"/>
              </a:rPr>
              <a:t>n</a:t>
            </a:r>
            <a:r>
              <a:rPr sz="1800" dirty="0">
                <a:latin typeface="Arial"/>
                <a:cs typeface="Arial"/>
              </a:rPr>
              <a:t>t</a:t>
            </a:r>
            <a:r>
              <a:rPr sz="1800" spc="-10" dirty="0">
                <a:latin typeface="Arial"/>
                <a:cs typeface="Arial"/>
              </a:rPr>
              <a:t>e</a:t>
            </a:r>
            <a:r>
              <a:rPr sz="1800" dirty="0">
                <a:latin typeface="Arial"/>
                <a:cs typeface="Arial"/>
              </a:rPr>
              <a:t>rn</a:t>
            </a:r>
            <a:r>
              <a:rPr sz="1800" spc="-5" dirty="0">
                <a:latin typeface="Arial"/>
                <a:cs typeface="Arial"/>
              </a:rPr>
              <a:t> </a:t>
            </a:r>
            <a:r>
              <a:rPr sz="1800" dirty="0">
                <a:latin typeface="Arial"/>
                <a:cs typeface="Arial"/>
              </a:rPr>
              <a:t>M</a:t>
            </a:r>
            <a:r>
              <a:rPr sz="1800" spc="-10" dirty="0">
                <a:latin typeface="Arial"/>
                <a:cs typeface="Arial"/>
              </a:rPr>
              <a:t>ed</a:t>
            </a:r>
            <a:r>
              <a:rPr sz="1800" dirty="0">
                <a:latin typeface="Arial"/>
                <a:cs typeface="Arial"/>
              </a:rPr>
              <a:t>.</a:t>
            </a:r>
            <a:r>
              <a:rPr sz="1800" spc="5" dirty="0">
                <a:latin typeface="Arial"/>
                <a:cs typeface="Arial"/>
              </a:rPr>
              <a:t> </a:t>
            </a:r>
            <a:r>
              <a:rPr sz="1800" spc="-10" dirty="0">
                <a:latin typeface="Arial"/>
                <a:cs typeface="Arial"/>
              </a:rPr>
              <a:t>20</a:t>
            </a:r>
            <a:r>
              <a:rPr sz="1800" spc="-140" dirty="0">
                <a:latin typeface="Arial"/>
                <a:cs typeface="Arial"/>
              </a:rPr>
              <a:t>1</a:t>
            </a:r>
            <a:r>
              <a:rPr sz="1800" spc="-10" dirty="0">
                <a:latin typeface="Arial"/>
                <a:cs typeface="Arial"/>
              </a:rPr>
              <a:t>1</a:t>
            </a:r>
            <a:r>
              <a:rPr sz="1800" dirty="0">
                <a:latin typeface="Arial"/>
                <a:cs typeface="Arial"/>
              </a:rPr>
              <a:t>;</a:t>
            </a:r>
            <a:r>
              <a:rPr sz="1800" spc="15" dirty="0">
                <a:latin typeface="Arial"/>
                <a:cs typeface="Arial"/>
              </a:rPr>
              <a:t> </a:t>
            </a:r>
            <a:r>
              <a:rPr sz="1800" spc="-10" dirty="0">
                <a:latin typeface="Arial"/>
                <a:cs typeface="Arial"/>
              </a:rPr>
              <a:t>155</a:t>
            </a:r>
            <a:r>
              <a:rPr sz="1800" dirty="0">
                <a:latin typeface="Arial"/>
                <a:cs typeface="Arial"/>
              </a:rPr>
              <a:t>(</a:t>
            </a:r>
            <a:r>
              <a:rPr sz="1800" spc="-10" dirty="0">
                <a:latin typeface="Arial"/>
                <a:cs typeface="Arial"/>
              </a:rPr>
              <a:t>4</a:t>
            </a:r>
            <a:r>
              <a:rPr sz="1800" dirty="0">
                <a:latin typeface="Arial"/>
                <a:cs typeface="Arial"/>
              </a:rPr>
              <a:t>):</a:t>
            </a:r>
            <a:r>
              <a:rPr sz="1800" spc="15" dirty="0">
                <a:latin typeface="Arial"/>
                <a:cs typeface="Arial"/>
              </a:rPr>
              <a:t> </a:t>
            </a:r>
            <a:r>
              <a:rPr sz="1800" dirty="0">
                <a:latin typeface="Arial"/>
                <a:cs typeface="Arial"/>
              </a:rPr>
              <a:t>JC </a:t>
            </a:r>
            <a:r>
              <a:rPr sz="1800" spc="-10" dirty="0">
                <a:latin typeface="Arial"/>
                <a:cs typeface="Arial"/>
              </a:rPr>
              <a:t>4</a:t>
            </a:r>
            <a:r>
              <a:rPr sz="1800" dirty="0">
                <a:latin typeface="Arial"/>
                <a:cs typeface="Arial"/>
              </a:rPr>
              <a:t>-</a:t>
            </a:r>
            <a:r>
              <a:rPr sz="1800" spc="-10" dirty="0">
                <a:latin typeface="Arial"/>
                <a:cs typeface="Arial"/>
              </a:rPr>
              <a:t>5.</a:t>
            </a:r>
            <a:endParaRPr sz="180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866" y="639200"/>
            <a:ext cx="8729345" cy="984885"/>
          </a:xfrm>
          <a:prstGeom prst="rect">
            <a:avLst/>
          </a:prstGeom>
        </p:spPr>
        <p:txBody>
          <a:bodyPr vert="horz" wrap="square" lIns="0" tIns="0" rIns="0" bIns="0" rtlCol="0">
            <a:spAutoFit/>
          </a:bodyPr>
          <a:lstStyle/>
          <a:p>
            <a:pPr marL="12700" algn="ctr">
              <a:lnSpc>
                <a:spcPct val="100000"/>
              </a:lnSpc>
            </a:pPr>
            <a:r>
              <a:rPr lang="fr-CA" sz="3200" spc="-10" dirty="0" smtClean="0"/>
              <a:t>Méta-analyse : </a:t>
            </a:r>
            <a:br>
              <a:rPr lang="fr-CA" sz="3200" spc="-10" dirty="0" smtClean="0"/>
            </a:br>
            <a:r>
              <a:rPr lang="fr-CA" sz="3200" spc="-10" dirty="0" smtClean="0"/>
              <a:t>ne pas avaler de la viande mystérieuse</a:t>
            </a:r>
            <a:endParaRPr sz="3200" dirty="0">
              <a:latin typeface="ＭＳ Ｐゴシック"/>
              <a:cs typeface="ＭＳ Ｐゴシック"/>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126269"/>
          </a:xfrm>
          <a:prstGeom prst="rect">
            <a:avLst/>
          </a:prstGeom>
        </p:spPr>
        <p:txBody>
          <a:bodyPr vert="horz" wrap="square" lIns="0" tIns="444817" rIns="0" bIns="0" rtlCol="0">
            <a:spAutoFit/>
          </a:bodyPr>
          <a:lstStyle/>
          <a:p>
            <a:pPr marL="120650" algn="ctr">
              <a:lnSpc>
                <a:spcPct val="100000"/>
              </a:lnSpc>
            </a:pPr>
            <a:r>
              <a:rPr dirty="0" err="1" smtClean="0"/>
              <a:t>Dia</a:t>
            </a:r>
            <a:r>
              <a:rPr spc="-5" dirty="0" err="1" smtClean="0"/>
              <a:t>b</a:t>
            </a:r>
            <a:r>
              <a:rPr lang="fr-CA" dirty="0"/>
              <a:t>è</a:t>
            </a:r>
            <a:r>
              <a:rPr spc="-5" dirty="0" err="1" smtClean="0"/>
              <a:t>t</a:t>
            </a:r>
            <a:r>
              <a:rPr dirty="0" err="1" smtClean="0"/>
              <a:t>e</a:t>
            </a:r>
            <a:r>
              <a:rPr dirty="0" smtClean="0"/>
              <a:t>:</a:t>
            </a:r>
            <a:r>
              <a:rPr spc="-5" dirty="0" smtClean="0"/>
              <a:t> </a:t>
            </a:r>
            <a:r>
              <a:rPr lang="fr-CA" dirty="0"/>
              <a:t>p</a:t>
            </a:r>
            <a:r>
              <a:rPr lang="fr-CA" dirty="0" smtClean="0"/>
              <a:t>ommes &amp; o</a:t>
            </a:r>
            <a:r>
              <a:rPr dirty="0" smtClean="0"/>
              <a:t>ra</a:t>
            </a:r>
            <a:r>
              <a:rPr spc="-5" dirty="0" smtClean="0"/>
              <a:t>ng</a:t>
            </a:r>
            <a:r>
              <a:rPr dirty="0" smtClean="0"/>
              <a:t>es</a:t>
            </a:r>
            <a:endParaRPr dirty="0"/>
          </a:p>
        </p:txBody>
      </p:sp>
      <p:sp>
        <p:nvSpPr>
          <p:cNvPr id="3" name="object 3"/>
          <p:cNvSpPr/>
          <p:nvPr/>
        </p:nvSpPr>
        <p:spPr>
          <a:xfrm>
            <a:off x="161512" y="1447800"/>
            <a:ext cx="8820969" cy="50291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126269"/>
          </a:xfrm>
          <a:prstGeom prst="rect">
            <a:avLst/>
          </a:prstGeom>
        </p:spPr>
        <p:txBody>
          <a:bodyPr vert="horz" wrap="square" lIns="0" tIns="444817" rIns="0" bIns="0" rtlCol="0">
            <a:spAutoFit/>
          </a:bodyPr>
          <a:lstStyle/>
          <a:p>
            <a:pPr marL="120650" algn="ctr">
              <a:lnSpc>
                <a:spcPct val="100000"/>
              </a:lnSpc>
            </a:pPr>
            <a:r>
              <a:rPr lang="en-US" dirty="0" err="1"/>
              <a:t>Dia</a:t>
            </a:r>
            <a:r>
              <a:rPr lang="en-US" spc="-5" dirty="0" err="1"/>
              <a:t>b</a:t>
            </a:r>
            <a:r>
              <a:rPr lang="en-US" dirty="0" err="1"/>
              <a:t>è</a:t>
            </a:r>
            <a:r>
              <a:rPr lang="en-US" spc="-5" dirty="0" err="1"/>
              <a:t>t</a:t>
            </a:r>
            <a:r>
              <a:rPr lang="en-US" dirty="0" err="1"/>
              <a:t>e</a:t>
            </a:r>
            <a:r>
              <a:rPr lang="en-US" dirty="0"/>
              <a:t>:</a:t>
            </a:r>
            <a:r>
              <a:rPr lang="en-US" spc="-5" dirty="0"/>
              <a:t> </a:t>
            </a:r>
            <a:r>
              <a:rPr lang="en-US" dirty="0"/>
              <a:t>pommes &amp; ora</a:t>
            </a:r>
            <a:r>
              <a:rPr lang="en-US" spc="-5" dirty="0"/>
              <a:t>ng</a:t>
            </a:r>
            <a:r>
              <a:rPr lang="en-US" dirty="0"/>
              <a:t>es</a:t>
            </a:r>
            <a:endParaRPr dirty="0"/>
          </a:p>
        </p:txBody>
      </p:sp>
      <p:sp>
        <p:nvSpPr>
          <p:cNvPr id="3" name="object 3"/>
          <p:cNvSpPr/>
          <p:nvPr/>
        </p:nvSpPr>
        <p:spPr>
          <a:xfrm>
            <a:off x="161512" y="1447800"/>
            <a:ext cx="8820969" cy="5029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964940" y="2293016"/>
            <a:ext cx="1471930" cy="1642110"/>
          </a:xfrm>
          <a:prstGeom prst="rect">
            <a:avLst/>
          </a:prstGeom>
        </p:spPr>
        <p:txBody>
          <a:bodyPr vert="horz" wrap="square" lIns="0" tIns="0" rIns="0" bIns="0" rtlCol="0">
            <a:spAutoFit/>
          </a:bodyPr>
          <a:lstStyle/>
          <a:p>
            <a:pPr marL="12700">
              <a:lnSpc>
                <a:spcPct val="100000"/>
              </a:lnSpc>
            </a:pPr>
            <a:r>
              <a:rPr sz="2400" b="1" dirty="0">
                <a:solidFill>
                  <a:srgbClr val="FF0000"/>
                </a:solidFill>
                <a:latin typeface="Arial"/>
                <a:cs typeface="Arial"/>
              </a:rPr>
              <a:t>A</a:t>
            </a:r>
            <a:endParaRPr sz="2400">
              <a:latin typeface="Arial"/>
              <a:cs typeface="Arial"/>
            </a:endParaRPr>
          </a:p>
          <a:p>
            <a:pPr marL="12700">
              <a:lnSpc>
                <a:spcPct val="100000"/>
              </a:lnSpc>
              <a:spcBef>
                <a:spcPts val="725"/>
              </a:spcBef>
            </a:pPr>
            <a:r>
              <a:rPr sz="2000" dirty="0">
                <a:solidFill>
                  <a:srgbClr val="FF0000"/>
                </a:solidFill>
                <a:latin typeface="Wingdings"/>
                <a:cs typeface="Wingdings"/>
              </a:rPr>
              <a:t></a:t>
            </a:r>
            <a:endParaRPr sz="2000">
              <a:latin typeface="Wingdings"/>
              <a:cs typeface="Wingdings"/>
            </a:endParaRPr>
          </a:p>
          <a:p>
            <a:pPr marR="11430" algn="r">
              <a:lnSpc>
                <a:spcPct val="100000"/>
              </a:lnSpc>
              <a:spcBef>
                <a:spcPts val="1195"/>
              </a:spcBef>
            </a:pPr>
            <a:r>
              <a:rPr sz="2400" b="1" dirty="0">
                <a:solidFill>
                  <a:srgbClr val="FF0000"/>
                </a:solidFill>
                <a:latin typeface="Arial"/>
                <a:cs typeface="Arial"/>
              </a:rPr>
              <a:t>B</a:t>
            </a:r>
            <a:endParaRPr sz="2400">
              <a:latin typeface="Arial"/>
              <a:cs typeface="Arial"/>
            </a:endParaRPr>
          </a:p>
          <a:p>
            <a:pPr marR="5080" algn="r">
              <a:lnSpc>
                <a:spcPct val="100000"/>
              </a:lnSpc>
              <a:spcBef>
                <a:spcPts val="720"/>
              </a:spcBef>
            </a:pPr>
            <a:r>
              <a:rPr sz="2000" dirty="0">
                <a:solidFill>
                  <a:srgbClr val="FF0000"/>
                </a:solidFill>
                <a:latin typeface="Wingdings"/>
                <a:cs typeface="Wingdings"/>
              </a:rPr>
              <a:t></a:t>
            </a:r>
            <a:endParaRPr sz="2000">
              <a:latin typeface="Wingdings"/>
              <a:cs typeface="Wingding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4817" rIns="0" bIns="0" rtlCol="0">
            <a:spAutoFit/>
          </a:bodyPr>
          <a:lstStyle/>
          <a:p>
            <a:pPr marL="3350260">
              <a:lnSpc>
                <a:spcPct val="100000"/>
              </a:lnSpc>
            </a:pPr>
            <a:r>
              <a:rPr b="0" u="none" dirty="0">
                <a:latin typeface="Arial"/>
                <a:cs typeface="Arial"/>
              </a:rPr>
              <a:t>6 te</a:t>
            </a:r>
            <a:r>
              <a:rPr b="0" u="none" spc="5" dirty="0">
                <a:latin typeface="Arial"/>
                <a:cs typeface="Arial"/>
              </a:rPr>
              <a:t>s</a:t>
            </a:r>
            <a:r>
              <a:rPr b="0" u="none" dirty="0">
                <a:latin typeface="Arial"/>
                <a:cs typeface="Arial"/>
              </a:rPr>
              <a:t>ts</a:t>
            </a:r>
          </a:p>
        </p:txBody>
      </p:sp>
      <p:sp>
        <p:nvSpPr>
          <p:cNvPr id="3" name="object 3"/>
          <p:cNvSpPr/>
          <p:nvPr/>
        </p:nvSpPr>
        <p:spPr>
          <a:xfrm>
            <a:off x="1269491" y="2438400"/>
            <a:ext cx="6605003" cy="184099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0177" y="6558398"/>
            <a:ext cx="390779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A</a:t>
            </a:r>
            <a:r>
              <a:rPr sz="1800" dirty="0">
                <a:latin typeface="Arial"/>
                <a:cs typeface="Arial"/>
              </a:rPr>
              <a:t>m J</a:t>
            </a:r>
            <a:r>
              <a:rPr sz="1800" spc="-10" dirty="0">
                <a:latin typeface="Arial"/>
                <a:cs typeface="Arial"/>
              </a:rPr>
              <a:t> </a:t>
            </a:r>
            <a:r>
              <a:rPr sz="1800" spc="-5" dirty="0">
                <a:latin typeface="Arial"/>
                <a:cs typeface="Arial"/>
              </a:rPr>
              <a:t>E</a:t>
            </a:r>
            <a:r>
              <a:rPr sz="1800" spc="-10" dirty="0">
                <a:latin typeface="Arial"/>
                <a:cs typeface="Arial"/>
              </a:rPr>
              <a:t>p</a:t>
            </a:r>
            <a:r>
              <a:rPr sz="1800" spc="-5" dirty="0">
                <a:latin typeface="Arial"/>
                <a:cs typeface="Arial"/>
              </a:rPr>
              <a:t>i</a:t>
            </a:r>
            <a:r>
              <a:rPr sz="1800" spc="-10" dirty="0">
                <a:latin typeface="Arial"/>
                <a:cs typeface="Arial"/>
              </a:rPr>
              <a:t>de</a:t>
            </a:r>
            <a:r>
              <a:rPr sz="1800" dirty="0">
                <a:latin typeface="Arial"/>
                <a:cs typeface="Arial"/>
              </a:rPr>
              <a:t>m</a:t>
            </a:r>
            <a:r>
              <a:rPr sz="1800" spc="-5" dirty="0">
                <a:latin typeface="Arial"/>
                <a:cs typeface="Arial"/>
              </a:rPr>
              <a:t>i</a:t>
            </a:r>
            <a:r>
              <a:rPr sz="1800" spc="-10" dirty="0">
                <a:latin typeface="Arial"/>
                <a:cs typeface="Arial"/>
              </a:rPr>
              <a:t>o</a:t>
            </a:r>
            <a:r>
              <a:rPr sz="1800" spc="-5" dirty="0">
                <a:latin typeface="Arial"/>
                <a:cs typeface="Arial"/>
              </a:rPr>
              <a:t>l</a:t>
            </a:r>
            <a:r>
              <a:rPr sz="1800" dirty="0">
                <a:latin typeface="Arial"/>
                <a:cs typeface="Arial"/>
              </a:rPr>
              <a:t>.</a:t>
            </a:r>
            <a:r>
              <a:rPr sz="1800" spc="30" dirty="0">
                <a:latin typeface="Arial"/>
                <a:cs typeface="Arial"/>
              </a:rPr>
              <a:t> </a:t>
            </a:r>
            <a:r>
              <a:rPr sz="1800" spc="-10" dirty="0">
                <a:latin typeface="Arial"/>
                <a:cs typeface="Arial"/>
              </a:rPr>
              <a:t>200</a:t>
            </a:r>
            <a:r>
              <a:rPr sz="1800" dirty="0">
                <a:latin typeface="Arial"/>
                <a:cs typeface="Arial"/>
              </a:rPr>
              <a:t>9</a:t>
            </a:r>
            <a:r>
              <a:rPr sz="1800" spc="10" dirty="0">
                <a:latin typeface="Arial"/>
                <a:cs typeface="Arial"/>
              </a:rPr>
              <a:t> </a:t>
            </a:r>
            <a:r>
              <a:rPr sz="1800" dirty="0">
                <a:latin typeface="Arial"/>
                <a:cs typeface="Arial"/>
              </a:rPr>
              <a:t>J</a:t>
            </a:r>
            <a:r>
              <a:rPr sz="1800" spc="-10" dirty="0">
                <a:latin typeface="Arial"/>
                <a:cs typeface="Arial"/>
              </a:rPr>
              <a:t>u</a:t>
            </a:r>
            <a:r>
              <a:rPr sz="1800" dirty="0">
                <a:latin typeface="Arial"/>
                <a:cs typeface="Arial"/>
              </a:rPr>
              <a:t>l</a:t>
            </a:r>
            <a:r>
              <a:rPr sz="1800" spc="-5" dirty="0">
                <a:latin typeface="Arial"/>
                <a:cs typeface="Arial"/>
              </a:rPr>
              <a:t> </a:t>
            </a:r>
            <a:r>
              <a:rPr sz="1800" spc="-10" dirty="0">
                <a:latin typeface="Arial"/>
                <a:cs typeface="Arial"/>
              </a:rPr>
              <a:t>1</a:t>
            </a:r>
            <a:r>
              <a:rPr sz="1800" dirty="0">
                <a:latin typeface="Arial"/>
                <a:cs typeface="Arial"/>
              </a:rPr>
              <a:t>;</a:t>
            </a:r>
            <a:r>
              <a:rPr sz="1800" spc="-10" dirty="0">
                <a:latin typeface="Arial"/>
                <a:cs typeface="Arial"/>
              </a:rPr>
              <a:t>170</a:t>
            </a:r>
            <a:r>
              <a:rPr sz="1800" dirty="0">
                <a:latin typeface="Arial"/>
                <a:cs typeface="Arial"/>
              </a:rPr>
              <a:t>(</a:t>
            </a:r>
            <a:r>
              <a:rPr sz="1800" spc="-10" dirty="0">
                <a:latin typeface="Arial"/>
                <a:cs typeface="Arial"/>
              </a:rPr>
              <a:t>1</a:t>
            </a:r>
            <a:r>
              <a:rPr sz="1800" dirty="0">
                <a:latin typeface="Arial"/>
                <a:cs typeface="Arial"/>
              </a:rPr>
              <a:t>):</a:t>
            </a:r>
            <a:r>
              <a:rPr sz="1800" spc="-10" dirty="0">
                <a:latin typeface="Arial"/>
                <a:cs typeface="Arial"/>
              </a:rPr>
              <a:t>12</a:t>
            </a:r>
            <a:r>
              <a:rPr sz="1800" dirty="0">
                <a:latin typeface="Arial"/>
                <a:cs typeface="Arial"/>
              </a:rPr>
              <a:t>-</a:t>
            </a:r>
            <a:endParaRPr sz="180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4817" rIns="0" bIns="0" rtlCol="0">
            <a:spAutoFit/>
          </a:bodyPr>
          <a:lstStyle/>
          <a:p>
            <a:pPr marL="3194685">
              <a:lnSpc>
                <a:spcPct val="100000"/>
              </a:lnSpc>
            </a:pPr>
            <a:r>
              <a:rPr b="0" u="none" dirty="0">
                <a:latin typeface="Arial"/>
                <a:cs typeface="Arial"/>
              </a:rPr>
              <a:t>24 te</a:t>
            </a:r>
            <a:r>
              <a:rPr b="0" u="none" spc="5" dirty="0">
                <a:latin typeface="Arial"/>
                <a:cs typeface="Arial"/>
              </a:rPr>
              <a:t>s</a:t>
            </a:r>
            <a:r>
              <a:rPr b="0" u="none" dirty="0">
                <a:latin typeface="Arial"/>
                <a:cs typeface="Arial"/>
              </a:rPr>
              <a:t>ts</a:t>
            </a:r>
          </a:p>
        </p:txBody>
      </p:sp>
      <p:sp>
        <p:nvSpPr>
          <p:cNvPr id="3" name="object 3"/>
          <p:cNvSpPr/>
          <p:nvPr/>
        </p:nvSpPr>
        <p:spPr>
          <a:xfrm>
            <a:off x="1371600" y="2209800"/>
            <a:ext cx="6489191" cy="39364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4817" rIns="0" bIns="0" rtlCol="0">
            <a:spAutoFit/>
          </a:bodyPr>
          <a:lstStyle/>
          <a:p>
            <a:pPr marL="3039110">
              <a:lnSpc>
                <a:spcPct val="100000"/>
              </a:lnSpc>
            </a:pPr>
            <a:r>
              <a:rPr b="0" u="none" dirty="0">
                <a:latin typeface="Arial"/>
                <a:cs typeface="Arial"/>
              </a:rPr>
              <a:t>114</a:t>
            </a:r>
            <a:r>
              <a:rPr b="0" u="none" spc="10" dirty="0">
                <a:latin typeface="Arial"/>
                <a:cs typeface="Arial"/>
              </a:rPr>
              <a:t> </a:t>
            </a:r>
            <a:r>
              <a:rPr b="0" u="none" dirty="0">
                <a:latin typeface="Arial"/>
                <a:cs typeface="Arial"/>
              </a:rPr>
              <a:t>te</a:t>
            </a:r>
            <a:r>
              <a:rPr b="0" u="none" spc="5" dirty="0">
                <a:latin typeface="Arial"/>
                <a:cs typeface="Arial"/>
              </a:rPr>
              <a:t>s</a:t>
            </a:r>
            <a:r>
              <a:rPr b="0" u="none" dirty="0">
                <a:latin typeface="Arial"/>
                <a:cs typeface="Arial"/>
              </a:rPr>
              <a:t>ts</a:t>
            </a:r>
          </a:p>
        </p:txBody>
      </p:sp>
      <p:sp>
        <p:nvSpPr>
          <p:cNvPr id="3" name="object 3"/>
          <p:cNvSpPr/>
          <p:nvPr/>
        </p:nvSpPr>
        <p:spPr>
          <a:xfrm>
            <a:off x="838200" y="1447800"/>
            <a:ext cx="7772387" cy="50886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2580" rIns="0" bIns="0" rtlCol="0">
            <a:spAutoFit/>
          </a:bodyPr>
          <a:lstStyle/>
          <a:p>
            <a:pPr marL="3039110">
              <a:lnSpc>
                <a:spcPct val="100000"/>
              </a:lnSpc>
            </a:pPr>
            <a:r>
              <a:rPr b="0" u="none" dirty="0">
                <a:latin typeface="Arial"/>
                <a:cs typeface="Arial"/>
              </a:rPr>
              <a:t>168</a:t>
            </a:r>
            <a:r>
              <a:rPr b="0" u="none" spc="10" dirty="0">
                <a:latin typeface="Arial"/>
                <a:cs typeface="Arial"/>
              </a:rPr>
              <a:t> </a:t>
            </a:r>
            <a:r>
              <a:rPr b="0" u="none" dirty="0">
                <a:latin typeface="Arial"/>
                <a:cs typeface="Arial"/>
              </a:rPr>
              <a:t>te</a:t>
            </a:r>
            <a:r>
              <a:rPr b="0" u="none" spc="5" dirty="0">
                <a:latin typeface="Arial"/>
                <a:cs typeface="Arial"/>
              </a:rPr>
              <a:t>s</a:t>
            </a:r>
            <a:r>
              <a:rPr b="0" u="none" dirty="0">
                <a:latin typeface="Arial"/>
                <a:cs typeface="Arial"/>
              </a:rPr>
              <a:t>ts</a:t>
            </a:r>
          </a:p>
        </p:txBody>
      </p:sp>
      <p:sp>
        <p:nvSpPr>
          <p:cNvPr id="3" name="object 3"/>
          <p:cNvSpPr/>
          <p:nvPr/>
        </p:nvSpPr>
        <p:spPr>
          <a:xfrm>
            <a:off x="533400" y="1524000"/>
            <a:ext cx="7924800" cy="48005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2580" rIns="0" bIns="0" rtlCol="0">
            <a:spAutoFit/>
          </a:bodyPr>
          <a:lstStyle/>
          <a:p>
            <a:pPr marL="2875915">
              <a:lnSpc>
                <a:spcPct val="100000"/>
              </a:lnSpc>
            </a:pPr>
            <a:r>
              <a:rPr b="0" u="none" dirty="0">
                <a:latin typeface="Arial"/>
                <a:cs typeface="Arial"/>
              </a:rPr>
              <a:t>250+</a:t>
            </a:r>
            <a:r>
              <a:rPr b="0" u="none" spc="10" dirty="0">
                <a:latin typeface="Arial"/>
                <a:cs typeface="Arial"/>
              </a:rPr>
              <a:t> </a:t>
            </a:r>
            <a:r>
              <a:rPr b="0" u="none" dirty="0">
                <a:latin typeface="Arial"/>
                <a:cs typeface="Arial"/>
              </a:rPr>
              <a:t>te</a:t>
            </a:r>
            <a:r>
              <a:rPr b="0" u="none" spc="5" dirty="0">
                <a:latin typeface="Arial"/>
                <a:cs typeface="Arial"/>
              </a:rPr>
              <a:t>s</a:t>
            </a:r>
            <a:r>
              <a:rPr b="0" u="none" dirty="0">
                <a:latin typeface="Arial"/>
                <a:cs typeface="Arial"/>
              </a:rPr>
              <a:t>ts</a:t>
            </a:r>
          </a:p>
        </p:txBody>
      </p:sp>
      <p:sp>
        <p:nvSpPr>
          <p:cNvPr id="3" name="object 3"/>
          <p:cNvSpPr/>
          <p:nvPr/>
        </p:nvSpPr>
        <p:spPr>
          <a:xfrm>
            <a:off x="533400" y="1524000"/>
            <a:ext cx="7924800" cy="48005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341120"/>
            <a:ext cx="5257800" cy="55168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2580" rIns="0" bIns="0" rtlCol="0">
            <a:spAutoFit/>
          </a:bodyPr>
          <a:lstStyle/>
          <a:p>
            <a:pPr marL="2875915">
              <a:lnSpc>
                <a:spcPct val="100000"/>
              </a:lnSpc>
            </a:pPr>
            <a:r>
              <a:rPr b="0" u="none" dirty="0">
                <a:latin typeface="Arial"/>
                <a:cs typeface="Arial"/>
              </a:rPr>
              <a:t>400+</a:t>
            </a:r>
            <a:r>
              <a:rPr b="0" u="none" spc="10" dirty="0">
                <a:latin typeface="Arial"/>
                <a:cs typeface="Arial"/>
              </a:rPr>
              <a:t> </a:t>
            </a:r>
            <a:r>
              <a:rPr b="0" u="none" dirty="0">
                <a:latin typeface="Arial"/>
                <a:cs typeface="Arial"/>
              </a:rPr>
              <a:t>te</a:t>
            </a:r>
            <a:r>
              <a:rPr b="0" u="none" spc="5" dirty="0">
                <a:latin typeface="Arial"/>
                <a:cs typeface="Arial"/>
              </a:rPr>
              <a:t>s</a:t>
            </a:r>
            <a:r>
              <a:rPr b="0" u="none" dirty="0">
                <a:latin typeface="Arial"/>
                <a:cs typeface="Arial"/>
              </a:rPr>
              <a:t>ts</a:t>
            </a:r>
          </a:p>
        </p:txBody>
      </p:sp>
      <p:sp>
        <p:nvSpPr>
          <p:cNvPr id="3" name="object 3"/>
          <p:cNvSpPr/>
          <p:nvPr/>
        </p:nvSpPr>
        <p:spPr>
          <a:xfrm>
            <a:off x="533400" y="1524000"/>
            <a:ext cx="7924800" cy="48005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341120"/>
            <a:ext cx="5257800" cy="55168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48000" y="2057400"/>
            <a:ext cx="6096000" cy="461619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450610"/>
            <a:ext cx="6553200" cy="1661993"/>
          </a:xfrm>
          <a:prstGeom prst="rect">
            <a:avLst/>
          </a:prstGeom>
        </p:spPr>
        <p:txBody>
          <a:bodyPr vert="horz" wrap="square" lIns="0" tIns="0" rIns="0" bIns="0" rtlCol="0">
            <a:spAutoFit/>
          </a:bodyPr>
          <a:lstStyle/>
          <a:p>
            <a:pPr marL="12700" marR="5080" indent="534670" algn="ctr">
              <a:lnSpc>
                <a:spcPct val="100000"/>
              </a:lnSpc>
            </a:pPr>
            <a:r>
              <a:rPr lang="fr-CA" sz="3600" dirty="0" smtClean="0"/>
              <a:t>Un conte médical:</a:t>
            </a:r>
            <a:br>
              <a:rPr lang="fr-CA" sz="3600" dirty="0" smtClean="0"/>
            </a:br>
            <a:r>
              <a:rPr lang="fr-CA" sz="3600" dirty="0" smtClean="0"/>
              <a:t>Un cœur de remplacement</a:t>
            </a:r>
            <a:r>
              <a:rPr lang="fr-CA" sz="3600" dirty="0" smtClean="0"/>
              <a:t/>
            </a:r>
            <a:br>
              <a:rPr lang="fr-CA" sz="3600" dirty="0" smtClean="0"/>
            </a:br>
            <a:endParaRPr sz="3600" dirty="0"/>
          </a:p>
        </p:txBody>
      </p:sp>
      <p:sp>
        <p:nvSpPr>
          <p:cNvPr id="3" name="object 3"/>
          <p:cNvSpPr txBox="1"/>
          <p:nvPr/>
        </p:nvSpPr>
        <p:spPr>
          <a:xfrm>
            <a:off x="291011" y="1676400"/>
            <a:ext cx="8378190" cy="4655121"/>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3000" dirty="0" smtClean="0">
                <a:latin typeface="Arial"/>
                <a:cs typeface="Arial"/>
              </a:rPr>
              <a:t>Il était une fois</a:t>
            </a:r>
            <a:r>
              <a:rPr sz="3000" spc="-5" dirty="0" smtClean="0">
                <a:latin typeface="Arial"/>
                <a:cs typeface="Arial"/>
              </a:rPr>
              <a:t>,.</a:t>
            </a:r>
            <a:r>
              <a:rPr sz="3000" dirty="0" smtClean="0">
                <a:latin typeface="Arial"/>
                <a:cs typeface="Arial"/>
              </a:rPr>
              <a:t>.</a:t>
            </a:r>
            <a:endParaRPr sz="3000" dirty="0">
              <a:latin typeface="Arial"/>
              <a:cs typeface="Arial"/>
            </a:endParaRPr>
          </a:p>
          <a:p>
            <a:pPr marL="355600" indent="-342900">
              <a:lnSpc>
                <a:spcPct val="100000"/>
              </a:lnSpc>
              <a:spcBef>
                <a:spcPts val="765"/>
              </a:spcBef>
              <a:buChar char="•"/>
              <a:tabLst>
                <a:tab pos="355600" algn="l"/>
              </a:tabLst>
            </a:pPr>
            <a:r>
              <a:rPr lang="fr-CA" sz="3000" spc="-5" dirty="0" smtClean="0">
                <a:latin typeface="Arial"/>
                <a:cs typeface="Arial"/>
              </a:rPr>
              <a:t>Dans un royaume très </a:t>
            </a:r>
            <a:r>
              <a:rPr lang="fr-CA" sz="3000" spc="-5" dirty="0" err="1" smtClean="0">
                <a:latin typeface="Arial"/>
                <a:cs typeface="Arial"/>
              </a:rPr>
              <a:t>très</a:t>
            </a:r>
            <a:r>
              <a:rPr lang="fr-CA" sz="3000" spc="-5" dirty="0" smtClean="0">
                <a:latin typeface="Arial"/>
                <a:cs typeface="Arial"/>
              </a:rPr>
              <a:t> lointain</a:t>
            </a:r>
            <a:r>
              <a:rPr sz="3000" dirty="0" smtClean="0">
                <a:latin typeface="Arial"/>
                <a:cs typeface="Arial"/>
              </a:rPr>
              <a:t>…</a:t>
            </a:r>
            <a:endParaRPr sz="3000" dirty="0">
              <a:latin typeface="Arial"/>
              <a:cs typeface="Arial"/>
            </a:endParaRPr>
          </a:p>
          <a:p>
            <a:pPr marL="355600" marR="368935" indent="-342900">
              <a:lnSpc>
                <a:spcPct val="100000"/>
              </a:lnSpc>
              <a:spcBef>
                <a:spcPts val="765"/>
              </a:spcBef>
              <a:buChar char="•"/>
              <a:tabLst>
                <a:tab pos="355600" algn="l"/>
              </a:tabLst>
            </a:pPr>
            <a:r>
              <a:rPr lang="fr-CA" sz="3000" spc="-5" dirty="0" smtClean="0">
                <a:latin typeface="Arial"/>
                <a:cs typeface="Arial"/>
              </a:rPr>
              <a:t>Il a été remarqué que des battements anormaux suivent les crises cardiaques</a:t>
            </a:r>
            <a:endParaRPr sz="3000" dirty="0">
              <a:latin typeface="Arial"/>
              <a:cs typeface="Arial"/>
            </a:endParaRPr>
          </a:p>
          <a:p>
            <a:pPr marL="355600" indent="-342900">
              <a:lnSpc>
                <a:spcPct val="100000"/>
              </a:lnSpc>
              <a:spcBef>
                <a:spcPts val="770"/>
              </a:spcBef>
              <a:buChar char="•"/>
              <a:tabLst>
                <a:tab pos="355600" algn="l"/>
              </a:tabLst>
            </a:pPr>
            <a:r>
              <a:rPr lang="fr-CA" sz="3000" spc="-10" dirty="0" smtClean="0">
                <a:latin typeface="Arial"/>
                <a:cs typeface="Arial"/>
              </a:rPr>
              <a:t>Plus de battements </a:t>
            </a:r>
            <a:r>
              <a:rPr sz="3000" dirty="0" smtClean="0">
                <a:latin typeface="Arial"/>
                <a:cs typeface="Arial"/>
              </a:rPr>
              <a:t>=</a:t>
            </a:r>
            <a:r>
              <a:rPr sz="3000" spc="5" dirty="0" smtClean="0">
                <a:latin typeface="Arial"/>
                <a:cs typeface="Arial"/>
              </a:rPr>
              <a:t> </a:t>
            </a:r>
            <a:r>
              <a:rPr sz="3000" dirty="0">
                <a:latin typeface="Arial"/>
                <a:cs typeface="Arial"/>
              </a:rPr>
              <a:t>↑ </a:t>
            </a:r>
            <a:r>
              <a:rPr lang="fr-CA" sz="3000" dirty="0" smtClean="0">
                <a:latin typeface="Arial"/>
                <a:cs typeface="Arial"/>
              </a:rPr>
              <a:t>risque de morte subite</a:t>
            </a:r>
            <a:endParaRPr sz="3000" dirty="0">
              <a:latin typeface="Arial"/>
              <a:cs typeface="Arial"/>
            </a:endParaRPr>
          </a:p>
          <a:p>
            <a:pPr marL="355600" marR="5080" indent="-342900">
              <a:lnSpc>
                <a:spcPct val="100000"/>
              </a:lnSpc>
              <a:spcBef>
                <a:spcPts val="800"/>
              </a:spcBef>
              <a:buChar char="•"/>
              <a:tabLst>
                <a:tab pos="355600" algn="l"/>
              </a:tabLst>
            </a:pPr>
            <a:r>
              <a:rPr lang="fr-CA" sz="3000" spc="-5" dirty="0" smtClean="0">
                <a:latin typeface="Arial"/>
                <a:cs typeface="Arial"/>
              </a:rPr>
              <a:t>Le Roi dit</a:t>
            </a:r>
            <a:r>
              <a:rPr sz="3000" dirty="0" smtClean="0">
                <a:latin typeface="Arial"/>
                <a:cs typeface="Arial"/>
              </a:rPr>
              <a:t>:</a:t>
            </a:r>
            <a:r>
              <a:rPr sz="3000" spc="-10" dirty="0" smtClean="0">
                <a:latin typeface="Arial"/>
                <a:cs typeface="Arial"/>
              </a:rPr>
              <a:t> </a:t>
            </a:r>
            <a:r>
              <a:rPr sz="3000" spc="5" dirty="0" smtClean="0">
                <a:latin typeface="ＭＳ Ｐゴシック"/>
                <a:cs typeface="ＭＳ Ｐゴシック"/>
              </a:rPr>
              <a:t>“</a:t>
            </a:r>
            <a:r>
              <a:rPr lang="fr-CA" sz="3000" dirty="0" smtClean="0">
                <a:latin typeface="Arial"/>
                <a:cs typeface="Arial"/>
              </a:rPr>
              <a:t>Donnez leur une potion pour diminuer les battements supplémentaires et ceci augmentera la survie</a:t>
            </a:r>
            <a:r>
              <a:rPr sz="3000" dirty="0" smtClean="0">
                <a:latin typeface="ＭＳ Ｐゴシック"/>
                <a:cs typeface="ＭＳ Ｐゴシック"/>
              </a:rPr>
              <a:t>”</a:t>
            </a:r>
            <a:endParaRPr sz="3000" dirty="0">
              <a:latin typeface="ＭＳ Ｐゴシック"/>
              <a:cs typeface="ＭＳ Ｐゴシック"/>
            </a:endParaRPr>
          </a:p>
          <a:p>
            <a:pPr marL="355600" indent="-342900">
              <a:lnSpc>
                <a:spcPct val="100000"/>
              </a:lnSpc>
              <a:spcBef>
                <a:spcPts val="730"/>
              </a:spcBef>
              <a:buChar char="•"/>
              <a:tabLst>
                <a:tab pos="355600" algn="l"/>
              </a:tabLst>
            </a:pPr>
            <a:r>
              <a:rPr lang="fr-CA" sz="3000" spc="-5" dirty="0" smtClean="0">
                <a:latin typeface="Arial"/>
                <a:cs typeface="Arial"/>
              </a:rPr>
              <a:t>Et donc c’est ce qu’ils ont faits</a:t>
            </a:r>
            <a:r>
              <a:rPr sz="3000" spc="-5" dirty="0" smtClean="0">
                <a:latin typeface="Arial"/>
                <a:cs typeface="Arial"/>
              </a:rPr>
              <a:t>,</a:t>
            </a:r>
            <a:r>
              <a:rPr sz="3000" dirty="0" smtClean="0">
                <a:latin typeface="Arial"/>
                <a:cs typeface="Arial"/>
              </a:rPr>
              <a:t>…</a:t>
            </a:r>
            <a:endParaRPr sz="3000"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712" y="533400"/>
            <a:ext cx="8573135" cy="553998"/>
          </a:xfrm>
          <a:prstGeom prst="rect">
            <a:avLst/>
          </a:prstGeom>
        </p:spPr>
        <p:txBody>
          <a:bodyPr vert="horz" wrap="square" lIns="0" tIns="0" rIns="0" bIns="0" rtlCol="0">
            <a:spAutoFit/>
          </a:bodyPr>
          <a:lstStyle/>
          <a:p>
            <a:pPr marL="12700">
              <a:lnSpc>
                <a:spcPct val="100000"/>
              </a:lnSpc>
            </a:pPr>
            <a:r>
              <a:rPr lang="fr-CA" sz="3600" b="0" u="none" spc="-10" dirty="0" smtClean="0">
                <a:latin typeface="Arial"/>
                <a:cs typeface="Arial"/>
              </a:rPr>
              <a:t>Façons de mesurer un écoulement nasal</a:t>
            </a:r>
            <a:endParaRPr sz="3600" b="0" u="none" dirty="0">
              <a:latin typeface="Arial"/>
              <a:cs typeface="Arial"/>
            </a:endParaRPr>
          </a:p>
        </p:txBody>
      </p:sp>
      <p:sp>
        <p:nvSpPr>
          <p:cNvPr id="3" name="object 3"/>
          <p:cNvSpPr/>
          <p:nvPr/>
        </p:nvSpPr>
        <p:spPr>
          <a:xfrm>
            <a:off x="0" y="1447800"/>
            <a:ext cx="5667755" cy="19339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443227"/>
            <a:ext cx="5672455" cy="1943100"/>
          </a:xfrm>
          <a:custGeom>
            <a:avLst/>
            <a:gdLst/>
            <a:ahLst/>
            <a:cxnLst/>
            <a:rect l="l" t="t" r="r" b="b"/>
            <a:pathLst>
              <a:path w="5672455" h="1943100">
                <a:moveTo>
                  <a:pt x="0" y="0"/>
                </a:moveTo>
                <a:lnTo>
                  <a:pt x="5672328" y="0"/>
                </a:lnTo>
                <a:lnTo>
                  <a:pt x="5672328" y="1943100"/>
                </a:lnTo>
                <a:lnTo>
                  <a:pt x="0" y="1943100"/>
                </a:lnTo>
              </a:path>
            </a:pathLst>
          </a:custGeom>
          <a:ln w="9144">
            <a:solidFill>
              <a:srgbClr val="000000"/>
            </a:solidFill>
          </a:ln>
        </p:spPr>
        <p:txBody>
          <a:bodyPr wrap="square" lIns="0" tIns="0" rIns="0" bIns="0" rtlCol="0"/>
          <a:lstStyle/>
          <a:p>
            <a:endParaRPr/>
          </a:p>
        </p:txBody>
      </p:sp>
      <p:sp>
        <p:nvSpPr>
          <p:cNvPr id="5" name="object 5"/>
          <p:cNvSpPr/>
          <p:nvPr/>
        </p:nvSpPr>
        <p:spPr>
          <a:xfrm>
            <a:off x="76200" y="1589532"/>
            <a:ext cx="5638799" cy="17373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1627" y="1584960"/>
            <a:ext cx="5648325" cy="1746885"/>
          </a:xfrm>
          <a:custGeom>
            <a:avLst/>
            <a:gdLst/>
            <a:ahLst/>
            <a:cxnLst/>
            <a:rect l="l" t="t" r="r" b="b"/>
            <a:pathLst>
              <a:path w="5648325" h="1746885">
                <a:moveTo>
                  <a:pt x="0" y="0"/>
                </a:moveTo>
                <a:lnTo>
                  <a:pt x="5647944" y="0"/>
                </a:lnTo>
                <a:lnTo>
                  <a:pt x="5647944" y="1746504"/>
                </a:lnTo>
                <a:lnTo>
                  <a:pt x="0" y="1746504"/>
                </a:lnTo>
                <a:lnTo>
                  <a:pt x="0" y="0"/>
                </a:lnTo>
                <a:close/>
              </a:path>
            </a:pathLst>
          </a:custGeom>
          <a:ln w="9144">
            <a:solidFill>
              <a:srgbClr val="000000"/>
            </a:solidFill>
          </a:ln>
        </p:spPr>
        <p:txBody>
          <a:bodyPr wrap="square" lIns="0" tIns="0" rIns="0" bIns="0" rtlCol="0"/>
          <a:lstStyle/>
          <a:p>
            <a:endParaRPr/>
          </a:p>
        </p:txBody>
      </p:sp>
      <p:sp>
        <p:nvSpPr>
          <p:cNvPr id="7" name="object 7"/>
          <p:cNvSpPr/>
          <p:nvPr/>
        </p:nvSpPr>
        <p:spPr>
          <a:xfrm>
            <a:off x="176784" y="1752600"/>
            <a:ext cx="5666231" cy="181051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72212" y="1748027"/>
            <a:ext cx="5675630" cy="1819910"/>
          </a:xfrm>
          <a:custGeom>
            <a:avLst/>
            <a:gdLst/>
            <a:ahLst/>
            <a:cxnLst/>
            <a:rect l="l" t="t" r="r" b="b"/>
            <a:pathLst>
              <a:path w="5675630" h="1819910">
                <a:moveTo>
                  <a:pt x="0" y="0"/>
                </a:moveTo>
                <a:lnTo>
                  <a:pt x="5675376" y="0"/>
                </a:lnTo>
                <a:lnTo>
                  <a:pt x="5675376" y="1819655"/>
                </a:lnTo>
                <a:lnTo>
                  <a:pt x="0" y="1819655"/>
                </a:lnTo>
                <a:lnTo>
                  <a:pt x="0" y="0"/>
                </a:lnTo>
                <a:close/>
              </a:path>
            </a:pathLst>
          </a:custGeom>
          <a:ln w="9144">
            <a:solidFill>
              <a:srgbClr val="000000"/>
            </a:solidFill>
          </a:ln>
        </p:spPr>
        <p:txBody>
          <a:bodyPr wrap="square" lIns="0" tIns="0" rIns="0" bIns="0" rtlCol="0"/>
          <a:lstStyle/>
          <a:p>
            <a:endParaRPr/>
          </a:p>
        </p:txBody>
      </p:sp>
      <p:sp>
        <p:nvSpPr>
          <p:cNvPr id="9" name="object 9"/>
          <p:cNvSpPr/>
          <p:nvPr/>
        </p:nvSpPr>
        <p:spPr>
          <a:xfrm>
            <a:off x="275843" y="1876044"/>
            <a:ext cx="5667755" cy="168706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71272" y="1871472"/>
            <a:ext cx="5676900" cy="1696720"/>
          </a:xfrm>
          <a:custGeom>
            <a:avLst/>
            <a:gdLst/>
            <a:ahLst/>
            <a:cxnLst/>
            <a:rect l="l" t="t" r="r" b="b"/>
            <a:pathLst>
              <a:path w="5676900" h="1696720">
                <a:moveTo>
                  <a:pt x="0" y="0"/>
                </a:moveTo>
                <a:lnTo>
                  <a:pt x="5676900" y="0"/>
                </a:lnTo>
                <a:lnTo>
                  <a:pt x="5676900" y="1696212"/>
                </a:lnTo>
                <a:lnTo>
                  <a:pt x="0" y="1696212"/>
                </a:lnTo>
                <a:lnTo>
                  <a:pt x="0" y="0"/>
                </a:lnTo>
                <a:close/>
              </a:path>
            </a:pathLst>
          </a:custGeom>
          <a:ln w="9144">
            <a:solidFill>
              <a:srgbClr val="000000"/>
            </a:solidFill>
          </a:ln>
        </p:spPr>
        <p:txBody>
          <a:bodyPr wrap="square" lIns="0" tIns="0" rIns="0" bIns="0" rtlCol="0"/>
          <a:lstStyle/>
          <a:p>
            <a:endParaRPr/>
          </a:p>
        </p:txBody>
      </p:sp>
      <p:sp>
        <p:nvSpPr>
          <p:cNvPr id="11" name="object 11"/>
          <p:cNvSpPr/>
          <p:nvPr/>
        </p:nvSpPr>
        <p:spPr>
          <a:xfrm>
            <a:off x="381000" y="1997964"/>
            <a:ext cx="5667755" cy="1572767"/>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76427" y="1993392"/>
            <a:ext cx="5676900" cy="1582420"/>
          </a:xfrm>
          <a:custGeom>
            <a:avLst/>
            <a:gdLst/>
            <a:ahLst/>
            <a:cxnLst/>
            <a:rect l="l" t="t" r="r" b="b"/>
            <a:pathLst>
              <a:path w="5676900" h="1582420">
                <a:moveTo>
                  <a:pt x="0" y="0"/>
                </a:moveTo>
                <a:lnTo>
                  <a:pt x="5676900" y="0"/>
                </a:lnTo>
                <a:lnTo>
                  <a:pt x="5676900" y="1581912"/>
                </a:lnTo>
                <a:lnTo>
                  <a:pt x="0" y="1581912"/>
                </a:lnTo>
                <a:lnTo>
                  <a:pt x="0" y="0"/>
                </a:lnTo>
                <a:close/>
              </a:path>
            </a:pathLst>
          </a:custGeom>
          <a:ln w="9144">
            <a:solidFill>
              <a:srgbClr val="000000"/>
            </a:solidFill>
          </a:ln>
        </p:spPr>
        <p:txBody>
          <a:bodyPr wrap="square" lIns="0" tIns="0" rIns="0" bIns="0" rtlCol="0"/>
          <a:lstStyle/>
          <a:p>
            <a:endParaRPr/>
          </a:p>
        </p:txBody>
      </p:sp>
      <p:sp>
        <p:nvSpPr>
          <p:cNvPr id="13" name="object 13"/>
          <p:cNvSpPr/>
          <p:nvPr/>
        </p:nvSpPr>
        <p:spPr>
          <a:xfrm>
            <a:off x="457200" y="2133600"/>
            <a:ext cx="5667755" cy="1685543"/>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452627" y="2129027"/>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15" name="object 15"/>
          <p:cNvSpPr/>
          <p:nvPr/>
        </p:nvSpPr>
        <p:spPr>
          <a:xfrm>
            <a:off x="533400" y="2281427"/>
            <a:ext cx="5667755" cy="1808987"/>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528827" y="2276855"/>
            <a:ext cx="5676900" cy="1818639"/>
          </a:xfrm>
          <a:custGeom>
            <a:avLst/>
            <a:gdLst/>
            <a:ahLst/>
            <a:cxnLst/>
            <a:rect l="l" t="t" r="r" b="b"/>
            <a:pathLst>
              <a:path w="5676900" h="1818639">
                <a:moveTo>
                  <a:pt x="0" y="0"/>
                </a:moveTo>
                <a:lnTo>
                  <a:pt x="5676900" y="0"/>
                </a:lnTo>
                <a:lnTo>
                  <a:pt x="5676900" y="1818132"/>
                </a:lnTo>
                <a:lnTo>
                  <a:pt x="0" y="1818132"/>
                </a:lnTo>
                <a:lnTo>
                  <a:pt x="0" y="0"/>
                </a:lnTo>
                <a:close/>
              </a:path>
            </a:pathLst>
          </a:custGeom>
          <a:ln w="9144">
            <a:solidFill>
              <a:srgbClr val="000000"/>
            </a:solidFill>
          </a:ln>
        </p:spPr>
        <p:txBody>
          <a:bodyPr wrap="square" lIns="0" tIns="0" rIns="0" bIns="0" rtlCol="0"/>
          <a:lstStyle/>
          <a:p>
            <a:endParaRPr/>
          </a:p>
        </p:txBody>
      </p:sp>
      <p:sp>
        <p:nvSpPr>
          <p:cNvPr id="17" name="object 17"/>
          <p:cNvSpPr/>
          <p:nvPr/>
        </p:nvSpPr>
        <p:spPr>
          <a:xfrm>
            <a:off x="609600" y="2414016"/>
            <a:ext cx="5667755" cy="1572767"/>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605027" y="2409444"/>
            <a:ext cx="5676900" cy="1582420"/>
          </a:xfrm>
          <a:custGeom>
            <a:avLst/>
            <a:gdLst/>
            <a:ahLst/>
            <a:cxnLst/>
            <a:rect l="l" t="t" r="r" b="b"/>
            <a:pathLst>
              <a:path w="5676900" h="1582420">
                <a:moveTo>
                  <a:pt x="0" y="0"/>
                </a:moveTo>
                <a:lnTo>
                  <a:pt x="5676900" y="0"/>
                </a:lnTo>
                <a:lnTo>
                  <a:pt x="5676900" y="1581912"/>
                </a:lnTo>
                <a:lnTo>
                  <a:pt x="0" y="1581912"/>
                </a:lnTo>
                <a:lnTo>
                  <a:pt x="0" y="0"/>
                </a:lnTo>
                <a:close/>
              </a:path>
            </a:pathLst>
          </a:custGeom>
          <a:ln w="9144">
            <a:solidFill>
              <a:srgbClr val="000000"/>
            </a:solidFill>
          </a:ln>
        </p:spPr>
        <p:txBody>
          <a:bodyPr wrap="square" lIns="0" tIns="0" rIns="0" bIns="0" rtlCol="0"/>
          <a:lstStyle/>
          <a:p>
            <a:endParaRPr/>
          </a:p>
        </p:txBody>
      </p:sp>
      <p:sp>
        <p:nvSpPr>
          <p:cNvPr id="19" name="object 19"/>
          <p:cNvSpPr/>
          <p:nvPr/>
        </p:nvSpPr>
        <p:spPr>
          <a:xfrm>
            <a:off x="685800" y="2493264"/>
            <a:ext cx="5667755" cy="1810511"/>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681227" y="2488692"/>
            <a:ext cx="5676900" cy="1819910"/>
          </a:xfrm>
          <a:custGeom>
            <a:avLst/>
            <a:gdLst/>
            <a:ahLst/>
            <a:cxnLst/>
            <a:rect l="l" t="t" r="r" b="b"/>
            <a:pathLst>
              <a:path w="5676900" h="1819910">
                <a:moveTo>
                  <a:pt x="0" y="0"/>
                </a:moveTo>
                <a:lnTo>
                  <a:pt x="5676900" y="0"/>
                </a:lnTo>
                <a:lnTo>
                  <a:pt x="5676900" y="1819656"/>
                </a:lnTo>
                <a:lnTo>
                  <a:pt x="0" y="1819656"/>
                </a:lnTo>
                <a:lnTo>
                  <a:pt x="0" y="0"/>
                </a:lnTo>
                <a:close/>
              </a:path>
            </a:pathLst>
          </a:custGeom>
          <a:ln w="9144">
            <a:solidFill>
              <a:srgbClr val="000000"/>
            </a:solidFill>
          </a:ln>
        </p:spPr>
        <p:txBody>
          <a:bodyPr wrap="square" lIns="0" tIns="0" rIns="0" bIns="0" rtlCol="0"/>
          <a:lstStyle/>
          <a:p>
            <a:endParaRPr/>
          </a:p>
        </p:txBody>
      </p:sp>
      <p:sp>
        <p:nvSpPr>
          <p:cNvPr id="21" name="object 21"/>
          <p:cNvSpPr/>
          <p:nvPr/>
        </p:nvSpPr>
        <p:spPr>
          <a:xfrm>
            <a:off x="762000" y="2631948"/>
            <a:ext cx="5667755" cy="1571243"/>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757427" y="2627376"/>
            <a:ext cx="5676900" cy="1580515"/>
          </a:xfrm>
          <a:custGeom>
            <a:avLst/>
            <a:gdLst/>
            <a:ahLst/>
            <a:cxnLst/>
            <a:rect l="l" t="t" r="r" b="b"/>
            <a:pathLst>
              <a:path w="5676900" h="1580514">
                <a:moveTo>
                  <a:pt x="0" y="0"/>
                </a:moveTo>
                <a:lnTo>
                  <a:pt x="5676900" y="0"/>
                </a:lnTo>
                <a:lnTo>
                  <a:pt x="5676900" y="1580388"/>
                </a:lnTo>
                <a:lnTo>
                  <a:pt x="0" y="1580388"/>
                </a:lnTo>
                <a:lnTo>
                  <a:pt x="0" y="0"/>
                </a:lnTo>
                <a:close/>
              </a:path>
            </a:pathLst>
          </a:custGeom>
          <a:ln w="9144">
            <a:solidFill>
              <a:srgbClr val="000000"/>
            </a:solidFill>
          </a:ln>
        </p:spPr>
        <p:txBody>
          <a:bodyPr wrap="square" lIns="0" tIns="0" rIns="0" bIns="0" rtlCol="0"/>
          <a:lstStyle/>
          <a:p>
            <a:endParaRPr/>
          </a:p>
        </p:txBody>
      </p:sp>
      <p:sp>
        <p:nvSpPr>
          <p:cNvPr id="23" name="object 23"/>
          <p:cNvSpPr/>
          <p:nvPr/>
        </p:nvSpPr>
        <p:spPr>
          <a:xfrm>
            <a:off x="838200" y="2784348"/>
            <a:ext cx="5667755" cy="1447799"/>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833627" y="2779776"/>
            <a:ext cx="5676900" cy="1457325"/>
          </a:xfrm>
          <a:custGeom>
            <a:avLst/>
            <a:gdLst/>
            <a:ahLst/>
            <a:cxnLst/>
            <a:rect l="l" t="t" r="r" b="b"/>
            <a:pathLst>
              <a:path w="5676900" h="1457325">
                <a:moveTo>
                  <a:pt x="0" y="0"/>
                </a:moveTo>
                <a:lnTo>
                  <a:pt x="5676900" y="0"/>
                </a:lnTo>
                <a:lnTo>
                  <a:pt x="5676900" y="1456944"/>
                </a:lnTo>
                <a:lnTo>
                  <a:pt x="0" y="1456944"/>
                </a:lnTo>
                <a:lnTo>
                  <a:pt x="0" y="0"/>
                </a:lnTo>
                <a:close/>
              </a:path>
            </a:pathLst>
          </a:custGeom>
          <a:ln w="9144">
            <a:solidFill>
              <a:srgbClr val="000000"/>
            </a:solidFill>
          </a:ln>
        </p:spPr>
        <p:txBody>
          <a:bodyPr wrap="square" lIns="0" tIns="0" rIns="0" bIns="0" rtlCol="0"/>
          <a:lstStyle/>
          <a:p>
            <a:endParaRPr/>
          </a:p>
        </p:txBody>
      </p:sp>
      <p:sp>
        <p:nvSpPr>
          <p:cNvPr id="25" name="object 25"/>
          <p:cNvSpPr/>
          <p:nvPr/>
        </p:nvSpPr>
        <p:spPr>
          <a:xfrm>
            <a:off x="914400" y="2962655"/>
            <a:ext cx="5667755" cy="1685543"/>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909827" y="2958083"/>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27" name="object 27"/>
          <p:cNvSpPr/>
          <p:nvPr/>
        </p:nvSpPr>
        <p:spPr>
          <a:xfrm>
            <a:off x="1066800" y="3144011"/>
            <a:ext cx="5667755" cy="1685543"/>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1062227" y="3139439"/>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29" name="object 29"/>
          <p:cNvSpPr/>
          <p:nvPr/>
        </p:nvSpPr>
        <p:spPr>
          <a:xfrm>
            <a:off x="1219200" y="3265932"/>
            <a:ext cx="5667755" cy="1932431"/>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1214627" y="3261359"/>
            <a:ext cx="5676900" cy="1941830"/>
          </a:xfrm>
          <a:custGeom>
            <a:avLst/>
            <a:gdLst/>
            <a:ahLst/>
            <a:cxnLst/>
            <a:rect l="l" t="t" r="r" b="b"/>
            <a:pathLst>
              <a:path w="5676900" h="1941829">
                <a:moveTo>
                  <a:pt x="0" y="0"/>
                </a:moveTo>
                <a:lnTo>
                  <a:pt x="5676900" y="0"/>
                </a:lnTo>
                <a:lnTo>
                  <a:pt x="5676900" y="1941576"/>
                </a:lnTo>
                <a:lnTo>
                  <a:pt x="0" y="1941576"/>
                </a:lnTo>
                <a:lnTo>
                  <a:pt x="0" y="0"/>
                </a:lnTo>
                <a:close/>
              </a:path>
            </a:pathLst>
          </a:custGeom>
          <a:ln w="9143">
            <a:solidFill>
              <a:srgbClr val="000000"/>
            </a:solidFill>
          </a:ln>
        </p:spPr>
        <p:txBody>
          <a:bodyPr wrap="square" lIns="0" tIns="0" rIns="0" bIns="0" rtlCol="0"/>
          <a:lstStyle/>
          <a:p>
            <a:endParaRPr/>
          </a:p>
        </p:txBody>
      </p:sp>
      <p:sp>
        <p:nvSpPr>
          <p:cNvPr id="31" name="object 31"/>
          <p:cNvSpPr/>
          <p:nvPr/>
        </p:nvSpPr>
        <p:spPr>
          <a:xfrm>
            <a:off x="1371600" y="3418332"/>
            <a:ext cx="5667755" cy="1447786"/>
          </a:xfrm>
          <a:prstGeom prst="rect">
            <a:avLst/>
          </a:prstGeom>
          <a:blipFill>
            <a:blip r:embed="rId16" cstate="print"/>
            <a:stretch>
              <a:fillRect/>
            </a:stretch>
          </a:blipFill>
        </p:spPr>
        <p:txBody>
          <a:bodyPr wrap="square" lIns="0" tIns="0" rIns="0" bIns="0" rtlCol="0"/>
          <a:lstStyle/>
          <a:p>
            <a:endParaRPr/>
          </a:p>
        </p:txBody>
      </p:sp>
      <p:sp>
        <p:nvSpPr>
          <p:cNvPr id="32" name="object 32"/>
          <p:cNvSpPr/>
          <p:nvPr/>
        </p:nvSpPr>
        <p:spPr>
          <a:xfrm>
            <a:off x="1367027" y="3413759"/>
            <a:ext cx="5676900" cy="1457325"/>
          </a:xfrm>
          <a:custGeom>
            <a:avLst/>
            <a:gdLst/>
            <a:ahLst/>
            <a:cxnLst/>
            <a:rect l="l" t="t" r="r" b="b"/>
            <a:pathLst>
              <a:path w="5676900" h="1457325">
                <a:moveTo>
                  <a:pt x="0" y="0"/>
                </a:moveTo>
                <a:lnTo>
                  <a:pt x="5676900" y="0"/>
                </a:lnTo>
                <a:lnTo>
                  <a:pt x="5676900" y="1456944"/>
                </a:lnTo>
                <a:lnTo>
                  <a:pt x="0" y="1456944"/>
                </a:lnTo>
                <a:lnTo>
                  <a:pt x="0" y="0"/>
                </a:lnTo>
                <a:close/>
              </a:path>
            </a:pathLst>
          </a:custGeom>
          <a:ln w="9144">
            <a:solidFill>
              <a:srgbClr val="000000"/>
            </a:solidFill>
          </a:ln>
        </p:spPr>
        <p:txBody>
          <a:bodyPr wrap="square" lIns="0" tIns="0" rIns="0" bIns="0" rtlCol="0"/>
          <a:lstStyle/>
          <a:p>
            <a:endParaRPr/>
          </a:p>
        </p:txBody>
      </p:sp>
      <p:sp>
        <p:nvSpPr>
          <p:cNvPr id="33" name="object 33"/>
          <p:cNvSpPr/>
          <p:nvPr/>
        </p:nvSpPr>
        <p:spPr>
          <a:xfrm>
            <a:off x="1447800" y="3570732"/>
            <a:ext cx="5667755" cy="1685543"/>
          </a:xfrm>
          <a:prstGeom prst="rect">
            <a:avLst/>
          </a:prstGeom>
          <a:blipFill>
            <a:blip r:embed="rId17" cstate="print"/>
            <a:stretch>
              <a:fillRect/>
            </a:stretch>
          </a:blipFill>
        </p:spPr>
        <p:txBody>
          <a:bodyPr wrap="square" lIns="0" tIns="0" rIns="0" bIns="0" rtlCol="0"/>
          <a:lstStyle/>
          <a:p>
            <a:endParaRPr/>
          </a:p>
        </p:txBody>
      </p:sp>
      <p:sp>
        <p:nvSpPr>
          <p:cNvPr id="34" name="object 34"/>
          <p:cNvSpPr/>
          <p:nvPr/>
        </p:nvSpPr>
        <p:spPr>
          <a:xfrm>
            <a:off x="1443227" y="3566159"/>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35" name="object 35"/>
          <p:cNvSpPr/>
          <p:nvPr/>
        </p:nvSpPr>
        <p:spPr>
          <a:xfrm>
            <a:off x="1524000" y="3733800"/>
            <a:ext cx="5667755" cy="1571243"/>
          </a:xfrm>
          <a:prstGeom prst="rect">
            <a:avLst/>
          </a:prstGeom>
          <a:blipFill>
            <a:blip r:embed="rId18" cstate="print"/>
            <a:stretch>
              <a:fillRect/>
            </a:stretch>
          </a:blipFill>
        </p:spPr>
        <p:txBody>
          <a:bodyPr wrap="square" lIns="0" tIns="0" rIns="0" bIns="0" rtlCol="0"/>
          <a:lstStyle/>
          <a:p>
            <a:endParaRPr/>
          </a:p>
        </p:txBody>
      </p:sp>
      <p:sp>
        <p:nvSpPr>
          <p:cNvPr id="36" name="object 36"/>
          <p:cNvSpPr/>
          <p:nvPr/>
        </p:nvSpPr>
        <p:spPr>
          <a:xfrm>
            <a:off x="1519427" y="3729228"/>
            <a:ext cx="5676900" cy="1580515"/>
          </a:xfrm>
          <a:custGeom>
            <a:avLst/>
            <a:gdLst/>
            <a:ahLst/>
            <a:cxnLst/>
            <a:rect l="l" t="t" r="r" b="b"/>
            <a:pathLst>
              <a:path w="5676900" h="1580514">
                <a:moveTo>
                  <a:pt x="0" y="0"/>
                </a:moveTo>
                <a:lnTo>
                  <a:pt x="5676900" y="0"/>
                </a:lnTo>
                <a:lnTo>
                  <a:pt x="5676900" y="1580388"/>
                </a:lnTo>
                <a:lnTo>
                  <a:pt x="0" y="1580388"/>
                </a:lnTo>
                <a:lnTo>
                  <a:pt x="0" y="0"/>
                </a:lnTo>
                <a:close/>
              </a:path>
            </a:pathLst>
          </a:custGeom>
          <a:ln w="9144">
            <a:solidFill>
              <a:srgbClr val="000000"/>
            </a:solidFill>
          </a:ln>
        </p:spPr>
        <p:txBody>
          <a:bodyPr wrap="square" lIns="0" tIns="0" rIns="0" bIns="0" rtlCol="0"/>
          <a:lstStyle/>
          <a:p>
            <a:endParaRPr/>
          </a:p>
        </p:txBody>
      </p:sp>
      <p:sp>
        <p:nvSpPr>
          <p:cNvPr id="37" name="object 37"/>
          <p:cNvSpPr/>
          <p:nvPr/>
        </p:nvSpPr>
        <p:spPr>
          <a:xfrm>
            <a:off x="1676400" y="3861815"/>
            <a:ext cx="5667755" cy="1572767"/>
          </a:xfrm>
          <a:prstGeom prst="rect">
            <a:avLst/>
          </a:prstGeom>
          <a:blipFill>
            <a:blip r:embed="rId19" cstate="print"/>
            <a:stretch>
              <a:fillRect/>
            </a:stretch>
          </a:blipFill>
        </p:spPr>
        <p:txBody>
          <a:bodyPr wrap="square" lIns="0" tIns="0" rIns="0" bIns="0" rtlCol="0"/>
          <a:lstStyle/>
          <a:p>
            <a:endParaRPr/>
          </a:p>
        </p:txBody>
      </p:sp>
      <p:sp>
        <p:nvSpPr>
          <p:cNvPr id="38" name="object 38"/>
          <p:cNvSpPr/>
          <p:nvPr/>
        </p:nvSpPr>
        <p:spPr>
          <a:xfrm>
            <a:off x="1671827" y="3857244"/>
            <a:ext cx="5676900" cy="1582420"/>
          </a:xfrm>
          <a:custGeom>
            <a:avLst/>
            <a:gdLst/>
            <a:ahLst/>
            <a:cxnLst/>
            <a:rect l="l" t="t" r="r" b="b"/>
            <a:pathLst>
              <a:path w="5676900" h="1582420">
                <a:moveTo>
                  <a:pt x="0" y="0"/>
                </a:moveTo>
                <a:lnTo>
                  <a:pt x="5676900" y="0"/>
                </a:lnTo>
                <a:lnTo>
                  <a:pt x="5676900" y="1581911"/>
                </a:lnTo>
                <a:lnTo>
                  <a:pt x="0" y="1581911"/>
                </a:lnTo>
                <a:lnTo>
                  <a:pt x="0" y="0"/>
                </a:lnTo>
                <a:close/>
              </a:path>
            </a:pathLst>
          </a:custGeom>
          <a:ln w="9144">
            <a:solidFill>
              <a:srgbClr val="000000"/>
            </a:solidFill>
          </a:ln>
        </p:spPr>
        <p:txBody>
          <a:bodyPr wrap="square" lIns="0" tIns="0" rIns="0" bIns="0" rtlCol="0"/>
          <a:lstStyle/>
          <a:p>
            <a:endParaRPr/>
          </a:p>
        </p:txBody>
      </p:sp>
      <p:sp>
        <p:nvSpPr>
          <p:cNvPr id="39" name="object 39"/>
          <p:cNvSpPr/>
          <p:nvPr/>
        </p:nvSpPr>
        <p:spPr>
          <a:xfrm>
            <a:off x="1752600" y="4011168"/>
            <a:ext cx="5667755" cy="1933955"/>
          </a:xfrm>
          <a:prstGeom prst="rect">
            <a:avLst/>
          </a:prstGeom>
          <a:blipFill>
            <a:blip r:embed="rId20" cstate="print"/>
            <a:stretch>
              <a:fillRect/>
            </a:stretch>
          </a:blipFill>
        </p:spPr>
        <p:txBody>
          <a:bodyPr wrap="square" lIns="0" tIns="0" rIns="0" bIns="0" rtlCol="0"/>
          <a:lstStyle/>
          <a:p>
            <a:endParaRPr/>
          </a:p>
        </p:txBody>
      </p:sp>
      <p:sp>
        <p:nvSpPr>
          <p:cNvPr id="40" name="object 40"/>
          <p:cNvSpPr/>
          <p:nvPr/>
        </p:nvSpPr>
        <p:spPr>
          <a:xfrm>
            <a:off x="1748027" y="4006596"/>
            <a:ext cx="5676900" cy="1943100"/>
          </a:xfrm>
          <a:custGeom>
            <a:avLst/>
            <a:gdLst/>
            <a:ahLst/>
            <a:cxnLst/>
            <a:rect l="l" t="t" r="r" b="b"/>
            <a:pathLst>
              <a:path w="5676900" h="1943100">
                <a:moveTo>
                  <a:pt x="0" y="0"/>
                </a:moveTo>
                <a:lnTo>
                  <a:pt x="5676900" y="0"/>
                </a:lnTo>
                <a:lnTo>
                  <a:pt x="5676900" y="1943099"/>
                </a:lnTo>
                <a:lnTo>
                  <a:pt x="0" y="1943099"/>
                </a:lnTo>
                <a:lnTo>
                  <a:pt x="0" y="0"/>
                </a:lnTo>
                <a:close/>
              </a:path>
            </a:pathLst>
          </a:custGeom>
          <a:ln w="9144">
            <a:solidFill>
              <a:srgbClr val="000000"/>
            </a:solidFill>
          </a:ln>
        </p:spPr>
        <p:txBody>
          <a:bodyPr wrap="square" lIns="0" tIns="0" rIns="0" bIns="0" rtlCol="0"/>
          <a:lstStyle/>
          <a:p>
            <a:endParaRPr/>
          </a:p>
        </p:txBody>
      </p:sp>
      <p:sp>
        <p:nvSpPr>
          <p:cNvPr id="41" name="object 41"/>
          <p:cNvSpPr/>
          <p:nvPr/>
        </p:nvSpPr>
        <p:spPr>
          <a:xfrm>
            <a:off x="1828800" y="4149852"/>
            <a:ext cx="5667755" cy="1933955"/>
          </a:xfrm>
          <a:prstGeom prst="rect">
            <a:avLst/>
          </a:prstGeom>
          <a:blipFill>
            <a:blip r:embed="rId21" cstate="print"/>
            <a:stretch>
              <a:fillRect/>
            </a:stretch>
          </a:blipFill>
        </p:spPr>
        <p:txBody>
          <a:bodyPr wrap="square" lIns="0" tIns="0" rIns="0" bIns="0" rtlCol="0"/>
          <a:lstStyle/>
          <a:p>
            <a:endParaRPr/>
          </a:p>
        </p:txBody>
      </p:sp>
      <p:sp>
        <p:nvSpPr>
          <p:cNvPr id="42" name="object 42"/>
          <p:cNvSpPr/>
          <p:nvPr/>
        </p:nvSpPr>
        <p:spPr>
          <a:xfrm>
            <a:off x="1824227" y="4145279"/>
            <a:ext cx="5676900" cy="1943100"/>
          </a:xfrm>
          <a:custGeom>
            <a:avLst/>
            <a:gdLst/>
            <a:ahLst/>
            <a:cxnLst/>
            <a:rect l="l" t="t" r="r" b="b"/>
            <a:pathLst>
              <a:path w="5676900" h="1943100">
                <a:moveTo>
                  <a:pt x="0" y="0"/>
                </a:moveTo>
                <a:lnTo>
                  <a:pt x="5676900" y="0"/>
                </a:lnTo>
                <a:lnTo>
                  <a:pt x="5676900" y="1943100"/>
                </a:lnTo>
                <a:lnTo>
                  <a:pt x="0" y="1943100"/>
                </a:lnTo>
                <a:lnTo>
                  <a:pt x="0" y="0"/>
                </a:lnTo>
                <a:close/>
              </a:path>
            </a:pathLst>
          </a:custGeom>
          <a:ln w="9144">
            <a:solidFill>
              <a:srgbClr val="000000"/>
            </a:solidFill>
          </a:ln>
        </p:spPr>
        <p:txBody>
          <a:bodyPr wrap="square" lIns="0" tIns="0" rIns="0" bIns="0" rtlCol="0"/>
          <a:lstStyle/>
          <a:p>
            <a:endParaRPr/>
          </a:p>
        </p:txBody>
      </p:sp>
      <p:sp>
        <p:nvSpPr>
          <p:cNvPr id="43" name="object 43"/>
          <p:cNvSpPr/>
          <p:nvPr/>
        </p:nvSpPr>
        <p:spPr>
          <a:xfrm>
            <a:off x="1905000" y="4273296"/>
            <a:ext cx="5667755" cy="1810511"/>
          </a:xfrm>
          <a:prstGeom prst="rect">
            <a:avLst/>
          </a:prstGeom>
          <a:blipFill>
            <a:blip r:embed="rId22" cstate="print"/>
            <a:stretch>
              <a:fillRect/>
            </a:stretch>
          </a:blipFill>
        </p:spPr>
        <p:txBody>
          <a:bodyPr wrap="square" lIns="0" tIns="0" rIns="0" bIns="0" rtlCol="0"/>
          <a:lstStyle/>
          <a:p>
            <a:endParaRPr/>
          </a:p>
        </p:txBody>
      </p:sp>
      <p:sp>
        <p:nvSpPr>
          <p:cNvPr id="44" name="object 44"/>
          <p:cNvSpPr/>
          <p:nvPr/>
        </p:nvSpPr>
        <p:spPr>
          <a:xfrm>
            <a:off x="1900427" y="4268723"/>
            <a:ext cx="5676900" cy="1819910"/>
          </a:xfrm>
          <a:custGeom>
            <a:avLst/>
            <a:gdLst/>
            <a:ahLst/>
            <a:cxnLst/>
            <a:rect l="l" t="t" r="r" b="b"/>
            <a:pathLst>
              <a:path w="5676900" h="1819910">
                <a:moveTo>
                  <a:pt x="0" y="0"/>
                </a:moveTo>
                <a:lnTo>
                  <a:pt x="5676900" y="0"/>
                </a:lnTo>
                <a:lnTo>
                  <a:pt x="5676900" y="1819656"/>
                </a:lnTo>
                <a:lnTo>
                  <a:pt x="0" y="1819656"/>
                </a:lnTo>
                <a:lnTo>
                  <a:pt x="0" y="0"/>
                </a:lnTo>
                <a:close/>
              </a:path>
            </a:pathLst>
          </a:custGeom>
          <a:ln w="9144">
            <a:solidFill>
              <a:srgbClr val="000000"/>
            </a:solidFill>
          </a:ln>
        </p:spPr>
        <p:txBody>
          <a:bodyPr wrap="square" lIns="0" tIns="0" rIns="0" bIns="0" rtlCol="0"/>
          <a:lstStyle/>
          <a:p>
            <a:endParaRPr/>
          </a:p>
        </p:txBody>
      </p:sp>
      <p:sp>
        <p:nvSpPr>
          <p:cNvPr id="45" name="object 45"/>
          <p:cNvSpPr/>
          <p:nvPr/>
        </p:nvSpPr>
        <p:spPr>
          <a:xfrm>
            <a:off x="2057400" y="4430268"/>
            <a:ext cx="5667755" cy="1810511"/>
          </a:xfrm>
          <a:prstGeom prst="rect">
            <a:avLst/>
          </a:prstGeom>
          <a:blipFill>
            <a:blip r:embed="rId23" cstate="print"/>
            <a:stretch>
              <a:fillRect/>
            </a:stretch>
          </a:blipFill>
        </p:spPr>
        <p:txBody>
          <a:bodyPr wrap="square" lIns="0" tIns="0" rIns="0" bIns="0" rtlCol="0"/>
          <a:lstStyle/>
          <a:p>
            <a:endParaRPr/>
          </a:p>
        </p:txBody>
      </p:sp>
      <p:sp>
        <p:nvSpPr>
          <p:cNvPr id="46" name="object 46"/>
          <p:cNvSpPr/>
          <p:nvPr/>
        </p:nvSpPr>
        <p:spPr>
          <a:xfrm>
            <a:off x="2052827" y="4425696"/>
            <a:ext cx="5676900" cy="1819910"/>
          </a:xfrm>
          <a:custGeom>
            <a:avLst/>
            <a:gdLst/>
            <a:ahLst/>
            <a:cxnLst/>
            <a:rect l="l" t="t" r="r" b="b"/>
            <a:pathLst>
              <a:path w="5676900" h="1819910">
                <a:moveTo>
                  <a:pt x="0" y="0"/>
                </a:moveTo>
                <a:lnTo>
                  <a:pt x="5676900" y="0"/>
                </a:lnTo>
                <a:lnTo>
                  <a:pt x="5676900" y="1819655"/>
                </a:lnTo>
                <a:lnTo>
                  <a:pt x="0" y="1819655"/>
                </a:lnTo>
                <a:lnTo>
                  <a:pt x="0" y="0"/>
                </a:lnTo>
                <a:close/>
              </a:path>
            </a:pathLst>
          </a:custGeom>
          <a:ln w="9144">
            <a:solidFill>
              <a:srgbClr val="000000"/>
            </a:solidFill>
          </a:ln>
        </p:spPr>
        <p:txBody>
          <a:bodyPr wrap="square" lIns="0" tIns="0" rIns="0" bIns="0" rtlCol="0"/>
          <a:lstStyle/>
          <a:p>
            <a:endParaRPr/>
          </a:p>
        </p:txBody>
      </p:sp>
      <p:sp>
        <p:nvSpPr>
          <p:cNvPr id="47" name="object 47"/>
          <p:cNvSpPr/>
          <p:nvPr/>
        </p:nvSpPr>
        <p:spPr>
          <a:xfrm>
            <a:off x="2133600" y="4544567"/>
            <a:ext cx="5667755" cy="2048243"/>
          </a:xfrm>
          <a:prstGeom prst="rect">
            <a:avLst/>
          </a:prstGeom>
          <a:blipFill>
            <a:blip r:embed="rId24" cstate="print"/>
            <a:stretch>
              <a:fillRect/>
            </a:stretch>
          </a:blipFill>
        </p:spPr>
        <p:txBody>
          <a:bodyPr wrap="square" lIns="0" tIns="0" rIns="0" bIns="0" rtlCol="0"/>
          <a:lstStyle/>
          <a:p>
            <a:endParaRPr/>
          </a:p>
        </p:txBody>
      </p:sp>
      <p:sp>
        <p:nvSpPr>
          <p:cNvPr id="48" name="object 48"/>
          <p:cNvSpPr/>
          <p:nvPr/>
        </p:nvSpPr>
        <p:spPr>
          <a:xfrm>
            <a:off x="2129027" y="4539996"/>
            <a:ext cx="5676900" cy="2057400"/>
          </a:xfrm>
          <a:custGeom>
            <a:avLst/>
            <a:gdLst/>
            <a:ahLst/>
            <a:cxnLst/>
            <a:rect l="l" t="t" r="r" b="b"/>
            <a:pathLst>
              <a:path w="5676900" h="2057400">
                <a:moveTo>
                  <a:pt x="0" y="0"/>
                </a:moveTo>
                <a:lnTo>
                  <a:pt x="5676900" y="0"/>
                </a:lnTo>
                <a:lnTo>
                  <a:pt x="5676900" y="2057399"/>
                </a:lnTo>
                <a:lnTo>
                  <a:pt x="0" y="2057399"/>
                </a:lnTo>
                <a:lnTo>
                  <a:pt x="0" y="0"/>
                </a:lnTo>
                <a:close/>
              </a:path>
            </a:pathLst>
          </a:custGeom>
          <a:ln w="9144">
            <a:solidFill>
              <a:srgbClr val="000000"/>
            </a:solidFill>
          </a:ln>
        </p:spPr>
        <p:txBody>
          <a:bodyPr wrap="square" lIns="0" tIns="0" rIns="0" bIns="0" rtlCol="0"/>
          <a:lstStyle/>
          <a:p>
            <a:endParaRPr/>
          </a:p>
        </p:txBody>
      </p:sp>
      <p:sp>
        <p:nvSpPr>
          <p:cNvPr id="49" name="object 49"/>
          <p:cNvSpPr/>
          <p:nvPr/>
        </p:nvSpPr>
        <p:spPr>
          <a:xfrm>
            <a:off x="2286000" y="4724400"/>
            <a:ext cx="5667755" cy="2048255"/>
          </a:xfrm>
          <a:prstGeom prst="rect">
            <a:avLst/>
          </a:prstGeom>
          <a:blipFill>
            <a:blip r:embed="rId25" cstate="print"/>
            <a:stretch>
              <a:fillRect/>
            </a:stretch>
          </a:blipFill>
        </p:spPr>
        <p:txBody>
          <a:bodyPr wrap="square" lIns="0" tIns="0" rIns="0" bIns="0" rtlCol="0"/>
          <a:lstStyle/>
          <a:p>
            <a:endParaRPr/>
          </a:p>
        </p:txBody>
      </p:sp>
      <p:sp>
        <p:nvSpPr>
          <p:cNvPr id="50" name="object 50"/>
          <p:cNvSpPr/>
          <p:nvPr/>
        </p:nvSpPr>
        <p:spPr>
          <a:xfrm>
            <a:off x="2281427" y="4719828"/>
            <a:ext cx="5676900" cy="2057400"/>
          </a:xfrm>
          <a:custGeom>
            <a:avLst/>
            <a:gdLst/>
            <a:ahLst/>
            <a:cxnLst/>
            <a:rect l="l" t="t" r="r" b="b"/>
            <a:pathLst>
              <a:path w="5676900" h="2057400">
                <a:moveTo>
                  <a:pt x="0" y="0"/>
                </a:moveTo>
                <a:lnTo>
                  <a:pt x="5676900" y="0"/>
                </a:lnTo>
                <a:lnTo>
                  <a:pt x="5676900" y="2057400"/>
                </a:lnTo>
                <a:lnTo>
                  <a:pt x="0" y="2057400"/>
                </a:lnTo>
                <a:lnTo>
                  <a:pt x="0" y="0"/>
                </a:lnTo>
                <a:close/>
              </a:path>
            </a:pathLst>
          </a:custGeom>
          <a:ln w="9144">
            <a:solidFill>
              <a:srgbClr val="000000"/>
            </a:solidFill>
          </a:ln>
        </p:spPr>
        <p:txBody>
          <a:bodyPr wrap="square" lIns="0" tIns="0" rIns="0" bIns="0" rtlCol="0"/>
          <a:lstStyle/>
          <a:p>
            <a:endParaRPr/>
          </a:p>
        </p:txBody>
      </p:sp>
      <p:sp>
        <p:nvSpPr>
          <p:cNvPr id="51" name="object 51"/>
          <p:cNvSpPr/>
          <p:nvPr/>
        </p:nvSpPr>
        <p:spPr>
          <a:xfrm>
            <a:off x="2362200" y="4866132"/>
            <a:ext cx="5667755" cy="1991868"/>
          </a:xfrm>
          <a:prstGeom prst="rect">
            <a:avLst/>
          </a:prstGeom>
          <a:blipFill>
            <a:blip r:embed="rId26" cstate="print"/>
            <a:stretch>
              <a:fillRect/>
            </a:stretch>
          </a:blipFill>
        </p:spPr>
        <p:txBody>
          <a:bodyPr wrap="square" lIns="0" tIns="0" rIns="0" bIns="0" rtlCol="0"/>
          <a:lstStyle/>
          <a:p>
            <a:endParaRPr/>
          </a:p>
        </p:txBody>
      </p:sp>
      <p:sp>
        <p:nvSpPr>
          <p:cNvPr id="52" name="object 52"/>
          <p:cNvSpPr/>
          <p:nvPr/>
        </p:nvSpPr>
        <p:spPr>
          <a:xfrm>
            <a:off x="2357627" y="4861559"/>
            <a:ext cx="5676900" cy="1996439"/>
          </a:xfrm>
          <a:custGeom>
            <a:avLst/>
            <a:gdLst/>
            <a:ahLst/>
            <a:cxnLst/>
            <a:rect l="l" t="t" r="r" b="b"/>
            <a:pathLst>
              <a:path w="5676900" h="1996440">
                <a:moveTo>
                  <a:pt x="0" y="0"/>
                </a:moveTo>
                <a:lnTo>
                  <a:pt x="5676900" y="0"/>
                </a:lnTo>
                <a:lnTo>
                  <a:pt x="5676900" y="1996439"/>
                </a:lnTo>
              </a:path>
            </a:pathLst>
          </a:custGeom>
          <a:ln w="9144">
            <a:solidFill>
              <a:srgbClr val="000000"/>
            </a:solidFill>
          </a:ln>
        </p:spPr>
        <p:txBody>
          <a:bodyPr wrap="square" lIns="0" tIns="0" rIns="0" bIns="0" rtlCol="0"/>
          <a:lstStyle/>
          <a:p>
            <a:endParaRPr/>
          </a:p>
        </p:txBody>
      </p:sp>
      <p:sp>
        <p:nvSpPr>
          <p:cNvPr id="53" name="object 53"/>
          <p:cNvSpPr/>
          <p:nvPr/>
        </p:nvSpPr>
        <p:spPr>
          <a:xfrm>
            <a:off x="2357627" y="4861559"/>
            <a:ext cx="0" cy="1996439"/>
          </a:xfrm>
          <a:custGeom>
            <a:avLst/>
            <a:gdLst/>
            <a:ahLst/>
            <a:cxnLst/>
            <a:rect l="l" t="t" r="r" b="b"/>
            <a:pathLst>
              <a:path h="1996440">
                <a:moveTo>
                  <a:pt x="0" y="1996439"/>
                </a:moveTo>
                <a:lnTo>
                  <a:pt x="0" y="0"/>
                </a:lnTo>
              </a:path>
            </a:pathLst>
          </a:custGeom>
          <a:ln w="9144">
            <a:solidFill>
              <a:srgbClr val="000000"/>
            </a:solidFill>
          </a:ln>
        </p:spPr>
        <p:txBody>
          <a:bodyPr wrap="square" lIns="0" tIns="0" rIns="0" bIns="0" rtlCol="0"/>
          <a:lstStyle/>
          <a:p>
            <a:endParaRPr/>
          </a:p>
        </p:txBody>
      </p:sp>
      <p:sp>
        <p:nvSpPr>
          <p:cNvPr id="54" name="object 54"/>
          <p:cNvSpPr/>
          <p:nvPr/>
        </p:nvSpPr>
        <p:spPr>
          <a:xfrm>
            <a:off x="2514600" y="4802123"/>
            <a:ext cx="5667755" cy="2048255"/>
          </a:xfrm>
          <a:prstGeom prst="rect">
            <a:avLst/>
          </a:prstGeom>
          <a:blipFill>
            <a:blip r:embed="rId27" cstate="print"/>
            <a:stretch>
              <a:fillRect/>
            </a:stretch>
          </a:blipFill>
        </p:spPr>
        <p:txBody>
          <a:bodyPr wrap="square" lIns="0" tIns="0" rIns="0" bIns="0" rtlCol="0"/>
          <a:lstStyle/>
          <a:p>
            <a:endParaRPr/>
          </a:p>
        </p:txBody>
      </p:sp>
      <p:sp>
        <p:nvSpPr>
          <p:cNvPr id="55" name="object 55"/>
          <p:cNvSpPr/>
          <p:nvPr/>
        </p:nvSpPr>
        <p:spPr>
          <a:xfrm>
            <a:off x="2510027" y="4797552"/>
            <a:ext cx="5676900" cy="2057400"/>
          </a:xfrm>
          <a:custGeom>
            <a:avLst/>
            <a:gdLst/>
            <a:ahLst/>
            <a:cxnLst/>
            <a:rect l="l" t="t" r="r" b="b"/>
            <a:pathLst>
              <a:path w="5676900" h="2057400">
                <a:moveTo>
                  <a:pt x="0" y="0"/>
                </a:moveTo>
                <a:lnTo>
                  <a:pt x="5676900" y="0"/>
                </a:lnTo>
                <a:lnTo>
                  <a:pt x="5676900" y="2057400"/>
                </a:lnTo>
                <a:lnTo>
                  <a:pt x="0" y="2057400"/>
                </a:lnTo>
                <a:lnTo>
                  <a:pt x="0" y="0"/>
                </a:lnTo>
                <a:close/>
              </a:path>
            </a:pathLst>
          </a:custGeom>
          <a:ln w="9144">
            <a:solidFill>
              <a:srgbClr val="000000"/>
            </a:solidFill>
          </a:ln>
        </p:spPr>
        <p:txBody>
          <a:bodyPr wrap="square" lIns="0" tIns="0" rIns="0" bIns="0" rtlCol="0"/>
          <a:lstStyle/>
          <a:p>
            <a:endParaRPr/>
          </a:p>
        </p:txBody>
      </p:sp>
      <p:sp>
        <p:nvSpPr>
          <p:cNvPr id="56" name="object 56"/>
          <p:cNvSpPr/>
          <p:nvPr/>
        </p:nvSpPr>
        <p:spPr>
          <a:xfrm>
            <a:off x="2667000" y="5087111"/>
            <a:ext cx="5667755" cy="1685543"/>
          </a:xfrm>
          <a:prstGeom prst="rect">
            <a:avLst/>
          </a:prstGeom>
          <a:blipFill>
            <a:blip r:embed="rId28" cstate="print"/>
            <a:stretch>
              <a:fillRect/>
            </a:stretch>
          </a:blipFill>
        </p:spPr>
        <p:txBody>
          <a:bodyPr wrap="square" lIns="0" tIns="0" rIns="0" bIns="0" rtlCol="0"/>
          <a:lstStyle/>
          <a:p>
            <a:endParaRPr/>
          </a:p>
        </p:txBody>
      </p:sp>
      <p:sp>
        <p:nvSpPr>
          <p:cNvPr id="57" name="object 57"/>
          <p:cNvSpPr/>
          <p:nvPr/>
        </p:nvSpPr>
        <p:spPr>
          <a:xfrm>
            <a:off x="2662427" y="5082540"/>
            <a:ext cx="5676900" cy="1694814"/>
          </a:xfrm>
          <a:custGeom>
            <a:avLst/>
            <a:gdLst/>
            <a:ahLst/>
            <a:cxnLst/>
            <a:rect l="l" t="t" r="r" b="b"/>
            <a:pathLst>
              <a:path w="5676900" h="1694815">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58" name="object 58"/>
          <p:cNvSpPr/>
          <p:nvPr/>
        </p:nvSpPr>
        <p:spPr>
          <a:xfrm>
            <a:off x="2788920" y="4866132"/>
            <a:ext cx="5667755" cy="1808987"/>
          </a:xfrm>
          <a:prstGeom prst="rect">
            <a:avLst/>
          </a:prstGeom>
          <a:blipFill>
            <a:blip r:embed="rId29" cstate="print"/>
            <a:stretch>
              <a:fillRect/>
            </a:stretch>
          </a:blipFill>
        </p:spPr>
        <p:txBody>
          <a:bodyPr wrap="square" lIns="0" tIns="0" rIns="0" bIns="0" rtlCol="0"/>
          <a:lstStyle/>
          <a:p>
            <a:endParaRPr/>
          </a:p>
        </p:txBody>
      </p:sp>
      <p:sp>
        <p:nvSpPr>
          <p:cNvPr id="59" name="object 59"/>
          <p:cNvSpPr/>
          <p:nvPr/>
        </p:nvSpPr>
        <p:spPr>
          <a:xfrm>
            <a:off x="2784348" y="4861559"/>
            <a:ext cx="5676900" cy="1818639"/>
          </a:xfrm>
          <a:custGeom>
            <a:avLst/>
            <a:gdLst/>
            <a:ahLst/>
            <a:cxnLst/>
            <a:rect l="l" t="t" r="r" b="b"/>
            <a:pathLst>
              <a:path w="5676900" h="1818640">
                <a:moveTo>
                  <a:pt x="0" y="0"/>
                </a:moveTo>
                <a:lnTo>
                  <a:pt x="5676900" y="0"/>
                </a:lnTo>
                <a:lnTo>
                  <a:pt x="5676900" y="1818132"/>
                </a:lnTo>
                <a:lnTo>
                  <a:pt x="0" y="1818132"/>
                </a:lnTo>
                <a:lnTo>
                  <a:pt x="0" y="0"/>
                </a:lnTo>
                <a:close/>
              </a:path>
            </a:pathLst>
          </a:custGeom>
          <a:ln w="9144">
            <a:solidFill>
              <a:srgbClr val="000000"/>
            </a:solidFill>
          </a:ln>
        </p:spPr>
        <p:txBody>
          <a:bodyPr wrap="square" lIns="0" tIns="0" rIns="0" bIns="0" rtlCol="0"/>
          <a:lstStyle/>
          <a:p>
            <a:endParaRPr/>
          </a:p>
        </p:txBody>
      </p:sp>
      <p:sp>
        <p:nvSpPr>
          <p:cNvPr id="60" name="object 60"/>
          <p:cNvSpPr/>
          <p:nvPr/>
        </p:nvSpPr>
        <p:spPr>
          <a:xfrm>
            <a:off x="2881883" y="4783835"/>
            <a:ext cx="5666231" cy="1808987"/>
          </a:xfrm>
          <a:prstGeom prst="rect">
            <a:avLst/>
          </a:prstGeom>
          <a:blipFill>
            <a:blip r:embed="rId30" cstate="print"/>
            <a:stretch>
              <a:fillRect/>
            </a:stretch>
          </a:blipFill>
        </p:spPr>
        <p:txBody>
          <a:bodyPr wrap="square" lIns="0" tIns="0" rIns="0" bIns="0" rtlCol="0"/>
          <a:lstStyle/>
          <a:p>
            <a:endParaRPr/>
          </a:p>
        </p:txBody>
      </p:sp>
      <p:sp>
        <p:nvSpPr>
          <p:cNvPr id="61" name="object 61"/>
          <p:cNvSpPr/>
          <p:nvPr/>
        </p:nvSpPr>
        <p:spPr>
          <a:xfrm>
            <a:off x="2877311" y="4779264"/>
            <a:ext cx="5675630" cy="1818639"/>
          </a:xfrm>
          <a:custGeom>
            <a:avLst/>
            <a:gdLst/>
            <a:ahLst/>
            <a:cxnLst/>
            <a:rect l="l" t="t" r="r" b="b"/>
            <a:pathLst>
              <a:path w="5675630" h="1818640">
                <a:moveTo>
                  <a:pt x="0" y="0"/>
                </a:moveTo>
                <a:lnTo>
                  <a:pt x="5675376" y="0"/>
                </a:lnTo>
                <a:lnTo>
                  <a:pt x="5675376" y="1818132"/>
                </a:lnTo>
                <a:lnTo>
                  <a:pt x="0" y="1818132"/>
                </a:lnTo>
                <a:lnTo>
                  <a:pt x="0" y="0"/>
                </a:lnTo>
                <a:close/>
              </a:path>
            </a:pathLst>
          </a:custGeom>
          <a:ln w="9144">
            <a:solidFill>
              <a:srgbClr val="000000"/>
            </a:solidFill>
          </a:ln>
        </p:spPr>
        <p:txBody>
          <a:bodyPr wrap="square" lIns="0" tIns="0" rIns="0" bIns="0" rtlCol="0"/>
          <a:lstStyle/>
          <a:p>
            <a:endParaRPr/>
          </a:p>
        </p:txBody>
      </p:sp>
      <p:sp>
        <p:nvSpPr>
          <p:cNvPr id="62" name="object 62"/>
          <p:cNvSpPr/>
          <p:nvPr/>
        </p:nvSpPr>
        <p:spPr>
          <a:xfrm>
            <a:off x="2999232" y="4648200"/>
            <a:ext cx="5666231" cy="1810511"/>
          </a:xfrm>
          <a:prstGeom prst="rect">
            <a:avLst/>
          </a:prstGeom>
          <a:blipFill>
            <a:blip r:embed="rId31" cstate="print"/>
            <a:stretch>
              <a:fillRect/>
            </a:stretch>
          </a:blipFill>
        </p:spPr>
        <p:txBody>
          <a:bodyPr wrap="square" lIns="0" tIns="0" rIns="0" bIns="0" rtlCol="0"/>
          <a:lstStyle/>
          <a:p>
            <a:endParaRPr/>
          </a:p>
        </p:txBody>
      </p:sp>
      <p:sp>
        <p:nvSpPr>
          <p:cNvPr id="63" name="object 63"/>
          <p:cNvSpPr/>
          <p:nvPr/>
        </p:nvSpPr>
        <p:spPr>
          <a:xfrm>
            <a:off x="2994660" y="4643628"/>
            <a:ext cx="5675630" cy="1819910"/>
          </a:xfrm>
          <a:custGeom>
            <a:avLst/>
            <a:gdLst/>
            <a:ahLst/>
            <a:cxnLst/>
            <a:rect l="l" t="t" r="r" b="b"/>
            <a:pathLst>
              <a:path w="5675630" h="1819910">
                <a:moveTo>
                  <a:pt x="0" y="0"/>
                </a:moveTo>
                <a:lnTo>
                  <a:pt x="5675376" y="0"/>
                </a:lnTo>
                <a:lnTo>
                  <a:pt x="5675376" y="1819656"/>
                </a:lnTo>
                <a:lnTo>
                  <a:pt x="0" y="1819656"/>
                </a:lnTo>
                <a:lnTo>
                  <a:pt x="0" y="0"/>
                </a:lnTo>
                <a:close/>
              </a:path>
            </a:pathLst>
          </a:custGeom>
          <a:ln w="9144">
            <a:solidFill>
              <a:srgbClr val="000000"/>
            </a:solidFill>
          </a:ln>
        </p:spPr>
        <p:txBody>
          <a:bodyPr wrap="square" lIns="0" tIns="0" rIns="0" bIns="0" rtlCol="0"/>
          <a:lstStyle/>
          <a:p>
            <a:endParaRPr/>
          </a:p>
        </p:txBody>
      </p:sp>
      <p:sp>
        <p:nvSpPr>
          <p:cNvPr id="64" name="object 64"/>
          <p:cNvSpPr/>
          <p:nvPr/>
        </p:nvSpPr>
        <p:spPr>
          <a:xfrm>
            <a:off x="3110483" y="4655820"/>
            <a:ext cx="5666231" cy="1685543"/>
          </a:xfrm>
          <a:prstGeom prst="rect">
            <a:avLst/>
          </a:prstGeom>
          <a:blipFill>
            <a:blip r:embed="rId32" cstate="print"/>
            <a:stretch>
              <a:fillRect/>
            </a:stretch>
          </a:blipFill>
        </p:spPr>
        <p:txBody>
          <a:bodyPr wrap="square" lIns="0" tIns="0" rIns="0" bIns="0" rtlCol="0"/>
          <a:lstStyle/>
          <a:p>
            <a:endParaRPr/>
          </a:p>
        </p:txBody>
      </p:sp>
      <p:sp>
        <p:nvSpPr>
          <p:cNvPr id="65" name="object 65"/>
          <p:cNvSpPr/>
          <p:nvPr/>
        </p:nvSpPr>
        <p:spPr>
          <a:xfrm>
            <a:off x="3105911" y="4651247"/>
            <a:ext cx="5675630" cy="1694814"/>
          </a:xfrm>
          <a:custGeom>
            <a:avLst/>
            <a:gdLst/>
            <a:ahLst/>
            <a:cxnLst/>
            <a:rect l="l" t="t" r="r" b="b"/>
            <a:pathLst>
              <a:path w="5675630" h="1694814">
                <a:moveTo>
                  <a:pt x="0" y="0"/>
                </a:moveTo>
                <a:lnTo>
                  <a:pt x="5675376" y="0"/>
                </a:lnTo>
                <a:lnTo>
                  <a:pt x="5675376" y="1694688"/>
                </a:lnTo>
                <a:lnTo>
                  <a:pt x="0" y="1694688"/>
                </a:lnTo>
                <a:lnTo>
                  <a:pt x="0" y="0"/>
                </a:lnTo>
                <a:close/>
              </a:path>
            </a:pathLst>
          </a:custGeom>
          <a:ln w="9144">
            <a:solidFill>
              <a:srgbClr val="000000"/>
            </a:solidFill>
          </a:ln>
        </p:spPr>
        <p:txBody>
          <a:bodyPr wrap="square" lIns="0" tIns="0" rIns="0" bIns="0" rtlCol="0"/>
          <a:lstStyle/>
          <a:p>
            <a:endParaRPr/>
          </a:p>
        </p:txBody>
      </p:sp>
      <p:sp>
        <p:nvSpPr>
          <p:cNvPr id="66" name="object 66"/>
          <p:cNvSpPr/>
          <p:nvPr/>
        </p:nvSpPr>
        <p:spPr>
          <a:xfrm>
            <a:off x="3206496" y="4669535"/>
            <a:ext cx="5667755" cy="1571243"/>
          </a:xfrm>
          <a:prstGeom prst="rect">
            <a:avLst/>
          </a:prstGeom>
          <a:blipFill>
            <a:blip r:embed="rId33" cstate="print"/>
            <a:stretch>
              <a:fillRect/>
            </a:stretch>
          </a:blipFill>
        </p:spPr>
        <p:txBody>
          <a:bodyPr wrap="square" lIns="0" tIns="0" rIns="0" bIns="0" rtlCol="0"/>
          <a:lstStyle/>
          <a:p>
            <a:endParaRPr/>
          </a:p>
        </p:txBody>
      </p:sp>
      <p:sp>
        <p:nvSpPr>
          <p:cNvPr id="67" name="object 67"/>
          <p:cNvSpPr/>
          <p:nvPr/>
        </p:nvSpPr>
        <p:spPr>
          <a:xfrm>
            <a:off x="3201923" y="4664964"/>
            <a:ext cx="5676900" cy="1580515"/>
          </a:xfrm>
          <a:custGeom>
            <a:avLst/>
            <a:gdLst/>
            <a:ahLst/>
            <a:cxnLst/>
            <a:rect l="l" t="t" r="r" b="b"/>
            <a:pathLst>
              <a:path w="5676900" h="1580514">
                <a:moveTo>
                  <a:pt x="0" y="0"/>
                </a:moveTo>
                <a:lnTo>
                  <a:pt x="5676900" y="0"/>
                </a:lnTo>
                <a:lnTo>
                  <a:pt x="5676900" y="1580388"/>
                </a:lnTo>
                <a:lnTo>
                  <a:pt x="0" y="1580388"/>
                </a:lnTo>
                <a:lnTo>
                  <a:pt x="0" y="0"/>
                </a:lnTo>
                <a:close/>
              </a:path>
            </a:pathLst>
          </a:custGeom>
          <a:ln w="9144">
            <a:solidFill>
              <a:srgbClr val="000000"/>
            </a:solidFill>
          </a:ln>
        </p:spPr>
        <p:txBody>
          <a:bodyPr wrap="square" lIns="0" tIns="0" rIns="0" bIns="0" rtlCol="0"/>
          <a:lstStyle/>
          <a:p>
            <a:endParaRPr/>
          </a:p>
        </p:txBody>
      </p:sp>
      <p:sp>
        <p:nvSpPr>
          <p:cNvPr id="68" name="object 68"/>
          <p:cNvSpPr/>
          <p:nvPr/>
        </p:nvSpPr>
        <p:spPr>
          <a:xfrm>
            <a:off x="3290316" y="4549140"/>
            <a:ext cx="5667755" cy="1572767"/>
          </a:xfrm>
          <a:prstGeom prst="rect">
            <a:avLst/>
          </a:prstGeom>
          <a:blipFill>
            <a:blip r:embed="rId34" cstate="print"/>
            <a:stretch>
              <a:fillRect/>
            </a:stretch>
          </a:blipFill>
        </p:spPr>
        <p:txBody>
          <a:bodyPr wrap="square" lIns="0" tIns="0" rIns="0" bIns="0" rtlCol="0"/>
          <a:lstStyle/>
          <a:p>
            <a:endParaRPr/>
          </a:p>
        </p:txBody>
      </p:sp>
      <p:sp>
        <p:nvSpPr>
          <p:cNvPr id="69" name="object 69"/>
          <p:cNvSpPr/>
          <p:nvPr/>
        </p:nvSpPr>
        <p:spPr>
          <a:xfrm>
            <a:off x="3285744" y="4544567"/>
            <a:ext cx="5676900" cy="1582420"/>
          </a:xfrm>
          <a:custGeom>
            <a:avLst/>
            <a:gdLst/>
            <a:ahLst/>
            <a:cxnLst/>
            <a:rect l="l" t="t" r="r" b="b"/>
            <a:pathLst>
              <a:path w="5676900" h="1582420">
                <a:moveTo>
                  <a:pt x="0" y="0"/>
                </a:moveTo>
                <a:lnTo>
                  <a:pt x="5676900" y="0"/>
                </a:lnTo>
                <a:lnTo>
                  <a:pt x="5676900" y="1581911"/>
                </a:lnTo>
                <a:lnTo>
                  <a:pt x="0" y="1581911"/>
                </a:lnTo>
                <a:lnTo>
                  <a:pt x="0" y="0"/>
                </a:lnTo>
                <a:close/>
              </a:path>
            </a:pathLst>
          </a:custGeom>
          <a:ln w="9144">
            <a:solidFill>
              <a:srgbClr val="000000"/>
            </a:solidFill>
          </a:ln>
        </p:spPr>
        <p:txBody>
          <a:bodyPr wrap="square" lIns="0" tIns="0" rIns="0" bIns="0" rtlCol="0"/>
          <a:lstStyle/>
          <a:p>
            <a:endParaRPr/>
          </a:p>
        </p:txBody>
      </p:sp>
      <p:sp>
        <p:nvSpPr>
          <p:cNvPr id="70" name="object 70"/>
          <p:cNvSpPr/>
          <p:nvPr/>
        </p:nvSpPr>
        <p:spPr>
          <a:xfrm>
            <a:off x="3398520" y="4469891"/>
            <a:ext cx="5667755" cy="1572767"/>
          </a:xfrm>
          <a:prstGeom prst="rect">
            <a:avLst/>
          </a:prstGeom>
          <a:blipFill>
            <a:blip r:embed="rId35" cstate="print"/>
            <a:stretch>
              <a:fillRect/>
            </a:stretch>
          </a:blipFill>
        </p:spPr>
        <p:txBody>
          <a:bodyPr wrap="square" lIns="0" tIns="0" rIns="0" bIns="0" rtlCol="0"/>
          <a:lstStyle/>
          <a:p>
            <a:endParaRPr/>
          </a:p>
        </p:txBody>
      </p:sp>
      <p:sp>
        <p:nvSpPr>
          <p:cNvPr id="71" name="object 71"/>
          <p:cNvSpPr/>
          <p:nvPr/>
        </p:nvSpPr>
        <p:spPr>
          <a:xfrm>
            <a:off x="3393947" y="4465320"/>
            <a:ext cx="5676900" cy="1582420"/>
          </a:xfrm>
          <a:custGeom>
            <a:avLst/>
            <a:gdLst/>
            <a:ahLst/>
            <a:cxnLst/>
            <a:rect l="l" t="t" r="r" b="b"/>
            <a:pathLst>
              <a:path w="5676900" h="1582420">
                <a:moveTo>
                  <a:pt x="0" y="0"/>
                </a:moveTo>
                <a:lnTo>
                  <a:pt x="5676900" y="0"/>
                </a:lnTo>
                <a:lnTo>
                  <a:pt x="5676900" y="1581911"/>
                </a:lnTo>
                <a:lnTo>
                  <a:pt x="0" y="1581911"/>
                </a:lnTo>
                <a:lnTo>
                  <a:pt x="0" y="0"/>
                </a:lnTo>
                <a:close/>
              </a:path>
            </a:pathLst>
          </a:custGeom>
          <a:ln w="9144">
            <a:solidFill>
              <a:srgbClr val="000000"/>
            </a:solidFill>
          </a:ln>
        </p:spPr>
        <p:txBody>
          <a:bodyPr wrap="square" lIns="0" tIns="0" rIns="0" bIns="0" rtlCol="0"/>
          <a:lstStyle/>
          <a:p>
            <a:endParaRPr/>
          </a:p>
        </p:txBody>
      </p:sp>
      <p:sp>
        <p:nvSpPr>
          <p:cNvPr id="72" name="object 72"/>
          <p:cNvSpPr/>
          <p:nvPr/>
        </p:nvSpPr>
        <p:spPr>
          <a:xfrm>
            <a:off x="3476244" y="4108703"/>
            <a:ext cx="5667755" cy="1808987"/>
          </a:xfrm>
          <a:prstGeom prst="rect">
            <a:avLst/>
          </a:prstGeom>
          <a:blipFill>
            <a:blip r:embed="rId36" cstate="print"/>
            <a:stretch>
              <a:fillRect/>
            </a:stretch>
          </a:blipFill>
        </p:spPr>
        <p:txBody>
          <a:bodyPr wrap="square" lIns="0" tIns="0" rIns="0" bIns="0" rtlCol="0"/>
          <a:lstStyle/>
          <a:p>
            <a:endParaRPr/>
          </a:p>
        </p:txBody>
      </p:sp>
      <p:sp>
        <p:nvSpPr>
          <p:cNvPr id="73" name="object 73"/>
          <p:cNvSpPr/>
          <p:nvPr/>
        </p:nvSpPr>
        <p:spPr>
          <a:xfrm>
            <a:off x="3471671" y="4104132"/>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74" name="object 74"/>
          <p:cNvSpPr/>
          <p:nvPr/>
        </p:nvSpPr>
        <p:spPr>
          <a:xfrm>
            <a:off x="3471671" y="4104132"/>
            <a:ext cx="5672455" cy="1818639"/>
          </a:xfrm>
          <a:custGeom>
            <a:avLst/>
            <a:gdLst/>
            <a:ahLst/>
            <a:cxnLst/>
            <a:rect l="l" t="t" r="r" b="b"/>
            <a:pathLst>
              <a:path w="5672455" h="1818639">
                <a:moveTo>
                  <a:pt x="5672328" y="1818132"/>
                </a:moveTo>
                <a:lnTo>
                  <a:pt x="0" y="1818132"/>
                </a:lnTo>
                <a:lnTo>
                  <a:pt x="0" y="0"/>
                </a:lnTo>
              </a:path>
            </a:pathLst>
          </a:custGeom>
          <a:ln w="9144">
            <a:solidFill>
              <a:srgbClr val="000000"/>
            </a:solidFill>
          </a:ln>
        </p:spPr>
        <p:txBody>
          <a:bodyPr wrap="square" lIns="0" tIns="0" rIns="0" bIns="0" rtlCol="0"/>
          <a:lstStyle/>
          <a:p>
            <a:endParaRPr/>
          </a:p>
        </p:txBody>
      </p:sp>
      <p:sp>
        <p:nvSpPr>
          <p:cNvPr id="75" name="object 75"/>
          <p:cNvSpPr/>
          <p:nvPr/>
        </p:nvSpPr>
        <p:spPr>
          <a:xfrm>
            <a:off x="3476244" y="3883152"/>
            <a:ext cx="5667755" cy="1933955"/>
          </a:xfrm>
          <a:prstGeom prst="rect">
            <a:avLst/>
          </a:prstGeom>
          <a:blipFill>
            <a:blip r:embed="rId37" cstate="print"/>
            <a:stretch>
              <a:fillRect/>
            </a:stretch>
          </a:blipFill>
        </p:spPr>
        <p:txBody>
          <a:bodyPr wrap="square" lIns="0" tIns="0" rIns="0" bIns="0" rtlCol="0"/>
          <a:lstStyle/>
          <a:p>
            <a:endParaRPr/>
          </a:p>
        </p:txBody>
      </p:sp>
      <p:sp>
        <p:nvSpPr>
          <p:cNvPr id="76" name="object 76"/>
          <p:cNvSpPr/>
          <p:nvPr/>
        </p:nvSpPr>
        <p:spPr>
          <a:xfrm>
            <a:off x="3471671" y="3878579"/>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77" name="object 77"/>
          <p:cNvSpPr/>
          <p:nvPr/>
        </p:nvSpPr>
        <p:spPr>
          <a:xfrm>
            <a:off x="3471671" y="3878579"/>
            <a:ext cx="5672455" cy="1943100"/>
          </a:xfrm>
          <a:custGeom>
            <a:avLst/>
            <a:gdLst/>
            <a:ahLst/>
            <a:cxnLst/>
            <a:rect l="l" t="t" r="r" b="b"/>
            <a:pathLst>
              <a:path w="5672455" h="1943100">
                <a:moveTo>
                  <a:pt x="5672328" y="1943100"/>
                </a:moveTo>
                <a:lnTo>
                  <a:pt x="0" y="1943100"/>
                </a:lnTo>
                <a:lnTo>
                  <a:pt x="0" y="0"/>
                </a:lnTo>
              </a:path>
            </a:pathLst>
          </a:custGeom>
          <a:ln w="9144">
            <a:solidFill>
              <a:srgbClr val="000000"/>
            </a:solidFill>
          </a:ln>
        </p:spPr>
        <p:txBody>
          <a:bodyPr wrap="square" lIns="0" tIns="0" rIns="0" bIns="0" rtlCol="0"/>
          <a:lstStyle/>
          <a:p>
            <a:endParaRPr/>
          </a:p>
        </p:txBody>
      </p:sp>
      <p:sp>
        <p:nvSpPr>
          <p:cNvPr id="78" name="object 78"/>
          <p:cNvSpPr/>
          <p:nvPr/>
        </p:nvSpPr>
        <p:spPr>
          <a:xfrm>
            <a:off x="3476244" y="3771900"/>
            <a:ext cx="5667755" cy="1933955"/>
          </a:xfrm>
          <a:prstGeom prst="rect">
            <a:avLst/>
          </a:prstGeom>
          <a:blipFill>
            <a:blip r:embed="rId38" cstate="print"/>
            <a:stretch>
              <a:fillRect/>
            </a:stretch>
          </a:blipFill>
        </p:spPr>
        <p:txBody>
          <a:bodyPr wrap="square" lIns="0" tIns="0" rIns="0" bIns="0" rtlCol="0"/>
          <a:lstStyle/>
          <a:p>
            <a:endParaRPr/>
          </a:p>
        </p:txBody>
      </p:sp>
      <p:sp>
        <p:nvSpPr>
          <p:cNvPr id="79" name="object 79"/>
          <p:cNvSpPr/>
          <p:nvPr/>
        </p:nvSpPr>
        <p:spPr>
          <a:xfrm>
            <a:off x="3471671" y="3767328"/>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80" name="object 80"/>
          <p:cNvSpPr/>
          <p:nvPr/>
        </p:nvSpPr>
        <p:spPr>
          <a:xfrm>
            <a:off x="3471671" y="3767328"/>
            <a:ext cx="5672455" cy="1943100"/>
          </a:xfrm>
          <a:custGeom>
            <a:avLst/>
            <a:gdLst/>
            <a:ahLst/>
            <a:cxnLst/>
            <a:rect l="l" t="t" r="r" b="b"/>
            <a:pathLst>
              <a:path w="5672455" h="1943100">
                <a:moveTo>
                  <a:pt x="5672328" y="1943100"/>
                </a:moveTo>
                <a:lnTo>
                  <a:pt x="0" y="1943100"/>
                </a:lnTo>
                <a:lnTo>
                  <a:pt x="0" y="0"/>
                </a:lnTo>
              </a:path>
            </a:pathLst>
          </a:custGeom>
          <a:ln w="9144">
            <a:solidFill>
              <a:srgbClr val="000000"/>
            </a:solidFill>
          </a:ln>
        </p:spPr>
        <p:txBody>
          <a:bodyPr wrap="square" lIns="0" tIns="0" rIns="0" bIns="0" rtlCol="0"/>
          <a:lstStyle/>
          <a:p>
            <a:endParaRPr/>
          </a:p>
        </p:txBody>
      </p:sp>
      <p:sp>
        <p:nvSpPr>
          <p:cNvPr id="81" name="object 81"/>
          <p:cNvSpPr/>
          <p:nvPr/>
        </p:nvSpPr>
        <p:spPr>
          <a:xfrm>
            <a:off x="3476244" y="3619500"/>
            <a:ext cx="5667755" cy="1933955"/>
          </a:xfrm>
          <a:prstGeom prst="rect">
            <a:avLst/>
          </a:prstGeom>
          <a:blipFill>
            <a:blip r:embed="rId39" cstate="print"/>
            <a:stretch>
              <a:fillRect/>
            </a:stretch>
          </a:blipFill>
        </p:spPr>
        <p:txBody>
          <a:bodyPr wrap="square" lIns="0" tIns="0" rIns="0" bIns="0" rtlCol="0"/>
          <a:lstStyle/>
          <a:p>
            <a:endParaRPr/>
          </a:p>
        </p:txBody>
      </p:sp>
      <p:sp>
        <p:nvSpPr>
          <p:cNvPr id="82" name="object 82"/>
          <p:cNvSpPr/>
          <p:nvPr/>
        </p:nvSpPr>
        <p:spPr>
          <a:xfrm>
            <a:off x="3471671" y="3614928"/>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83" name="object 83"/>
          <p:cNvSpPr/>
          <p:nvPr/>
        </p:nvSpPr>
        <p:spPr>
          <a:xfrm>
            <a:off x="3471671" y="3614928"/>
            <a:ext cx="5672455" cy="1943100"/>
          </a:xfrm>
          <a:custGeom>
            <a:avLst/>
            <a:gdLst/>
            <a:ahLst/>
            <a:cxnLst/>
            <a:rect l="l" t="t" r="r" b="b"/>
            <a:pathLst>
              <a:path w="5672455" h="1943100">
                <a:moveTo>
                  <a:pt x="5672328" y="1943100"/>
                </a:moveTo>
                <a:lnTo>
                  <a:pt x="0" y="1943100"/>
                </a:lnTo>
                <a:lnTo>
                  <a:pt x="0" y="0"/>
                </a:lnTo>
              </a:path>
            </a:pathLst>
          </a:custGeom>
          <a:ln w="9144">
            <a:solidFill>
              <a:srgbClr val="000000"/>
            </a:solidFill>
          </a:ln>
        </p:spPr>
        <p:txBody>
          <a:bodyPr wrap="square" lIns="0" tIns="0" rIns="0" bIns="0" rtlCol="0"/>
          <a:lstStyle/>
          <a:p>
            <a:endParaRPr/>
          </a:p>
        </p:txBody>
      </p:sp>
      <p:sp>
        <p:nvSpPr>
          <p:cNvPr id="84" name="object 84"/>
          <p:cNvSpPr/>
          <p:nvPr/>
        </p:nvSpPr>
        <p:spPr>
          <a:xfrm>
            <a:off x="3476244" y="3624071"/>
            <a:ext cx="5667755" cy="1810511"/>
          </a:xfrm>
          <a:prstGeom prst="rect">
            <a:avLst/>
          </a:prstGeom>
          <a:blipFill>
            <a:blip r:embed="rId40" cstate="print"/>
            <a:stretch>
              <a:fillRect/>
            </a:stretch>
          </a:blipFill>
        </p:spPr>
        <p:txBody>
          <a:bodyPr wrap="square" lIns="0" tIns="0" rIns="0" bIns="0" rtlCol="0"/>
          <a:lstStyle/>
          <a:p>
            <a:endParaRPr/>
          </a:p>
        </p:txBody>
      </p:sp>
      <p:sp>
        <p:nvSpPr>
          <p:cNvPr id="85" name="object 85"/>
          <p:cNvSpPr/>
          <p:nvPr/>
        </p:nvSpPr>
        <p:spPr>
          <a:xfrm>
            <a:off x="3471671" y="3619500"/>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86" name="object 86"/>
          <p:cNvSpPr/>
          <p:nvPr/>
        </p:nvSpPr>
        <p:spPr>
          <a:xfrm>
            <a:off x="3471671" y="3619500"/>
            <a:ext cx="5672455" cy="1819910"/>
          </a:xfrm>
          <a:custGeom>
            <a:avLst/>
            <a:gdLst/>
            <a:ahLst/>
            <a:cxnLst/>
            <a:rect l="l" t="t" r="r" b="b"/>
            <a:pathLst>
              <a:path w="5672455" h="1819910">
                <a:moveTo>
                  <a:pt x="5672328" y="1819656"/>
                </a:moveTo>
                <a:lnTo>
                  <a:pt x="0" y="1819656"/>
                </a:lnTo>
                <a:lnTo>
                  <a:pt x="0" y="0"/>
                </a:lnTo>
              </a:path>
            </a:pathLst>
          </a:custGeom>
          <a:ln w="9144">
            <a:solidFill>
              <a:srgbClr val="000000"/>
            </a:solidFill>
          </a:ln>
        </p:spPr>
        <p:txBody>
          <a:bodyPr wrap="square" lIns="0" tIns="0" rIns="0" bIns="0" rtlCol="0"/>
          <a:lstStyle/>
          <a:p>
            <a:endParaRPr/>
          </a:p>
        </p:txBody>
      </p:sp>
      <p:sp>
        <p:nvSpPr>
          <p:cNvPr id="87" name="object 87"/>
          <p:cNvSpPr/>
          <p:nvPr/>
        </p:nvSpPr>
        <p:spPr>
          <a:xfrm>
            <a:off x="3476244" y="3489959"/>
            <a:ext cx="5667755" cy="1808987"/>
          </a:xfrm>
          <a:prstGeom prst="rect">
            <a:avLst/>
          </a:prstGeom>
          <a:blipFill>
            <a:blip r:embed="rId41" cstate="print"/>
            <a:stretch>
              <a:fillRect/>
            </a:stretch>
          </a:blipFill>
        </p:spPr>
        <p:txBody>
          <a:bodyPr wrap="square" lIns="0" tIns="0" rIns="0" bIns="0" rtlCol="0"/>
          <a:lstStyle/>
          <a:p>
            <a:endParaRPr/>
          </a:p>
        </p:txBody>
      </p:sp>
      <p:sp>
        <p:nvSpPr>
          <p:cNvPr id="88" name="object 88"/>
          <p:cNvSpPr/>
          <p:nvPr/>
        </p:nvSpPr>
        <p:spPr>
          <a:xfrm>
            <a:off x="3471671" y="3485388"/>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89" name="object 89"/>
          <p:cNvSpPr/>
          <p:nvPr/>
        </p:nvSpPr>
        <p:spPr>
          <a:xfrm>
            <a:off x="3471671" y="3485388"/>
            <a:ext cx="5672455" cy="1818639"/>
          </a:xfrm>
          <a:custGeom>
            <a:avLst/>
            <a:gdLst/>
            <a:ahLst/>
            <a:cxnLst/>
            <a:rect l="l" t="t" r="r" b="b"/>
            <a:pathLst>
              <a:path w="5672455" h="1818639">
                <a:moveTo>
                  <a:pt x="5672328" y="1818132"/>
                </a:moveTo>
                <a:lnTo>
                  <a:pt x="0" y="1818132"/>
                </a:lnTo>
                <a:lnTo>
                  <a:pt x="0" y="0"/>
                </a:lnTo>
              </a:path>
            </a:pathLst>
          </a:custGeom>
          <a:ln w="9144">
            <a:solidFill>
              <a:srgbClr val="000000"/>
            </a:solidFill>
          </a:ln>
        </p:spPr>
        <p:txBody>
          <a:bodyPr wrap="square" lIns="0" tIns="0" rIns="0" bIns="0" rtlCol="0"/>
          <a:lstStyle/>
          <a:p>
            <a:endParaRPr/>
          </a:p>
        </p:txBody>
      </p:sp>
      <p:sp>
        <p:nvSpPr>
          <p:cNvPr id="90" name="object 90"/>
          <p:cNvSpPr/>
          <p:nvPr/>
        </p:nvSpPr>
        <p:spPr>
          <a:xfrm>
            <a:off x="3476244" y="3345179"/>
            <a:ext cx="5667755" cy="1808987"/>
          </a:xfrm>
          <a:prstGeom prst="rect">
            <a:avLst/>
          </a:prstGeom>
          <a:blipFill>
            <a:blip r:embed="rId42" cstate="print"/>
            <a:stretch>
              <a:fillRect/>
            </a:stretch>
          </a:blipFill>
        </p:spPr>
        <p:txBody>
          <a:bodyPr wrap="square" lIns="0" tIns="0" rIns="0" bIns="0" rtlCol="0"/>
          <a:lstStyle/>
          <a:p>
            <a:endParaRPr/>
          </a:p>
        </p:txBody>
      </p:sp>
      <p:sp>
        <p:nvSpPr>
          <p:cNvPr id="91" name="object 91"/>
          <p:cNvSpPr/>
          <p:nvPr/>
        </p:nvSpPr>
        <p:spPr>
          <a:xfrm>
            <a:off x="3471671" y="3340608"/>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92" name="object 92"/>
          <p:cNvSpPr/>
          <p:nvPr/>
        </p:nvSpPr>
        <p:spPr>
          <a:xfrm>
            <a:off x="3471671" y="3340608"/>
            <a:ext cx="5672455" cy="1818639"/>
          </a:xfrm>
          <a:custGeom>
            <a:avLst/>
            <a:gdLst/>
            <a:ahLst/>
            <a:cxnLst/>
            <a:rect l="l" t="t" r="r" b="b"/>
            <a:pathLst>
              <a:path w="5672455" h="1818639">
                <a:moveTo>
                  <a:pt x="5672328" y="1818132"/>
                </a:moveTo>
                <a:lnTo>
                  <a:pt x="0" y="1818132"/>
                </a:lnTo>
                <a:lnTo>
                  <a:pt x="0" y="0"/>
                </a:lnTo>
              </a:path>
            </a:pathLst>
          </a:custGeom>
          <a:ln w="9144">
            <a:solidFill>
              <a:srgbClr val="000000"/>
            </a:solidFill>
          </a:ln>
        </p:spPr>
        <p:txBody>
          <a:bodyPr wrap="square" lIns="0" tIns="0" rIns="0" bIns="0" rtlCol="0"/>
          <a:lstStyle/>
          <a:p>
            <a:endParaRPr/>
          </a:p>
        </p:txBody>
      </p:sp>
      <p:sp>
        <p:nvSpPr>
          <p:cNvPr id="93" name="object 93"/>
          <p:cNvSpPr/>
          <p:nvPr/>
        </p:nvSpPr>
        <p:spPr>
          <a:xfrm>
            <a:off x="3476244" y="3337559"/>
            <a:ext cx="5667755" cy="1685543"/>
          </a:xfrm>
          <a:prstGeom prst="rect">
            <a:avLst/>
          </a:prstGeom>
          <a:blipFill>
            <a:blip r:embed="rId43" cstate="print"/>
            <a:stretch>
              <a:fillRect/>
            </a:stretch>
          </a:blipFill>
        </p:spPr>
        <p:txBody>
          <a:bodyPr wrap="square" lIns="0" tIns="0" rIns="0" bIns="0" rtlCol="0"/>
          <a:lstStyle/>
          <a:p>
            <a:endParaRPr/>
          </a:p>
        </p:txBody>
      </p:sp>
      <p:sp>
        <p:nvSpPr>
          <p:cNvPr id="94" name="object 94"/>
          <p:cNvSpPr/>
          <p:nvPr/>
        </p:nvSpPr>
        <p:spPr>
          <a:xfrm>
            <a:off x="3471671" y="3332988"/>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95" name="object 95"/>
          <p:cNvSpPr/>
          <p:nvPr/>
        </p:nvSpPr>
        <p:spPr>
          <a:xfrm>
            <a:off x="3471671" y="3332988"/>
            <a:ext cx="5672455" cy="1694814"/>
          </a:xfrm>
          <a:custGeom>
            <a:avLst/>
            <a:gdLst/>
            <a:ahLst/>
            <a:cxnLst/>
            <a:rect l="l" t="t" r="r" b="b"/>
            <a:pathLst>
              <a:path w="5672455" h="1694814">
                <a:moveTo>
                  <a:pt x="5672328" y="1694688"/>
                </a:moveTo>
                <a:lnTo>
                  <a:pt x="0" y="1694688"/>
                </a:lnTo>
                <a:lnTo>
                  <a:pt x="0" y="0"/>
                </a:lnTo>
              </a:path>
            </a:pathLst>
          </a:custGeom>
          <a:ln w="9144">
            <a:solidFill>
              <a:srgbClr val="000000"/>
            </a:solidFill>
          </a:ln>
        </p:spPr>
        <p:txBody>
          <a:bodyPr wrap="square" lIns="0" tIns="0" rIns="0" bIns="0" rtlCol="0"/>
          <a:lstStyle/>
          <a:p>
            <a:endParaRPr/>
          </a:p>
        </p:txBody>
      </p:sp>
      <p:sp>
        <p:nvSpPr>
          <p:cNvPr id="96" name="object 96"/>
          <p:cNvSpPr/>
          <p:nvPr/>
        </p:nvSpPr>
        <p:spPr>
          <a:xfrm>
            <a:off x="3465576" y="2246376"/>
            <a:ext cx="5667755" cy="2647187"/>
          </a:xfrm>
          <a:prstGeom prst="rect">
            <a:avLst/>
          </a:prstGeom>
          <a:blipFill>
            <a:blip r:embed="rId44" cstate="print"/>
            <a:stretch>
              <a:fillRect/>
            </a:stretch>
          </a:blipFill>
        </p:spPr>
        <p:txBody>
          <a:bodyPr wrap="square" lIns="0" tIns="0" rIns="0" bIns="0" rtlCol="0"/>
          <a:lstStyle/>
          <a:p>
            <a:endParaRPr/>
          </a:p>
        </p:txBody>
      </p:sp>
      <p:sp>
        <p:nvSpPr>
          <p:cNvPr id="97" name="object 97"/>
          <p:cNvSpPr/>
          <p:nvPr/>
        </p:nvSpPr>
        <p:spPr>
          <a:xfrm>
            <a:off x="3461003" y="2241804"/>
            <a:ext cx="5676900" cy="2656840"/>
          </a:xfrm>
          <a:custGeom>
            <a:avLst/>
            <a:gdLst/>
            <a:ahLst/>
            <a:cxnLst/>
            <a:rect l="l" t="t" r="r" b="b"/>
            <a:pathLst>
              <a:path w="5676900" h="2656840">
                <a:moveTo>
                  <a:pt x="0" y="0"/>
                </a:moveTo>
                <a:lnTo>
                  <a:pt x="5676900" y="0"/>
                </a:lnTo>
                <a:lnTo>
                  <a:pt x="5676900" y="2656332"/>
                </a:lnTo>
                <a:lnTo>
                  <a:pt x="0" y="2656332"/>
                </a:lnTo>
                <a:lnTo>
                  <a:pt x="0" y="0"/>
                </a:lnTo>
                <a:close/>
              </a:path>
            </a:pathLst>
          </a:custGeom>
          <a:ln w="9144">
            <a:solidFill>
              <a:srgbClr val="000000"/>
            </a:solidFill>
          </a:ln>
        </p:spPr>
        <p:txBody>
          <a:bodyPr wrap="square" lIns="0" tIns="0" rIns="0" bIns="0" rtlCol="0"/>
          <a:lstStyle/>
          <a:p>
            <a:endParaRPr/>
          </a:p>
        </p:txBody>
      </p:sp>
      <p:sp>
        <p:nvSpPr>
          <p:cNvPr id="98" name="object 98"/>
          <p:cNvSpPr/>
          <p:nvPr/>
        </p:nvSpPr>
        <p:spPr>
          <a:xfrm>
            <a:off x="3465576" y="2833116"/>
            <a:ext cx="5667755" cy="1687067"/>
          </a:xfrm>
          <a:prstGeom prst="rect">
            <a:avLst/>
          </a:prstGeom>
          <a:blipFill>
            <a:blip r:embed="rId45" cstate="print"/>
            <a:stretch>
              <a:fillRect/>
            </a:stretch>
          </a:blipFill>
        </p:spPr>
        <p:txBody>
          <a:bodyPr wrap="square" lIns="0" tIns="0" rIns="0" bIns="0" rtlCol="0"/>
          <a:lstStyle/>
          <a:p>
            <a:endParaRPr/>
          </a:p>
        </p:txBody>
      </p:sp>
      <p:sp>
        <p:nvSpPr>
          <p:cNvPr id="99" name="object 99"/>
          <p:cNvSpPr/>
          <p:nvPr/>
        </p:nvSpPr>
        <p:spPr>
          <a:xfrm>
            <a:off x="3461003" y="2828544"/>
            <a:ext cx="5676900" cy="1696720"/>
          </a:xfrm>
          <a:custGeom>
            <a:avLst/>
            <a:gdLst/>
            <a:ahLst/>
            <a:cxnLst/>
            <a:rect l="l" t="t" r="r" b="b"/>
            <a:pathLst>
              <a:path w="5676900" h="1696720">
                <a:moveTo>
                  <a:pt x="0" y="0"/>
                </a:moveTo>
                <a:lnTo>
                  <a:pt x="5676900" y="0"/>
                </a:lnTo>
                <a:lnTo>
                  <a:pt x="5676900" y="1696212"/>
                </a:lnTo>
                <a:lnTo>
                  <a:pt x="0" y="1696212"/>
                </a:lnTo>
                <a:lnTo>
                  <a:pt x="0" y="0"/>
                </a:lnTo>
                <a:close/>
              </a:path>
            </a:pathLst>
          </a:custGeom>
          <a:ln w="9144">
            <a:solidFill>
              <a:srgbClr val="000000"/>
            </a:solidFill>
          </a:ln>
        </p:spPr>
        <p:txBody>
          <a:bodyPr wrap="square" lIns="0" tIns="0" rIns="0" bIns="0" rtlCol="0"/>
          <a:lstStyle/>
          <a:p>
            <a:endParaRPr/>
          </a:p>
        </p:txBody>
      </p:sp>
      <p:sp>
        <p:nvSpPr>
          <p:cNvPr id="100" name="object 100"/>
          <p:cNvSpPr/>
          <p:nvPr/>
        </p:nvSpPr>
        <p:spPr>
          <a:xfrm>
            <a:off x="3476244" y="2103120"/>
            <a:ext cx="5667755" cy="2285999"/>
          </a:xfrm>
          <a:prstGeom prst="rect">
            <a:avLst/>
          </a:prstGeom>
          <a:blipFill>
            <a:blip r:embed="rId46" cstate="print"/>
            <a:stretch>
              <a:fillRect/>
            </a:stretch>
          </a:blipFill>
        </p:spPr>
        <p:txBody>
          <a:bodyPr wrap="square" lIns="0" tIns="0" rIns="0" bIns="0" rtlCol="0"/>
          <a:lstStyle/>
          <a:p>
            <a:endParaRPr/>
          </a:p>
        </p:txBody>
      </p:sp>
      <p:sp>
        <p:nvSpPr>
          <p:cNvPr id="101" name="object 101"/>
          <p:cNvSpPr/>
          <p:nvPr/>
        </p:nvSpPr>
        <p:spPr>
          <a:xfrm>
            <a:off x="3471671" y="2098548"/>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102" name="object 102"/>
          <p:cNvSpPr/>
          <p:nvPr/>
        </p:nvSpPr>
        <p:spPr>
          <a:xfrm>
            <a:off x="3471671" y="2098548"/>
            <a:ext cx="5672455" cy="2295525"/>
          </a:xfrm>
          <a:custGeom>
            <a:avLst/>
            <a:gdLst/>
            <a:ahLst/>
            <a:cxnLst/>
            <a:rect l="l" t="t" r="r" b="b"/>
            <a:pathLst>
              <a:path w="5672455" h="2295525">
                <a:moveTo>
                  <a:pt x="5672328" y="2295144"/>
                </a:moveTo>
                <a:lnTo>
                  <a:pt x="0" y="2295144"/>
                </a:lnTo>
                <a:lnTo>
                  <a:pt x="0" y="0"/>
                </a:lnTo>
              </a:path>
            </a:pathLst>
          </a:custGeom>
          <a:ln w="9144">
            <a:solidFill>
              <a:srgbClr val="000000"/>
            </a:solidFill>
          </a:ln>
        </p:spPr>
        <p:txBody>
          <a:bodyPr wrap="square" lIns="0" tIns="0" rIns="0" bIns="0" rtlCol="0"/>
          <a:lstStyle/>
          <a:p>
            <a:endParaRPr/>
          </a:p>
        </p:txBody>
      </p:sp>
      <p:sp>
        <p:nvSpPr>
          <p:cNvPr id="103" name="object 103"/>
          <p:cNvSpPr/>
          <p:nvPr/>
        </p:nvSpPr>
        <p:spPr>
          <a:xfrm>
            <a:off x="3476244" y="1964436"/>
            <a:ext cx="5667755" cy="2285999"/>
          </a:xfrm>
          <a:prstGeom prst="rect">
            <a:avLst/>
          </a:prstGeom>
          <a:blipFill>
            <a:blip r:embed="rId47" cstate="print"/>
            <a:stretch>
              <a:fillRect/>
            </a:stretch>
          </a:blipFill>
        </p:spPr>
        <p:txBody>
          <a:bodyPr wrap="square" lIns="0" tIns="0" rIns="0" bIns="0" rtlCol="0"/>
          <a:lstStyle/>
          <a:p>
            <a:endParaRPr/>
          </a:p>
        </p:txBody>
      </p:sp>
      <p:sp>
        <p:nvSpPr>
          <p:cNvPr id="104" name="object 104"/>
          <p:cNvSpPr/>
          <p:nvPr/>
        </p:nvSpPr>
        <p:spPr>
          <a:xfrm>
            <a:off x="3471671" y="1959864"/>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105" name="object 105"/>
          <p:cNvSpPr/>
          <p:nvPr/>
        </p:nvSpPr>
        <p:spPr>
          <a:xfrm>
            <a:off x="3471671" y="1959864"/>
            <a:ext cx="5672455" cy="2295525"/>
          </a:xfrm>
          <a:custGeom>
            <a:avLst/>
            <a:gdLst/>
            <a:ahLst/>
            <a:cxnLst/>
            <a:rect l="l" t="t" r="r" b="b"/>
            <a:pathLst>
              <a:path w="5672455" h="2295525">
                <a:moveTo>
                  <a:pt x="5672328" y="2295144"/>
                </a:moveTo>
                <a:lnTo>
                  <a:pt x="0" y="2295144"/>
                </a:lnTo>
                <a:lnTo>
                  <a:pt x="0" y="0"/>
                </a:lnTo>
              </a:path>
            </a:pathLst>
          </a:custGeom>
          <a:ln w="9144">
            <a:solidFill>
              <a:srgbClr val="000000"/>
            </a:solidFill>
          </a:ln>
        </p:spPr>
        <p:txBody>
          <a:bodyPr wrap="square" lIns="0" tIns="0" rIns="0" bIns="0" rtlCol="0"/>
          <a:lstStyle/>
          <a:p>
            <a:endParaRPr/>
          </a:p>
        </p:txBody>
      </p:sp>
      <p:sp>
        <p:nvSpPr>
          <p:cNvPr id="106" name="object 106"/>
          <p:cNvSpPr/>
          <p:nvPr/>
        </p:nvSpPr>
        <p:spPr>
          <a:xfrm>
            <a:off x="3476244" y="2558795"/>
            <a:ext cx="5667755" cy="1571243"/>
          </a:xfrm>
          <a:prstGeom prst="rect">
            <a:avLst/>
          </a:prstGeom>
          <a:blipFill>
            <a:blip r:embed="rId48" cstate="print"/>
            <a:stretch>
              <a:fillRect/>
            </a:stretch>
          </a:blipFill>
        </p:spPr>
        <p:txBody>
          <a:bodyPr wrap="square" lIns="0" tIns="0" rIns="0" bIns="0" rtlCol="0"/>
          <a:lstStyle/>
          <a:p>
            <a:endParaRPr/>
          </a:p>
        </p:txBody>
      </p:sp>
      <p:sp>
        <p:nvSpPr>
          <p:cNvPr id="107" name="object 107"/>
          <p:cNvSpPr/>
          <p:nvPr/>
        </p:nvSpPr>
        <p:spPr>
          <a:xfrm>
            <a:off x="3471671" y="2554223"/>
            <a:ext cx="5672455" cy="0"/>
          </a:xfrm>
          <a:custGeom>
            <a:avLst/>
            <a:gdLst/>
            <a:ahLst/>
            <a:cxnLst/>
            <a:rect l="l" t="t" r="r" b="b"/>
            <a:pathLst>
              <a:path w="5672455">
                <a:moveTo>
                  <a:pt x="0" y="0"/>
                </a:moveTo>
                <a:lnTo>
                  <a:pt x="5672328" y="0"/>
                </a:lnTo>
              </a:path>
            </a:pathLst>
          </a:custGeom>
          <a:ln w="9144">
            <a:solidFill>
              <a:srgbClr val="000000"/>
            </a:solidFill>
          </a:ln>
        </p:spPr>
        <p:txBody>
          <a:bodyPr wrap="square" lIns="0" tIns="0" rIns="0" bIns="0" rtlCol="0"/>
          <a:lstStyle/>
          <a:p>
            <a:endParaRPr/>
          </a:p>
        </p:txBody>
      </p:sp>
      <p:sp>
        <p:nvSpPr>
          <p:cNvPr id="108" name="object 108"/>
          <p:cNvSpPr/>
          <p:nvPr/>
        </p:nvSpPr>
        <p:spPr>
          <a:xfrm>
            <a:off x="3471671" y="2554223"/>
            <a:ext cx="5672455" cy="1580515"/>
          </a:xfrm>
          <a:custGeom>
            <a:avLst/>
            <a:gdLst/>
            <a:ahLst/>
            <a:cxnLst/>
            <a:rect l="l" t="t" r="r" b="b"/>
            <a:pathLst>
              <a:path w="5672455" h="1580514">
                <a:moveTo>
                  <a:pt x="5672328" y="1580388"/>
                </a:moveTo>
                <a:lnTo>
                  <a:pt x="0" y="1580388"/>
                </a:lnTo>
                <a:lnTo>
                  <a:pt x="0" y="0"/>
                </a:lnTo>
              </a:path>
            </a:pathLst>
          </a:custGeom>
          <a:ln w="9144">
            <a:solidFill>
              <a:srgbClr val="000000"/>
            </a:solidFill>
          </a:ln>
        </p:spPr>
        <p:txBody>
          <a:bodyPr wrap="square" lIns="0" tIns="0" rIns="0" bIns="0" rtlCol="0"/>
          <a:lstStyle/>
          <a:p>
            <a:endParaRPr/>
          </a:p>
        </p:txBody>
      </p:sp>
      <p:sp>
        <p:nvSpPr>
          <p:cNvPr id="109" name="object 109"/>
          <p:cNvSpPr/>
          <p:nvPr/>
        </p:nvSpPr>
        <p:spPr>
          <a:xfrm>
            <a:off x="3459480" y="1964435"/>
            <a:ext cx="5667755" cy="2046731"/>
          </a:xfrm>
          <a:prstGeom prst="rect">
            <a:avLst/>
          </a:prstGeom>
          <a:blipFill>
            <a:blip r:embed="rId49" cstate="print"/>
            <a:stretch>
              <a:fillRect/>
            </a:stretch>
          </a:blipFill>
        </p:spPr>
        <p:txBody>
          <a:bodyPr wrap="square" lIns="0" tIns="0" rIns="0" bIns="0" rtlCol="0"/>
          <a:lstStyle/>
          <a:p>
            <a:endParaRPr/>
          </a:p>
        </p:txBody>
      </p:sp>
      <p:sp>
        <p:nvSpPr>
          <p:cNvPr id="110" name="object 110"/>
          <p:cNvSpPr/>
          <p:nvPr/>
        </p:nvSpPr>
        <p:spPr>
          <a:xfrm>
            <a:off x="3454908" y="1959864"/>
            <a:ext cx="5676900" cy="2056130"/>
          </a:xfrm>
          <a:custGeom>
            <a:avLst/>
            <a:gdLst/>
            <a:ahLst/>
            <a:cxnLst/>
            <a:rect l="l" t="t" r="r" b="b"/>
            <a:pathLst>
              <a:path w="5676900" h="2056129">
                <a:moveTo>
                  <a:pt x="0" y="0"/>
                </a:moveTo>
                <a:lnTo>
                  <a:pt x="5676899" y="0"/>
                </a:lnTo>
                <a:lnTo>
                  <a:pt x="5676899" y="2055876"/>
                </a:lnTo>
                <a:lnTo>
                  <a:pt x="0" y="2055876"/>
                </a:lnTo>
                <a:lnTo>
                  <a:pt x="0" y="0"/>
                </a:lnTo>
                <a:close/>
              </a:path>
            </a:pathLst>
          </a:custGeom>
          <a:ln w="9143">
            <a:solidFill>
              <a:srgbClr val="000000"/>
            </a:solidFill>
          </a:ln>
        </p:spPr>
        <p:txBody>
          <a:bodyPr wrap="square" lIns="0" tIns="0" rIns="0" bIns="0" rtlCol="0"/>
          <a:lstStyle/>
          <a:p>
            <a:endParaRPr/>
          </a:p>
        </p:txBody>
      </p:sp>
      <p:sp>
        <p:nvSpPr>
          <p:cNvPr id="111" name="object 111"/>
          <p:cNvSpPr/>
          <p:nvPr/>
        </p:nvSpPr>
        <p:spPr>
          <a:xfrm>
            <a:off x="3459479" y="1711452"/>
            <a:ext cx="5667755" cy="2171699"/>
          </a:xfrm>
          <a:prstGeom prst="rect">
            <a:avLst/>
          </a:prstGeom>
          <a:blipFill>
            <a:blip r:embed="rId50" cstate="print"/>
            <a:stretch>
              <a:fillRect/>
            </a:stretch>
          </a:blipFill>
        </p:spPr>
        <p:txBody>
          <a:bodyPr wrap="square" lIns="0" tIns="0" rIns="0" bIns="0" rtlCol="0"/>
          <a:lstStyle/>
          <a:p>
            <a:endParaRPr/>
          </a:p>
        </p:txBody>
      </p:sp>
      <p:sp>
        <p:nvSpPr>
          <p:cNvPr id="112" name="object 112"/>
          <p:cNvSpPr/>
          <p:nvPr/>
        </p:nvSpPr>
        <p:spPr>
          <a:xfrm>
            <a:off x="3454908" y="1706879"/>
            <a:ext cx="5676900" cy="2181225"/>
          </a:xfrm>
          <a:custGeom>
            <a:avLst/>
            <a:gdLst/>
            <a:ahLst/>
            <a:cxnLst/>
            <a:rect l="l" t="t" r="r" b="b"/>
            <a:pathLst>
              <a:path w="5676900" h="2181225">
                <a:moveTo>
                  <a:pt x="0" y="0"/>
                </a:moveTo>
                <a:lnTo>
                  <a:pt x="5676899" y="0"/>
                </a:lnTo>
                <a:lnTo>
                  <a:pt x="5676899" y="2180844"/>
                </a:lnTo>
                <a:lnTo>
                  <a:pt x="0" y="2180844"/>
                </a:lnTo>
                <a:lnTo>
                  <a:pt x="0" y="0"/>
                </a:lnTo>
                <a:close/>
              </a:path>
            </a:pathLst>
          </a:custGeom>
          <a:ln w="9144">
            <a:solidFill>
              <a:srgbClr val="000000"/>
            </a:solidFill>
          </a:ln>
        </p:spPr>
        <p:txBody>
          <a:bodyPr wrap="square" lIns="0" tIns="0" rIns="0" bIns="0" rtlCol="0"/>
          <a:lstStyle/>
          <a:p>
            <a:endParaRPr/>
          </a:p>
        </p:txBody>
      </p:sp>
      <p:sp>
        <p:nvSpPr>
          <p:cNvPr id="113" name="object 113"/>
          <p:cNvSpPr/>
          <p:nvPr/>
        </p:nvSpPr>
        <p:spPr>
          <a:xfrm>
            <a:off x="3445764" y="2048255"/>
            <a:ext cx="5667755" cy="1685543"/>
          </a:xfrm>
          <a:prstGeom prst="rect">
            <a:avLst/>
          </a:prstGeom>
          <a:blipFill>
            <a:blip r:embed="rId51" cstate="print"/>
            <a:stretch>
              <a:fillRect/>
            </a:stretch>
          </a:blipFill>
        </p:spPr>
        <p:txBody>
          <a:bodyPr wrap="square" lIns="0" tIns="0" rIns="0" bIns="0" rtlCol="0"/>
          <a:lstStyle/>
          <a:p>
            <a:endParaRPr/>
          </a:p>
        </p:txBody>
      </p:sp>
      <p:sp>
        <p:nvSpPr>
          <p:cNvPr id="114" name="object 114"/>
          <p:cNvSpPr/>
          <p:nvPr/>
        </p:nvSpPr>
        <p:spPr>
          <a:xfrm>
            <a:off x="3441191" y="2043683"/>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3">
            <a:solidFill>
              <a:srgbClr val="000000"/>
            </a:solidFill>
          </a:ln>
        </p:spPr>
        <p:txBody>
          <a:bodyPr wrap="square" lIns="0" tIns="0" rIns="0" bIns="0" rtlCol="0"/>
          <a:lstStyle/>
          <a:p>
            <a:endParaRPr/>
          </a:p>
        </p:txBody>
      </p:sp>
      <p:sp>
        <p:nvSpPr>
          <p:cNvPr id="115" name="object 115"/>
          <p:cNvSpPr/>
          <p:nvPr/>
        </p:nvSpPr>
        <p:spPr>
          <a:xfrm>
            <a:off x="3442715" y="2011679"/>
            <a:ext cx="5667755" cy="1571243"/>
          </a:xfrm>
          <a:prstGeom prst="rect">
            <a:avLst/>
          </a:prstGeom>
          <a:blipFill>
            <a:blip r:embed="rId52" cstate="print"/>
            <a:stretch>
              <a:fillRect/>
            </a:stretch>
          </a:blipFill>
        </p:spPr>
        <p:txBody>
          <a:bodyPr wrap="square" lIns="0" tIns="0" rIns="0" bIns="0" rtlCol="0"/>
          <a:lstStyle/>
          <a:p>
            <a:endParaRPr/>
          </a:p>
        </p:txBody>
      </p:sp>
      <p:sp>
        <p:nvSpPr>
          <p:cNvPr id="116" name="object 116"/>
          <p:cNvSpPr/>
          <p:nvPr/>
        </p:nvSpPr>
        <p:spPr>
          <a:xfrm>
            <a:off x="3438144" y="2007107"/>
            <a:ext cx="5676900" cy="1580515"/>
          </a:xfrm>
          <a:custGeom>
            <a:avLst/>
            <a:gdLst/>
            <a:ahLst/>
            <a:cxnLst/>
            <a:rect l="l" t="t" r="r" b="b"/>
            <a:pathLst>
              <a:path w="5676900" h="1580514">
                <a:moveTo>
                  <a:pt x="0" y="0"/>
                </a:moveTo>
                <a:lnTo>
                  <a:pt x="5676900" y="0"/>
                </a:lnTo>
                <a:lnTo>
                  <a:pt x="5676900" y="1580388"/>
                </a:lnTo>
                <a:lnTo>
                  <a:pt x="0" y="1580388"/>
                </a:lnTo>
                <a:lnTo>
                  <a:pt x="0" y="0"/>
                </a:lnTo>
                <a:close/>
              </a:path>
            </a:pathLst>
          </a:custGeom>
          <a:ln w="9144">
            <a:solidFill>
              <a:srgbClr val="000000"/>
            </a:solidFill>
          </a:ln>
        </p:spPr>
        <p:txBody>
          <a:bodyPr wrap="square" lIns="0" tIns="0" rIns="0" bIns="0" rtlCol="0"/>
          <a:lstStyle/>
          <a:p>
            <a:endParaRPr/>
          </a:p>
        </p:txBody>
      </p:sp>
      <p:sp>
        <p:nvSpPr>
          <p:cNvPr id="117" name="object 117"/>
          <p:cNvSpPr/>
          <p:nvPr/>
        </p:nvSpPr>
        <p:spPr>
          <a:xfrm>
            <a:off x="3445764" y="1490472"/>
            <a:ext cx="5667755" cy="1933955"/>
          </a:xfrm>
          <a:prstGeom prst="rect">
            <a:avLst/>
          </a:prstGeom>
          <a:blipFill>
            <a:blip r:embed="rId53" cstate="print"/>
            <a:stretch>
              <a:fillRect/>
            </a:stretch>
          </a:blipFill>
        </p:spPr>
        <p:txBody>
          <a:bodyPr wrap="square" lIns="0" tIns="0" rIns="0" bIns="0" rtlCol="0"/>
          <a:lstStyle/>
          <a:p>
            <a:endParaRPr/>
          </a:p>
        </p:txBody>
      </p:sp>
      <p:sp>
        <p:nvSpPr>
          <p:cNvPr id="118" name="object 118"/>
          <p:cNvSpPr/>
          <p:nvPr/>
        </p:nvSpPr>
        <p:spPr>
          <a:xfrm>
            <a:off x="3441191" y="1485900"/>
            <a:ext cx="5676900" cy="1943100"/>
          </a:xfrm>
          <a:custGeom>
            <a:avLst/>
            <a:gdLst/>
            <a:ahLst/>
            <a:cxnLst/>
            <a:rect l="l" t="t" r="r" b="b"/>
            <a:pathLst>
              <a:path w="5676900" h="1943100">
                <a:moveTo>
                  <a:pt x="0" y="0"/>
                </a:moveTo>
                <a:lnTo>
                  <a:pt x="5676900" y="0"/>
                </a:lnTo>
                <a:lnTo>
                  <a:pt x="5676900" y="1943100"/>
                </a:lnTo>
                <a:lnTo>
                  <a:pt x="0" y="1943100"/>
                </a:lnTo>
                <a:lnTo>
                  <a:pt x="0" y="0"/>
                </a:lnTo>
                <a:close/>
              </a:path>
            </a:pathLst>
          </a:custGeom>
          <a:ln w="9144">
            <a:solidFill>
              <a:srgbClr val="000000"/>
            </a:solidFill>
          </a:ln>
        </p:spPr>
        <p:txBody>
          <a:bodyPr wrap="square" lIns="0" tIns="0" rIns="0" bIns="0" rtlCol="0"/>
          <a:lstStyle/>
          <a:p>
            <a:endParaRPr/>
          </a:p>
        </p:txBody>
      </p:sp>
      <p:sp>
        <p:nvSpPr>
          <p:cNvPr id="119" name="object 119"/>
          <p:cNvSpPr/>
          <p:nvPr/>
        </p:nvSpPr>
        <p:spPr>
          <a:xfrm>
            <a:off x="3308603" y="1633727"/>
            <a:ext cx="5667755" cy="1808987"/>
          </a:xfrm>
          <a:prstGeom prst="rect">
            <a:avLst/>
          </a:prstGeom>
          <a:blipFill>
            <a:blip r:embed="rId54" cstate="print"/>
            <a:stretch>
              <a:fillRect/>
            </a:stretch>
          </a:blipFill>
        </p:spPr>
        <p:txBody>
          <a:bodyPr wrap="square" lIns="0" tIns="0" rIns="0" bIns="0" rtlCol="0"/>
          <a:lstStyle/>
          <a:p>
            <a:endParaRPr/>
          </a:p>
        </p:txBody>
      </p:sp>
      <p:sp>
        <p:nvSpPr>
          <p:cNvPr id="120" name="object 120"/>
          <p:cNvSpPr/>
          <p:nvPr/>
        </p:nvSpPr>
        <p:spPr>
          <a:xfrm>
            <a:off x="3304032" y="1629155"/>
            <a:ext cx="5676900" cy="1818639"/>
          </a:xfrm>
          <a:custGeom>
            <a:avLst/>
            <a:gdLst/>
            <a:ahLst/>
            <a:cxnLst/>
            <a:rect l="l" t="t" r="r" b="b"/>
            <a:pathLst>
              <a:path w="5676900" h="1818639">
                <a:moveTo>
                  <a:pt x="0" y="0"/>
                </a:moveTo>
                <a:lnTo>
                  <a:pt x="5676900" y="0"/>
                </a:lnTo>
                <a:lnTo>
                  <a:pt x="5676900" y="1818131"/>
                </a:lnTo>
                <a:lnTo>
                  <a:pt x="0" y="1818131"/>
                </a:lnTo>
                <a:lnTo>
                  <a:pt x="0" y="0"/>
                </a:lnTo>
                <a:close/>
              </a:path>
            </a:pathLst>
          </a:custGeom>
          <a:ln w="9143">
            <a:solidFill>
              <a:srgbClr val="000000"/>
            </a:solidFill>
          </a:ln>
        </p:spPr>
        <p:txBody>
          <a:bodyPr wrap="square" lIns="0" tIns="0" rIns="0" bIns="0" rtlCol="0"/>
          <a:lstStyle/>
          <a:p>
            <a:endParaRPr/>
          </a:p>
        </p:txBody>
      </p:sp>
      <p:sp>
        <p:nvSpPr>
          <p:cNvPr id="121" name="object 121"/>
          <p:cNvSpPr/>
          <p:nvPr/>
        </p:nvSpPr>
        <p:spPr>
          <a:xfrm>
            <a:off x="3214116" y="1789176"/>
            <a:ext cx="5667755" cy="1685543"/>
          </a:xfrm>
          <a:prstGeom prst="rect">
            <a:avLst/>
          </a:prstGeom>
          <a:blipFill>
            <a:blip r:embed="rId55" cstate="print"/>
            <a:stretch>
              <a:fillRect/>
            </a:stretch>
          </a:blipFill>
        </p:spPr>
        <p:txBody>
          <a:bodyPr wrap="square" lIns="0" tIns="0" rIns="0" bIns="0" rtlCol="0"/>
          <a:lstStyle/>
          <a:p>
            <a:endParaRPr/>
          </a:p>
        </p:txBody>
      </p:sp>
      <p:sp>
        <p:nvSpPr>
          <p:cNvPr id="122" name="object 122"/>
          <p:cNvSpPr/>
          <p:nvPr/>
        </p:nvSpPr>
        <p:spPr>
          <a:xfrm>
            <a:off x="3209544" y="1784604"/>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123" name="object 123"/>
          <p:cNvSpPr/>
          <p:nvPr/>
        </p:nvSpPr>
        <p:spPr>
          <a:xfrm>
            <a:off x="3009900" y="1933955"/>
            <a:ext cx="5667755" cy="1571243"/>
          </a:xfrm>
          <a:prstGeom prst="rect">
            <a:avLst/>
          </a:prstGeom>
          <a:blipFill>
            <a:blip r:embed="rId56" cstate="print"/>
            <a:stretch>
              <a:fillRect/>
            </a:stretch>
          </a:blipFill>
        </p:spPr>
        <p:txBody>
          <a:bodyPr wrap="square" lIns="0" tIns="0" rIns="0" bIns="0" rtlCol="0"/>
          <a:lstStyle/>
          <a:p>
            <a:endParaRPr/>
          </a:p>
        </p:txBody>
      </p:sp>
      <p:sp>
        <p:nvSpPr>
          <p:cNvPr id="124" name="object 124"/>
          <p:cNvSpPr/>
          <p:nvPr/>
        </p:nvSpPr>
        <p:spPr>
          <a:xfrm>
            <a:off x="3005327" y="1929383"/>
            <a:ext cx="5676900" cy="1580515"/>
          </a:xfrm>
          <a:custGeom>
            <a:avLst/>
            <a:gdLst/>
            <a:ahLst/>
            <a:cxnLst/>
            <a:rect l="l" t="t" r="r" b="b"/>
            <a:pathLst>
              <a:path w="5676900" h="1580514">
                <a:moveTo>
                  <a:pt x="0" y="0"/>
                </a:moveTo>
                <a:lnTo>
                  <a:pt x="5676900" y="0"/>
                </a:lnTo>
                <a:lnTo>
                  <a:pt x="5676900" y="1580388"/>
                </a:lnTo>
                <a:lnTo>
                  <a:pt x="0" y="1580388"/>
                </a:lnTo>
                <a:lnTo>
                  <a:pt x="0" y="0"/>
                </a:lnTo>
                <a:close/>
              </a:path>
            </a:pathLst>
          </a:custGeom>
          <a:ln w="9144">
            <a:solidFill>
              <a:srgbClr val="000000"/>
            </a:solidFill>
          </a:ln>
        </p:spPr>
        <p:txBody>
          <a:bodyPr wrap="square" lIns="0" tIns="0" rIns="0" bIns="0" rtlCol="0"/>
          <a:lstStyle/>
          <a:p>
            <a:endParaRPr/>
          </a:p>
        </p:txBody>
      </p:sp>
      <p:sp>
        <p:nvSpPr>
          <p:cNvPr id="125" name="object 125"/>
          <p:cNvSpPr/>
          <p:nvPr/>
        </p:nvSpPr>
        <p:spPr>
          <a:xfrm>
            <a:off x="2895600" y="2077211"/>
            <a:ext cx="5667755" cy="1685543"/>
          </a:xfrm>
          <a:prstGeom prst="rect">
            <a:avLst/>
          </a:prstGeom>
          <a:blipFill>
            <a:blip r:embed="rId57" cstate="print"/>
            <a:stretch>
              <a:fillRect/>
            </a:stretch>
          </a:blipFill>
        </p:spPr>
        <p:txBody>
          <a:bodyPr wrap="square" lIns="0" tIns="0" rIns="0" bIns="0" rtlCol="0"/>
          <a:lstStyle/>
          <a:p>
            <a:endParaRPr/>
          </a:p>
        </p:txBody>
      </p:sp>
      <p:sp>
        <p:nvSpPr>
          <p:cNvPr id="126" name="object 126"/>
          <p:cNvSpPr/>
          <p:nvPr/>
        </p:nvSpPr>
        <p:spPr>
          <a:xfrm>
            <a:off x="2891027" y="2072639"/>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127" name="object 127"/>
          <p:cNvSpPr/>
          <p:nvPr/>
        </p:nvSpPr>
        <p:spPr>
          <a:xfrm>
            <a:off x="2689860" y="2211323"/>
            <a:ext cx="5666231" cy="2048255"/>
          </a:xfrm>
          <a:prstGeom prst="rect">
            <a:avLst/>
          </a:prstGeom>
          <a:blipFill>
            <a:blip r:embed="rId58" cstate="print"/>
            <a:stretch>
              <a:fillRect/>
            </a:stretch>
          </a:blipFill>
        </p:spPr>
        <p:txBody>
          <a:bodyPr wrap="square" lIns="0" tIns="0" rIns="0" bIns="0" rtlCol="0"/>
          <a:lstStyle/>
          <a:p>
            <a:endParaRPr/>
          </a:p>
        </p:txBody>
      </p:sp>
      <p:sp>
        <p:nvSpPr>
          <p:cNvPr id="128" name="object 128"/>
          <p:cNvSpPr/>
          <p:nvPr/>
        </p:nvSpPr>
        <p:spPr>
          <a:xfrm>
            <a:off x="2685288" y="2206751"/>
            <a:ext cx="5675630" cy="2057400"/>
          </a:xfrm>
          <a:custGeom>
            <a:avLst/>
            <a:gdLst/>
            <a:ahLst/>
            <a:cxnLst/>
            <a:rect l="l" t="t" r="r" b="b"/>
            <a:pathLst>
              <a:path w="5675630" h="2057400">
                <a:moveTo>
                  <a:pt x="0" y="0"/>
                </a:moveTo>
                <a:lnTo>
                  <a:pt x="5675375" y="0"/>
                </a:lnTo>
                <a:lnTo>
                  <a:pt x="5675375" y="2057400"/>
                </a:lnTo>
                <a:lnTo>
                  <a:pt x="0" y="2057400"/>
                </a:lnTo>
                <a:lnTo>
                  <a:pt x="0" y="0"/>
                </a:lnTo>
                <a:close/>
              </a:path>
            </a:pathLst>
          </a:custGeom>
          <a:ln w="9144">
            <a:solidFill>
              <a:srgbClr val="000000"/>
            </a:solidFill>
          </a:ln>
        </p:spPr>
        <p:txBody>
          <a:bodyPr wrap="square" lIns="0" tIns="0" rIns="0" bIns="0" rtlCol="0"/>
          <a:lstStyle/>
          <a:p>
            <a:endParaRPr/>
          </a:p>
        </p:txBody>
      </p:sp>
      <p:sp>
        <p:nvSpPr>
          <p:cNvPr id="129" name="object 129"/>
          <p:cNvSpPr/>
          <p:nvPr/>
        </p:nvSpPr>
        <p:spPr>
          <a:xfrm>
            <a:off x="2590800" y="2340864"/>
            <a:ext cx="5667755" cy="1810511"/>
          </a:xfrm>
          <a:prstGeom prst="rect">
            <a:avLst/>
          </a:prstGeom>
          <a:blipFill>
            <a:blip r:embed="rId59" cstate="print"/>
            <a:stretch>
              <a:fillRect/>
            </a:stretch>
          </a:blipFill>
        </p:spPr>
        <p:txBody>
          <a:bodyPr wrap="square" lIns="0" tIns="0" rIns="0" bIns="0" rtlCol="0"/>
          <a:lstStyle/>
          <a:p>
            <a:endParaRPr/>
          </a:p>
        </p:txBody>
      </p:sp>
      <p:sp>
        <p:nvSpPr>
          <p:cNvPr id="130" name="object 130"/>
          <p:cNvSpPr/>
          <p:nvPr/>
        </p:nvSpPr>
        <p:spPr>
          <a:xfrm>
            <a:off x="2586227" y="2336292"/>
            <a:ext cx="5676900" cy="1819910"/>
          </a:xfrm>
          <a:custGeom>
            <a:avLst/>
            <a:gdLst/>
            <a:ahLst/>
            <a:cxnLst/>
            <a:rect l="l" t="t" r="r" b="b"/>
            <a:pathLst>
              <a:path w="5676900" h="1819910">
                <a:moveTo>
                  <a:pt x="0" y="0"/>
                </a:moveTo>
                <a:lnTo>
                  <a:pt x="5676900" y="0"/>
                </a:lnTo>
                <a:lnTo>
                  <a:pt x="5676900" y="1819656"/>
                </a:lnTo>
                <a:lnTo>
                  <a:pt x="0" y="1819656"/>
                </a:lnTo>
                <a:lnTo>
                  <a:pt x="0" y="0"/>
                </a:lnTo>
                <a:close/>
              </a:path>
            </a:pathLst>
          </a:custGeom>
          <a:ln w="9144">
            <a:solidFill>
              <a:srgbClr val="000000"/>
            </a:solidFill>
          </a:ln>
        </p:spPr>
        <p:txBody>
          <a:bodyPr wrap="square" lIns="0" tIns="0" rIns="0" bIns="0" rtlCol="0"/>
          <a:lstStyle/>
          <a:p>
            <a:endParaRPr/>
          </a:p>
        </p:txBody>
      </p:sp>
      <p:sp>
        <p:nvSpPr>
          <p:cNvPr id="131" name="object 131"/>
          <p:cNvSpPr/>
          <p:nvPr/>
        </p:nvSpPr>
        <p:spPr>
          <a:xfrm>
            <a:off x="2438400" y="2505455"/>
            <a:ext cx="5667755" cy="1685543"/>
          </a:xfrm>
          <a:prstGeom prst="rect">
            <a:avLst/>
          </a:prstGeom>
          <a:blipFill>
            <a:blip r:embed="rId60" cstate="print"/>
            <a:stretch>
              <a:fillRect/>
            </a:stretch>
          </a:blipFill>
        </p:spPr>
        <p:txBody>
          <a:bodyPr wrap="square" lIns="0" tIns="0" rIns="0" bIns="0" rtlCol="0"/>
          <a:lstStyle/>
          <a:p>
            <a:endParaRPr/>
          </a:p>
        </p:txBody>
      </p:sp>
      <p:sp>
        <p:nvSpPr>
          <p:cNvPr id="132" name="object 132"/>
          <p:cNvSpPr/>
          <p:nvPr/>
        </p:nvSpPr>
        <p:spPr>
          <a:xfrm>
            <a:off x="2433827" y="2500883"/>
            <a:ext cx="5676900" cy="1694814"/>
          </a:xfrm>
          <a:custGeom>
            <a:avLst/>
            <a:gdLst/>
            <a:ahLst/>
            <a:cxnLst/>
            <a:rect l="l" t="t" r="r" b="b"/>
            <a:pathLst>
              <a:path w="5676900" h="1694814">
                <a:moveTo>
                  <a:pt x="0" y="0"/>
                </a:moveTo>
                <a:lnTo>
                  <a:pt x="5676900" y="0"/>
                </a:lnTo>
                <a:lnTo>
                  <a:pt x="5676900" y="1694688"/>
                </a:lnTo>
                <a:lnTo>
                  <a:pt x="0" y="1694688"/>
                </a:lnTo>
                <a:lnTo>
                  <a:pt x="0" y="0"/>
                </a:lnTo>
                <a:close/>
              </a:path>
            </a:pathLst>
          </a:custGeom>
          <a:ln w="9144">
            <a:solidFill>
              <a:srgbClr val="000000"/>
            </a:solidFill>
          </a:ln>
        </p:spPr>
        <p:txBody>
          <a:bodyPr wrap="square" lIns="0" tIns="0" rIns="0" bIns="0" rtlCol="0"/>
          <a:lstStyle/>
          <a:p>
            <a:endParaRPr/>
          </a:p>
        </p:txBody>
      </p:sp>
      <p:sp>
        <p:nvSpPr>
          <p:cNvPr id="133" name="object 133"/>
          <p:cNvSpPr/>
          <p:nvPr/>
        </p:nvSpPr>
        <p:spPr>
          <a:xfrm>
            <a:off x="2286000" y="2667000"/>
            <a:ext cx="5667755" cy="1571243"/>
          </a:xfrm>
          <a:prstGeom prst="rect">
            <a:avLst/>
          </a:prstGeom>
          <a:blipFill>
            <a:blip r:embed="rId61" cstate="print"/>
            <a:stretch>
              <a:fillRect/>
            </a:stretch>
          </a:blipFill>
        </p:spPr>
        <p:txBody>
          <a:bodyPr wrap="square" lIns="0" tIns="0" rIns="0" bIns="0" rtlCol="0"/>
          <a:lstStyle/>
          <a:p>
            <a:endParaRPr/>
          </a:p>
        </p:txBody>
      </p:sp>
      <p:sp>
        <p:nvSpPr>
          <p:cNvPr id="134" name="object 134"/>
          <p:cNvSpPr/>
          <p:nvPr/>
        </p:nvSpPr>
        <p:spPr>
          <a:xfrm>
            <a:off x="2281427" y="2662427"/>
            <a:ext cx="5676900" cy="1580515"/>
          </a:xfrm>
          <a:custGeom>
            <a:avLst/>
            <a:gdLst/>
            <a:ahLst/>
            <a:cxnLst/>
            <a:rect l="l" t="t" r="r" b="b"/>
            <a:pathLst>
              <a:path w="5676900" h="1580514">
                <a:moveTo>
                  <a:pt x="0" y="0"/>
                </a:moveTo>
                <a:lnTo>
                  <a:pt x="5676900" y="0"/>
                </a:lnTo>
                <a:lnTo>
                  <a:pt x="5676900" y="1580388"/>
                </a:lnTo>
                <a:lnTo>
                  <a:pt x="0" y="1580388"/>
                </a:lnTo>
                <a:lnTo>
                  <a:pt x="0" y="0"/>
                </a:lnTo>
                <a:close/>
              </a:path>
            </a:pathLst>
          </a:custGeom>
          <a:ln w="9144">
            <a:solidFill>
              <a:srgbClr val="000000"/>
            </a:solidFill>
          </a:ln>
        </p:spPr>
        <p:txBody>
          <a:bodyPr wrap="square" lIns="0" tIns="0" rIns="0" bIns="0" rtlCol="0"/>
          <a:lstStyle/>
          <a:p>
            <a:endParaRPr/>
          </a:p>
        </p:txBody>
      </p:sp>
      <p:sp>
        <p:nvSpPr>
          <p:cNvPr id="135" name="object 135"/>
          <p:cNvSpPr/>
          <p:nvPr/>
        </p:nvSpPr>
        <p:spPr>
          <a:xfrm>
            <a:off x="2133600" y="2817876"/>
            <a:ext cx="5667755" cy="1571243"/>
          </a:xfrm>
          <a:prstGeom prst="rect">
            <a:avLst/>
          </a:prstGeom>
          <a:blipFill>
            <a:blip r:embed="rId62" cstate="print"/>
            <a:stretch>
              <a:fillRect/>
            </a:stretch>
          </a:blipFill>
        </p:spPr>
        <p:txBody>
          <a:bodyPr wrap="square" lIns="0" tIns="0" rIns="0" bIns="0" rtlCol="0"/>
          <a:lstStyle/>
          <a:p>
            <a:endParaRPr/>
          </a:p>
        </p:txBody>
      </p:sp>
      <p:sp>
        <p:nvSpPr>
          <p:cNvPr id="136" name="object 136"/>
          <p:cNvSpPr/>
          <p:nvPr/>
        </p:nvSpPr>
        <p:spPr>
          <a:xfrm>
            <a:off x="2129027" y="2813304"/>
            <a:ext cx="5676900" cy="1580515"/>
          </a:xfrm>
          <a:custGeom>
            <a:avLst/>
            <a:gdLst/>
            <a:ahLst/>
            <a:cxnLst/>
            <a:rect l="l" t="t" r="r" b="b"/>
            <a:pathLst>
              <a:path w="5676900" h="1580514">
                <a:moveTo>
                  <a:pt x="0" y="0"/>
                </a:moveTo>
                <a:lnTo>
                  <a:pt x="5676900" y="0"/>
                </a:lnTo>
                <a:lnTo>
                  <a:pt x="5676900" y="1580388"/>
                </a:lnTo>
                <a:lnTo>
                  <a:pt x="0" y="1580388"/>
                </a:lnTo>
                <a:lnTo>
                  <a:pt x="0" y="0"/>
                </a:lnTo>
                <a:close/>
              </a:path>
            </a:pathLst>
          </a:custGeom>
          <a:ln w="9144">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780286"/>
          </a:xfrm>
          <a:prstGeom prst="rect">
            <a:avLst/>
          </a:prstGeom>
        </p:spPr>
        <p:txBody>
          <a:bodyPr vert="horz" wrap="square" lIns="0" tIns="421949" rIns="0" bIns="0" rtlCol="0">
            <a:spAutoFit/>
          </a:bodyPr>
          <a:lstStyle/>
          <a:p>
            <a:pPr marL="520065" algn="ctr">
              <a:lnSpc>
                <a:spcPct val="100000"/>
              </a:lnSpc>
            </a:pPr>
            <a:r>
              <a:rPr lang="fr-CA" b="0" u="none" dirty="0" smtClean="0">
                <a:latin typeface="Arial"/>
                <a:cs typeface="Arial"/>
              </a:rPr>
              <a:t>Avoir accès à l’information lorsque nécessaire</a:t>
            </a:r>
            <a:endParaRPr b="0" u="none" dirty="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003159"/>
          </a:xfrm>
          <a:prstGeom prst="rect">
            <a:avLst/>
          </a:prstGeom>
        </p:spPr>
        <p:txBody>
          <a:bodyPr vert="horz" wrap="square" lIns="0" tIns="444817" rIns="0" bIns="0" rtlCol="0">
            <a:spAutoFit/>
          </a:bodyPr>
          <a:lstStyle/>
          <a:p>
            <a:pPr marL="355600">
              <a:lnSpc>
                <a:spcPct val="100000"/>
              </a:lnSpc>
            </a:pPr>
            <a:r>
              <a:rPr lang="fr-CA" sz="3600" dirty="0" smtClean="0"/>
              <a:t>Comprendre le biais du financement</a:t>
            </a:r>
            <a:endParaRPr sz="3600" dirty="0"/>
          </a:p>
        </p:txBody>
      </p:sp>
      <p:sp>
        <p:nvSpPr>
          <p:cNvPr id="3" name="object 3"/>
          <p:cNvSpPr txBox="1"/>
          <p:nvPr/>
        </p:nvSpPr>
        <p:spPr>
          <a:xfrm>
            <a:off x="535940" y="1686200"/>
            <a:ext cx="8323580" cy="4106252"/>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2800" spc="-10" dirty="0" smtClean="0">
                <a:latin typeface="Arial"/>
                <a:cs typeface="Arial"/>
              </a:rPr>
              <a:t>Cependant</a:t>
            </a:r>
            <a:r>
              <a:rPr sz="2800" spc="-5" dirty="0" smtClean="0">
                <a:latin typeface="Arial"/>
                <a:cs typeface="Arial"/>
              </a:rPr>
              <a:t>,</a:t>
            </a:r>
            <a:r>
              <a:rPr sz="2800" spc="15" dirty="0" smtClean="0">
                <a:latin typeface="Arial"/>
                <a:cs typeface="Arial"/>
              </a:rPr>
              <a:t> </a:t>
            </a:r>
            <a:r>
              <a:rPr lang="fr-CA" sz="3200" spc="-5" dirty="0" smtClean="0">
                <a:latin typeface="Arial"/>
                <a:cs typeface="Arial"/>
              </a:rPr>
              <a:t>le financement donne un ratio d’incidence de 4 à 5.3 qui</a:t>
            </a:r>
            <a:r>
              <a:rPr sz="3200" spc="10" dirty="0" smtClean="0">
                <a:latin typeface="Arial"/>
                <a:cs typeface="Arial"/>
              </a:rPr>
              <a:t>,</a:t>
            </a:r>
            <a:r>
              <a:rPr sz="3150" spc="30" baseline="25132" dirty="0" smtClean="0">
                <a:latin typeface="Arial"/>
                <a:cs typeface="Arial"/>
              </a:rPr>
              <a:t>2</a:t>
            </a:r>
            <a:endParaRPr sz="3150" baseline="25132" dirty="0">
              <a:latin typeface="Arial"/>
              <a:cs typeface="Arial"/>
            </a:endParaRPr>
          </a:p>
          <a:p>
            <a:pPr marL="756285" lvl="1" indent="-286385">
              <a:lnSpc>
                <a:spcPct val="100000"/>
              </a:lnSpc>
              <a:spcBef>
                <a:spcPts val="605"/>
              </a:spcBef>
              <a:buChar char="–"/>
              <a:tabLst>
                <a:tab pos="756920" algn="l"/>
              </a:tabLst>
            </a:pPr>
            <a:r>
              <a:rPr lang="fr-CA" sz="2400" dirty="0" smtClean="0">
                <a:latin typeface="Arial"/>
                <a:cs typeface="Arial"/>
              </a:rPr>
              <a:t>Les résultats de l’étude sont en faveur de la thérapie étudiée</a:t>
            </a:r>
            <a:endParaRPr sz="2400" dirty="0">
              <a:latin typeface="Arial"/>
              <a:cs typeface="Arial"/>
            </a:endParaRPr>
          </a:p>
          <a:p>
            <a:pPr marL="756285" lvl="1" indent="-286385">
              <a:lnSpc>
                <a:spcPct val="100000"/>
              </a:lnSpc>
              <a:spcBef>
                <a:spcPts val="575"/>
              </a:spcBef>
              <a:buChar char="–"/>
              <a:tabLst>
                <a:tab pos="756920" algn="l"/>
              </a:tabLst>
            </a:pPr>
            <a:r>
              <a:rPr lang="fr-CA" sz="2400" spc="-5" dirty="0" smtClean="0">
                <a:latin typeface="Arial"/>
                <a:cs typeface="Arial"/>
              </a:rPr>
              <a:t>La thérapie est recommandée comme traitement de choix</a:t>
            </a:r>
            <a:endParaRPr sz="2400" dirty="0">
              <a:latin typeface="Arial"/>
              <a:cs typeface="Arial"/>
            </a:endParaRPr>
          </a:p>
          <a:p>
            <a:pPr marL="469900">
              <a:lnSpc>
                <a:spcPct val="100000"/>
              </a:lnSpc>
              <a:spcBef>
                <a:spcPts val="575"/>
              </a:spcBef>
            </a:pPr>
            <a:r>
              <a:rPr sz="2400" dirty="0">
                <a:latin typeface="Arial"/>
                <a:cs typeface="Arial"/>
              </a:rPr>
              <a:t>–</a:t>
            </a:r>
            <a:r>
              <a:rPr sz="2400" spc="250" dirty="0">
                <a:latin typeface="Arial"/>
                <a:cs typeface="Arial"/>
              </a:rPr>
              <a:t> </a:t>
            </a:r>
            <a:r>
              <a:rPr lang="fr-CA" sz="2400" dirty="0" smtClean="0">
                <a:latin typeface="Arial"/>
                <a:cs typeface="Arial"/>
              </a:rPr>
              <a:t>Ratio d’incidence</a:t>
            </a:r>
            <a:r>
              <a:rPr sz="2400" dirty="0" smtClean="0">
                <a:latin typeface="Arial"/>
                <a:cs typeface="Arial"/>
              </a:rPr>
              <a:t>:</a:t>
            </a:r>
            <a:r>
              <a:rPr sz="2400" spc="5" dirty="0" smtClean="0">
                <a:latin typeface="Arial"/>
                <a:cs typeface="Arial"/>
              </a:rPr>
              <a:t> </a:t>
            </a:r>
            <a:r>
              <a:rPr sz="2400" spc="-5" dirty="0">
                <a:latin typeface="Arial"/>
                <a:cs typeface="Arial"/>
              </a:rPr>
              <a:t>5</a:t>
            </a:r>
            <a:r>
              <a:rPr sz="2400" dirty="0">
                <a:latin typeface="Arial"/>
                <a:cs typeface="Arial"/>
              </a:rPr>
              <a:t>.0 (</a:t>
            </a:r>
            <a:r>
              <a:rPr sz="2400" spc="-5" dirty="0">
                <a:latin typeface="Arial"/>
                <a:cs typeface="Arial"/>
              </a:rPr>
              <a:t>2</a:t>
            </a:r>
            <a:r>
              <a:rPr sz="2400" dirty="0">
                <a:latin typeface="Arial"/>
                <a:cs typeface="Arial"/>
              </a:rPr>
              <a:t>.</a:t>
            </a:r>
            <a:r>
              <a:rPr sz="2400" spc="-5" dirty="0">
                <a:latin typeface="Arial"/>
                <a:cs typeface="Arial"/>
              </a:rPr>
              <a:t>1</a:t>
            </a:r>
            <a:r>
              <a:rPr sz="2400" dirty="0">
                <a:latin typeface="Arial"/>
                <a:cs typeface="Arial"/>
              </a:rPr>
              <a:t>-</a:t>
            </a:r>
            <a:r>
              <a:rPr sz="2400" spc="-5" dirty="0">
                <a:latin typeface="Arial"/>
                <a:cs typeface="Arial"/>
              </a:rPr>
              <a:t>12</a:t>
            </a:r>
            <a:r>
              <a:rPr sz="2400" dirty="0">
                <a:latin typeface="Arial"/>
                <a:cs typeface="Arial"/>
              </a:rPr>
              <a:t>.</a:t>
            </a:r>
            <a:r>
              <a:rPr sz="2400" spc="-5" dirty="0">
                <a:latin typeface="Arial"/>
                <a:cs typeface="Arial"/>
              </a:rPr>
              <a:t>0)</a:t>
            </a:r>
            <a:endParaRPr sz="2400" dirty="0">
              <a:latin typeface="Arial"/>
              <a:cs typeface="Arial"/>
            </a:endParaRPr>
          </a:p>
          <a:p>
            <a:pPr>
              <a:lnSpc>
                <a:spcPct val="100000"/>
              </a:lnSpc>
            </a:pPr>
            <a:endParaRPr sz="2400" dirty="0">
              <a:latin typeface="Times New Roman"/>
              <a:cs typeface="Times New Roman"/>
            </a:endParaRPr>
          </a:p>
          <a:p>
            <a:pPr marL="355600" indent="-342900">
              <a:lnSpc>
                <a:spcPct val="100000"/>
              </a:lnSpc>
              <a:spcBef>
                <a:spcPts val="1925"/>
              </a:spcBef>
              <a:buChar char="•"/>
              <a:tabLst>
                <a:tab pos="355600" algn="l"/>
              </a:tabLst>
            </a:pPr>
            <a:r>
              <a:rPr lang="fr-CA" sz="2800" spc="-10" dirty="0" smtClean="0">
                <a:latin typeface="Arial"/>
                <a:cs typeface="Arial"/>
              </a:rPr>
              <a:t>Comment </a:t>
            </a:r>
            <a:r>
              <a:rPr lang="fr-CA" sz="2800" spc="-10" dirty="0" err="1" smtClean="0">
                <a:latin typeface="Arial"/>
                <a:cs typeface="Arial"/>
              </a:rPr>
              <a:t>font-ils</a:t>
            </a:r>
            <a:r>
              <a:rPr lang="fr-CA" sz="2800" spc="-10" dirty="0" smtClean="0">
                <a:latin typeface="Arial"/>
                <a:cs typeface="Arial"/>
              </a:rPr>
              <a:t> cela? Ajouter un exemple.</a:t>
            </a:r>
            <a:endParaRPr sz="2800" dirty="0">
              <a:latin typeface="Arial"/>
              <a:cs typeface="Arial"/>
            </a:endParaRPr>
          </a:p>
        </p:txBody>
      </p:sp>
      <p:sp>
        <p:nvSpPr>
          <p:cNvPr id="4" name="object 4"/>
          <p:cNvSpPr txBox="1"/>
          <p:nvPr/>
        </p:nvSpPr>
        <p:spPr>
          <a:xfrm>
            <a:off x="78739" y="6286936"/>
            <a:ext cx="8930640" cy="528320"/>
          </a:xfrm>
          <a:prstGeom prst="rect">
            <a:avLst/>
          </a:prstGeom>
        </p:spPr>
        <p:txBody>
          <a:bodyPr vert="horz" wrap="square" lIns="0" tIns="0" rIns="0" bIns="0" rtlCol="0">
            <a:spAutoFit/>
          </a:bodyPr>
          <a:lstStyle/>
          <a:p>
            <a:pPr marL="12700">
              <a:lnSpc>
                <a:spcPct val="100000"/>
              </a:lnSpc>
              <a:tabLst>
                <a:tab pos="7613015" algn="l"/>
              </a:tabLst>
            </a:pPr>
            <a:r>
              <a:rPr sz="1800" spc="-10" dirty="0">
                <a:latin typeface="Arial"/>
                <a:cs typeface="Arial"/>
              </a:rPr>
              <a:t>1</a:t>
            </a:r>
            <a:r>
              <a:rPr sz="1800" dirty="0">
                <a:latin typeface="Arial"/>
                <a:cs typeface="Arial"/>
              </a:rPr>
              <a:t>) </a:t>
            </a:r>
            <a:r>
              <a:rPr sz="1800" spc="-5" dirty="0">
                <a:latin typeface="Arial"/>
                <a:cs typeface="Arial"/>
              </a:rPr>
              <a:t>B</a:t>
            </a:r>
            <a:r>
              <a:rPr sz="1800" dirty="0">
                <a:latin typeface="Arial"/>
                <a:cs typeface="Arial"/>
              </a:rPr>
              <a:t>MJ,</a:t>
            </a:r>
            <a:r>
              <a:rPr sz="1800" spc="-5" dirty="0">
                <a:latin typeface="Arial"/>
                <a:cs typeface="Arial"/>
              </a:rPr>
              <a:t> </a:t>
            </a:r>
            <a:r>
              <a:rPr sz="1800" spc="-10" dirty="0">
                <a:latin typeface="Arial"/>
                <a:cs typeface="Arial"/>
              </a:rPr>
              <a:t>2003</a:t>
            </a:r>
            <a:r>
              <a:rPr sz="1800" dirty="0">
                <a:latin typeface="Arial"/>
                <a:cs typeface="Arial"/>
              </a:rPr>
              <a:t>;</a:t>
            </a:r>
            <a:r>
              <a:rPr sz="1800" spc="15" dirty="0">
                <a:latin typeface="Arial"/>
                <a:cs typeface="Arial"/>
              </a:rPr>
              <a:t> </a:t>
            </a:r>
            <a:r>
              <a:rPr sz="1800" spc="-10" dirty="0">
                <a:latin typeface="Arial"/>
                <a:cs typeface="Arial"/>
              </a:rPr>
              <a:t>326</a:t>
            </a:r>
            <a:r>
              <a:rPr sz="1800" dirty="0">
                <a:latin typeface="Arial"/>
                <a:cs typeface="Arial"/>
              </a:rPr>
              <a:t>:</a:t>
            </a:r>
            <a:r>
              <a:rPr sz="1800" spc="5" dirty="0">
                <a:latin typeface="Arial"/>
                <a:cs typeface="Arial"/>
              </a:rPr>
              <a:t> </a:t>
            </a:r>
            <a:r>
              <a:rPr sz="1800" spc="-140" dirty="0">
                <a:latin typeface="Arial"/>
                <a:cs typeface="Arial"/>
              </a:rPr>
              <a:t>1</a:t>
            </a:r>
            <a:r>
              <a:rPr sz="1800" spc="-10" dirty="0">
                <a:latin typeface="Arial"/>
                <a:cs typeface="Arial"/>
              </a:rPr>
              <a:t>167</a:t>
            </a:r>
            <a:r>
              <a:rPr sz="1800" dirty="0">
                <a:latin typeface="Arial"/>
                <a:cs typeface="Arial"/>
              </a:rPr>
              <a:t>-</a:t>
            </a:r>
            <a:r>
              <a:rPr sz="1800" spc="-10" dirty="0">
                <a:latin typeface="Arial"/>
                <a:cs typeface="Arial"/>
              </a:rPr>
              <a:t>7</a:t>
            </a:r>
            <a:r>
              <a:rPr sz="1800" dirty="0">
                <a:latin typeface="Arial"/>
                <a:cs typeface="Arial"/>
              </a:rPr>
              <a:t>0 </a:t>
            </a:r>
            <a:r>
              <a:rPr sz="1800" spc="-85" dirty="0">
                <a:latin typeface="Arial"/>
                <a:cs typeface="Arial"/>
              </a:rPr>
              <a:t> </a:t>
            </a:r>
            <a:r>
              <a:rPr sz="1800" spc="-5" dirty="0">
                <a:latin typeface="Arial"/>
                <a:cs typeface="Arial"/>
              </a:rPr>
              <a:t>A</a:t>
            </a:r>
            <a:r>
              <a:rPr sz="1800" spc="-10" dirty="0">
                <a:latin typeface="Arial"/>
                <a:cs typeface="Arial"/>
              </a:rPr>
              <a:t>n</a:t>
            </a:r>
            <a:r>
              <a:rPr sz="1800" dirty="0">
                <a:latin typeface="Arial"/>
                <a:cs typeface="Arial"/>
              </a:rPr>
              <a:t>n</a:t>
            </a:r>
            <a:r>
              <a:rPr sz="1800" spc="10" dirty="0">
                <a:latin typeface="Arial"/>
                <a:cs typeface="Arial"/>
              </a:rPr>
              <a:t> </a:t>
            </a:r>
            <a:r>
              <a:rPr sz="1800" dirty="0">
                <a:latin typeface="Arial"/>
                <a:cs typeface="Arial"/>
              </a:rPr>
              <a:t>I</a:t>
            </a:r>
            <a:r>
              <a:rPr sz="1800" spc="-10" dirty="0">
                <a:latin typeface="Arial"/>
                <a:cs typeface="Arial"/>
              </a:rPr>
              <a:t>n</a:t>
            </a:r>
            <a:r>
              <a:rPr sz="1800" dirty="0">
                <a:latin typeface="Arial"/>
                <a:cs typeface="Arial"/>
              </a:rPr>
              <a:t>t</a:t>
            </a:r>
            <a:r>
              <a:rPr sz="1800" spc="-10" dirty="0">
                <a:latin typeface="Arial"/>
                <a:cs typeface="Arial"/>
              </a:rPr>
              <a:t>e</a:t>
            </a:r>
            <a:r>
              <a:rPr sz="1800" dirty="0">
                <a:latin typeface="Arial"/>
                <a:cs typeface="Arial"/>
              </a:rPr>
              <a:t>rn</a:t>
            </a:r>
            <a:r>
              <a:rPr sz="1800" spc="-5" dirty="0">
                <a:latin typeface="Arial"/>
                <a:cs typeface="Arial"/>
              </a:rPr>
              <a:t> </a:t>
            </a:r>
            <a:r>
              <a:rPr sz="1800" dirty="0">
                <a:latin typeface="Arial"/>
                <a:cs typeface="Arial"/>
              </a:rPr>
              <a:t>M</a:t>
            </a:r>
            <a:r>
              <a:rPr sz="1800" spc="-10" dirty="0">
                <a:latin typeface="Arial"/>
                <a:cs typeface="Arial"/>
              </a:rPr>
              <a:t>ed</a:t>
            </a:r>
            <a:r>
              <a:rPr sz="1800" dirty="0">
                <a:latin typeface="Arial"/>
                <a:cs typeface="Arial"/>
              </a:rPr>
              <a:t>.</a:t>
            </a:r>
            <a:r>
              <a:rPr sz="1800" spc="5" dirty="0">
                <a:latin typeface="Arial"/>
                <a:cs typeface="Arial"/>
              </a:rPr>
              <a:t> </a:t>
            </a:r>
            <a:r>
              <a:rPr sz="1800" spc="-10" dirty="0">
                <a:latin typeface="Arial"/>
                <a:cs typeface="Arial"/>
              </a:rPr>
              <a:t>199</a:t>
            </a:r>
            <a:r>
              <a:rPr sz="1800" dirty="0">
                <a:latin typeface="Arial"/>
                <a:cs typeface="Arial"/>
              </a:rPr>
              <a:t>6</a:t>
            </a:r>
            <a:r>
              <a:rPr sz="1800" spc="10" dirty="0">
                <a:latin typeface="Arial"/>
                <a:cs typeface="Arial"/>
              </a:rPr>
              <a:t> </a:t>
            </a:r>
            <a:r>
              <a:rPr sz="1800" dirty="0">
                <a:latin typeface="Arial"/>
                <a:cs typeface="Arial"/>
              </a:rPr>
              <a:t>M</a:t>
            </a:r>
            <a:r>
              <a:rPr sz="1800" spc="-10" dirty="0">
                <a:latin typeface="Arial"/>
                <a:cs typeface="Arial"/>
              </a:rPr>
              <a:t>a</a:t>
            </a:r>
            <a:r>
              <a:rPr sz="1800" dirty="0">
                <a:latin typeface="Arial"/>
                <a:cs typeface="Arial"/>
              </a:rPr>
              <a:t>r </a:t>
            </a:r>
            <a:r>
              <a:rPr sz="1800" spc="-10" dirty="0">
                <a:latin typeface="Arial"/>
                <a:cs typeface="Arial"/>
              </a:rPr>
              <a:t>1</a:t>
            </a:r>
            <a:r>
              <a:rPr sz="1800" dirty="0">
                <a:latin typeface="Arial"/>
                <a:cs typeface="Arial"/>
              </a:rPr>
              <a:t>;</a:t>
            </a:r>
            <a:r>
              <a:rPr sz="1800" spc="-10" dirty="0">
                <a:latin typeface="Arial"/>
                <a:cs typeface="Arial"/>
              </a:rPr>
              <a:t>124</a:t>
            </a:r>
            <a:r>
              <a:rPr sz="1800" dirty="0">
                <a:latin typeface="Arial"/>
                <a:cs typeface="Arial"/>
              </a:rPr>
              <a:t>(</a:t>
            </a:r>
            <a:r>
              <a:rPr sz="1800" spc="-10" dirty="0">
                <a:latin typeface="Arial"/>
                <a:cs typeface="Arial"/>
              </a:rPr>
              <a:t>5</a:t>
            </a:r>
            <a:r>
              <a:rPr sz="1800" dirty="0">
                <a:latin typeface="Arial"/>
                <a:cs typeface="Arial"/>
              </a:rPr>
              <a:t>):</a:t>
            </a:r>
            <a:r>
              <a:rPr sz="1800" spc="-10" dirty="0">
                <a:latin typeface="Arial"/>
                <a:cs typeface="Arial"/>
              </a:rPr>
              <a:t>485</a:t>
            </a:r>
            <a:r>
              <a:rPr sz="1800" dirty="0">
                <a:latin typeface="Arial"/>
                <a:cs typeface="Arial"/>
              </a:rPr>
              <a:t>-</a:t>
            </a:r>
            <a:r>
              <a:rPr sz="1800" spc="-10" dirty="0">
                <a:latin typeface="Arial"/>
                <a:cs typeface="Arial"/>
              </a:rPr>
              <a:t>9</a:t>
            </a:r>
            <a:r>
              <a:rPr sz="1800" dirty="0">
                <a:latin typeface="Arial"/>
                <a:cs typeface="Arial"/>
              </a:rPr>
              <a:t>.</a:t>
            </a:r>
            <a:r>
              <a:rPr sz="1800" spc="15" dirty="0">
                <a:latin typeface="Arial"/>
                <a:cs typeface="Arial"/>
              </a:rPr>
              <a:t> </a:t>
            </a:r>
            <a:r>
              <a:rPr sz="1800" spc="-10" dirty="0">
                <a:latin typeface="Arial"/>
                <a:cs typeface="Arial"/>
              </a:rPr>
              <a:t>2</a:t>
            </a:r>
            <a:r>
              <a:rPr sz="1800" dirty="0">
                <a:latin typeface="Arial"/>
                <a:cs typeface="Arial"/>
              </a:rPr>
              <a:t>)	J</a:t>
            </a:r>
            <a:r>
              <a:rPr sz="1800" spc="-5" dirty="0">
                <a:latin typeface="Arial"/>
                <a:cs typeface="Arial"/>
              </a:rPr>
              <a:t>A</a:t>
            </a:r>
            <a:r>
              <a:rPr sz="1800" dirty="0">
                <a:latin typeface="Arial"/>
                <a:cs typeface="Arial"/>
              </a:rPr>
              <a:t>M</a:t>
            </a:r>
            <a:r>
              <a:rPr sz="1800" spc="-5" dirty="0">
                <a:latin typeface="Arial"/>
                <a:cs typeface="Arial"/>
              </a:rPr>
              <a:t>A</a:t>
            </a:r>
            <a:r>
              <a:rPr sz="1800" dirty="0">
                <a:latin typeface="Arial"/>
                <a:cs typeface="Arial"/>
              </a:rPr>
              <a:t>,</a:t>
            </a:r>
            <a:r>
              <a:rPr sz="1800" spc="-5" dirty="0">
                <a:latin typeface="Arial"/>
                <a:cs typeface="Arial"/>
              </a:rPr>
              <a:t> </a:t>
            </a:r>
            <a:r>
              <a:rPr sz="1800" spc="-10" dirty="0">
                <a:latin typeface="Arial"/>
                <a:cs typeface="Arial"/>
              </a:rPr>
              <a:t>2003;</a:t>
            </a:r>
            <a:endParaRPr sz="1800">
              <a:latin typeface="Arial"/>
              <a:cs typeface="Arial"/>
            </a:endParaRPr>
          </a:p>
          <a:p>
            <a:pPr marL="12700">
              <a:lnSpc>
                <a:spcPct val="100000"/>
              </a:lnSpc>
            </a:pPr>
            <a:r>
              <a:rPr sz="1800" spc="-10" dirty="0">
                <a:latin typeface="Arial"/>
                <a:cs typeface="Arial"/>
              </a:rPr>
              <a:t>290</a:t>
            </a:r>
            <a:r>
              <a:rPr sz="1800" dirty="0">
                <a:latin typeface="Arial"/>
                <a:cs typeface="Arial"/>
              </a:rPr>
              <a:t>(</a:t>
            </a:r>
            <a:r>
              <a:rPr sz="1800" spc="-10" dirty="0">
                <a:latin typeface="Arial"/>
                <a:cs typeface="Arial"/>
              </a:rPr>
              <a:t>7</a:t>
            </a:r>
            <a:r>
              <a:rPr sz="1800" dirty="0">
                <a:latin typeface="Arial"/>
                <a:cs typeface="Arial"/>
              </a:rPr>
              <a:t>):</a:t>
            </a:r>
            <a:r>
              <a:rPr sz="1800" spc="15" dirty="0">
                <a:latin typeface="Arial"/>
                <a:cs typeface="Arial"/>
              </a:rPr>
              <a:t> </a:t>
            </a:r>
            <a:r>
              <a:rPr sz="1800" spc="-10" dirty="0">
                <a:latin typeface="Arial"/>
                <a:cs typeface="Arial"/>
              </a:rPr>
              <a:t>921</a:t>
            </a:r>
            <a:r>
              <a:rPr sz="1800" dirty="0">
                <a:latin typeface="Arial"/>
                <a:cs typeface="Arial"/>
              </a:rPr>
              <a:t>-</a:t>
            </a:r>
            <a:r>
              <a:rPr sz="1800" spc="-10" dirty="0">
                <a:latin typeface="Arial"/>
                <a:cs typeface="Arial"/>
              </a:rPr>
              <a:t>8</a:t>
            </a:r>
            <a:r>
              <a:rPr sz="1800" dirty="0">
                <a:latin typeface="Arial"/>
                <a:cs typeface="Arial"/>
              </a:rPr>
              <a:t>.</a:t>
            </a:r>
            <a:r>
              <a:rPr sz="1800" spc="5" dirty="0">
                <a:latin typeface="Arial"/>
                <a:cs typeface="Arial"/>
              </a:rPr>
              <a:t> </a:t>
            </a:r>
            <a:r>
              <a:rPr sz="1800" spc="-5" dirty="0">
                <a:latin typeface="Arial"/>
                <a:cs typeface="Arial"/>
              </a:rPr>
              <a:t>B</a:t>
            </a:r>
            <a:r>
              <a:rPr sz="1800" dirty="0">
                <a:latin typeface="Arial"/>
                <a:cs typeface="Arial"/>
              </a:rPr>
              <a:t>MJ,</a:t>
            </a:r>
            <a:r>
              <a:rPr sz="1800" spc="5" dirty="0">
                <a:latin typeface="Arial"/>
                <a:cs typeface="Arial"/>
              </a:rPr>
              <a:t> </a:t>
            </a:r>
            <a:r>
              <a:rPr sz="1800" spc="-10" dirty="0">
                <a:latin typeface="Arial"/>
                <a:cs typeface="Arial"/>
              </a:rPr>
              <a:t>2003</a:t>
            </a:r>
            <a:r>
              <a:rPr sz="1800" dirty="0">
                <a:latin typeface="Arial"/>
                <a:cs typeface="Arial"/>
              </a:rPr>
              <a:t>;</a:t>
            </a:r>
            <a:r>
              <a:rPr sz="1800" spc="5" dirty="0">
                <a:latin typeface="Arial"/>
                <a:cs typeface="Arial"/>
              </a:rPr>
              <a:t> </a:t>
            </a:r>
            <a:r>
              <a:rPr sz="1800" spc="-10" dirty="0">
                <a:latin typeface="Arial"/>
                <a:cs typeface="Arial"/>
              </a:rPr>
              <a:t>326</a:t>
            </a:r>
            <a:r>
              <a:rPr sz="1800" dirty="0">
                <a:latin typeface="Arial"/>
                <a:cs typeface="Arial"/>
              </a:rPr>
              <a:t>:</a:t>
            </a:r>
            <a:r>
              <a:rPr sz="1800" spc="15" dirty="0">
                <a:latin typeface="Arial"/>
                <a:cs typeface="Arial"/>
              </a:rPr>
              <a:t> </a:t>
            </a:r>
            <a:r>
              <a:rPr sz="1800" spc="-140" dirty="0">
                <a:latin typeface="Arial"/>
                <a:cs typeface="Arial"/>
              </a:rPr>
              <a:t>1</a:t>
            </a:r>
            <a:r>
              <a:rPr sz="1800" spc="-10" dirty="0">
                <a:latin typeface="Arial"/>
                <a:cs typeface="Arial"/>
              </a:rPr>
              <a:t>167</a:t>
            </a:r>
            <a:r>
              <a:rPr sz="1800" dirty="0">
                <a:latin typeface="Arial"/>
                <a:cs typeface="Arial"/>
              </a:rPr>
              <a:t>-</a:t>
            </a:r>
            <a:r>
              <a:rPr sz="1800" spc="-10" dirty="0">
                <a:latin typeface="Arial"/>
                <a:cs typeface="Arial"/>
              </a:rPr>
              <a:t>70</a:t>
            </a:r>
            <a:r>
              <a:rPr sz="1800" dirty="0">
                <a:latin typeface="Arial"/>
                <a:cs typeface="Arial"/>
              </a:rPr>
              <a:t>.</a:t>
            </a:r>
            <a:r>
              <a:rPr sz="1800" spc="15" dirty="0">
                <a:latin typeface="Arial"/>
                <a:cs typeface="Arial"/>
              </a:rPr>
              <a:t> </a:t>
            </a:r>
            <a:r>
              <a:rPr sz="1800" spc="-5" dirty="0">
                <a:latin typeface="Arial"/>
                <a:cs typeface="Arial"/>
              </a:rPr>
              <a:t>C</a:t>
            </a:r>
            <a:r>
              <a:rPr sz="1800" dirty="0">
                <a:latin typeface="Arial"/>
                <a:cs typeface="Arial"/>
              </a:rPr>
              <a:t>M</a:t>
            </a:r>
            <a:r>
              <a:rPr sz="1800" spc="-5" dirty="0">
                <a:latin typeface="Arial"/>
                <a:cs typeface="Arial"/>
              </a:rPr>
              <a:t>A</a:t>
            </a:r>
            <a:r>
              <a:rPr sz="1800" dirty="0">
                <a:latin typeface="Arial"/>
                <a:cs typeface="Arial"/>
              </a:rPr>
              <a:t>J </a:t>
            </a:r>
            <a:r>
              <a:rPr sz="1800" spc="-10" dirty="0">
                <a:latin typeface="Arial"/>
                <a:cs typeface="Arial"/>
              </a:rPr>
              <a:t>2004</a:t>
            </a:r>
            <a:r>
              <a:rPr sz="1800" dirty="0">
                <a:latin typeface="Arial"/>
                <a:cs typeface="Arial"/>
              </a:rPr>
              <a:t>;</a:t>
            </a:r>
            <a:r>
              <a:rPr sz="1800" spc="-10" dirty="0">
                <a:latin typeface="Arial"/>
                <a:cs typeface="Arial"/>
              </a:rPr>
              <a:t>170</a:t>
            </a:r>
            <a:r>
              <a:rPr sz="1800" dirty="0">
                <a:latin typeface="Arial"/>
                <a:cs typeface="Arial"/>
              </a:rPr>
              <a:t>(</a:t>
            </a:r>
            <a:r>
              <a:rPr sz="1800" spc="-10" dirty="0">
                <a:latin typeface="Arial"/>
                <a:cs typeface="Arial"/>
              </a:rPr>
              <a:t>4</a:t>
            </a:r>
            <a:r>
              <a:rPr sz="1800" dirty="0">
                <a:latin typeface="Arial"/>
                <a:cs typeface="Arial"/>
              </a:rPr>
              <a:t>):</a:t>
            </a:r>
            <a:r>
              <a:rPr sz="1800" spc="30" dirty="0">
                <a:latin typeface="Arial"/>
                <a:cs typeface="Arial"/>
              </a:rPr>
              <a:t> </a:t>
            </a:r>
            <a:r>
              <a:rPr sz="1800" spc="-10" dirty="0">
                <a:latin typeface="Arial"/>
                <a:cs typeface="Arial"/>
              </a:rPr>
              <a:t>477</a:t>
            </a:r>
            <a:r>
              <a:rPr sz="1800" dirty="0">
                <a:latin typeface="Arial"/>
                <a:cs typeface="Arial"/>
              </a:rPr>
              <a:t>-</a:t>
            </a:r>
            <a:r>
              <a:rPr sz="1800" spc="-10" dirty="0">
                <a:latin typeface="Arial"/>
                <a:cs typeface="Arial"/>
              </a:rPr>
              <a:t>83.</a:t>
            </a:r>
            <a:endParaRPr sz="180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277128"/>
          </a:xfrm>
          <a:prstGeom prst="rect">
            <a:avLst/>
          </a:prstGeom>
        </p:spPr>
        <p:txBody>
          <a:bodyPr vert="horz" wrap="square" lIns="0" tIns="236077" rIns="0" bIns="0" rtlCol="0">
            <a:spAutoFit/>
          </a:bodyPr>
          <a:lstStyle/>
          <a:p>
            <a:pPr algn="ctr">
              <a:lnSpc>
                <a:spcPts val="3840"/>
              </a:lnSpc>
            </a:pPr>
            <a:r>
              <a:rPr lang="fr-CA" sz="3000" spc="-5" dirty="0" smtClean="0"/>
              <a:t>Même les résultats objectifs sont subjectifs</a:t>
            </a:r>
            <a:endParaRPr sz="3000" dirty="0"/>
          </a:p>
          <a:p>
            <a:pPr marL="0" algn="ctr">
              <a:lnSpc>
                <a:spcPts val="4320"/>
              </a:lnSpc>
            </a:pPr>
            <a:r>
              <a:rPr lang="fr-CA" sz="3000" spc="-5" dirty="0" smtClean="0"/>
              <a:t>Voir avec des </a:t>
            </a:r>
            <a:r>
              <a:rPr lang="fr-CA" sz="3000" spc="-5" dirty="0" err="1" smtClean="0"/>
              <a:t>luenttes</a:t>
            </a:r>
            <a:r>
              <a:rPr lang="fr-CA" sz="3000" spc="-5" dirty="0" smtClean="0"/>
              <a:t> de couleur rosée</a:t>
            </a:r>
            <a:endParaRPr sz="3000" dirty="0"/>
          </a:p>
        </p:txBody>
      </p:sp>
      <p:sp>
        <p:nvSpPr>
          <p:cNvPr id="3" name="object 3"/>
          <p:cNvSpPr/>
          <p:nvPr/>
        </p:nvSpPr>
        <p:spPr>
          <a:xfrm>
            <a:off x="126492" y="2057400"/>
            <a:ext cx="4445507" cy="35051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54296" y="2057400"/>
            <a:ext cx="4489703" cy="350518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364739" y="5732779"/>
            <a:ext cx="4234815" cy="1076960"/>
          </a:xfrm>
          <a:prstGeom prst="rect">
            <a:avLst/>
          </a:prstGeom>
        </p:spPr>
        <p:txBody>
          <a:bodyPr vert="horz" wrap="square" lIns="0" tIns="0" rIns="0" bIns="0" rtlCol="0">
            <a:spAutoFit/>
          </a:bodyPr>
          <a:lstStyle/>
          <a:p>
            <a:pPr marL="12700" marR="5080">
              <a:lnSpc>
                <a:spcPct val="100000"/>
              </a:lnSpc>
            </a:pPr>
            <a:r>
              <a:rPr sz="1800" spc="-25" dirty="0">
                <a:latin typeface="Calibri"/>
                <a:cs typeface="Calibri"/>
              </a:rPr>
              <a:t>F</a:t>
            </a:r>
            <a:r>
              <a:rPr sz="1800" spc="-5" dirty="0">
                <a:latin typeface="Calibri"/>
                <a:cs typeface="Calibri"/>
              </a:rPr>
              <a:t>oo</a:t>
            </a:r>
            <a:r>
              <a:rPr sz="1800" dirty="0">
                <a:latin typeface="Calibri"/>
                <a:cs typeface="Calibri"/>
              </a:rPr>
              <a:t>d</a:t>
            </a:r>
            <a:r>
              <a:rPr sz="1800" spc="15" dirty="0">
                <a:latin typeface="Calibri"/>
                <a:cs typeface="Calibri"/>
              </a:rPr>
              <a:t> </a:t>
            </a:r>
            <a:r>
              <a:rPr sz="1800" dirty="0">
                <a:latin typeface="Calibri"/>
                <a:cs typeface="Calibri"/>
              </a:rPr>
              <a:t>and </a:t>
            </a:r>
            <a:r>
              <a:rPr sz="1800" spc="-5" dirty="0">
                <a:latin typeface="Calibri"/>
                <a:cs typeface="Calibri"/>
              </a:rPr>
              <a:t>D</a:t>
            </a:r>
            <a:r>
              <a:rPr sz="1800" spc="-10" dirty="0">
                <a:latin typeface="Calibri"/>
                <a:cs typeface="Calibri"/>
              </a:rPr>
              <a:t>r</a:t>
            </a:r>
            <a:r>
              <a:rPr sz="1800" dirty="0">
                <a:latin typeface="Calibri"/>
                <a:cs typeface="Calibri"/>
              </a:rPr>
              <a:t>u</a:t>
            </a:r>
            <a:r>
              <a:rPr sz="1800" spc="-5" dirty="0">
                <a:latin typeface="Calibri"/>
                <a:cs typeface="Calibri"/>
              </a:rPr>
              <a:t>g</a:t>
            </a:r>
            <a:r>
              <a:rPr sz="1800" spc="15" dirty="0">
                <a:latin typeface="Calibri"/>
                <a:cs typeface="Calibri"/>
              </a:rPr>
              <a:t> </a:t>
            </a:r>
            <a:r>
              <a:rPr sz="1800" dirty="0">
                <a:latin typeface="Calibri"/>
                <a:cs typeface="Calibri"/>
              </a:rPr>
              <a:t>Adm</a:t>
            </a:r>
            <a:r>
              <a:rPr sz="1800" spc="-10" dirty="0">
                <a:latin typeface="Calibri"/>
                <a:cs typeface="Calibri"/>
              </a:rPr>
              <a:t>i</a:t>
            </a:r>
            <a:r>
              <a:rPr sz="1800" dirty="0">
                <a:latin typeface="Calibri"/>
                <a:cs typeface="Calibri"/>
              </a:rPr>
              <a:t>n</a:t>
            </a:r>
            <a:r>
              <a:rPr sz="1800" spc="-5" dirty="0">
                <a:latin typeface="Calibri"/>
                <a:cs typeface="Calibri"/>
              </a:rPr>
              <a:t>i</a:t>
            </a:r>
            <a:r>
              <a:rPr sz="1800" spc="-25" dirty="0">
                <a:latin typeface="Calibri"/>
                <a:cs typeface="Calibri"/>
              </a:rPr>
              <a:t>s</a:t>
            </a:r>
            <a:r>
              <a:rPr sz="1800" spc="-5" dirty="0">
                <a:latin typeface="Calibri"/>
                <a:cs typeface="Calibri"/>
              </a:rPr>
              <a:t>t</a:t>
            </a:r>
            <a:r>
              <a:rPr sz="1800" spc="-45" dirty="0">
                <a:latin typeface="Calibri"/>
                <a:cs typeface="Calibri"/>
              </a:rPr>
              <a:t>r</a:t>
            </a:r>
            <a:r>
              <a:rPr sz="1800" spc="-10" dirty="0">
                <a:latin typeface="Calibri"/>
                <a:cs typeface="Calibri"/>
              </a:rPr>
              <a:t>a</a:t>
            </a:r>
            <a:r>
              <a:rPr sz="1800" spc="-5" dirty="0">
                <a:latin typeface="Calibri"/>
                <a:cs typeface="Calibri"/>
              </a:rPr>
              <a:t>tio</a:t>
            </a:r>
            <a:r>
              <a:rPr sz="1800" dirty="0">
                <a:latin typeface="Calibri"/>
                <a:cs typeface="Calibri"/>
              </a:rPr>
              <a:t>n. </a:t>
            </a:r>
            <a:r>
              <a:rPr sz="1800" spc="-5" dirty="0">
                <a:latin typeface="Calibri"/>
                <a:cs typeface="Calibri"/>
              </a:rPr>
              <a:t>B</a:t>
            </a:r>
            <a:r>
              <a:rPr sz="1800" spc="-10" dirty="0">
                <a:latin typeface="Calibri"/>
                <a:cs typeface="Calibri"/>
              </a:rPr>
              <a:t>ri</a:t>
            </a:r>
            <a:r>
              <a:rPr sz="1800" spc="-15" dirty="0">
                <a:latin typeface="Calibri"/>
                <a:cs typeface="Calibri"/>
              </a:rPr>
              <a:t>e</a:t>
            </a:r>
            <a:r>
              <a:rPr sz="1800" dirty="0">
                <a:latin typeface="Calibri"/>
                <a:cs typeface="Calibri"/>
              </a:rPr>
              <a:t>f</a:t>
            </a:r>
            <a:r>
              <a:rPr sz="1800" spc="-5" dirty="0">
                <a:latin typeface="Calibri"/>
                <a:cs typeface="Calibri"/>
              </a:rPr>
              <a:t>i</a:t>
            </a:r>
            <a:r>
              <a:rPr sz="1800" dirty="0">
                <a:latin typeface="Calibri"/>
                <a:cs typeface="Calibri"/>
              </a:rPr>
              <a:t>n</a:t>
            </a:r>
            <a:r>
              <a:rPr sz="1800" spc="-5" dirty="0">
                <a:latin typeface="Calibri"/>
                <a:cs typeface="Calibri"/>
              </a:rPr>
              <a:t>g </a:t>
            </a:r>
            <a:r>
              <a:rPr sz="1800" dirty="0">
                <a:latin typeface="Calibri"/>
                <a:cs typeface="Calibri"/>
              </a:rPr>
              <a:t>d</a:t>
            </a:r>
            <a:r>
              <a:rPr sz="1800" spc="-5" dirty="0">
                <a:latin typeface="Calibri"/>
                <a:cs typeface="Calibri"/>
              </a:rPr>
              <a:t>o</a:t>
            </a:r>
            <a:r>
              <a:rPr sz="1800" spc="-15" dirty="0">
                <a:latin typeface="Calibri"/>
                <a:cs typeface="Calibri"/>
              </a:rPr>
              <a:t>c</a:t>
            </a:r>
            <a:r>
              <a:rPr sz="1800" dirty="0">
                <a:latin typeface="Calibri"/>
                <a:cs typeface="Calibri"/>
              </a:rPr>
              <a:t>u</a:t>
            </a:r>
            <a:r>
              <a:rPr sz="1800" spc="-5" dirty="0">
                <a:latin typeface="Calibri"/>
                <a:cs typeface="Calibri"/>
              </a:rPr>
              <a:t>me</a:t>
            </a:r>
            <a:r>
              <a:rPr sz="1800" spc="-10" dirty="0">
                <a:latin typeface="Calibri"/>
                <a:cs typeface="Calibri"/>
              </a:rPr>
              <a:t>n</a:t>
            </a:r>
            <a:r>
              <a:rPr sz="1800" spc="-5" dirty="0">
                <a:latin typeface="Calibri"/>
                <a:cs typeface="Calibri"/>
              </a:rPr>
              <a:t>t:</a:t>
            </a:r>
            <a:r>
              <a:rPr sz="1800" spc="20" dirty="0">
                <a:latin typeface="Calibri"/>
                <a:cs typeface="Calibri"/>
              </a:rPr>
              <a:t> </a:t>
            </a:r>
            <a:r>
              <a:rPr sz="1800" dirty="0">
                <a:latin typeface="Calibri"/>
                <a:cs typeface="Calibri"/>
              </a:rPr>
              <a:t>Ju</a:t>
            </a:r>
            <a:r>
              <a:rPr sz="1800" spc="-10" dirty="0">
                <a:latin typeface="Calibri"/>
                <a:cs typeface="Calibri"/>
              </a:rPr>
              <a:t>l</a:t>
            </a:r>
            <a:r>
              <a:rPr sz="1800" spc="-5" dirty="0">
                <a:latin typeface="Calibri"/>
                <a:cs typeface="Calibri"/>
              </a:rPr>
              <a:t>y</a:t>
            </a:r>
            <a:r>
              <a:rPr sz="1800" dirty="0">
                <a:latin typeface="Calibri"/>
                <a:cs typeface="Calibri"/>
              </a:rPr>
              <a:t> </a:t>
            </a:r>
            <a:r>
              <a:rPr sz="1800" spc="-10" dirty="0">
                <a:latin typeface="Calibri"/>
                <a:cs typeface="Calibri"/>
              </a:rPr>
              <a:t>13</a:t>
            </a:r>
            <a:r>
              <a:rPr sz="1800" dirty="0">
                <a:latin typeface="Calibri"/>
                <a:cs typeface="Calibri"/>
              </a:rPr>
              <a:t>-</a:t>
            </a:r>
            <a:r>
              <a:rPr sz="1800" spc="-5" dirty="0">
                <a:latin typeface="Calibri"/>
                <a:cs typeface="Calibri"/>
              </a:rPr>
              <a:t>14,</a:t>
            </a:r>
            <a:r>
              <a:rPr sz="1800" spc="5" dirty="0">
                <a:latin typeface="Calibri"/>
                <a:cs typeface="Calibri"/>
              </a:rPr>
              <a:t> </a:t>
            </a:r>
            <a:r>
              <a:rPr sz="1800" spc="-5" dirty="0">
                <a:latin typeface="Calibri"/>
                <a:cs typeface="Calibri"/>
              </a:rPr>
              <a:t>2010</a:t>
            </a:r>
            <a:r>
              <a:rPr sz="1800" spc="10" dirty="0">
                <a:latin typeface="Calibri"/>
                <a:cs typeface="Calibri"/>
              </a:rPr>
              <a:t> </a:t>
            </a:r>
            <a:r>
              <a:rPr sz="1800" spc="-5" dirty="0">
                <a:latin typeface="Calibri"/>
                <a:cs typeface="Calibri"/>
              </a:rPr>
              <a:t>me</a:t>
            </a:r>
            <a:r>
              <a:rPr sz="1800" spc="-15" dirty="0">
                <a:latin typeface="Calibri"/>
                <a:cs typeface="Calibri"/>
              </a:rPr>
              <a:t>e</a:t>
            </a:r>
            <a:r>
              <a:rPr sz="1800" spc="-5" dirty="0">
                <a:latin typeface="Calibri"/>
                <a:cs typeface="Calibri"/>
              </a:rPr>
              <a:t>ti</a:t>
            </a:r>
            <a:r>
              <a:rPr sz="1800" dirty="0">
                <a:latin typeface="Calibri"/>
                <a:cs typeface="Calibri"/>
              </a:rPr>
              <a:t>n</a:t>
            </a:r>
            <a:r>
              <a:rPr sz="1800" spc="-5" dirty="0">
                <a:latin typeface="Calibri"/>
                <a:cs typeface="Calibri"/>
              </a:rPr>
              <a:t>g</a:t>
            </a:r>
            <a:r>
              <a:rPr sz="1800" spc="5" dirty="0">
                <a:latin typeface="Calibri"/>
                <a:cs typeface="Calibri"/>
              </a:rPr>
              <a:t> </a:t>
            </a:r>
            <a:r>
              <a:rPr sz="1800" spc="-5" dirty="0">
                <a:latin typeface="Calibri"/>
                <a:cs typeface="Calibri"/>
              </a:rPr>
              <a:t>o</a:t>
            </a:r>
            <a:r>
              <a:rPr sz="1800" dirty="0">
                <a:latin typeface="Calibri"/>
                <a:cs typeface="Calibri"/>
              </a:rPr>
              <a:t>f</a:t>
            </a:r>
            <a:r>
              <a:rPr sz="1800" spc="15" dirty="0">
                <a:latin typeface="Calibri"/>
                <a:cs typeface="Calibri"/>
              </a:rPr>
              <a:t> </a:t>
            </a:r>
            <a:r>
              <a:rPr sz="1800" spc="-5" dirty="0">
                <a:latin typeface="Calibri"/>
                <a:cs typeface="Calibri"/>
              </a:rPr>
              <a:t>t</a:t>
            </a:r>
            <a:r>
              <a:rPr sz="1800" dirty="0">
                <a:latin typeface="Calibri"/>
                <a:cs typeface="Calibri"/>
              </a:rPr>
              <a:t>h</a:t>
            </a:r>
            <a:r>
              <a:rPr sz="1800" spc="-5" dirty="0">
                <a:latin typeface="Calibri"/>
                <a:cs typeface="Calibri"/>
              </a:rPr>
              <a:t>e E</a:t>
            </a:r>
            <a:r>
              <a:rPr sz="1800" dirty="0">
                <a:latin typeface="Calibri"/>
                <a:cs typeface="Calibri"/>
              </a:rPr>
              <a:t>nd</a:t>
            </a:r>
            <a:r>
              <a:rPr sz="1800" spc="-5" dirty="0">
                <a:latin typeface="Calibri"/>
                <a:cs typeface="Calibri"/>
              </a:rPr>
              <a:t>o</a:t>
            </a:r>
            <a:r>
              <a:rPr sz="1800" spc="-15" dirty="0">
                <a:latin typeface="Calibri"/>
                <a:cs typeface="Calibri"/>
              </a:rPr>
              <a:t>c</a:t>
            </a:r>
            <a:r>
              <a:rPr sz="1800" spc="-10" dirty="0">
                <a:latin typeface="Calibri"/>
                <a:cs typeface="Calibri"/>
              </a:rPr>
              <a:t>r</a:t>
            </a:r>
            <a:r>
              <a:rPr sz="1800" spc="-5" dirty="0">
                <a:latin typeface="Calibri"/>
                <a:cs typeface="Calibri"/>
              </a:rPr>
              <a:t>i</a:t>
            </a:r>
            <a:r>
              <a:rPr sz="1800" dirty="0">
                <a:latin typeface="Calibri"/>
                <a:cs typeface="Calibri"/>
              </a:rPr>
              <a:t>n</a:t>
            </a:r>
            <a:r>
              <a:rPr sz="1800" spc="-5" dirty="0">
                <a:latin typeface="Calibri"/>
                <a:cs typeface="Calibri"/>
              </a:rPr>
              <a:t>o</a:t>
            </a:r>
            <a:r>
              <a:rPr sz="1800" spc="-10" dirty="0">
                <a:latin typeface="Calibri"/>
                <a:cs typeface="Calibri"/>
              </a:rPr>
              <a:t>l</a:t>
            </a:r>
            <a:r>
              <a:rPr sz="1800" spc="-5" dirty="0">
                <a:latin typeface="Calibri"/>
                <a:cs typeface="Calibri"/>
              </a:rPr>
              <a:t>ogic</a:t>
            </a:r>
            <a:r>
              <a:rPr sz="1800" spc="30" dirty="0">
                <a:latin typeface="Calibri"/>
                <a:cs typeface="Calibri"/>
              </a:rPr>
              <a:t> </a:t>
            </a:r>
            <a:r>
              <a:rPr sz="1800" dirty="0">
                <a:latin typeface="Calibri"/>
                <a:cs typeface="Calibri"/>
              </a:rPr>
              <a:t>and</a:t>
            </a:r>
            <a:r>
              <a:rPr sz="1800" spc="15" dirty="0">
                <a:latin typeface="Calibri"/>
                <a:cs typeface="Calibri"/>
              </a:rPr>
              <a:t> </a:t>
            </a:r>
            <a:r>
              <a:rPr sz="1800" spc="-5" dirty="0">
                <a:latin typeface="Calibri"/>
                <a:cs typeface="Calibri"/>
              </a:rPr>
              <a:t>M</a:t>
            </a:r>
            <a:r>
              <a:rPr sz="1800" spc="-15" dirty="0">
                <a:latin typeface="Calibri"/>
                <a:cs typeface="Calibri"/>
              </a:rPr>
              <a:t>e</a:t>
            </a:r>
            <a:r>
              <a:rPr sz="1800" spc="-30" dirty="0">
                <a:latin typeface="Calibri"/>
                <a:cs typeface="Calibri"/>
              </a:rPr>
              <a:t>t</a:t>
            </a:r>
            <a:r>
              <a:rPr sz="1800" dirty="0">
                <a:latin typeface="Calibri"/>
                <a:cs typeface="Calibri"/>
              </a:rPr>
              <a:t>ab</a:t>
            </a:r>
            <a:r>
              <a:rPr sz="1800" spc="-5" dirty="0">
                <a:latin typeface="Calibri"/>
                <a:cs typeface="Calibri"/>
              </a:rPr>
              <a:t>olic</a:t>
            </a:r>
            <a:r>
              <a:rPr sz="1800" spc="15" dirty="0">
                <a:latin typeface="Calibri"/>
                <a:cs typeface="Calibri"/>
              </a:rPr>
              <a:t> </a:t>
            </a:r>
            <a:r>
              <a:rPr sz="1800" spc="-5" dirty="0">
                <a:latin typeface="Calibri"/>
                <a:cs typeface="Calibri"/>
              </a:rPr>
              <a:t>D</a:t>
            </a:r>
            <a:r>
              <a:rPr sz="1800" spc="-10" dirty="0">
                <a:latin typeface="Calibri"/>
                <a:cs typeface="Calibri"/>
              </a:rPr>
              <a:t>r</a:t>
            </a:r>
            <a:r>
              <a:rPr sz="1800" dirty="0">
                <a:latin typeface="Calibri"/>
                <a:cs typeface="Calibri"/>
              </a:rPr>
              <a:t>u</a:t>
            </a:r>
            <a:r>
              <a:rPr sz="1800" spc="-5" dirty="0">
                <a:latin typeface="Calibri"/>
                <a:cs typeface="Calibri"/>
              </a:rPr>
              <a:t>g</a:t>
            </a:r>
            <a:r>
              <a:rPr sz="1800" dirty="0">
                <a:latin typeface="Calibri"/>
                <a:cs typeface="Calibri"/>
              </a:rPr>
              <a:t>s</a:t>
            </a:r>
            <a:r>
              <a:rPr sz="1800" spc="15" dirty="0">
                <a:latin typeface="Calibri"/>
                <a:cs typeface="Calibri"/>
              </a:rPr>
              <a:t> </a:t>
            </a:r>
            <a:r>
              <a:rPr sz="1800" dirty="0">
                <a:latin typeface="Calibri"/>
                <a:cs typeface="Calibri"/>
              </a:rPr>
              <a:t>Adv</a:t>
            </a:r>
            <a:r>
              <a:rPr sz="1800" spc="-5" dirty="0">
                <a:latin typeface="Calibri"/>
                <a:cs typeface="Calibri"/>
              </a:rPr>
              <a:t>i</a:t>
            </a:r>
            <a:r>
              <a:rPr sz="1800" dirty="0">
                <a:latin typeface="Calibri"/>
                <a:cs typeface="Calibri"/>
              </a:rPr>
              <a:t>s</a:t>
            </a:r>
            <a:r>
              <a:rPr sz="1800" spc="-5" dirty="0">
                <a:latin typeface="Calibri"/>
                <a:cs typeface="Calibri"/>
              </a:rPr>
              <a:t>o</a:t>
            </a:r>
            <a:r>
              <a:rPr sz="1800" dirty="0">
                <a:latin typeface="Calibri"/>
                <a:cs typeface="Calibri"/>
              </a:rPr>
              <a:t>r</a:t>
            </a:r>
            <a:r>
              <a:rPr sz="1800" spc="-5" dirty="0">
                <a:latin typeface="Calibri"/>
                <a:cs typeface="Calibri"/>
              </a:rPr>
              <a:t>y </a:t>
            </a:r>
            <a:r>
              <a:rPr sz="1800" dirty="0">
                <a:latin typeface="Calibri"/>
                <a:cs typeface="Calibri"/>
              </a:rPr>
              <a:t>C</a:t>
            </a:r>
            <a:r>
              <a:rPr sz="1800" spc="-5" dirty="0">
                <a:latin typeface="Calibri"/>
                <a:cs typeface="Calibri"/>
              </a:rPr>
              <a:t>o</a:t>
            </a:r>
            <a:r>
              <a:rPr sz="1800" dirty="0">
                <a:latin typeface="Calibri"/>
                <a:cs typeface="Calibri"/>
              </a:rPr>
              <a:t>mm</a:t>
            </a:r>
            <a:r>
              <a:rPr sz="1800" spc="-10" dirty="0">
                <a:latin typeface="Calibri"/>
                <a:cs typeface="Calibri"/>
              </a:rPr>
              <a:t>i</a:t>
            </a:r>
            <a:r>
              <a:rPr sz="1800" spc="-30" dirty="0">
                <a:latin typeface="Calibri"/>
                <a:cs typeface="Calibri"/>
              </a:rPr>
              <a:t>tt</a:t>
            </a:r>
            <a:r>
              <a:rPr sz="1800" spc="-5" dirty="0">
                <a:latin typeface="Calibri"/>
                <a:cs typeface="Calibri"/>
              </a:rPr>
              <a:t>ee</a:t>
            </a:r>
            <a:r>
              <a:rPr sz="1800" dirty="0">
                <a:latin typeface="Calibri"/>
                <a:cs typeface="Calibri"/>
              </a:rPr>
              <a:t>. </a:t>
            </a:r>
            <a:r>
              <a:rPr sz="1800" spc="-10" dirty="0">
                <a:latin typeface="Calibri"/>
                <a:cs typeface="Calibri"/>
              </a:rPr>
              <a:t>(</a:t>
            </a:r>
            <a:r>
              <a:rPr sz="1800" spc="-5" dirty="0">
                <a:latin typeface="Calibri"/>
                <a:cs typeface="Calibri"/>
              </a:rPr>
              <a:t>A</a:t>
            </a:r>
            <a:r>
              <a:rPr sz="1800" spc="-15" dirty="0">
                <a:latin typeface="Calibri"/>
                <a:cs typeface="Calibri"/>
              </a:rPr>
              <a:t>cc</a:t>
            </a:r>
            <a:r>
              <a:rPr sz="1800" spc="-5" dirty="0">
                <a:latin typeface="Calibri"/>
                <a:cs typeface="Calibri"/>
              </a:rPr>
              <a:t>e</a:t>
            </a:r>
            <a:r>
              <a:rPr sz="1800" dirty="0">
                <a:latin typeface="Calibri"/>
                <a:cs typeface="Calibri"/>
              </a:rPr>
              <a:t>ss</a:t>
            </a:r>
            <a:r>
              <a:rPr sz="1800" spc="-5" dirty="0">
                <a:latin typeface="Calibri"/>
                <a:cs typeface="Calibri"/>
              </a:rPr>
              <a:t>e</a:t>
            </a:r>
            <a:r>
              <a:rPr sz="1800" dirty="0">
                <a:latin typeface="Calibri"/>
                <a:cs typeface="Calibri"/>
              </a:rPr>
              <a:t>d</a:t>
            </a:r>
            <a:r>
              <a:rPr sz="1800" spc="15" dirty="0">
                <a:latin typeface="Calibri"/>
                <a:cs typeface="Calibri"/>
              </a:rPr>
              <a:t> </a:t>
            </a:r>
            <a:r>
              <a:rPr sz="1800" dirty="0">
                <a:latin typeface="Calibri"/>
                <a:cs typeface="Calibri"/>
              </a:rPr>
              <a:t>Au</a:t>
            </a:r>
            <a:r>
              <a:rPr sz="1800" spc="-5" dirty="0">
                <a:latin typeface="Calibri"/>
                <a:cs typeface="Calibri"/>
              </a:rPr>
              <a:t>g</a:t>
            </a:r>
            <a:r>
              <a:rPr sz="1800" dirty="0">
                <a:latin typeface="Calibri"/>
                <a:cs typeface="Calibri"/>
              </a:rPr>
              <a:t>u</a:t>
            </a:r>
            <a:r>
              <a:rPr sz="1800" spc="-20" dirty="0">
                <a:latin typeface="Calibri"/>
                <a:cs typeface="Calibri"/>
              </a:rPr>
              <a:t>s</a:t>
            </a:r>
            <a:r>
              <a:rPr sz="1800" dirty="0">
                <a:latin typeface="Calibri"/>
                <a:cs typeface="Calibri"/>
              </a:rPr>
              <a:t>t</a:t>
            </a:r>
            <a:r>
              <a:rPr sz="1800" spc="-5" dirty="0">
                <a:latin typeface="Calibri"/>
                <a:cs typeface="Calibri"/>
              </a:rPr>
              <a:t> </a:t>
            </a:r>
            <a:r>
              <a:rPr sz="1800" spc="-10" dirty="0">
                <a:latin typeface="Calibri"/>
                <a:cs typeface="Calibri"/>
              </a:rPr>
              <a:t>6</a:t>
            </a:r>
            <a:r>
              <a:rPr sz="1800" spc="-5" dirty="0">
                <a:latin typeface="Calibri"/>
                <a:cs typeface="Calibri"/>
              </a:rPr>
              <a:t>,</a:t>
            </a:r>
            <a:r>
              <a:rPr sz="1800" spc="5" dirty="0">
                <a:latin typeface="Calibri"/>
                <a:cs typeface="Calibri"/>
              </a:rPr>
              <a:t> </a:t>
            </a:r>
            <a:r>
              <a:rPr sz="1800" spc="-10" dirty="0">
                <a:latin typeface="Calibri"/>
                <a:cs typeface="Calibri"/>
              </a:rPr>
              <a:t>2010</a:t>
            </a:r>
            <a:r>
              <a:rPr sz="1800" dirty="0">
                <a:latin typeface="Calibri"/>
                <a:cs typeface="Calibri"/>
              </a:rPr>
              <a:t>)</a:t>
            </a:r>
            <a:endParaRPr sz="1800">
              <a:latin typeface="Calibri"/>
              <a:cs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667" y="633649"/>
            <a:ext cx="8884285" cy="523220"/>
          </a:xfrm>
          <a:prstGeom prst="rect">
            <a:avLst/>
          </a:prstGeom>
        </p:spPr>
        <p:txBody>
          <a:bodyPr vert="horz" wrap="square" lIns="0" tIns="0" rIns="0" bIns="0" rtlCol="0">
            <a:spAutoFit/>
          </a:bodyPr>
          <a:lstStyle/>
          <a:p>
            <a:pPr marL="12700" algn="ctr">
              <a:lnSpc>
                <a:spcPct val="100000"/>
              </a:lnSpc>
            </a:pPr>
            <a:r>
              <a:rPr lang="fr-CA" sz="3400" dirty="0" smtClean="0"/>
              <a:t>Divulgation d’information super sélective</a:t>
            </a:r>
            <a:endParaRPr sz="3400" dirty="0"/>
          </a:p>
        </p:txBody>
      </p:sp>
      <p:sp>
        <p:nvSpPr>
          <p:cNvPr id="3" name="object 3"/>
          <p:cNvSpPr txBox="1"/>
          <p:nvPr/>
        </p:nvSpPr>
        <p:spPr>
          <a:xfrm>
            <a:off x="383540" y="1694822"/>
            <a:ext cx="8413115" cy="4734629"/>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2600" dirty="0" smtClean="0">
                <a:latin typeface="Arial"/>
                <a:cs typeface="Arial"/>
              </a:rPr>
              <a:t>94% des essais des ouvrages de divulgation d’information super sélective publiés sont positifs.</a:t>
            </a:r>
            <a:endParaRPr sz="2600" dirty="0">
              <a:latin typeface="Arial"/>
              <a:cs typeface="Arial"/>
            </a:endParaRPr>
          </a:p>
          <a:p>
            <a:pPr>
              <a:lnSpc>
                <a:spcPct val="100000"/>
              </a:lnSpc>
              <a:spcBef>
                <a:spcPts val="37"/>
              </a:spcBef>
              <a:buFont typeface="Arial"/>
              <a:buChar char="•"/>
            </a:pPr>
            <a:endParaRPr sz="2600" dirty="0">
              <a:latin typeface="Times New Roman"/>
              <a:cs typeface="Times New Roman"/>
            </a:endParaRPr>
          </a:p>
          <a:p>
            <a:pPr marL="355600" indent="-342900">
              <a:lnSpc>
                <a:spcPct val="100000"/>
              </a:lnSpc>
              <a:buChar char="•"/>
              <a:tabLst>
                <a:tab pos="355600" algn="l"/>
              </a:tabLst>
            </a:pPr>
            <a:r>
              <a:rPr lang="fr-CA" sz="2600" dirty="0" smtClean="0">
                <a:latin typeface="Arial"/>
                <a:cs typeface="Arial"/>
              </a:rPr>
              <a:t>Alors pourquoi ne fonctionne-t-ils pas bien dans la pratique?</a:t>
            </a:r>
            <a:endParaRPr sz="2600" dirty="0">
              <a:latin typeface="Arial"/>
              <a:cs typeface="Arial"/>
            </a:endParaRPr>
          </a:p>
          <a:p>
            <a:pPr marL="355600" indent="-342900">
              <a:lnSpc>
                <a:spcPct val="100000"/>
              </a:lnSpc>
              <a:spcBef>
                <a:spcPts val="720"/>
              </a:spcBef>
              <a:buChar char="•"/>
              <a:tabLst>
                <a:tab pos="355600" algn="l"/>
              </a:tabLst>
            </a:pPr>
            <a:r>
              <a:rPr lang="fr-CA" sz="2600" dirty="0" smtClean="0">
                <a:latin typeface="Arial"/>
                <a:cs typeface="Arial"/>
              </a:rPr>
              <a:t>Étape </a:t>
            </a:r>
            <a:r>
              <a:rPr sz="2600" dirty="0" smtClean="0">
                <a:latin typeface="Arial"/>
                <a:cs typeface="Arial"/>
              </a:rPr>
              <a:t>1</a:t>
            </a:r>
            <a:r>
              <a:rPr sz="2600" dirty="0">
                <a:latin typeface="Arial"/>
                <a:cs typeface="Arial"/>
              </a:rPr>
              <a:t>, </a:t>
            </a:r>
            <a:r>
              <a:rPr lang="fr-CA" sz="2600" u="heavy" spc="5" dirty="0" smtClean="0">
                <a:latin typeface="Arial"/>
                <a:cs typeface="Arial"/>
              </a:rPr>
              <a:t>cacher les mauvaises études</a:t>
            </a:r>
            <a:endParaRPr sz="2600" dirty="0">
              <a:latin typeface="Arial"/>
              <a:cs typeface="Arial"/>
            </a:endParaRPr>
          </a:p>
          <a:p>
            <a:pPr marL="355600" indent="-342900">
              <a:lnSpc>
                <a:spcPct val="100000"/>
              </a:lnSpc>
              <a:spcBef>
                <a:spcPts val="720"/>
              </a:spcBef>
              <a:buChar char="•"/>
              <a:tabLst>
                <a:tab pos="355600" algn="l"/>
              </a:tabLst>
            </a:pPr>
            <a:r>
              <a:rPr lang="fr-CA" sz="2600" spc="-10" dirty="0" smtClean="0">
                <a:latin typeface="Arial"/>
                <a:cs typeface="Arial"/>
              </a:rPr>
              <a:t>Des </a:t>
            </a:r>
            <a:r>
              <a:rPr sz="2600" dirty="0" smtClean="0">
                <a:latin typeface="Arial"/>
                <a:cs typeface="Arial"/>
              </a:rPr>
              <a:t>74</a:t>
            </a:r>
            <a:r>
              <a:rPr sz="2600" spc="-10" dirty="0" smtClean="0">
                <a:latin typeface="Arial"/>
                <a:cs typeface="Arial"/>
              </a:rPr>
              <a:t> </a:t>
            </a:r>
            <a:r>
              <a:rPr lang="fr-CA" sz="2600" dirty="0" smtClean="0">
                <a:latin typeface="Arial"/>
                <a:cs typeface="Arial"/>
              </a:rPr>
              <a:t>études de divulgation d’information super sélective soumises à la </a:t>
            </a:r>
            <a:r>
              <a:rPr sz="2600" dirty="0" smtClean="0">
                <a:latin typeface="Arial"/>
                <a:cs typeface="Arial"/>
              </a:rPr>
              <a:t>F</a:t>
            </a:r>
            <a:r>
              <a:rPr sz="2600" spc="5" dirty="0" smtClean="0">
                <a:latin typeface="Arial"/>
                <a:cs typeface="Arial"/>
              </a:rPr>
              <a:t>D</a:t>
            </a:r>
            <a:r>
              <a:rPr sz="2600" dirty="0" smtClean="0">
                <a:latin typeface="Arial"/>
                <a:cs typeface="Arial"/>
              </a:rPr>
              <a:t>A</a:t>
            </a:r>
            <a:r>
              <a:rPr sz="2600" dirty="0">
                <a:latin typeface="Arial"/>
                <a:cs typeface="Arial"/>
              </a:rPr>
              <a:t>:</a:t>
            </a:r>
          </a:p>
          <a:p>
            <a:pPr marL="756285" lvl="1" indent="-286385">
              <a:lnSpc>
                <a:spcPct val="100000"/>
              </a:lnSpc>
              <a:spcBef>
                <a:spcPts val="640"/>
              </a:spcBef>
              <a:buChar char="–"/>
              <a:tabLst>
                <a:tab pos="756920" algn="l"/>
              </a:tabLst>
            </a:pPr>
            <a:r>
              <a:rPr sz="2600" spc="5" dirty="0">
                <a:latin typeface="Arial"/>
                <a:cs typeface="Arial"/>
              </a:rPr>
              <a:t>3</a:t>
            </a:r>
            <a:r>
              <a:rPr sz="2600" dirty="0">
                <a:latin typeface="Arial"/>
                <a:cs typeface="Arial"/>
              </a:rPr>
              <a:t>8 </a:t>
            </a:r>
            <a:r>
              <a:rPr lang="fr-CA" sz="2600" dirty="0" smtClean="0">
                <a:latin typeface="Arial"/>
                <a:cs typeface="Arial"/>
              </a:rPr>
              <a:t>p</a:t>
            </a:r>
            <a:r>
              <a:rPr sz="2600" spc="5" dirty="0" err="1" smtClean="0">
                <a:latin typeface="Arial"/>
                <a:cs typeface="Arial"/>
              </a:rPr>
              <a:t>os</a:t>
            </a:r>
            <a:r>
              <a:rPr sz="2600" spc="-5" dirty="0" err="1" smtClean="0">
                <a:latin typeface="Arial"/>
                <a:cs typeface="Arial"/>
              </a:rPr>
              <a:t>iti</a:t>
            </a:r>
            <a:r>
              <a:rPr sz="2600" spc="5" dirty="0" err="1" smtClean="0">
                <a:latin typeface="Arial"/>
                <a:cs typeface="Arial"/>
              </a:rPr>
              <a:t>ve</a:t>
            </a:r>
            <a:r>
              <a:rPr lang="fr-CA" sz="2600" spc="5" dirty="0" smtClean="0">
                <a:latin typeface="Arial"/>
                <a:cs typeface="Arial"/>
              </a:rPr>
              <a:t>s</a:t>
            </a:r>
            <a:r>
              <a:rPr sz="2600" dirty="0" smtClean="0">
                <a:latin typeface="Arial"/>
                <a:cs typeface="Arial"/>
              </a:rPr>
              <a:t>:</a:t>
            </a:r>
            <a:r>
              <a:rPr sz="2600" spc="-20" dirty="0" smtClean="0">
                <a:latin typeface="Arial"/>
                <a:cs typeface="Arial"/>
              </a:rPr>
              <a:t> </a:t>
            </a:r>
            <a:r>
              <a:rPr sz="2600" spc="5" dirty="0">
                <a:latin typeface="Arial"/>
                <a:cs typeface="Arial"/>
              </a:rPr>
              <a:t>3</a:t>
            </a:r>
            <a:r>
              <a:rPr sz="2600" dirty="0">
                <a:latin typeface="Arial"/>
                <a:cs typeface="Arial"/>
              </a:rPr>
              <a:t>7 </a:t>
            </a:r>
            <a:r>
              <a:rPr sz="2600" spc="5" dirty="0" err="1" smtClean="0">
                <a:latin typeface="Arial"/>
                <a:cs typeface="Arial"/>
              </a:rPr>
              <a:t>pub</a:t>
            </a:r>
            <a:r>
              <a:rPr sz="2600" spc="-5" dirty="0" err="1" smtClean="0">
                <a:latin typeface="Arial"/>
                <a:cs typeface="Arial"/>
              </a:rPr>
              <a:t>l</a:t>
            </a:r>
            <a:r>
              <a:rPr lang="fr-CA" sz="2600" spc="-5" dirty="0" smtClean="0">
                <a:latin typeface="Arial"/>
                <a:cs typeface="Arial"/>
              </a:rPr>
              <a:t>publiées</a:t>
            </a:r>
            <a:r>
              <a:rPr sz="2600" spc="-5" dirty="0" err="1" smtClean="0">
                <a:latin typeface="Arial"/>
                <a:cs typeface="Arial"/>
              </a:rPr>
              <a:t>i</a:t>
            </a:r>
            <a:r>
              <a:rPr sz="2600" spc="5" dirty="0" err="1" smtClean="0">
                <a:latin typeface="Arial"/>
                <a:cs typeface="Arial"/>
              </a:rPr>
              <a:t>shed</a:t>
            </a:r>
            <a:endParaRPr sz="2600" dirty="0">
              <a:latin typeface="Arial"/>
              <a:cs typeface="Arial"/>
            </a:endParaRPr>
          </a:p>
          <a:p>
            <a:pPr marL="756285" lvl="1" indent="-286385">
              <a:lnSpc>
                <a:spcPct val="100000"/>
              </a:lnSpc>
              <a:spcBef>
                <a:spcPts val="620"/>
              </a:spcBef>
              <a:buChar char="–"/>
              <a:tabLst>
                <a:tab pos="756920" algn="l"/>
              </a:tabLst>
            </a:pPr>
            <a:r>
              <a:rPr sz="2600" spc="5" dirty="0">
                <a:latin typeface="Arial"/>
                <a:cs typeface="Arial"/>
              </a:rPr>
              <a:t>3</a:t>
            </a:r>
            <a:r>
              <a:rPr sz="2600" dirty="0">
                <a:latin typeface="Arial"/>
                <a:cs typeface="Arial"/>
              </a:rPr>
              <a:t>6 </a:t>
            </a:r>
            <a:r>
              <a:rPr lang="fr-CA" sz="2600" dirty="0" smtClean="0">
                <a:latin typeface="Arial"/>
                <a:cs typeface="Arial"/>
              </a:rPr>
              <a:t>négatives</a:t>
            </a:r>
            <a:r>
              <a:rPr sz="2600" dirty="0" smtClean="0">
                <a:latin typeface="Arial"/>
                <a:cs typeface="Arial"/>
              </a:rPr>
              <a:t>:</a:t>
            </a:r>
            <a:r>
              <a:rPr sz="2600" spc="-20" dirty="0" smtClean="0">
                <a:latin typeface="Arial"/>
                <a:cs typeface="Arial"/>
              </a:rPr>
              <a:t> </a:t>
            </a:r>
            <a:r>
              <a:rPr sz="2600" spc="5" dirty="0">
                <a:latin typeface="Arial"/>
                <a:cs typeface="Arial"/>
              </a:rPr>
              <a:t>1</a:t>
            </a:r>
            <a:r>
              <a:rPr sz="2600" dirty="0">
                <a:latin typeface="Arial"/>
                <a:cs typeface="Arial"/>
              </a:rPr>
              <a:t>4 </a:t>
            </a:r>
            <a:r>
              <a:rPr lang="fr-CA" sz="2600" spc="5" dirty="0" smtClean="0">
                <a:latin typeface="Arial"/>
                <a:cs typeface="Arial"/>
              </a:rPr>
              <a:t>publiées </a:t>
            </a:r>
            <a:r>
              <a:rPr sz="2600" spc="-5" dirty="0" smtClean="0">
                <a:latin typeface="Arial"/>
                <a:cs typeface="Arial"/>
              </a:rPr>
              <a:t>(</a:t>
            </a:r>
            <a:r>
              <a:rPr sz="2600" spc="5" dirty="0" smtClean="0">
                <a:latin typeface="Arial"/>
                <a:cs typeface="Arial"/>
              </a:rPr>
              <a:t>1</a:t>
            </a:r>
            <a:r>
              <a:rPr sz="2600" dirty="0" smtClean="0">
                <a:latin typeface="Arial"/>
                <a:cs typeface="Arial"/>
              </a:rPr>
              <a:t>1 </a:t>
            </a:r>
            <a:r>
              <a:rPr lang="fr-CA" sz="2600" spc="5" dirty="0" smtClean="0">
                <a:latin typeface="Arial"/>
                <a:cs typeface="Arial"/>
              </a:rPr>
              <a:t>comme étant </a:t>
            </a:r>
            <a:r>
              <a:rPr sz="2600" spc="5" dirty="0" smtClean="0">
                <a:latin typeface="Arial"/>
                <a:cs typeface="Arial"/>
              </a:rPr>
              <a:t>pos</a:t>
            </a:r>
            <a:r>
              <a:rPr sz="2600" spc="-5" dirty="0" smtClean="0">
                <a:latin typeface="Arial"/>
                <a:cs typeface="Arial"/>
              </a:rPr>
              <a:t>iti</a:t>
            </a:r>
            <a:r>
              <a:rPr sz="2600" spc="5" dirty="0" smtClean="0">
                <a:latin typeface="Arial"/>
                <a:cs typeface="Arial"/>
              </a:rPr>
              <a:t>ve</a:t>
            </a:r>
            <a:r>
              <a:rPr lang="fr-CA" sz="2600" spc="5" dirty="0" smtClean="0">
                <a:latin typeface="Arial"/>
                <a:cs typeface="Arial"/>
              </a:rPr>
              <a:t>s</a:t>
            </a:r>
            <a:r>
              <a:rPr sz="2600" spc="-5" dirty="0" smtClean="0">
                <a:latin typeface="Arial"/>
                <a:cs typeface="Arial"/>
              </a:rPr>
              <a:t>)</a:t>
            </a:r>
            <a:r>
              <a:rPr sz="2600" dirty="0" smtClean="0">
                <a:latin typeface="Arial"/>
                <a:cs typeface="Arial"/>
              </a:rPr>
              <a:t>.</a:t>
            </a:r>
            <a:endParaRPr sz="2600" dirty="0">
              <a:latin typeface="Arial"/>
              <a:cs typeface="Arial"/>
            </a:endParaRPr>
          </a:p>
        </p:txBody>
      </p:sp>
      <p:sp>
        <p:nvSpPr>
          <p:cNvPr id="4" name="object 4"/>
          <p:cNvSpPr txBox="1"/>
          <p:nvPr/>
        </p:nvSpPr>
        <p:spPr>
          <a:xfrm>
            <a:off x="5793740" y="6474476"/>
            <a:ext cx="2552065" cy="280035"/>
          </a:xfrm>
          <a:prstGeom prst="rect">
            <a:avLst/>
          </a:prstGeom>
        </p:spPr>
        <p:txBody>
          <a:bodyPr vert="horz" wrap="square" lIns="0" tIns="0" rIns="0" bIns="0" rtlCol="0">
            <a:spAutoFit/>
          </a:bodyPr>
          <a:lstStyle/>
          <a:p>
            <a:pPr marL="12700">
              <a:lnSpc>
                <a:spcPct val="100000"/>
              </a:lnSpc>
            </a:pPr>
            <a:r>
              <a:rPr sz="2000" spc="5" dirty="0">
                <a:latin typeface="Arial"/>
                <a:cs typeface="Arial"/>
              </a:rPr>
              <a:t>N</a:t>
            </a:r>
            <a:r>
              <a:rPr sz="2000" spc="-5" dirty="0">
                <a:latin typeface="Arial"/>
                <a:cs typeface="Arial"/>
              </a:rPr>
              <a:t>E</a:t>
            </a:r>
            <a:r>
              <a:rPr sz="2000" spc="5" dirty="0">
                <a:latin typeface="Arial"/>
                <a:cs typeface="Arial"/>
              </a:rPr>
              <a:t>J</a:t>
            </a:r>
            <a:r>
              <a:rPr sz="2000" dirty="0">
                <a:latin typeface="Arial"/>
                <a:cs typeface="Arial"/>
              </a:rPr>
              <a:t>M</a:t>
            </a:r>
            <a:r>
              <a:rPr sz="2000" spc="-20" dirty="0">
                <a:latin typeface="Arial"/>
                <a:cs typeface="Arial"/>
              </a:rPr>
              <a:t> </a:t>
            </a:r>
            <a:r>
              <a:rPr sz="2000" dirty="0">
                <a:latin typeface="Arial"/>
                <a:cs typeface="Arial"/>
              </a:rPr>
              <a:t>2008;</a:t>
            </a:r>
            <a:r>
              <a:rPr sz="2000" spc="-35" dirty="0">
                <a:latin typeface="Arial"/>
                <a:cs typeface="Arial"/>
              </a:rPr>
              <a:t> </a:t>
            </a:r>
            <a:r>
              <a:rPr sz="2000" dirty="0">
                <a:latin typeface="Arial"/>
                <a:cs typeface="Arial"/>
              </a:rPr>
              <a:t>358:</a:t>
            </a:r>
            <a:r>
              <a:rPr sz="2000" spc="-25" dirty="0">
                <a:latin typeface="Arial"/>
                <a:cs typeface="Arial"/>
              </a:rPr>
              <a:t> </a:t>
            </a:r>
            <a:r>
              <a:rPr sz="2000" dirty="0">
                <a:latin typeface="Arial"/>
                <a:cs typeface="Arial"/>
              </a:rPr>
              <a:t>252.</a:t>
            </a:r>
            <a:endParaRPr sz="200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338058"/>
          </a:xfrm>
          <a:prstGeom prst="rect">
            <a:avLst/>
          </a:prstGeom>
        </p:spPr>
        <p:txBody>
          <a:bodyPr vert="horz" wrap="square" lIns="0" tIns="227837" rIns="0" bIns="0" rtlCol="0">
            <a:spAutoFit/>
          </a:bodyPr>
          <a:lstStyle/>
          <a:p>
            <a:pPr marL="3007995" marR="5080" indent="-2324100">
              <a:lnSpc>
                <a:spcPct val="100000"/>
              </a:lnSpc>
            </a:pPr>
            <a:r>
              <a:rPr lang="fr-CA" sz="3600" spc="-5" dirty="0" smtClean="0"/>
              <a:t>Divulgation d’information super sélective</a:t>
            </a:r>
            <a:endParaRPr sz="3600" dirty="0"/>
          </a:p>
        </p:txBody>
      </p:sp>
      <p:sp>
        <p:nvSpPr>
          <p:cNvPr id="3" name="object 3"/>
          <p:cNvSpPr/>
          <p:nvPr/>
        </p:nvSpPr>
        <p:spPr>
          <a:xfrm>
            <a:off x="0" y="2924555"/>
            <a:ext cx="9144000" cy="285902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02590" y="1452149"/>
            <a:ext cx="8174990" cy="1313180"/>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3200" spc="-5" dirty="0" smtClean="0">
                <a:latin typeface="Arial"/>
                <a:cs typeface="Arial"/>
              </a:rPr>
              <a:t>Étape </a:t>
            </a:r>
            <a:r>
              <a:rPr sz="3200" spc="-10" dirty="0" smtClean="0">
                <a:latin typeface="Arial"/>
                <a:cs typeface="Arial"/>
              </a:rPr>
              <a:t>2</a:t>
            </a:r>
            <a:r>
              <a:rPr sz="3200" dirty="0">
                <a:latin typeface="Arial"/>
                <a:cs typeface="Arial"/>
              </a:rPr>
              <a:t>:</a:t>
            </a:r>
            <a:r>
              <a:rPr sz="3200" spc="-5" dirty="0">
                <a:latin typeface="Arial"/>
                <a:cs typeface="Arial"/>
              </a:rPr>
              <a:t> </a:t>
            </a:r>
            <a:r>
              <a:rPr lang="fr-CA" sz="3200" u="heavy" dirty="0" err="1" smtClean="0">
                <a:latin typeface="Arial"/>
                <a:cs typeface="Arial"/>
              </a:rPr>
              <a:t>Re-publier</a:t>
            </a:r>
            <a:r>
              <a:rPr lang="fr-CA" sz="3200" u="heavy" dirty="0" smtClean="0">
                <a:latin typeface="Arial"/>
                <a:cs typeface="Arial"/>
              </a:rPr>
              <a:t> les bonnes études</a:t>
            </a:r>
            <a:r>
              <a:rPr sz="3200" dirty="0" smtClean="0">
                <a:latin typeface="Arial"/>
                <a:cs typeface="Arial"/>
              </a:rPr>
              <a:t>!</a:t>
            </a:r>
            <a:endParaRPr sz="3200" dirty="0">
              <a:latin typeface="Arial"/>
              <a:cs typeface="Arial"/>
            </a:endParaRPr>
          </a:p>
          <a:p>
            <a:pPr marL="469900">
              <a:lnSpc>
                <a:spcPts val="2855"/>
              </a:lnSpc>
              <a:spcBef>
                <a:spcPts val="605"/>
              </a:spcBef>
            </a:pPr>
            <a:r>
              <a:rPr lang="fr-CA" sz="2400" dirty="0" smtClean="0">
                <a:latin typeface="Arial"/>
                <a:cs typeface="Arial"/>
              </a:rPr>
              <a:t>- Trois études trouvent leur chemin dans 12 publications (5 </a:t>
            </a:r>
            <a:r>
              <a:rPr lang="fr-CA" sz="2400" dirty="0" err="1" smtClean="0">
                <a:latin typeface="Arial"/>
                <a:cs typeface="Arial"/>
              </a:rPr>
              <a:t>chaques</a:t>
            </a:r>
            <a:r>
              <a:rPr lang="fr-CA" sz="2400" dirty="0" smtClean="0">
                <a:latin typeface="Arial"/>
                <a:cs typeface="Arial"/>
              </a:rPr>
              <a:t>)</a:t>
            </a:r>
            <a:endParaRPr sz="2400" dirty="0">
              <a:latin typeface="Arial"/>
              <a:cs typeface="Arial"/>
            </a:endParaRPr>
          </a:p>
        </p:txBody>
      </p:sp>
      <p:sp>
        <p:nvSpPr>
          <p:cNvPr id="5" name="object 5"/>
          <p:cNvSpPr txBox="1"/>
          <p:nvPr/>
        </p:nvSpPr>
        <p:spPr>
          <a:xfrm>
            <a:off x="1555114" y="6223206"/>
            <a:ext cx="7337425" cy="543560"/>
          </a:xfrm>
          <a:prstGeom prst="rect">
            <a:avLst/>
          </a:prstGeom>
        </p:spPr>
        <p:txBody>
          <a:bodyPr vert="horz" wrap="square" lIns="0" tIns="0" rIns="0" bIns="0" rtlCol="0">
            <a:spAutoFit/>
          </a:bodyPr>
          <a:lstStyle/>
          <a:p>
            <a:pPr marL="12700" marR="5080">
              <a:lnSpc>
                <a:spcPct val="100000"/>
              </a:lnSpc>
            </a:pPr>
            <a:r>
              <a:rPr sz="1200" spc="-5" dirty="0">
                <a:latin typeface="Arial"/>
                <a:cs typeface="Arial"/>
              </a:rPr>
              <a:t>M</a:t>
            </a:r>
            <a:r>
              <a:rPr sz="1200" dirty="0">
                <a:latin typeface="Arial"/>
                <a:cs typeface="Arial"/>
              </a:rPr>
              <a:t>e</a:t>
            </a:r>
            <a:r>
              <a:rPr sz="1200" spc="-5" dirty="0">
                <a:latin typeface="Arial"/>
                <a:cs typeface="Arial"/>
              </a:rPr>
              <a:t>l</a:t>
            </a:r>
            <a:r>
              <a:rPr sz="1200" dirty="0">
                <a:latin typeface="Arial"/>
                <a:cs typeface="Arial"/>
              </a:rPr>
              <a:t>and</a:t>
            </a:r>
            <a:r>
              <a:rPr sz="1200" spc="-10" dirty="0">
                <a:latin typeface="Arial"/>
                <a:cs typeface="Arial"/>
              </a:rPr>
              <a:t>e</a:t>
            </a:r>
            <a:r>
              <a:rPr sz="1200" dirty="0">
                <a:latin typeface="Arial"/>
                <a:cs typeface="Arial"/>
              </a:rPr>
              <a:t>r</a:t>
            </a:r>
            <a:r>
              <a:rPr sz="1200" spc="-30" dirty="0">
                <a:latin typeface="Arial"/>
                <a:cs typeface="Arial"/>
              </a:rPr>
              <a:t> </a:t>
            </a:r>
            <a:r>
              <a:rPr sz="1200" spc="-5" dirty="0">
                <a:latin typeface="Arial"/>
                <a:cs typeface="Arial"/>
              </a:rPr>
              <a:t>H</a:t>
            </a:r>
            <a:r>
              <a:rPr sz="1200" dirty="0">
                <a:latin typeface="Arial"/>
                <a:cs typeface="Arial"/>
              </a:rPr>
              <a:t>,</a:t>
            </a:r>
            <a:r>
              <a:rPr sz="1200" spc="-70" dirty="0">
                <a:latin typeface="Arial"/>
                <a:cs typeface="Arial"/>
              </a:rPr>
              <a:t> </a:t>
            </a:r>
            <a:r>
              <a:rPr sz="1200" dirty="0">
                <a:latin typeface="Arial"/>
                <a:cs typeface="Arial"/>
              </a:rPr>
              <a:t>Ah</a:t>
            </a:r>
            <a:r>
              <a:rPr sz="1200" spc="-5" dirty="0">
                <a:latin typeface="Arial"/>
                <a:cs typeface="Arial"/>
              </a:rPr>
              <a:t>l</a:t>
            </a:r>
            <a:r>
              <a:rPr sz="1200" spc="-10" dirty="0">
                <a:latin typeface="Arial"/>
                <a:cs typeface="Arial"/>
              </a:rPr>
              <a:t>q</a:t>
            </a:r>
            <a:r>
              <a:rPr sz="1200" spc="-15" dirty="0">
                <a:latin typeface="Arial"/>
                <a:cs typeface="Arial"/>
              </a:rPr>
              <a:t>v</a:t>
            </a:r>
            <a:r>
              <a:rPr sz="1200" spc="-5" dirty="0">
                <a:latin typeface="Arial"/>
                <a:cs typeface="Arial"/>
              </a:rPr>
              <a:t>i</a:t>
            </a:r>
            <a:r>
              <a:rPr sz="1200" dirty="0">
                <a:latin typeface="Arial"/>
                <a:cs typeface="Arial"/>
              </a:rPr>
              <a:t>st</a:t>
            </a:r>
            <a:r>
              <a:rPr sz="1200" spc="-5" dirty="0">
                <a:latin typeface="Arial"/>
                <a:cs typeface="Arial"/>
              </a:rPr>
              <a:t>-R</a:t>
            </a:r>
            <a:r>
              <a:rPr sz="1200" dirty="0">
                <a:latin typeface="Arial"/>
                <a:cs typeface="Arial"/>
              </a:rPr>
              <a:t>astad</a:t>
            </a:r>
            <a:r>
              <a:rPr sz="1200" spc="-20" dirty="0">
                <a:latin typeface="Arial"/>
                <a:cs typeface="Arial"/>
              </a:rPr>
              <a:t> </a:t>
            </a:r>
            <a:r>
              <a:rPr sz="1200" dirty="0">
                <a:latin typeface="Arial"/>
                <a:cs typeface="Arial"/>
              </a:rPr>
              <a:t>J,</a:t>
            </a:r>
            <a:r>
              <a:rPr sz="1200" spc="15" dirty="0">
                <a:latin typeface="Arial"/>
                <a:cs typeface="Arial"/>
              </a:rPr>
              <a:t> </a:t>
            </a:r>
            <a:r>
              <a:rPr sz="1200" spc="-5" dirty="0">
                <a:latin typeface="Arial"/>
                <a:cs typeface="Arial"/>
              </a:rPr>
              <a:t>M</a:t>
            </a:r>
            <a:r>
              <a:rPr sz="1200" dirty="0">
                <a:latin typeface="Arial"/>
                <a:cs typeface="Arial"/>
              </a:rPr>
              <a:t>e</a:t>
            </a:r>
            <a:r>
              <a:rPr sz="1200" spc="-5" dirty="0">
                <a:latin typeface="Arial"/>
                <a:cs typeface="Arial"/>
              </a:rPr>
              <a:t>ij</a:t>
            </a:r>
            <a:r>
              <a:rPr sz="1200" dirty="0">
                <a:latin typeface="Arial"/>
                <a:cs typeface="Arial"/>
              </a:rPr>
              <a:t>er</a:t>
            </a:r>
            <a:r>
              <a:rPr sz="1200" spc="-15" dirty="0">
                <a:latin typeface="Arial"/>
                <a:cs typeface="Arial"/>
              </a:rPr>
              <a:t> </a:t>
            </a:r>
            <a:r>
              <a:rPr sz="1200" dirty="0">
                <a:latin typeface="Arial"/>
                <a:cs typeface="Arial"/>
              </a:rPr>
              <a:t>G, Bee</a:t>
            </a:r>
            <a:r>
              <a:rPr sz="1200" spc="-5" dirty="0">
                <a:latin typeface="Arial"/>
                <a:cs typeface="Arial"/>
              </a:rPr>
              <a:t>r</a:t>
            </a:r>
            <a:r>
              <a:rPr sz="1200" spc="5" dirty="0">
                <a:latin typeface="Arial"/>
                <a:cs typeface="Arial"/>
              </a:rPr>
              <a:t>m</a:t>
            </a:r>
            <a:r>
              <a:rPr sz="1200" dirty="0">
                <a:latin typeface="Arial"/>
                <a:cs typeface="Arial"/>
              </a:rPr>
              <a:t>a</a:t>
            </a:r>
            <a:r>
              <a:rPr sz="1200" spc="-10" dirty="0">
                <a:latin typeface="Arial"/>
                <a:cs typeface="Arial"/>
              </a:rPr>
              <a:t>n</a:t>
            </a:r>
            <a:r>
              <a:rPr sz="1200" dirty="0">
                <a:latin typeface="Arial"/>
                <a:cs typeface="Arial"/>
              </a:rPr>
              <a:t>n</a:t>
            </a:r>
            <a:r>
              <a:rPr sz="1200" spc="-45" dirty="0">
                <a:latin typeface="Arial"/>
                <a:cs typeface="Arial"/>
              </a:rPr>
              <a:t> </a:t>
            </a:r>
            <a:r>
              <a:rPr sz="1200" dirty="0">
                <a:latin typeface="Arial"/>
                <a:cs typeface="Arial"/>
              </a:rPr>
              <a:t>B. </a:t>
            </a:r>
            <a:r>
              <a:rPr sz="1200" spc="15" dirty="0">
                <a:latin typeface="Arial"/>
                <a:cs typeface="Arial"/>
              </a:rPr>
              <a:t> </a:t>
            </a:r>
            <a:r>
              <a:rPr sz="1200" dirty="0">
                <a:latin typeface="Arial"/>
                <a:cs typeface="Arial"/>
              </a:rPr>
              <a:t>E</a:t>
            </a:r>
            <a:r>
              <a:rPr sz="1200" spc="-15" dirty="0">
                <a:latin typeface="Arial"/>
                <a:cs typeface="Arial"/>
              </a:rPr>
              <a:t>v</a:t>
            </a:r>
            <a:r>
              <a:rPr sz="1200" spc="-5" dirty="0">
                <a:latin typeface="Arial"/>
                <a:cs typeface="Arial"/>
              </a:rPr>
              <a:t>i</a:t>
            </a:r>
            <a:r>
              <a:rPr sz="1200" dirty="0">
                <a:latin typeface="Arial"/>
                <a:cs typeface="Arial"/>
              </a:rPr>
              <a:t>dence</a:t>
            </a:r>
            <a:r>
              <a:rPr sz="1200" spc="-30" dirty="0">
                <a:latin typeface="Arial"/>
                <a:cs typeface="Arial"/>
              </a:rPr>
              <a:t> </a:t>
            </a:r>
            <a:r>
              <a:rPr sz="1200" dirty="0">
                <a:latin typeface="Arial"/>
                <a:cs typeface="Arial"/>
              </a:rPr>
              <a:t>b</a:t>
            </a:r>
            <a:r>
              <a:rPr sz="1200" spc="-5" dirty="0">
                <a:latin typeface="Arial"/>
                <a:cs typeface="Arial"/>
              </a:rPr>
              <a:t>(i)</a:t>
            </a:r>
            <a:r>
              <a:rPr sz="1200" dirty="0">
                <a:latin typeface="Arial"/>
                <a:cs typeface="Arial"/>
              </a:rPr>
              <a:t>ased</a:t>
            </a:r>
            <a:r>
              <a:rPr sz="1200" spc="-20" dirty="0">
                <a:latin typeface="Arial"/>
                <a:cs typeface="Arial"/>
              </a:rPr>
              <a:t> </a:t>
            </a:r>
            <a:r>
              <a:rPr sz="1200" spc="5" dirty="0">
                <a:latin typeface="Arial"/>
                <a:cs typeface="Arial"/>
              </a:rPr>
              <a:t>m</a:t>
            </a:r>
            <a:r>
              <a:rPr sz="1200" dirty="0">
                <a:latin typeface="Arial"/>
                <a:cs typeface="Arial"/>
              </a:rPr>
              <a:t>ed</a:t>
            </a:r>
            <a:r>
              <a:rPr sz="1200" spc="-5" dirty="0">
                <a:latin typeface="Arial"/>
                <a:cs typeface="Arial"/>
              </a:rPr>
              <a:t>i</a:t>
            </a:r>
            <a:r>
              <a:rPr sz="1200" dirty="0">
                <a:latin typeface="Arial"/>
                <a:cs typeface="Arial"/>
              </a:rPr>
              <a:t>c</a:t>
            </a:r>
            <a:r>
              <a:rPr sz="1200" spc="-5" dirty="0">
                <a:latin typeface="Arial"/>
                <a:cs typeface="Arial"/>
              </a:rPr>
              <a:t>i</a:t>
            </a:r>
            <a:r>
              <a:rPr sz="1200" spc="-10" dirty="0">
                <a:latin typeface="Arial"/>
                <a:cs typeface="Arial"/>
              </a:rPr>
              <a:t>ne</a:t>
            </a:r>
            <a:r>
              <a:rPr sz="1200" spc="-5" dirty="0">
                <a:latin typeface="Arial"/>
                <a:cs typeface="Arial"/>
              </a:rPr>
              <a:t>--</a:t>
            </a:r>
            <a:r>
              <a:rPr sz="1200" dirty="0">
                <a:latin typeface="Arial"/>
                <a:cs typeface="Arial"/>
              </a:rPr>
              <a:t>se</a:t>
            </a:r>
            <a:r>
              <a:rPr sz="1200" spc="-5" dirty="0">
                <a:latin typeface="Arial"/>
                <a:cs typeface="Arial"/>
              </a:rPr>
              <a:t>l</a:t>
            </a:r>
            <a:r>
              <a:rPr sz="1200" spc="-10" dirty="0">
                <a:latin typeface="Arial"/>
                <a:cs typeface="Arial"/>
              </a:rPr>
              <a:t>e</a:t>
            </a:r>
            <a:r>
              <a:rPr sz="1200" dirty="0">
                <a:latin typeface="Arial"/>
                <a:cs typeface="Arial"/>
              </a:rPr>
              <a:t>ct</a:t>
            </a:r>
            <a:r>
              <a:rPr sz="1200" spc="-5" dirty="0">
                <a:latin typeface="Arial"/>
                <a:cs typeface="Arial"/>
              </a:rPr>
              <a:t>i</a:t>
            </a:r>
            <a:r>
              <a:rPr sz="1200" spc="-15" dirty="0">
                <a:latin typeface="Arial"/>
                <a:cs typeface="Arial"/>
              </a:rPr>
              <a:t>v</a:t>
            </a:r>
            <a:r>
              <a:rPr sz="1200" dirty="0">
                <a:latin typeface="Arial"/>
                <a:cs typeface="Arial"/>
              </a:rPr>
              <a:t>e</a:t>
            </a:r>
            <a:r>
              <a:rPr sz="1200" spc="-20" dirty="0">
                <a:latin typeface="Arial"/>
                <a:cs typeface="Arial"/>
              </a:rPr>
              <a:t> </a:t>
            </a:r>
            <a:r>
              <a:rPr sz="1200" spc="-5" dirty="0">
                <a:latin typeface="Arial"/>
                <a:cs typeface="Arial"/>
              </a:rPr>
              <a:t>r</a:t>
            </a:r>
            <a:r>
              <a:rPr sz="1200" dirty="0">
                <a:latin typeface="Arial"/>
                <a:cs typeface="Arial"/>
              </a:rPr>
              <a:t>epo</a:t>
            </a:r>
            <a:r>
              <a:rPr sz="1200" spc="-5" dirty="0">
                <a:latin typeface="Arial"/>
                <a:cs typeface="Arial"/>
              </a:rPr>
              <a:t>r</a:t>
            </a:r>
            <a:r>
              <a:rPr sz="1200" dirty="0">
                <a:latin typeface="Arial"/>
                <a:cs typeface="Arial"/>
              </a:rPr>
              <a:t>t</a:t>
            </a:r>
            <a:r>
              <a:rPr sz="1200" spc="-5" dirty="0">
                <a:latin typeface="Arial"/>
                <a:cs typeface="Arial"/>
              </a:rPr>
              <a:t>i</a:t>
            </a:r>
            <a:r>
              <a:rPr sz="1200" dirty="0">
                <a:latin typeface="Arial"/>
                <a:cs typeface="Arial"/>
              </a:rPr>
              <a:t>ng</a:t>
            </a:r>
            <a:r>
              <a:rPr sz="1200" spc="-30" dirty="0">
                <a:latin typeface="Arial"/>
                <a:cs typeface="Arial"/>
              </a:rPr>
              <a:t> </a:t>
            </a:r>
            <a:r>
              <a:rPr sz="1200" spc="10" dirty="0">
                <a:latin typeface="Arial"/>
                <a:cs typeface="Arial"/>
              </a:rPr>
              <a:t>f</a:t>
            </a:r>
            <a:r>
              <a:rPr sz="1200" spc="-5" dirty="0">
                <a:latin typeface="Arial"/>
                <a:cs typeface="Arial"/>
              </a:rPr>
              <a:t>r</a:t>
            </a:r>
            <a:r>
              <a:rPr sz="1200" dirty="0">
                <a:latin typeface="Arial"/>
                <a:cs typeface="Arial"/>
              </a:rPr>
              <a:t>om stud</a:t>
            </a:r>
            <a:r>
              <a:rPr sz="1200" spc="-5" dirty="0">
                <a:latin typeface="Arial"/>
                <a:cs typeface="Arial"/>
              </a:rPr>
              <a:t>i</a:t>
            </a:r>
            <a:r>
              <a:rPr sz="1200" dirty="0">
                <a:latin typeface="Arial"/>
                <a:cs typeface="Arial"/>
              </a:rPr>
              <a:t>es</a:t>
            </a:r>
            <a:r>
              <a:rPr sz="1200" spc="-25" dirty="0">
                <a:latin typeface="Arial"/>
                <a:cs typeface="Arial"/>
              </a:rPr>
              <a:t> </a:t>
            </a:r>
            <a:r>
              <a:rPr sz="1200" dirty="0">
                <a:latin typeface="Arial"/>
                <a:cs typeface="Arial"/>
              </a:rPr>
              <a:t>sponso</a:t>
            </a:r>
            <a:r>
              <a:rPr sz="1200" spc="-5" dirty="0">
                <a:latin typeface="Arial"/>
                <a:cs typeface="Arial"/>
              </a:rPr>
              <a:t>r</a:t>
            </a:r>
            <a:r>
              <a:rPr sz="1200" spc="-10" dirty="0">
                <a:latin typeface="Arial"/>
                <a:cs typeface="Arial"/>
              </a:rPr>
              <a:t>e</a:t>
            </a:r>
            <a:r>
              <a:rPr sz="1200" dirty="0">
                <a:latin typeface="Arial"/>
                <a:cs typeface="Arial"/>
              </a:rPr>
              <a:t>d</a:t>
            </a:r>
            <a:r>
              <a:rPr sz="1200" spc="-45" dirty="0">
                <a:latin typeface="Arial"/>
                <a:cs typeface="Arial"/>
              </a:rPr>
              <a:t> </a:t>
            </a:r>
            <a:r>
              <a:rPr sz="1200" dirty="0">
                <a:latin typeface="Arial"/>
                <a:cs typeface="Arial"/>
              </a:rPr>
              <a:t>by pha</a:t>
            </a:r>
            <a:r>
              <a:rPr sz="1200" spc="-5" dirty="0">
                <a:latin typeface="Arial"/>
                <a:cs typeface="Arial"/>
              </a:rPr>
              <a:t>r</a:t>
            </a:r>
            <a:r>
              <a:rPr sz="1200" spc="5" dirty="0">
                <a:latin typeface="Arial"/>
                <a:cs typeface="Arial"/>
              </a:rPr>
              <a:t>m</a:t>
            </a:r>
            <a:r>
              <a:rPr sz="1200" spc="-10" dirty="0">
                <a:latin typeface="Arial"/>
                <a:cs typeface="Arial"/>
              </a:rPr>
              <a:t>a</a:t>
            </a:r>
            <a:r>
              <a:rPr sz="1200" spc="-5" dirty="0">
                <a:latin typeface="Arial"/>
                <a:cs typeface="Arial"/>
              </a:rPr>
              <a:t>c</a:t>
            </a:r>
            <a:r>
              <a:rPr sz="1200" dirty="0">
                <a:latin typeface="Arial"/>
                <a:cs typeface="Arial"/>
              </a:rPr>
              <a:t>e</a:t>
            </a:r>
            <a:r>
              <a:rPr sz="1200" spc="-10" dirty="0">
                <a:latin typeface="Arial"/>
                <a:cs typeface="Arial"/>
              </a:rPr>
              <a:t>u</a:t>
            </a:r>
            <a:r>
              <a:rPr sz="1200" dirty="0">
                <a:latin typeface="Arial"/>
                <a:cs typeface="Arial"/>
              </a:rPr>
              <a:t>t</a:t>
            </a:r>
            <a:r>
              <a:rPr sz="1200" spc="-5" dirty="0">
                <a:latin typeface="Arial"/>
                <a:cs typeface="Arial"/>
              </a:rPr>
              <a:t>i</a:t>
            </a:r>
            <a:r>
              <a:rPr sz="1200" dirty="0">
                <a:latin typeface="Arial"/>
                <a:cs typeface="Arial"/>
              </a:rPr>
              <a:t>c</a:t>
            </a:r>
            <a:r>
              <a:rPr sz="1200" spc="-10" dirty="0">
                <a:latin typeface="Arial"/>
                <a:cs typeface="Arial"/>
              </a:rPr>
              <a:t>a</a:t>
            </a:r>
            <a:r>
              <a:rPr sz="1200" dirty="0">
                <a:latin typeface="Arial"/>
                <a:cs typeface="Arial"/>
              </a:rPr>
              <a:t>l</a:t>
            </a:r>
            <a:r>
              <a:rPr sz="1200" spc="-40" dirty="0">
                <a:latin typeface="Arial"/>
                <a:cs typeface="Arial"/>
              </a:rPr>
              <a:t> </a:t>
            </a:r>
            <a:r>
              <a:rPr sz="1200" spc="-5" dirty="0">
                <a:latin typeface="Arial"/>
                <a:cs typeface="Arial"/>
              </a:rPr>
              <a:t>i</a:t>
            </a:r>
            <a:r>
              <a:rPr sz="1200" dirty="0">
                <a:latin typeface="Arial"/>
                <a:cs typeface="Arial"/>
              </a:rPr>
              <a:t>ndust</a:t>
            </a:r>
            <a:r>
              <a:rPr sz="1200" spc="-5" dirty="0">
                <a:latin typeface="Arial"/>
                <a:cs typeface="Arial"/>
              </a:rPr>
              <a:t>r</a:t>
            </a:r>
            <a:r>
              <a:rPr sz="1200" spc="-15" dirty="0">
                <a:latin typeface="Arial"/>
                <a:cs typeface="Arial"/>
              </a:rPr>
              <a:t>y</a:t>
            </a:r>
            <a:r>
              <a:rPr sz="1200" dirty="0">
                <a:latin typeface="Arial"/>
                <a:cs typeface="Arial"/>
              </a:rPr>
              <a:t>:</a:t>
            </a:r>
            <a:r>
              <a:rPr sz="1200" spc="-10" dirty="0">
                <a:latin typeface="Arial"/>
                <a:cs typeface="Arial"/>
              </a:rPr>
              <a:t> </a:t>
            </a:r>
            <a:r>
              <a:rPr sz="1200" spc="-5" dirty="0">
                <a:latin typeface="Arial"/>
                <a:cs typeface="Arial"/>
              </a:rPr>
              <a:t>r</a:t>
            </a:r>
            <a:r>
              <a:rPr sz="1200" dirty="0">
                <a:latin typeface="Arial"/>
                <a:cs typeface="Arial"/>
              </a:rPr>
              <a:t>e</a:t>
            </a:r>
            <a:r>
              <a:rPr sz="1200" spc="-15" dirty="0">
                <a:latin typeface="Arial"/>
                <a:cs typeface="Arial"/>
              </a:rPr>
              <a:t>v</a:t>
            </a:r>
            <a:r>
              <a:rPr sz="1200" spc="-5" dirty="0">
                <a:latin typeface="Arial"/>
                <a:cs typeface="Arial"/>
              </a:rPr>
              <a:t>i</a:t>
            </a:r>
            <a:r>
              <a:rPr sz="1200" dirty="0">
                <a:latin typeface="Arial"/>
                <a:cs typeface="Arial"/>
              </a:rPr>
              <a:t>ew of</a:t>
            </a:r>
            <a:r>
              <a:rPr sz="1200" spc="-10" dirty="0">
                <a:latin typeface="Arial"/>
                <a:cs typeface="Arial"/>
              </a:rPr>
              <a:t> </a:t>
            </a:r>
            <a:r>
              <a:rPr sz="1200" dirty="0">
                <a:latin typeface="Arial"/>
                <a:cs typeface="Arial"/>
              </a:rPr>
              <a:t>stud</a:t>
            </a:r>
            <a:r>
              <a:rPr sz="1200" spc="-5" dirty="0">
                <a:latin typeface="Arial"/>
                <a:cs typeface="Arial"/>
              </a:rPr>
              <a:t>i</a:t>
            </a:r>
            <a:r>
              <a:rPr sz="1200" dirty="0">
                <a:latin typeface="Arial"/>
                <a:cs typeface="Arial"/>
              </a:rPr>
              <a:t>es</a:t>
            </a:r>
            <a:r>
              <a:rPr sz="1200" spc="-25" dirty="0">
                <a:latin typeface="Arial"/>
                <a:cs typeface="Arial"/>
              </a:rPr>
              <a:t> </a:t>
            </a:r>
            <a:r>
              <a:rPr sz="1200" spc="-5" dirty="0">
                <a:latin typeface="Arial"/>
                <a:cs typeface="Arial"/>
              </a:rPr>
              <a:t>i</a:t>
            </a:r>
            <a:r>
              <a:rPr sz="1200" dirty="0">
                <a:latin typeface="Arial"/>
                <a:cs typeface="Arial"/>
              </a:rPr>
              <a:t>n</a:t>
            </a:r>
            <a:r>
              <a:rPr sz="1200" spc="-5" dirty="0">
                <a:latin typeface="Arial"/>
                <a:cs typeface="Arial"/>
              </a:rPr>
              <a:t> </a:t>
            </a:r>
            <a:r>
              <a:rPr sz="1200" dirty="0">
                <a:latin typeface="Arial"/>
                <a:cs typeface="Arial"/>
              </a:rPr>
              <a:t>new</a:t>
            </a:r>
            <a:r>
              <a:rPr sz="1200" spc="-15" dirty="0">
                <a:latin typeface="Arial"/>
                <a:cs typeface="Arial"/>
              </a:rPr>
              <a:t> </a:t>
            </a:r>
            <a:r>
              <a:rPr sz="1200" dirty="0">
                <a:latin typeface="Arial"/>
                <a:cs typeface="Arial"/>
              </a:rPr>
              <a:t>d</a:t>
            </a:r>
            <a:r>
              <a:rPr sz="1200" spc="-5" dirty="0">
                <a:latin typeface="Arial"/>
                <a:cs typeface="Arial"/>
              </a:rPr>
              <a:t>r</a:t>
            </a:r>
            <a:r>
              <a:rPr sz="1200" dirty="0">
                <a:latin typeface="Arial"/>
                <a:cs typeface="Arial"/>
              </a:rPr>
              <a:t>ug</a:t>
            </a:r>
            <a:r>
              <a:rPr sz="1200" spc="-20" dirty="0">
                <a:latin typeface="Arial"/>
                <a:cs typeface="Arial"/>
              </a:rPr>
              <a:t> </a:t>
            </a:r>
            <a:r>
              <a:rPr sz="1200" dirty="0">
                <a:latin typeface="Arial"/>
                <a:cs typeface="Arial"/>
              </a:rPr>
              <a:t>app</a:t>
            </a:r>
            <a:r>
              <a:rPr sz="1200" spc="-5" dirty="0">
                <a:latin typeface="Arial"/>
                <a:cs typeface="Arial"/>
              </a:rPr>
              <a:t>li</a:t>
            </a:r>
            <a:r>
              <a:rPr sz="1200" dirty="0">
                <a:latin typeface="Arial"/>
                <a:cs typeface="Arial"/>
              </a:rPr>
              <a:t>c</a:t>
            </a:r>
            <a:r>
              <a:rPr sz="1200" spc="-10" dirty="0">
                <a:latin typeface="Arial"/>
                <a:cs typeface="Arial"/>
              </a:rPr>
              <a:t>a</a:t>
            </a:r>
            <a:r>
              <a:rPr sz="1200" dirty="0">
                <a:latin typeface="Arial"/>
                <a:cs typeface="Arial"/>
              </a:rPr>
              <a:t>t</a:t>
            </a:r>
            <a:r>
              <a:rPr sz="1200" spc="-5" dirty="0">
                <a:latin typeface="Arial"/>
                <a:cs typeface="Arial"/>
              </a:rPr>
              <a:t>i</a:t>
            </a:r>
            <a:r>
              <a:rPr sz="1200" spc="-10" dirty="0">
                <a:latin typeface="Arial"/>
                <a:cs typeface="Arial"/>
              </a:rPr>
              <a:t>o</a:t>
            </a:r>
            <a:r>
              <a:rPr sz="1200" dirty="0">
                <a:latin typeface="Arial"/>
                <a:cs typeface="Arial"/>
              </a:rPr>
              <a:t>ns.</a:t>
            </a:r>
            <a:r>
              <a:rPr sz="1200" spc="-35" dirty="0">
                <a:latin typeface="Arial"/>
                <a:cs typeface="Arial"/>
              </a:rPr>
              <a:t> </a:t>
            </a:r>
            <a:r>
              <a:rPr sz="1200" dirty="0">
                <a:latin typeface="Arial"/>
                <a:cs typeface="Arial"/>
              </a:rPr>
              <a:t>B</a:t>
            </a:r>
            <a:r>
              <a:rPr sz="1200" spc="-5" dirty="0">
                <a:latin typeface="Arial"/>
                <a:cs typeface="Arial"/>
              </a:rPr>
              <a:t>M</a:t>
            </a:r>
            <a:r>
              <a:rPr sz="1200" dirty="0">
                <a:latin typeface="Arial"/>
                <a:cs typeface="Arial"/>
              </a:rPr>
              <a:t>J. 2003</a:t>
            </a:r>
            <a:r>
              <a:rPr sz="1200" spc="-30" dirty="0">
                <a:latin typeface="Arial"/>
                <a:cs typeface="Arial"/>
              </a:rPr>
              <a:t> </a:t>
            </a:r>
            <a:r>
              <a:rPr sz="1200" spc="-5" dirty="0">
                <a:latin typeface="Arial"/>
                <a:cs typeface="Arial"/>
              </a:rPr>
              <a:t>M</a:t>
            </a:r>
            <a:r>
              <a:rPr sz="1200" dirty="0">
                <a:latin typeface="Arial"/>
                <a:cs typeface="Arial"/>
              </a:rPr>
              <a:t>ay 31;32</a:t>
            </a:r>
            <a:r>
              <a:rPr sz="1200" spc="-10" dirty="0">
                <a:latin typeface="Arial"/>
                <a:cs typeface="Arial"/>
              </a:rPr>
              <a:t>6</a:t>
            </a:r>
            <a:r>
              <a:rPr sz="1200" spc="-5" dirty="0">
                <a:latin typeface="Arial"/>
                <a:cs typeface="Arial"/>
              </a:rPr>
              <a:t>(</a:t>
            </a:r>
            <a:r>
              <a:rPr sz="1200" dirty="0">
                <a:latin typeface="Arial"/>
                <a:cs typeface="Arial"/>
              </a:rPr>
              <a:t>7</a:t>
            </a:r>
            <a:r>
              <a:rPr sz="1200" spc="-10" dirty="0">
                <a:latin typeface="Arial"/>
                <a:cs typeface="Arial"/>
              </a:rPr>
              <a:t>400</a:t>
            </a:r>
            <a:r>
              <a:rPr sz="1200" spc="-5" dirty="0">
                <a:latin typeface="Arial"/>
                <a:cs typeface="Arial"/>
              </a:rPr>
              <a:t>)</a:t>
            </a:r>
            <a:r>
              <a:rPr sz="1200" dirty="0">
                <a:latin typeface="Arial"/>
                <a:cs typeface="Arial"/>
              </a:rPr>
              <a:t>:</a:t>
            </a:r>
            <a:r>
              <a:rPr sz="1200" spc="-80" dirty="0">
                <a:latin typeface="Arial"/>
                <a:cs typeface="Arial"/>
              </a:rPr>
              <a:t>1</a:t>
            </a:r>
            <a:r>
              <a:rPr sz="1200" spc="-10" dirty="0">
                <a:latin typeface="Arial"/>
                <a:cs typeface="Arial"/>
              </a:rPr>
              <a:t>171</a:t>
            </a:r>
            <a:r>
              <a:rPr sz="1200" spc="-5" dirty="0">
                <a:latin typeface="Arial"/>
                <a:cs typeface="Arial"/>
              </a:rPr>
              <a:t>-</a:t>
            </a:r>
            <a:r>
              <a:rPr sz="1200" dirty="0">
                <a:latin typeface="Arial"/>
                <a:cs typeface="Arial"/>
              </a:rPr>
              <a:t>3.</a:t>
            </a:r>
            <a:endParaRPr sz="120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007824"/>
          </a:xfrm>
          <a:prstGeom prst="rect">
            <a:avLst/>
          </a:prstGeom>
        </p:spPr>
        <p:txBody>
          <a:bodyPr vert="horz" wrap="square" lIns="0" tIns="510397" rIns="0" bIns="0" rtlCol="0">
            <a:spAutoFit/>
          </a:bodyPr>
          <a:lstStyle/>
          <a:p>
            <a:pPr marL="158750">
              <a:lnSpc>
                <a:spcPct val="100000"/>
              </a:lnSpc>
            </a:pPr>
            <a:r>
              <a:rPr lang="fr-CA" sz="3200" dirty="0" smtClean="0"/>
              <a:t>Autre: publication sélective (et rapports)</a:t>
            </a:r>
            <a:endParaRPr sz="3200" dirty="0"/>
          </a:p>
        </p:txBody>
      </p:sp>
      <p:sp>
        <p:nvSpPr>
          <p:cNvPr id="3" name="object 3"/>
          <p:cNvSpPr txBox="1"/>
          <p:nvPr/>
        </p:nvSpPr>
        <p:spPr>
          <a:xfrm>
            <a:off x="535940" y="1686200"/>
            <a:ext cx="7581265" cy="4462760"/>
          </a:xfrm>
          <a:prstGeom prst="rect">
            <a:avLst/>
          </a:prstGeom>
        </p:spPr>
        <p:txBody>
          <a:bodyPr vert="horz" wrap="square" lIns="0" tIns="0" rIns="0" bIns="0" rtlCol="0">
            <a:spAutoFit/>
          </a:bodyPr>
          <a:lstStyle/>
          <a:p>
            <a:pPr marL="355600" indent="-342900">
              <a:lnSpc>
                <a:spcPct val="100000"/>
              </a:lnSpc>
              <a:buChar char="•"/>
              <a:tabLst>
                <a:tab pos="355600" algn="l"/>
              </a:tabLst>
            </a:pPr>
            <a:r>
              <a:rPr sz="2600" dirty="0">
                <a:latin typeface="Arial"/>
                <a:cs typeface="Arial"/>
              </a:rPr>
              <a:t>G</a:t>
            </a:r>
            <a:r>
              <a:rPr sz="2600" spc="-10" dirty="0">
                <a:latin typeface="Arial"/>
                <a:cs typeface="Arial"/>
              </a:rPr>
              <a:t>abapen</a:t>
            </a:r>
            <a:r>
              <a:rPr sz="2600" spc="-5" dirty="0">
                <a:latin typeface="Arial"/>
                <a:cs typeface="Arial"/>
              </a:rPr>
              <a:t>ti</a:t>
            </a:r>
            <a:r>
              <a:rPr sz="2600" dirty="0">
                <a:latin typeface="Arial"/>
                <a:cs typeface="Arial"/>
              </a:rPr>
              <a:t>n</a:t>
            </a:r>
            <a:r>
              <a:rPr sz="2600" spc="30" baseline="25132" dirty="0">
                <a:latin typeface="Arial"/>
                <a:cs typeface="Arial"/>
              </a:rPr>
              <a:t>1</a:t>
            </a:r>
            <a:endParaRPr sz="2600" baseline="25132" dirty="0">
              <a:latin typeface="Arial"/>
              <a:cs typeface="Arial"/>
            </a:endParaRPr>
          </a:p>
          <a:p>
            <a:pPr marL="756285" lvl="1" indent="-286385">
              <a:lnSpc>
                <a:spcPct val="100000"/>
              </a:lnSpc>
              <a:spcBef>
                <a:spcPts val="685"/>
              </a:spcBef>
              <a:buChar char="–"/>
              <a:tabLst>
                <a:tab pos="756920" algn="l"/>
              </a:tabLst>
            </a:pPr>
            <a:r>
              <a:rPr sz="2600" spc="-5" dirty="0">
                <a:latin typeface="Arial"/>
                <a:cs typeface="Arial"/>
              </a:rPr>
              <a:t>8</a:t>
            </a:r>
            <a:r>
              <a:rPr sz="2600" spc="5" dirty="0">
                <a:latin typeface="Arial"/>
                <a:cs typeface="Arial"/>
              </a:rPr>
              <a:t> </a:t>
            </a:r>
            <a:r>
              <a:rPr lang="fr-CA" sz="2600" dirty="0" smtClean="0">
                <a:latin typeface="Arial"/>
                <a:cs typeface="Arial"/>
              </a:rPr>
              <a:t>des </a:t>
            </a:r>
            <a:r>
              <a:rPr sz="2600" dirty="0" smtClean="0">
                <a:latin typeface="Arial"/>
                <a:cs typeface="Arial"/>
              </a:rPr>
              <a:t>2</a:t>
            </a:r>
            <a:r>
              <a:rPr sz="2600" spc="-5" dirty="0" smtClean="0">
                <a:latin typeface="Arial"/>
                <a:cs typeface="Arial"/>
              </a:rPr>
              <a:t>0</a:t>
            </a:r>
            <a:r>
              <a:rPr sz="2600" spc="5" dirty="0" smtClean="0">
                <a:latin typeface="Arial"/>
                <a:cs typeface="Arial"/>
              </a:rPr>
              <a:t> </a:t>
            </a:r>
            <a:r>
              <a:rPr lang="fr-CA" sz="2600" dirty="0" smtClean="0">
                <a:latin typeface="Arial"/>
                <a:cs typeface="Arial"/>
              </a:rPr>
              <a:t>études de la douleur n’ont pas été publiées </a:t>
            </a:r>
            <a:r>
              <a:rPr sz="2600" dirty="0" smtClean="0">
                <a:latin typeface="Arial"/>
                <a:cs typeface="Arial"/>
              </a:rPr>
              <a:t>(40</a:t>
            </a:r>
            <a:r>
              <a:rPr sz="2600" spc="-10" dirty="0">
                <a:latin typeface="Arial"/>
                <a:cs typeface="Arial"/>
              </a:rPr>
              <a:t>%</a:t>
            </a:r>
            <a:r>
              <a:rPr sz="2600" spc="-5" dirty="0">
                <a:latin typeface="Arial"/>
                <a:cs typeface="Arial"/>
              </a:rPr>
              <a:t>)</a:t>
            </a:r>
            <a:endParaRPr sz="2600" dirty="0">
              <a:latin typeface="Arial"/>
              <a:cs typeface="Arial"/>
            </a:endParaRPr>
          </a:p>
          <a:p>
            <a:pPr marL="756285" lvl="1" indent="-286385">
              <a:lnSpc>
                <a:spcPct val="100000"/>
              </a:lnSpc>
              <a:spcBef>
                <a:spcPts val="670"/>
              </a:spcBef>
              <a:buChar char="–"/>
              <a:tabLst>
                <a:tab pos="756920" algn="l"/>
              </a:tabLst>
            </a:pPr>
            <a:r>
              <a:rPr sz="2600" dirty="0">
                <a:latin typeface="Arial"/>
                <a:cs typeface="Arial"/>
              </a:rPr>
              <a:t>12</a:t>
            </a:r>
            <a:r>
              <a:rPr sz="2600" spc="-5" dirty="0">
                <a:latin typeface="Arial"/>
                <a:cs typeface="Arial"/>
              </a:rPr>
              <a:t>2</a:t>
            </a:r>
            <a:r>
              <a:rPr sz="2600" spc="5" dirty="0">
                <a:latin typeface="Arial"/>
                <a:cs typeface="Arial"/>
              </a:rPr>
              <a:t> </a:t>
            </a:r>
            <a:r>
              <a:rPr lang="fr-CA" sz="2600" dirty="0" smtClean="0">
                <a:latin typeface="Arial"/>
                <a:cs typeface="Arial"/>
              </a:rPr>
              <a:t>des 180 résultats n’ont jamais été rapportés </a:t>
            </a:r>
            <a:r>
              <a:rPr sz="2600" dirty="0" smtClean="0">
                <a:latin typeface="Arial"/>
                <a:cs typeface="Arial"/>
              </a:rPr>
              <a:t>(68</a:t>
            </a:r>
            <a:r>
              <a:rPr sz="2600" spc="-10" dirty="0">
                <a:latin typeface="Arial"/>
                <a:cs typeface="Arial"/>
              </a:rPr>
              <a:t>%</a:t>
            </a:r>
            <a:r>
              <a:rPr sz="2600" spc="-5" dirty="0">
                <a:latin typeface="Arial"/>
                <a:cs typeface="Arial"/>
              </a:rPr>
              <a:t>)</a:t>
            </a:r>
            <a:endParaRPr sz="2600" dirty="0">
              <a:latin typeface="Arial"/>
              <a:cs typeface="Arial"/>
            </a:endParaRPr>
          </a:p>
          <a:p>
            <a:pPr marL="355600" indent="-342900">
              <a:lnSpc>
                <a:spcPct val="100000"/>
              </a:lnSpc>
              <a:spcBef>
                <a:spcPts val="750"/>
              </a:spcBef>
              <a:buChar char="•"/>
              <a:tabLst>
                <a:tab pos="355600" algn="l"/>
              </a:tabLst>
            </a:pPr>
            <a:r>
              <a:rPr lang="fr-CA" sz="2600" spc="-5" dirty="0" smtClean="0">
                <a:latin typeface="Arial"/>
                <a:cs typeface="Arial"/>
              </a:rPr>
              <a:t>Mais beaucoup plus:</a:t>
            </a:r>
            <a:endParaRPr sz="2600" dirty="0">
              <a:latin typeface="Arial"/>
              <a:cs typeface="Arial"/>
            </a:endParaRPr>
          </a:p>
          <a:p>
            <a:pPr marL="756285" lvl="1" indent="-286385">
              <a:lnSpc>
                <a:spcPct val="100000"/>
              </a:lnSpc>
              <a:spcBef>
                <a:spcPts val="685"/>
              </a:spcBef>
              <a:buChar char="–"/>
              <a:tabLst>
                <a:tab pos="756920" algn="l"/>
              </a:tabLst>
            </a:pPr>
            <a:r>
              <a:rPr sz="2600" dirty="0">
                <a:latin typeface="Arial"/>
                <a:cs typeface="Arial"/>
              </a:rPr>
              <a:t>60-67</a:t>
            </a:r>
            <a:r>
              <a:rPr sz="2600" spc="-5" dirty="0">
                <a:latin typeface="Arial"/>
                <a:cs typeface="Arial"/>
              </a:rPr>
              <a:t>%</a:t>
            </a:r>
            <a:r>
              <a:rPr sz="2600" spc="10" dirty="0">
                <a:latin typeface="Arial"/>
                <a:cs typeface="Arial"/>
              </a:rPr>
              <a:t> </a:t>
            </a:r>
            <a:r>
              <a:rPr lang="fr-CA" sz="2600" dirty="0" smtClean="0">
                <a:latin typeface="Arial"/>
                <a:cs typeface="Arial"/>
              </a:rPr>
              <a:t>des études ne sont jamais publiées</a:t>
            </a:r>
            <a:endParaRPr sz="2600" baseline="25525" dirty="0">
              <a:latin typeface="Arial"/>
              <a:cs typeface="Arial"/>
            </a:endParaRPr>
          </a:p>
          <a:p>
            <a:pPr marL="756285" marR="5080" lvl="1" indent="-286385">
              <a:lnSpc>
                <a:spcPct val="100000"/>
              </a:lnSpc>
              <a:spcBef>
                <a:spcPts val="670"/>
              </a:spcBef>
              <a:buChar char="–"/>
              <a:tabLst>
                <a:tab pos="756920" algn="l"/>
              </a:tabLst>
            </a:pPr>
            <a:r>
              <a:rPr lang="fr-CA" sz="2600" spc="-10" dirty="0" smtClean="0">
                <a:latin typeface="Arial"/>
                <a:cs typeface="Arial"/>
              </a:rPr>
              <a:t>Même les études financées par le public, rapports sur les résultats incomplets sont </a:t>
            </a:r>
            <a:r>
              <a:rPr lang="fr-CA" sz="2600" spc="-10" dirty="0" err="1" smtClean="0">
                <a:latin typeface="Arial"/>
                <a:cs typeface="Arial"/>
              </a:rPr>
              <a:t>commons</a:t>
            </a:r>
            <a:r>
              <a:rPr lang="fr-CA" sz="2600" spc="-10" dirty="0" smtClean="0">
                <a:latin typeface="Arial"/>
                <a:cs typeface="Arial"/>
              </a:rPr>
              <a:t> </a:t>
            </a:r>
            <a:r>
              <a:rPr lang="fr-CA" sz="2600" spc="-10" dirty="0" smtClean="0">
                <a:latin typeface="Arial"/>
                <a:cs typeface="Arial"/>
              </a:rPr>
              <a:t> </a:t>
            </a:r>
            <a:r>
              <a:rPr sz="2600" dirty="0" smtClean="0">
                <a:latin typeface="Arial"/>
                <a:cs typeface="Arial"/>
              </a:rPr>
              <a:t>(40</a:t>
            </a:r>
            <a:r>
              <a:rPr sz="2600" spc="-5" dirty="0" smtClean="0">
                <a:latin typeface="Arial"/>
                <a:cs typeface="Arial"/>
              </a:rPr>
              <a:t>%</a:t>
            </a:r>
            <a:r>
              <a:rPr sz="2600" spc="10" dirty="0" smtClean="0">
                <a:latin typeface="Arial"/>
                <a:cs typeface="Arial"/>
              </a:rPr>
              <a:t> </a:t>
            </a:r>
            <a:r>
              <a:rPr lang="fr-CA" sz="2600" spc="10" dirty="0" smtClean="0">
                <a:latin typeface="Arial"/>
                <a:cs typeface="Arial"/>
              </a:rPr>
              <a:t>le font</a:t>
            </a:r>
            <a:r>
              <a:rPr sz="2600" spc="-5" dirty="0" smtClean="0">
                <a:latin typeface="Arial"/>
                <a:cs typeface="Arial"/>
              </a:rPr>
              <a:t>)</a:t>
            </a:r>
            <a:r>
              <a:rPr sz="2600" spc="15" baseline="25525" dirty="0" smtClean="0">
                <a:latin typeface="Arial"/>
                <a:cs typeface="Arial"/>
              </a:rPr>
              <a:t>3</a:t>
            </a:r>
            <a:endParaRPr sz="2600" baseline="25525" dirty="0">
              <a:latin typeface="Arial"/>
              <a:cs typeface="Arial"/>
            </a:endParaRPr>
          </a:p>
        </p:txBody>
      </p:sp>
      <p:sp>
        <p:nvSpPr>
          <p:cNvPr id="4" name="object 4"/>
          <p:cNvSpPr txBox="1"/>
          <p:nvPr/>
        </p:nvSpPr>
        <p:spPr>
          <a:xfrm>
            <a:off x="78739" y="6282173"/>
            <a:ext cx="5620385" cy="254000"/>
          </a:xfrm>
          <a:prstGeom prst="rect">
            <a:avLst/>
          </a:prstGeom>
        </p:spPr>
        <p:txBody>
          <a:bodyPr vert="horz" wrap="square" lIns="0" tIns="0" rIns="0" bIns="0" rtlCol="0">
            <a:spAutoFit/>
          </a:bodyPr>
          <a:lstStyle/>
          <a:p>
            <a:pPr marL="12700">
              <a:lnSpc>
                <a:spcPct val="100000"/>
              </a:lnSpc>
              <a:tabLst>
                <a:tab pos="3490595" algn="l"/>
              </a:tabLst>
            </a:pPr>
            <a:r>
              <a:rPr sz="1800" dirty="0">
                <a:latin typeface="Arial"/>
                <a:cs typeface="Arial"/>
              </a:rPr>
              <a:t>N </a:t>
            </a:r>
            <a:r>
              <a:rPr sz="1800" spc="-5" dirty="0">
                <a:latin typeface="Arial"/>
                <a:cs typeface="Arial"/>
              </a:rPr>
              <a:t>E</a:t>
            </a:r>
            <a:r>
              <a:rPr sz="1800" spc="-10" dirty="0">
                <a:latin typeface="Arial"/>
                <a:cs typeface="Arial"/>
              </a:rPr>
              <a:t>ng</a:t>
            </a:r>
            <a:r>
              <a:rPr sz="1800" dirty="0">
                <a:latin typeface="Arial"/>
                <a:cs typeface="Arial"/>
              </a:rPr>
              <a:t>l</a:t>
            </a:r>
            <a:r>
              <a:rPr sz="1800" spc="10" dirty="0">
                <a:latin typeface="Arial"/>
                <a:cs typeface="Arial"/>
              </a:rPr>
              <a:t> </a:t>
            </a:r>
            <a:r>
              <a:rPr sz="1800" dirty="0">
                <a:latin typeface="Arial"/>
                <a:cs typeface="Arial"/>
              </a:rPr>
              <a:t>J</a:t>
            </a:r>
            <a:r>
              <a:rPr sz="1800" spc="-10" dirty="0">
                <a:latin typeface="Arial"/>
                <a:cs typeface="Arial"/>
              </a:rPr>
              <a:t> </a:t>
            </a:r>
            <a:r>
              <a:rPr sz="1800" dirty="0">
                <a:latin typeface="Arial"/>
                <a:cs typeface="Arial"/>
              </a:rPr>
              <a:t>M</a:t>
            </a:r>
            <a:r>
              <a:rPr sz="1800" spc="-10" dirty="0">
                <a:latin typeface="Arial"/>
                <a:cs typeface="Arial"/>
              </a:rPr>
              <a:t>e</a:t>
            </a:r>
            <a:r>
              <a:rPr sz="1800" dirty="0">
                <a:latin typeface="Arial"/>
                <a:cs typeface="Arial"/>
              </a:rPr>
              <a:t>d</a:t>
            </a:r>
            <a:r>
              <a:rPr sz="1800" spc="10" dirty="0">
                <a:latin typeface="Arial"/>
                <a:cs typeface="Arial"/>
              </a:rPr>
              <a:t> </a:t>
            </a:r>
            <a:r>
              <a:rPr sz="1800" spc="-10" dirty="0">
                <a:latin typeface="Arial"/>
                <a:cs typeface="Arial"/>
              </a:rPr>
              <a:t>2009</a:t>
            </a:r>
            <a:r>
              <a:rPr sz="1800" dirty="0">
                <a:latin typeface="Arial"/>
                <a:cs typeface="Arial"/>
              </a:rPr>
              <a:t>;</a:t>
            </a:r>
            <a:r>
              <a:rPr sz="1800" spc="-10" dirty="0">
                <a:latin typeface="Arial"/>
                <a:cs typeface="Arial"/>
              </a:rPr>
              <a:t>361</a:t>
            </a:r>
            <a:r>
              <a:rPr sz="1800" dirty="0">
                <a:latin typeface="Arial"/>
                <a:cs typeface="Arial"/>
              </a:rPr>
              <a:t>:</a:t>
            </a:r>
            <a:r>
              <a:rPr sz="1800" spc="-10" dirty="0">
                <a:latin typeface="Arial"/>
                <a:cs typeface="Arial"/>
              </a:rPr>
              <a:t>1963</a:t>
            </a:r>
            <a:r>
              <a:rPr sz="1800" dirty="0">
                <a:latin typeface="Arial"/>
                <a:cs typeface="Arial"/>
              </a:rPr>
              <a:t>-</a:t>
            </a:r>
            <a:r>
              <a:rPr sz="1800" spc="-10" dirty="0">
                <a:latin typeface="Arial"/>
                <a:cs typeface="Arial"/>
              </a:rPr>
              <a:t>71</a:t>
            </a:r>
            <a:r>
              <a:rPr sz="1800" dirty="0">
                <a:latin typeface="Arial"/>
                <a:cs typeface="Arial"/>
              </a:rPr>
              <a:t>.	</a:t>
            </a:r>
            <a:r>
              <a:rPr sz="1800" spc="-10" dirty="0">
                <a:latin typeface="Arial"/>
                <a:cs typeface="Arial"/>
              </a:rPr>
              <a:t>2</a:t>
            </a:r>
            <a:r>
              <a:rPr sz="1800" dirty="0">
                <a:latin typeface="Arial"/>
                <a:cs typeface="Arial"/>
              </a:rPr>
              <a:t>) </a:t>
            </a:r>
            <a:r>
              <a:rPr sz="1800" spc="-5" dirty="0">
                <a:latin typeface="Arial"/>
                <a:cs typeface="Arial"/>
              </a:rPr>
              <a:t>B</a:t>
            </a:r>
            <a:r>
              <a:rPr sz="1800" dirty="0">
                <a:latin typeface="Arial"/>
                <a:cs typeface="Arial"/>
              </a:rPr>
              <a:t>MJ </a:t>
            </a:r>
            <a:r>
              <a:rPr sz="1800" spc="-10" dirty="0">
                <a:latin typeface="Arial"/>
                <a:cs typeface="Arial"/>
              </a:rPr>
              <a:t>2005</a:t>
            </a:r>
            <a:r>
              <a:rPr sz="1800" dirty="0">
                <a:latin typeface="Arial"/>
                <a:cs typeface="Arial"/>
              </a:rPr>
              <a:t>;</a:t>
            </a:r>
            <a:r>
              <a:rPr sz="1800" spc="-10" dirty="0">
                <a:latin typeface="Arial"/>
                <a:cs typeface="Arial"/>
              </a:rPr>
              <a:t>331</a:t>
            </a:r>
            <a:r>
              <a:rPr sz="1800" dirty="0">
                <a:latin typeface="Arial"/>
                <a:cs typeface="Arial"/>
              </a:rPr>
              <a:t>:</a:t>
            </a:r>
            <a:r>
              <a:rPr sz="1800" spc="-10" dirty="0">
                <a:latin typeface="Arial"/>
                <a:cs typeface="Arial"/>
              </a:rPr>
              <a:t>19.</a:t>
            </a:r>
            <a:endParaRPr sz="1800">
              <a:latin typeface="Arial"/>
              <a:cs typeface="Arial"/>
            </a:endParaRPr>
          </a:p>
        </p:txBody>
      </p:sp>
      <p:sp>
        <p:nvSpPr>
          <p:cNvPr id="5" name="object 5"/>
          <p:cNvSpPr txBox="1"/>
          <p:nvPr/>
        </p:nvSpPr>
        <p:spPr>
          <a:xfrm>
            <a:off x="5867943" y="6282173"/>
            <a:ext cx="120523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E</a:t>
            </a:r>
            <a:r>
              <a:rPr sz="1800" dirty="0">
                <a:latin typeface="Arial"/>
                <a:cs typeface="Arial"/>
              </a:rPr>
              <a:t>m</a:t>
            </a:r>
            <a:r>
              <a:rPr sz="1800" spc="-10" dirty="0">
                <a:latin typeface="Arial"/>
                <a:cs typeface="Arial"/>
              </a:rPr>
              <a:t>e</a:t>
            </a:r>
            <a:r>
              <a:rPr sz="1800" dirty="0">
                <a:latin typeface="Arial"/>
                <a:cs typeface="Arial"/>
              </a:rPr>
              <a:t>rg</a:t>
            </a:r>
            <a:r>
              <a:rPr sz="1800" spc="-5" dirty="0">
                <a:latin typeface="Arial"/>
                <a:cs typeface="Arial"/>
              </a:rPr>
              <a:t> </a:t>
            </a:r>
            <a:r>
              <a:rPr sz="1800" dirty="0">
                <a:latin typeface="Arial"/>
                <a:cs typeface="Arial"/>
              </a:rPr>
              <a:t>M</a:t>
            </a:r>
            <a:r>
              <a:rPr sz="1800" spc="-10" dirty="0">
                <a:latin typeface="Arial"/>
                <a:cs typeface="Arial"/>
              </a:rPr>
              <a:t>ed</a:t>
            </a:r>
            <a:endParaRPr sz="1800">
              <a:latin typeface="Arial"/>
              <a:cs typeface="Arial"/>
            </a:endParaRPr>
          </a:p>
        </p:txBody>
      </p:sp>
      <p:sp>
        <p:nvSpPr>
          <p:cNvPr id="6" name="object 6"/>
          <p:cNvSpPr txBox="1"/>
          <p:nvPr/>
        </p:nvSpPr>
        <p:spPr>
          <a:xfrm>
            <a:off x="78739" y="6556493"/>
            <a:ext cx="2800350" cy="254000"/>
          </a:xfrm>
          <a:prstGeom prst="rect">
            <a:avLst/>
          </a:prstGeom>
        </p:spPr>
        <p:txBody>
          <a:bodyPr vert="horz" wrap="square" lIns="0" tIns="0" rIns="0" bIns="0" rtlCol="0">
            <a:spAutoFit/>
          </a:bodyPr>
          <a:lstStyle/>
          <a:p>
            <a:pPr marL="12700">
              <a:lnSpc>
                <a:spcPct val="100000"/>
              </a:lnSpc>
            </a:pPr>
            <a:r>
              <a:rPr sz="1800" dirty="0">
                <a:latin typeface="Arial"/>
                <a:cs typeface="Arial"/>
              </a:rPr>
              <a:t>(Fr</a:t>
            </a:r>
            <a:r>
              <a:rPr sz="1800" spc="-10" dirty="0">
                <a:latin typeface="Arial"/>
                <a:cs typeface="Arial"/>
              </a:rPr>
              <a:t>e</a:t>
            </a:r>
            <a:r>
              <a:rPr sz="1800" dirty="0">
                <a:latin typeface="Arial"/>
                <a:cs typeface="Arial"/>
              </a:rPr>
              <a:t>m</a:t>
            </a:r>
            <a:r>
              <a:rPr sz="1800" spc="-10" dirty="0">
                <a:latin typeface="Arial"/>
                <a:cs typeface="Arial"/>
              </a:rPr>
              <a:t>an</a:t>
            </a:r>
            <a:r>
              <a:rPr sz="1800" dirty="0">
                <a:latin typeface="Arial"/>
                <a:cs typeface="Arial"/>
              </a:rPr>
              <a:t>t</a:t>
            </a:r>
            <a:r>
              <a:rPr sz="1800" spc="-5" dirty="0">
                <a:latin typeface="Arial"/>
                <a:cs typeface="Arial"/>
              </a:rPr>
              <a:t>l</a:t>
            </a:r>
            <a:r>
              <a:rPr sz="1800" spc="-10" dirty="0">
                <a:latin typeface="Arial"/>
                <a:cs typeface="Arial"/>
              </a:rPr>
              <a:t>e</a:t>
            </a:r>
            <a:r>
              <a:rPr sz="1800" dirty="0">
                <a:latin typeface="Arial"/>
                <a:cs typeface="Arial"/>
              </a:rPr>
              <a:t>).</a:t>
            </a:r>
            <a:r>
              <a:rPr sz="1800" spc="-10" dirty="0">
                <a:latin typeface="Arial"/>
                <a:cs typeface="Arial"/>
              </a:rPr>
              <a:t>2001</a:t>
            </a:r>
            <a:r>
              <a:rPr sz="1800" dirty="0">
                <a:latin typeface="Arial"/>
                <a:cs typeface="Arial"/>
              </a:rPr>
              <a:t>;</a:t>
            </a:r>
            <a:r>
              <a:rPr sz="1800" spc="-10" dirty="0">
                <a:latin typeface="Arial"/>
                <a:cs typeface="Arial"/>
              </a:rPr>
              <a:t>13</a:t>
            </a:r>
            <a:r>
              <a:rPr sz="1800" dirty="0">
                <a:latin typeface="Arial"/>
                <a:cs typeface="Arial"/>
              </a:rPr>
              <a:t>:</a:t>
            </a:r>
            <a:r>
              <a:rPr sz="1800" spc="-10" dirty="0">
                <a:latin typeface="Arial"/>
                <a:cs typeface="Arial"/>
              </a:rPr>
              <a:t>460</a:t>
            </a:r>
            <a:r>
              <a:rPr sz="1800" dirty="0">
                <a:latin typeface="Arial"/>
                <a:cs typeface="Arial"/>
              </a:rPr>
              <a:t>-</a:t>
            </a:r>
            <a:r>
              <a:rPr sz="1800" spc="-10" dirty="0">
                <a:latin typeface="Arial"/>
                <a:cs typeface="Arial"/>
              </a:rPr>
              <a:t>4.</a:t>
            </a:r>
            <a:endParaRPr sz="1800">
              <a:latin typeface="Arial"/>
              <a:cs typeface="Arial"/>
            </a:endParaRPr>
          </a:p>
        </p:txBody>
      </p:sp>
      <p:sp>
        <p:nvSpPr>
          <p:cNvPr id="7" name="object 7"/>
          <p:cNvSpPr txBox="1"/>
          <p:nvPr/>
        </p:nvSpPr>
        <p:spPr>
          <a:xfrm>
            <a:off x="3049442" y="6556493"/>
            <a:ext cx="5614670" cy="254000"/>
          </a:xfrm>
          <a:prstGeom prst="rect">
            <a:avLst/>
          </a:prstGeom>
        </p:spPr>
        <p:txBody>
          <a:bodyPr vert="horz" wrap="square" lIns="0" tIns="0" rIns="0" bIns="0" rtlCol="0">
            <a:spAutoFit/>
          </a:bodyPr>
          <a:lstStyle/>
          <a:p>
            <a:pPr marL="12700">
              <a:lnSpc>
                <a:spcPct val="100000"/>
              </a:lnSpc>
              <a:tabLst>
                <a:tab pos="2927985" algn="l"/>
              </a:tabLst>
            </a:pPr>
            <a:r>
              <a:rPr sz="1800" spc="-5" dirty="0">
                <a:latin typeface="Arial"/>
                <a:cs typeface="Arial"/>
              </a:rPr>
              <a:t>R</a:t>
            </a:r>
            <a:r>
              <a:rPr sz="1800" spc="-10" dirty="0">
                <a:latin typeface="Arial"/>
                <a:cs typeface="Arial"/>
              </a:rPr>
              <a:t>ad</a:t>
            </a:r>
            <a:r>
              <a:rPr sz="1800" spc="-5" dirty="0">
                <a:latin typeface="Arial"/>
                <a:cs typeface="Arial"/>
              </a:rPr>
              <a:t>i</a:t>
            </a:r>
            <a:r>
              <a:rPr sz="1800" spc="-10" dirty="0">
                <a:latin typeface="Arial"/>
                <a:cs typeface="Arial"/>
              </a:rPr>
              <a:t>o</a:t>
            </a:r>
            <a:r>
              <a:rPr sz="1800" spc="-5" dirty="0">
                <a:latin typeface="Arial"/>
                <a:cs typeface="Arial"/>
              </a:rPr>
              <a:t>l</a:t>
            </a:r>
            <a:r>
              <a:rPr sz="1800" spc="-10" dirty="0">
                <a:latin typeface="Arial"/>
                <a:cs typeface="Arial"/>
              </a:rPr>
              <a:t>og</a:t>
            </a:r>
            <a:r>
              <a:rPr sz="1800" spc="-160" dirty="0">
                <a:latin typeface="Arial"/>
                <a:cs typeface="Arial"/>
              </a:rPr>
              <a:t>y</a:t>
            </a:r>
            <a:r>
              <a:rPr sz="1800" dirty="0">
                <a:latin typeface="Arial"/>
                <a:cs typeface="Arial"/>
              </a:rPr>
              <a:t>.</a:t>
            </a:r>
            <a:r>
              <a:rPr sz="1800" spc="55" dirty="0">
                <a:latin typeface="Arial"/>
                <a:cs typeface="Arial"/>
              </a:rPr>
              <a:t> </a:t>
            </a:r>
            <a:r>
              <a:rPr sz="1800" spc="-10" dirty="0">
                <a:latin typeface="Arial"/>
                <a:cs typeface="Arial"/>
              </a:rPr>
              <a:t>2004</a:t>
            </a:r>
            <a:r>
              <a:rPr sz="1800" dirty="0">
                <a:latin typeface="Arial"/>
                <a:cs typeface="Arial"/>
              </a:rPr>
              <a:t>;</a:t>
            </a:r>
            <a:r>
              <a:rPr sz="1800" spc="-10" dirty="0">
                <a:latin typeface="Arial"/>
                <a:cs typeface="Arial"/>
              </a:rPr>
              <a:t>232</a:t>
            </a:r>
            <a:r>
              <a:rPr sz="1800" dirty="0">
                <a:latin typeface="Arial"/>
                <a:cs typeface="Arial"/>
              </a:rPr>
              <a:t>:</a:t>
            </a:r>
            <a:r>
              <a:rPr sz="1800" spc="-10" dirty="0">
                <a:latin typeface="Arial"/>
                <a:cs typeface="Arial"/>
              </a:rPr>
              <a:t>101</a:t>
            </a:r>
            <a:r>
              <a:rPr sz="1800" dirty="0">
                <a:latin typeface="Arial"/>
                <a:cs typeface="Arial"/>
              </a:rPr>
              <a:t>-</a:t>
            </a:r>
            <a:r>
              <a:rPr sz="1800" spc="-10" dirty="0">
                <a:latin typeface="Arial"/>
                <a:cs typeface="Arial"/>
              </a:rPr>
              <a:t>6</a:t>
            </a:r>
            <a:r>
              <a:rPr sz="1800" dirty="0">
                <a:latin typeface="Arial"/>
                <a:cs typeface="Arial"/>
              </a:rPr>
              <a:t>.	</a:t>
            </a:r>
            <a:r>
              <a:rPr sz="1800" spc="-10" dirty="0">
                <a:latin typeface="Arial"/>
                <a:cs typeface="Arial"/>
              </a:rPr>
              <a:t>3</a:t>
            </a:r>
            <a:r>
              <a:rPr sz="1800" dirty="0">
                <a:latin typeface="Arial"/>
                <a:cs typeface="Arial"/>
              </a:rPr>
              <a:t>) </a:t>
            </a:r>
            <a:r>
              <a:rPr sz="1800" spc="-5" dirty="0">
                <a:latin typeface="Arial"/>
                <a:cs typeface="Arial"/>
              </a:rPr>
              <a:t>C</a:t>
            </a:r>
            <a:r>
              <a:rPr sz="1800" dirty="0">
                <a:latin typeface="Arial"/>
                <a:cs typeface="Arial"/>
              </a:rPr>
              <a:t>M</a:t>
            </a:r>
            <a:r>
              <a:rPr sz="1800" spc="-5" dirty="0">
                <a:latin typeface="Arial"/>
                <a:cs typeface="Arial"/>
              </a:rPr>
              <a:t>A</a:t>
            </a:r>
            <a:r>
              <a:rPr sz="1800" dirty="0">
                <a:latin typeface="Arial"/>
                <a:cs typeface="Arial"/>
              </a:rPr>
              <a:t>J </a:t>
            </a:r>
            <a:r>
              <a:rPr sz="1800" spc="-10" dirty="0">
                <a:latin typeface="Arial"/>
                <a:cs typeface="Arial"/>
              </a:rPr>
              <a:t>2004</a:t>
            </a:r>
            <a:r>
              <a:rPr sz="1800" dirty="0">
                <a:latin typeface="Arial"/>
                <a:cs typeface="Arial"/>
              </a:rPr>
              <a:t>;</a:t>
            </a:r>
            <a:r>
              <a:rPr sz="1800" spc="-10" dirty="0">
                <a:latin typeface="Arial"/>
                <a:cs typeface="Arial"/>
              </a:rPr>
              <a:t>171</a:t>
            </a:r>
            <a:r>
              <a:rPr sz="1800" dirty="0">
                <a:latin typeface="Arial"/>
                <a:cs typeface="Arial"/>
              </a:rPr>
              <a:t>:</a:t>
            </a:r>
            <a:r>
              <a:rPr sz="1800" spc="-10" dirty="0">
                <a:latin typeface="Arial"/>
                <a:cs typeface="Arial"/>
              </a:rPr>
              <a:t>735</a:t>
            </a:r>
            <a:r>
              <a:rPr sz="1800" dirty="0">
                <a:latin typeface="Arial"/>
                <a:cs typeface="Arial"/>
              </a:rPr>
              <a:t>-</a:t>
            </a:r>
            <a:r>
              <a:rPr sz="1800" spc="-10" dirty="0">
                <a:latin typeface="Arial"/>
                <a:cs typeface="Arial"/>
              </a:rPr>
              <a:t>40</a:t>
            </a:r>
            <a:endParaRPr sz="180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828424"/>
          </a:xfrm>
          <a:prstGeom prst="rect">
            <a:avLst/>
          </a:prstGeom>
        </p:spPr>
        <p:txBody>
          <a:bodyPr vert="horz" wrap="square" lIns="0" tIns="160012" rIns="0" bIns="0" rtlCol="0">
            <a:spAutoFit/>
          </a:bodyPr>
          <a:lstStyle/>
          <a:p>
            <a:pPr marL="477520">
              <a:lnSpc>
                <a:spcPts val="5235"/>
              </a:lnSpc>
            </a:pPr>
            <a:r>
              <a:rPr lang="fr-CA" b="0" spc="-5" dirty="0" smtClean="0">
                <a:latin typeface="Arial"/>
                <a:cs typeface="Arial"/>
              </a:rPr>
              <a:t>Le biais de la</a:t>
            </a:r>
            <a:r>
              <a:rPr b="0" dirty="0" smtClean="0">
                <a:latin typeface="ＭＳ Ｐゴシック"/>
                <a:cs typeface="ＭＳ Ｐゴシック"/>
              </a:rPr>
              <a:t>“</a:t>
            </a:r>
            <a:r>
              <a:rPr spc="-5" dirty="0" err="1" smtClean="0"/>
              <a:t>p</a:t>
            </a:r>
            <a:r>
              <a:rPr dirty="0" err="1" smtClean="0"/>
              <a:t>r</a:t>
            </a:r>
            <a:r>
              <a:rPr lang="fr-CA" dirty="0" smtClean="0"/>
              <a:t>é</a:t>
            </a:r>
            <a:r>
              <a:rPr spc="-5" dirty="0" smtClean="0"/>
              <a:t>d</a:t>
            </a:r>
            <a:r>
              <a:rPr dirty="0" smtClean="0"/>
              <a:t>is</a:t>
            </a:r>
            <a:r>
              <a:rPr spc="-5" dirty="0" smtClean="0"/>
              <a:t>po</a:t>
            </a:r>
            <a:r>
              <a:rPr dirty="0" smtClean="0"/>
              <a:t>si</a:t>
            </a:r>
            <a:r>
              <a:rPr spc="-5" dirty="0" smtClean="0"/>
              <a:t>t</a:t>
            </a:r>
            <a:r>
              <a:rPr dirty="0" smtClean="0"/>
              <a:t>i</a:t>
            </a:r>
            <a:r>
              <a:rPr spc="-5" dirty="0" smtClean="0"/>
              <a:t>on</a:t>
            </a:r>
            <a:r>
              <a:rPr b="0" dirty="0">
                <a:latin typeface="ＭＳ Ｐゴシック"/>
                <a:cs typeface="ＭＳ Ｐゴシック"/>
              </a:rPr>
              <a:t>”</a:t>
            </a:r>
          </a:p>
        </p:txBody>
      </p:sp>
      <p:sp>
        <p:nvSpPr>
          <p:cNvPr id="3" name="object 3"/>
          <p:cNvSpPr txBox="1"/>
          <p:nvPr/>
        </p:nvSpPr>
        <p:spPr>
          <a:xfrm>
            <a:off x="152400" y="1066800"/>
            <a:ext cx="8798699" cy="5119350"/>
          </a:xfrm>
          <a:prstGeom prst="rect">
            <a:avLst/>
          </a:prstGeom>
        </p:spPr>
        <p:txBody>
          <a:bodyPr vert="horz" wrap="square" lIns="0" tIns="0" rIns="0" bIns="0" rtlCol="0">
            <a:spAutoFit/>
          </a:bodyPr>
          <a:lstStyle/>
          <a:p>
            <a:pPr marL="355600" indent="-342900">
              <a:lnSpc>
                <a:spcPct val="100000"/>
              </a:lnSpc>
              <a:buChar char="•"/>
              <a:tabLst>
                <a:tab pos="355600" algn="l"/>
              </a:tabLst>
            </a:pPr>
            <a:r>
              <a:rPr sz="2400" dirty="0">
                <a:latin typeface="Arial"/>
                <a:cs typeface="Arial"/>
              </a:rPr>
              <a:t>126</a:t>
            </a:r>
            <a:r>
              <a:rPr sz="2400" spc="-5" dirty="0">
                <a:latin typeface="Arial"/>
                <a:cs typeface="Arial"/>
              </a:rPr>
              <a:t>2</a:t>
            </a:r>
            <a:r>
              <a:rPr sz="2400" spc="5" dirty="0">
                <a:latin typeface="Arial"/>
                <a:cs typeface="Arial"/>
              </a:rPr>
              <a:t> </a:t>
            </a:r>
            <a:r>
              <a:rPr lang="fr-CA" sz="2400" dirty="0" smtClean="0">
                <a:latin typeface="Arial"/>
                <a:cs typeface="Arial"/>
              </a:rPr>
              <a:t>patients de prévention vasculaire</a:t>
            </a:r>
            <a:r>
              <a:rPr sz="2400" spc="-5" dirty="0" smtClean="0">
                <a:latin typeface="Arial"/>
                <a:cs typeface="Arial"/>
              </a:rPr>
              <a:t>.</a:t>
            </a:r>
            <a:r>
              <a:rPr sz="2400" spc="15" baseline="25525" dirty="0" smtClean="0">
                <a:latin typeface="Arial"/>
                <a:cs typeface="Arial"/>
              </a:rPr>
              <a:t>1</a:t>
            </a:r>
            <a:endParaRPr sz="2400" baseline="25525" dirty="0">
              <a:latin typeface="Arial"/>
              <a:cs typeface="Arial"/>
            </a:endParaRPr>
          </a:p>
          <a:p>
            <a:pPr marL="756285" lvl="1" indent="-286385">
              <a:lnSpc>
                <a:spcPct val="100000"/>
              </a:lnSpc>
              <a:spcBef>
                <a:spcPts val="500"/>
              </a:spcBef>
              <a:buChar char="–"/>
              <a:tabLst>
                <a:tab pos="756920" algn="l"/>
              </a:tabLst>
            </a:pPr>
            <a:r>
              <a:rPr lang="fr-CA" sz="2000" spc="5" dirty="0" smtClean="0">
                <a:latin typeface="Arial"/>
                <a:cs typeface="Arial"/>
              </a:rPr>
              <a:t>Plaques carotidiennes augmentent avec le nombre élevé de jaunes d’œufs mangés.</a:t>
            </a:r>
            <a:endParaRPr sz="2000" dirty="0">
              <a:latin typeface="Arial"/>
              <a:cs typeface="Arial"/>
            </a:endParaRPr>
          </a:p>
          <a:p>
            <a:pPr marL="1155700" lvl="2" indent="-228600">
              <a:lnSpc>
                <a:spcPct val="100000"/>
              </a:lnSpc>
              <a:spcBef>
                <a:spcPts val="480"/>
              </a:spcBef>
              <a:buChar char="•"/>
              <a:tabLst>
                <a:tab pos="1155700" algn="l"/>
              </a:tabLst>
            </a:pPr>
            <a:r>
              <a:rPr lang="fr-CA" sz="2000" spc="5" dirty="0" smtClean="0">
                <a:latin typeface="Arial"/>
                <a:cs typeface="Arial"/>
              </a:rPr>
              <a:t>Non similaire au tabagisme </a:t>
            </a:r>
            <a:r>
              <a:rPr sz="2000" dirty="0" smtClean="0">
                <a:latin typeface="Arial"/>
                <a:cs typeface="Arial"/>
              </a:rPr>
              <a:t>(</a:t>
            </a:r>
            <a:r>
              <a:rPr lang="fr-CA" sz="2000" dirty="0" smtClean="0">
                <a:latin typeface="Arial"/>
                <a:cs typeface="Arial"/>
              </a:rPr>
              <a:t>comme dans la presse</a:t>
            </a:r>
            <a:r>
              <a:rPr sz="2000" spc="-10" dirty="0" smtClean="0">
                <a:latin typeface="Arial"/>
                <a:cs typeface="Arial"/>
              </a:rPr>
              <a:t>)</a:t>
            </a:r>
            <a:r>
              <a:rPr sz="2000" dirty="0" smtClean="0">
                <a:latin typeface="Arial"/>
                <a:cs typeface="Arial"/>
              </a:rPr>
              <a:t>:</a:t>
            </a:r>
            <a:r>
              <a:rPr sz="2000" spc="-50" dirty="0" smtClean="0">
                <a:latin typeface="Arial"/>
                <a:cs typeface="Arial"/>
              </a:rPr>
              <a:t> </a:t>
            </a:r>
            <a:r>
              <a:rPr sz="2000" dirty="0">
                <a:latin typeface="Arial"/>
                <a:cs typeface="Arial"/>
              </a:rPr>
              <a:t>180</a:t>
            </a:r>
            <a:r>
              <a:rPr sz="2000" spc="-15" dirty="0">
                <a:latin typeface="Arial"/>
                <a:cs typeface="Arial"/>
              </a:rPr>
              <a:t> </a:t>
            </a:r>
            <a:r>
              <a:rPr sz="2000" spc="-10" dirty="0">
                <a:latin typeface="Arial"/>
                <a:cs typeface="Arial"/>
              </a:rPr>
              <a:t>v</a:t>
            </a:r>
            <a:r>
              <a:rPr sz="2000" dirty="0">
                <a:latin typeface="Arial"/>
                <a:cs typeface="Arial"/>
              </a:rPr>
              <a:t>s</a:t>
            </a:r>
            <a:r>
              <a:rPr sz="2000" spc="-15" dirty="0">
                <a:latin typeface="Arial"/>
                <a:cs typeface="Arial"/>
              </a:rPr>
              <a:t> </a:t>
            </a:r>
            <a:r>
              <a:rPr sz="2000" dirty="0">
                <a:latin typeface="Arial"/>
                <a:cs typeface="Arial"/>
              </a:rPr>
              <a:t>250</a:t>
            </a:r>
            <a:r>
              <a:rPr sz="2000" spc="-5" dirty="0">
                <a:latin typeface="Arial"/>
                <a:cs typeface="Arial"/>
              </a:rPr>
              <a:t>mm</a:t>
            </a:r>
            <a:r>
              <a:rPr sz="1950" spc="22" baseline="25641" dirty="0">
                <a:latin typeface="Arial"/>
                <a:cs typeface="Arial"/>
              </a:rPr>
              <a:t>2</a:t>
            </a:r>
            <a:endParaRPr sz="1950" baseline="25641" dirty="0">
              <a:latin typeface="Arial"/>
              <a:cs typeface="Arial"/>
            </a:endParaRPr>
          </a:p>
          <a:p>
            <a:pPr marL="756285" marR="5080" lvl="1" indent="-286385">
              <a:lnSpc>
                <a:spcPct val="100000"/>
              </a:lnSpc>
              <a:spcBef>
                <a:spcPts val="480"/>
              </a:spcBef>
              <a:buChar char="–"/>
              <a:tabLst>
                <a:tab pos="756920" algn="l"/>
              </a:tabLst>
            </a:pPr>
            <a:r>
              <a:rPr lang="fr-CA" sz="2000" spc="5" dirty="0" smtClean="0">
                <a:latin typeface="Arial"/>
                <a:cs typeface="Arial"/>
              </a:rPr>
              <a:t>Préoccupations</a:t>
            </a:r>
            <a:r>
              <a:rPr sz="2000" dirty="0" smtClean="0">
                <a:latin typeface="Arial"/>
                <a:cs typeface="Arial"/>
              </a:rPr>
              <a:t>:</a:t>
            </a:r>
            <a:r>
              <a:rPr sz="2000" spc="-60" dirty="0" smtClean="0">
                <a:latin typeface="Arial"/>
                <a:cs typeface="Arial"/>
              </a:rPr>
              <a:t> </a:t>
            </a:r>
            <a:r>
              <a:rPr lang="fr-CA" sz="2000" spc="-5" dirty="0" smtClean="0">
                <a:latin typeface="Arial"/>
                <a:cs typeface="Arial"/>
              </a:rPr>
              <a:t>Remplacement, population sélectionnée, consommation à vie d’une étude COI </a:t>
            </a:r>
            <a:r>
              <a:rPr sz="2000" dirty="0" smtClean="0">
                <a:latin typeface="Arial"/>
                <a:cs typeface="Arial"/>
              </a:rPr>
              <a:t>(</a:t>
            </a:r>
            <a:r>
              <a:rPr lang="fr-CA" sz="2000" dirty="0" smtClean="0">
                <a:latin typeface="Arial"/>
                <a:cs typeface="Arial"/>
              </a:rPr>
              <a:t>auteurs </a:t>
            </a:r>
            <a:r>
              <a:rPr lang="fr-CA" sz="2000" spc="5" dirty="0" smtClean="0">
                <a:latin typeface="Arial"/>
                <a:cs typeface="Arial"/>
              </a:rPr>
              <a:t>écrivent</a:t>
            </a:r>
            <a:r>
              <a:rPr sz="1950" spc="22" baseline="25641" dirty="0" smtClean="0">
                <a:latin typeface="Arial"/>
                <a:cs typeface="Arial"/>
              </a:rPr>
              <a:t>2</a:t>
            </a:r>
            <a:r>
              <a:rPr sz="1950" spc="254" baseline="25641" dirty="0" smtClean="0">
                <a:latin typeface="Arial"/>
                <a:cs typeface="Arial"/>
              </a:rPr>
              <a:t> </a:t>
            </a:r>
            <a:r>
              <a:rPr lang="fr-CA" sz="2000" dirty="0" smtClean="0">
                <a:latin typeface="Arial"/>
                <a:cs typeface="Arial"/>
              </a:rPr>
              <a:t>sur le risque des œufs ou sont</a:t>
            </a:r>
            <a:r>
              <a:rPr sz="2000" spc="-30" dirty="0" smtClean="0">
                <a:latin typeface="Arial"/>
                <a:cs typeface="Arial"/>
              </a:rPr>
              <a:t> </a:t>
            </a:r>
            <a:r>
              <a:rPr sz="2000" dirty="0">
                <a:latin typeface="Arial"/>
                <a:cs typeface="Arial"/>
              </a:rPr>
              <a:t>“</a:t>
            </a:r>
            <a:r>
              <a:rPr sz="2000" spc="-10" dirty="0" smtClean="0">
                <a:latin typeface="Arial"/>
                <a:cs typeface="Arial"/>
              </a:rPr>
              <a:t>v</a:t>
            </a:r>
            <a:r>
              <a:rPr lang="fr-CA" sz="2000" dirty="0" err="1" smtClean="0">
                <a:latin typeface="Arial"/>
                <a:cs typeface="Arial"/>
              </a:rPr>
              <a:t>égétaliens</a:t>
            </a:r>
            <a:r>
              <a:rPr sz="2000" dirty="0" smtClean="0">
                <a:latin typeface="Arial"/>
                <a:cs typeface="Arial"/>
              </a:rPr>
              <a:t>”</a:t>
            </a:r>
            <a:r>
              <a:rPr sz="1950" spc="22" baseline="25641" dirty="0" smtClean="0">
                <a:latin typeface="Arial"/>
                <a:cs typeface="Arial"/>
              </a:rPr>
              <a:t>5</a:t>
            </a:r>
            <a:r>
              <a:rPr sz="2000" spc="-10" dirty="0">
                <a:latin typeface="Arial"/>
                <a:cs typeface="Arial"/>
              </a:rPr>
              <a:t>)</a:t>
            </a:r>
            <a:r>
              <a:rPr sz="2000" dirty="0">
                <a:latin typeface="Arial"/>
                <a:cs typeface="Arial"/>
              </a:rPr>
              <a:t>,</a:t>
            </a:r>
            <a:r>
              <a:rPr sz="2000" spc="-45" dirty="0">
                <a:latin typeface="Arial"/>
                <a:cs typeface="Arial"/>
              </a:rPr>
              <a:t> </a:t>
            </a:r>
            <a:r>
              <a:rPr lang="fr-CA" sz="2000" dirty="0" smtClean="0">
                <a:latin typeface="Arial"/>
                <a:cs typeface="Arial"/>
              </a:rPr>
              <a:t>Évaluation aveuglante incertaine.</a:t>
            </a:r>
            <a:endParaRPr sz="2000" dirty="0">
              <a:latin typeface="Arial"/>
              <a:cs typeface="Arial"/>
            </a:endParaRPr>
          </a:p>
          <a:p>
            <a:pPr marL="355600" indent="-342900">
              <a:lnSpc>
                <a:spcPct val="100000"/>
              </a:lnSpc>
              <a:spcBef>
                <a:spcPts val="650"/>
              </a:spcBef>
              <a:buChar char="•"/>
              <a:tabLst>
                <a:tab pos="355600" algn="l"/>
              </a:tabLst>
            </a:pPr>
            <a:r>
              <a:rPr lang="fr-CA" sz="2400" spc="-10" dirty="0" smtClean="0">
                <a:latin typeface="Arial"/>
                <a:cs typeface="Arial"/>
              </a:rPr>
              <a:t>Études de cohortes multiples avec des résultats réels</a:t>
            </a:r>
            <a:endParaRPr sz="2400" dirty="0">
              <a:latin typeface="Arial"/>
              <a:cs typeface="Arial"/>
            </a:endParaRPr>
          </a:p>
          <a:p>
            <a:pPr marL="756285" lvl="1" indent="-286385">
              <a:lnSpc>
                <a:spcPct val="100000"/>
              </a:lnSpc>
              <a:spcBef>
                <a:spcPts val="500"/>
              </a:spcBef>
              <a:buChar char="–"/>
              <a:tabLst>
                <a:tab pos="756920" algn="l"/>
              </a:tabLst>
            </a:pPr>
            <a:r>
              <a:rPr sz="2000" dirty="0">
                <a:latin typeface="Arial"/>
                <a:cs typeface="Arial"/>
              </a:rPr>
              <a:t>8</a:t>
            </a:r>
            <a:r>
              <a:rPr sz="2000" spc="-5" dirty="0">
                <a:latin typeface="Arial"/>
                <a:cs typeface="Arial"/>
              </a:rPr>
              <a:t> </a:t>
            </a:r>
            <a:r>
              <a:rPr lang="fr-CA" sz="2000" dirty="0" smtClean="0">
                <a:latin typeface="Arial"/>
                <a:cs typeface="Arial"/>
              </a:rPr>
              <a:t>études observationnelles </a:t>
            </a:r>
            <a:r>
              <a:rPr sz="2000" dirty="0" smtClean="0">
                <a:latin typeface="Arial"/>
                <a:cs typeface="Arial"/>
              </a:rPr>
              <a:t>(</a:t>
            </a:r>
            <a:r>
              <a:rPr sz="2000" dirty="0">
                <a:latin typeface="Arial"/>
                <a:cs typeface="Arial"/>
              </a:rPr>
              <a:t>1</a:t>
            </a:r>
            <a:r>
              <a:rPr sz="2000" spc="-15" dirty="0">
                <a:latin typeface="Arial"/>
                <a:cs typeface="Arial"/>
              </a:rPr>
              <a:t> </a:t>
            </a:r>
            <a:r>
              <a:rPr lang="fr-CA" sz="2000" dirty="0" smtClean="0">
                <a:latin typeface="Arial"/>
                <a:cs typeface="Arial"/>
              </a:rPr>
              <a:t>grande </a:t>
            </a:r>
            <a:r>
              <a:rPr sz="2000" spc="5" dirty="0" smtClean="0">
                <a:latin typeface="Arial"/>
                <a:cs typeface="Arial"/>
              </a:rPr>
              <a:t>c</a:t>
            </a:r>
            <a:r>
              <a:rPr sz="2000" dirty="0" smtClean="0">
                <a:latin typeface="Arial"/>
                <a:cs typeface="Arial"/>
              </a:rPr>
              <a:t>ohor</a:t>
            </a:r>
            <a:r>
              <a:rPr sz="2000" spc="-10" dirty="0" smtClean="0">
                <a:latin typeface="Arial"/>
                <a:cs typeface="Arial"/>
              </a:rPr>
              <a:t>t</a:t>
            </a:r>
            <a:r>
              <a:rPr lang="fr-CA" sz="2000" spc="-10" dirty="0" smtClean="0">
                <a:latin typeface="Arial"/>
                <a:cs typeface="Arial"/>
              </a:rPr>
              <a:t>e</a:t>
            </a:r>
            <a:r>
              <a:rPr sz="2000" spc="-10" dirty="0" smtClean="0">
                <a:latin typeface="Arial"/>
                <a:cs typeface="Arial"/>
              </a:rPr>
              <a:t>)</a:t>
            </a:r>
            <a:r>
              <a:rPr sz="2000" dirty="0" smtClean="0">
                <a:latin typeface="Arial"/>
                <a:cs typeface="Arial"/>
              </a:rPr>
              <a:t>:</a:t>
            </a:r>
            <a:r>
              <a:rPr sz="2000" spc="-50" dirty="0" smtClean="0">
                <a:latin typeface="Arial"/>
                <a:cs typeface="Arial"/>
              </a:rPr>
              <a:t> </a:t>
            </a:r>
            <a:r>
              <a:rPr lang="fr-CA" sz="2000" dirty="0" smtClean="0">
                <a:latin typeface="Arial"/>
                <a:cs typeface="Arial"/>
              </a:rPr>
              <a:t>pas de risque</a:t>
            </a:r>
            <a:r>
              <a:rPr sz="1950" spc="22" baseline="25641" dirty="0" smtClean="0">
                <a:latin typeface="Arial"/>
                <a:cs typeface="Arial"/>
              </a:rPr>
              <a:t>3</a:t>
            </a:r>
            <a:endParaRPr sz="1950" baseline="25641" dirty="0">
              <a:latin typeface="Arial"/>
              <a:cs typeface="Arial"/>
            </a:endParaRPr>
          </a:p>
          <a:p>
            <a:pPr marL="756285" lvl="1" indent="-286385">
              <a:lnSpc>
                <a:spcPct val="100000"/>
              </a:lnSpc>
              <a:spcBef>
                <a:spcPts val="480"/>
              </a:spcBef>
              <a:buChar char="–"/>
              <a:tabLst>
                <a:tab pos="756920" algn="l"/>
              </a:tabLst>
            </a:pPr>
            <a:r>
              <a:rPr lang="fr-CA" sz="2000" spc="5" dirty="0" smtClean="0">
                <a:latin typeface="Arial"/>
                <a:cs typeface="Arial"/>
              </a:rPr>
              <a:t>Nouvelles cohortes n’ont également pas de risque de MCV</a:t>
            </a:r>
            <a:r>
              <a:rPr sz="1950" spc="22" baseline="25641" dirty="0" smtClean="0">
                <a:latin typeface="Arial"/>
                <a:cs typeface="Arial"/>
              </a:rPr>
              <a:t>4</a:t>
            </a:r>
            <a:endParaRPr sz="1950" baseline="25641" dirty="0">
              <a:latin typeface="Arial"/>
              <a:cs typeface="Arial"/>
            </a:endParaRPr>
          </a:p>
          <a:p>
            <a:pPr marL="1155700" lvl="2" indent="-228600">
              <a:lnSpc>
                <a:spcPct val="100000"/>
              </a:lnSpc>
              <a:spcBef>
                <a:spcPts val="480"/>
              </a:spcBef>
              <a:buChar char="•"/>
              <a:tabLst>
                <a:tab pos="1155700" algn="l"/>
              </a:tabLst>
            </a:pPr>
            <a:r>
              <a:rPr sz="2000" spc="-5" dirty="0">
                <a:latin typeface="Arial"/>
                <a:cs typeface="Arial"/>
              </a:rPr>
              <a:t>M</a:t>
            </a:r>
            <a:r>
              <a:rPr sz="2000" dirty="0">
                <a:latin typeface="Arial"/>
                <a:cs typeface="Arial"/>
              </a:rPr>
              <a:t>a</a:t>
            </a:r>
            <a:r>
              <a:rPr sz="2000" spc="-10" dirty="0">
                <a:latin typeface="Arial"/>
                <a:cs typeface="Arial"/>
              </a:rPr>
              <a:t>y</a:t>
            </a:r>
            <a:r>
              <a:rPr sz="2000" dirty="0">
                <a:latin typeface="Arial"/>
                <a:cs typeface="Arial"/>
              </a:rPr>
              <a:t>be</a:t>
            </a:r>
            <a:r>
              <a:rPr sz="2000" spc="-15" dirty="0">
                <a:latin typeface="Arial"/>
                <a:cs typeface="Arial"/>
              </a:rPr>
              <a:t> </a:t>
            </a:r>
            <a:r>
              <a:rPr sz="2000" spc="5" dirty="0">
                <a:latin typeface="Arial"/>
                <a:cs typeface="Arial"/>
              </a:rPr>
              <a:t>s</a:t>
            </a:r>
            <a:r>
              <a:rPr sz="2000" dirty="0">
                <a:latin typeface="Arial"/>
                <a:cs typeface="Arial"/>
              </a:rPr>
              <a:t>o</a:t>
            </a:r>
            <a:r>
              <a:rPr sz="2000" spc="-5" dirty="0">
                <a:latin typeface="Arial"/>
                <a:cs typeface="Arial"/>
              </a:rPr>
              <a:t>m</a:t>
            </a:r>
            <a:r>
              <a:rPr sz="2000" dirty="0">
                <a:latin typeface="Arial"/>
                <a:cs typeface="Arial"/>
              </a:rPr>
              <a:t>e</a:t>
            </a:r>
            <a:r>
              <a:rPr sz="2000" spc="-3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c</a:t>
            </a:r>
            <a:r>
              <a:rPr sz="2000" dirty="0">
                <a:latin typeface="Arial"/>
                <a:cs typeface="Arial"/>
              </a:rPr>
              <a:t>on</a:t>
            </a:r>
            <a:r>
              <a:rPr sz="2000" spc="5" dirty="0">
                <a:latin typeface="Arial"/>
                <a:cs typeface="Arial"/>
              </a:rPr>
              <a:t>s</a:t>
            </a:r>
            <a:r>
              <a:rPr sz="2000" spc="-5" dirty="0">
                <a:latin typeface="Arial"/>
                <a:cs typeface="Arial"/>
              </a:rPr>
              <a:t>i</a:t>
            </a:r>
            <a:r>
              <a:rPr sz="2000" spc="5" dirty="0">
                <a:latin typeface="Arial"/>
                <a:cs typeface="Arial"/>
              </a:rPr>
              <a:t>s</a:t>
            </a:r>
            <a:r>
              <a:rPr sz="2000" spc="-10" dirty="0">
                <a:latin typeface="Arial"/>
                <a:cs typeface="Arial"/>
              </a:rPr>
              <a:t>t</a:t>
            </a:r>
            <a:r>
              <a:rPr sz="2000" dirty="0">
                <a:latin typeface="Arial"/>
                <a:cs typeface="Arial"/>
              </a:rPr>
              <a:t>ent</a:t>
            </a:r>
            <a:r>
              <a:rPr sz="2000" spc="-50" dirty="0">
                <a:latin typeface="Arial"/>
                <a:cs typeface="Arial"/>
              </a:rPr>
              <a:t> </a:t>
            </a:r>
            <a:r>
              <a:rPr sz="2000" spc="-5" dirty="0">
                <a:latin typeface="Arial"/>
                <a:cs typeface="Arial"/>
              </a:rPr>
              <a:t>m</a:t>
            </a:r>
            <a:r>
              <a:rPr sz="2000" dirty="0">
                <a:latin typeface="Arial"/>
                <a:cs typeface="Arial"/>
              </a:rPr>
              <a:t>or</a:t>
            </a:r>
            <a:r>
              <a:rPr sz="2000" spc="-5" dirty="0">
                <a:latin typeface="Arial"/>
                <a:cs typeface="Arial"/>
              </a:rPr>
              <a:t>t</a:t>
            </a:r>
            <a:r>
              <a:rPr sz="2000" dirty="0">
                <a:latin typeface="Arial"/>
                <a:cs typeface="Arial"/>
              </a:rPr>
              <a:t>a</a:t>
            </a:r>
            <a:r>
              <a:rPr sz="2000" spc="-5" dirty="0">
                <a:latin typeface="Arial"/>
                <a:cs typeface="Arial"/>
              </a:rPr>
              <a:t>lit</a:t>
            </a:r>
            <a:r>
              <a:rPr sz="2000" dirty="0">
                <a:latin typeface="Arial"/>
                <a:cs typeface="Arial"/>
              </a:rPr>
              <a:t>y</a:t>
            </a:r>
            <a:r>
              <a:rPr sz="2000" spc="-25" dirty="0">
                <a:latin typeface="Arial"/>
                <a:cs typeface="Arial"/>
              </a:rPr>
              <a:t> </a:t>
            </a:r>
            <a:r>
              <a:rPr sz="2000" dirty="0">
                <a:latin typeface="Arial"/>
                <a:cs typeface="Arial"/>
              </a:rPr>
              <a:t>at</a:t>
            </a:r>
            <a:r>
              <a:rPr sz="2000" spc="-25" dirty="0">
                <a:latin typeface="Arial"/>
                <a:cs typeface="Arial"/>
              </a:rPr>
              <a:t> </a:t>
            </a:r>
            <a:r>
              <a:rPr sz="2000" dirty="0">
                <a:latin typeface="Arial"/>
                <a:cs typeface="Arial"/>
              </a:rPr>
              <a:t>h</a:t>
            </a:r>
            <a:r>
              <a:rPr sz="2000" spc="-5" dirty="0">
                <a:latin typeface="Arial"/>
                <a:cs typeface="Arial"/>
              </a:rPr>
              <a:t>i</a:t>
            </a:r>
            <a:r>
              <a:rPr sz="2000" dirty="0">
                <a:latin typeface="Arial"/>
                <a:cs typeface="Arial"/>
              </a:rPr>
              <a:t>ghe</a:t>
            </a:r>
            <a:r>
              <a:rPr sz="2000" spc="5" dirty="0">
                <a:latin typeface="Arial"/>
                <a:cs typeface="Arial"/>
              </a:rPr>
              <a:t>s</a:t>
            </a:r>
            <a:r>
              <a:rPr sz="2000" dirty="0">
                <a:latin typeface="Arial"/>
                <a:cs typeface="Arial"/>
              </a:rPr>
              <a:t>t</a:t>
            </a:r>
            <a:r>
              <a:rPr sz="2000" spc="-25" dirty="0">
                <a:latin typeface="Arial"/>
                <a:cs typeface="Arial"/>
              </a:rPr>
              <a:t> </a:t>
            </a:r>
            <a:r>
              <a:rPr sz="2000" dirty="0">
                <a:latin typeface="Arial"/>
                <a:cs typeface="Arial"/>
              </a:rPr>
              <a:t>or</a:t>
            </a:r>
            <a:r>
              <a:rPr sz="2000" spc="-25" dirty="0">
                <a:latin typeface="Arial"/>
                <a:cs typeface="Arial"/>
              </a:rPr>
              <a:t> </a:t>
            </a:r>
            <a:r>
              <a:rPr sz="2000" spc="5" dirty="0">
                <a:latin typeface="Arial"/>
                <a:cs typeface="Arial"/>
              </a:rPr>
              <a:t>w</a:t>
            </a:r>
            <a:r>
              <a:rPr sz="2000" spc="-5" dirty="0">
                <a:latin typeface="Arial"/>
                <a:cs typeface="Arial"/>
              </a:rPr>
              <a:t>it</a:t>
            </a:r>
            <a:r>
              <a:rPr sz="2000" dirty="0">
                <a:latin typeface="Arial"/>
                <a:cs typeface="Arial"/>
              </a:rPr>
              <a:t>h</a:t>
            </a:r>
            <a:r>
              <a:rPr sz="2000" spc="-5" dirty="0">
                <a:latin typeface="Arial"/>
                <a:cs typeface="Arial"/>
              </a:rPr>
              <a:t> </a:t>
            </a:r>
            <a:r>
              <a:rPr sz="2000" spc="5" dirty="0">
                <a:latin typeface="Arial"/>
                <a:cs typeface="Arial"/>
              </a:rPr>
              <a:t>D</a:t>
            </a:r>
            <a:r>
              <a:rPr sz="2000" spc="-5" dirty="0">
                <a:latin typeface="Arial"/>
                <a:cs typeface="Arial"/>
              </a:rPr>
              <a:t>M</a:t>
            </a:r>
            <a:r>
              <a:rPr sz="2000" dirty="0">
                <a:latin typeface="Arial"/>
                <a:cs typeface="Arial"/>
              </a:rPr>
              <a:t>.</a:t>
            </a:r>
          </a:p>
          <a:p>
            <a:pPr marL="355600" marR="508634" indent="-342900">
              <a:lnSpc>
                <a:spcPct val="100000"/>
              </a:lnSpc>
              <a:spcBef>
                <a:spcPts val="650"/>
              </a:spcBef>
              <a:buChar char="•"/>
              <a:tabLst>
                <a:tab pos="355600" algn="l"/>
              </a:tabLst>
            </a:pPr>
            <a:r>
              <a:rPr lang="fr-CA" sz="2000" spc="-10" dirty="0" smtClean="0">
                <a:latin typeface="Arial"/>
                <a:cs typeface="Arial"/>
              </a:rPr>
              <a:t>En bout de ligne : aucune preuve convaincante que les œufs sont nocifs</a:t>
            </a:r>
            <a:endParaRPr sz="2000" dirty="0">
              <a:latin typeface="Arial"/>
              <a:cs typeface="Arial"/>
            </a:endParaRPr>
          </a:p>
        </p:txBody>
      </p:sp>
      <p:sp>
        <p:nvSpPr>
          <p:cNvPr id="4" name="object 4"/>
          <p:cNvSpPr txBox="1"/>
          <p:nvPr/>
        </p:nvSpPr>
        <p:spPr>
          <a:xfrm>
            <a:off x="76974" y="6080546"/>
            <a:ext cx="8874125" cy="630555"/>
          </a:xfrm>
          <a:prstGeom prst="rect">
            <a:avLst/>
          </a:prstGeom>
        </p:spPr>
        <p:txBody>
          <a:bodyPr vert="horz" wrap="square" lIns="0" tIns="0" rIns="0" bIns="0" rtlCol="0">
            <a:spAutoFit/>
          </a:bodyPr>
          <a:lstStyle/>
          <a:p>
            <a:pPr marL="12700" marR="5080">
              <a:lnSpc>
                <a:spcPct val="100000"/>
              </a:lnSpc>
            </a:pPr>
            <a:r>
              <a:rPr sz="1400" spc="-5" dirty="0">
                <a:latin typeface="Arial"/>
                <a:cs typeface="Arial"/>
              </a:rPr>
              <a:t>1</a:t>
            </a:r>
            <a:r>
              <a:rPr sz="1400" dirty="0">
                <a:latin typeface="Arial"/>
                <a:cs typeface="Arial"/>
              </a:rPr>
              <a:t>)</a:t>
            </a:r>
            <a:r>
              <a:rPr sz="1400" spc="-20" dirty="0">
                <a:latin typeface="Arial"/>
                <a:cs typeface="Arial"/>
              </a:rPr>
              <a:t> </a:t>
            </a:r>
            <a:r>
              <a:rPr sz="1400" spc="-5" dirty="0">
                <a:latin typeface="Arial"/>
                <a:cs typeface="Arial"/>
              </a:rPr>
              <a:t>Spen</a:t>
            </a:r>
            <a:r>
              <a:rPr sz="1400" spc="5" dirty="0">
                <a:latin typeface="Arial"/>
                <a:cs typeface="Arial"/>
              </a:rPr>
              <a:t>c</a:t>
            </a:r>
            <a:r>
              <a:rPr sz="1400" dirty="0">
                <a:latin typeface="Arial"/>
                <a:cs typeface="Arial"/>
              </a:rPr>
              <a:t>e</a:t>
            </a:r>
            <a:r>
              <a:rPr sz="1400" spc="-30" dirty="0">
                <a:latin typeface="Arial"/>
                <a:cs typeface="Arial"/>
              </a:rPr>
              <a:t> </a:t>
            </a:r>
            <a:r>
              <a:rPr sz="1400" spc="5" dirty="0">
                <a:latin typeface="Arial"/>
                <a:cs typeface="Arial"/>
              </a:rPr>
              <a:t>J</a:t>
            </a:r>
            <a:r>
              <a:rPr sz="1400" dirty="0">
                <a:latin typeface="Arial"/>
                <a:cs typeface="Arial"/>
              </a:rPr>
              <a:t>D</a:t>
            </a:r>
            <a:r>
              <a:rPr sz="1400" spc="-85" dirty="0">
                <a:latin typeface="Arial"/>
                <a:cs typeface="Arial"/>
              </a:rPr>
              <a:t> </a:t>
            </a:r>
            <a:r>
              <a:rPr sz="1400" spc="-5" dirty="0">
                <a:latin typeface="Arial"/>
                <a:cs typeface="Arial"/>
              </a:rPr>
              <a:t>A</a:t>
            </a:r>
            <a:r>
              <a:rPr sz="1400" spc="5" dirty="0">
                <a:latin typeface="Arial"/>
                <a:cs typeface="Arial"/>
              </a:rPr>
              <a:t>t</a:t>
            </a:r>
            <a:r>
              <a:rPr sz="1400" spc="-5" dirty="0">
                <a:latin typeface="Arial"/>
                <a:cs typeface="Arial"/>
              </a:rPr>
              <a:t>he</a:t>
            </a:r>
            <a:r>
              <a:rPr sz="1400" dirty="0">
                <a:latin typeface="Arial"/>
                <a:cs typeface="Arial"/>
              </a:rPr>
              <a:t>r</a:t>
            </a:r>
            <a:r>
              <a:rPr sz="1400" spc="-5" dirty="0">
                <a:latin typeface="Arial"/>
                <a:cs typeface="Arial"/>
              </a:rPr>
              <a:t>o</a:t>
            </a:r>
            <a:r>
              <a:rPr sz="1400" spc="5" dirty="0">
                <a:latin typeface="Arial"/>
                <a:cs typeface="Arial"/>
              </a:rPr>
              <a:t>s</a:t>
            </a:r>
            <a:r>
              <a:rPr sz="1400" spc="-10" dirty="0">
                <a:latin typeface="Arial"/>
                <a:cs typeface="Arial"/>
              </a:rPr>
              <a:t>c</a:t>
            </a:r>
            <a:r>
              <a:rPr sz="1400" dirty="0">
                <a:latin typeface="Arial"/>
                <a:cs typeface="Arial"/>
              </a:rPr>
              <a:t>l</a:t>
            </a:r>
            <a:r>
              <a:rPr sz="1400" spc="-5" dirty="0">
                <a:latin typeface="Arial"/>
                <a:cs typeface="Arial"/>
              </a:rPr>
              <a:t>e</a:t>
            </a:r>
            <a:r>
              <a:rPr sz="1400" dirty="0">
                <a:latin typeface="Arial"/>
                <a:cs typeface="Arial"/>
              </a:rPr>
              <a:t>r</a:t>
            </a:r>
            <a:r>
              <a:rPr sz="1400" spc="-15" dirty="0">
                <a:latin typeface="Arial"/>
                <a:cs typeface="Arial"/>
              </a:rPr>
              <a:t>o</a:t>
            </a:r>
            <a:r>
              <a:rPr sz="1400" spc="5" dirty="0">
                <a:latin typeface="Arial"/>
                <a:cs typeface="Arial"/>
              </a:rPr>
              <a:t>s</a:t>
            </a:r>
            <a:r>
              <a:rPr sz="1400" dirty="0">
                <a:latin typeface="Arial"/>
                <a:cs typeface="Arial"/>
              </a:rPr>
              <a:t>is</a:t>
            </a:r>
            <a:r>
              <a:rPr sz="1400" spc="-50" dirty="0">
                <a:latin typeface="Arial"/>
                <a:cs typeface="Arial"/>
              </a:rPr>
              <a:t> </a:t>
            </a:r>
            <a:r>
              <a:rPr sz="1400" spc="-5" dirty="0">
                <a:latin typeface="Arial"/>
                <a:cs typeface="Arial"/>
              </a:rPr>
              <a:t>201</a:t>
            </a:r>
            <a:r>
              <a:rPr sz="1400" dirty="0">
                <a:latin typeface="Arial"/>
                <a:cs typeface="Arial"/>
              </a:rPr>
              <a:t>2</a:t>
            </a:r>
            <a:r>
              <a:rPr sz="1400" spc="-105" dirty="0">
                <a:latin typeface="Arial"/>
                <a:cs typeface="Arial"/>
              </a:rPr>
              <a:t> </a:t>
            </a:r>
            <a:r>
              <a:rPr sz="1400" spc="-5" dirty="0">
                <a:latin typeface="Arial"/>
                <a:cs typeface="Arial"/>
              </a:rPr>
              <a:t>Au</a:t>
            </a:r>
            <a:r>
              <a:rPr sz="1400" dirty="0">
                <a:latin typeface="Arial"/>
                <a:cs typeface="Arial"/>
              </a:rPr>
              <a:t>g</a:t>
            </a:r>
            <a:r>
              <a:rPr sz="1400" spc="-10" dirty="0">
                <a:latin typeface="Arial"/>
                <a:cs typeface="Arial"/>
              </a:rPr>
              <a:t> </a:t>
            </a:r>
            <a:r>
              <a:rPr sz="1400" dirty="0">
                <a:latin typeface="Arial"/>
                <a:cs typeface="Arial"/>
              </a:rPr>
              <a:t>1</a:t>
            </a:r>
            <a:r>
              <a:rPr sz="1400" spc="-10" dirty="0">
                <a:latin typeface="Arial"/>
                <a:cs typeface="Arial"/>
              </a:rPr>
              <a:t> </a:t>
            </a:r>
            <a:r>
              <a:rPr sz="1400" spc="-5" dirty="0">
                <a:latin typeface="Arial"/>
                <a:cs typeface="Arial"/>
              </a:rPr>
              <a:t>epub</a:t>
            </a:r>
            <a:r>
              <a:rPr sz="1400" dirty="0">
                <a:latin typeface="Arial"/>
                <a:cs typeface="Arial"/>
              </a:rPr>
              <a:t>.</a:t>
            </a:r>
            <a:r>
              <a:rPr sz="1400" spc="-25" dirty="0">
                <a:latin typeface="Arial"/>
                <a:cs typeface="Arial"/>
              </a:rPr>
              <a:t> </a:t>
            </a:r>
            <a:r>
              <a:rPr sz="1400" spc="-5" dirty="0">
                <a:latin typeface="Arial"/>
                <a:cs typeface="Arial"/>
              </a:rPr>
              <a:t>2</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a</a:t>
            </a:r>
            <a:r>
              <a:rPr sz="1400" dirty="0">
                <a:latin typeface="Arial"/>
                <a:cs typeface="Arial"/>
              </a:rPr>
              <a:t>n</a:t>
            </a:r>
            <a:r>
              <a:rPr sz="1400" spc="-10" dirty="0">
                <a:latin typeface="Arial"/>
                <a:cs typeface="Arial"/>
              </a:rPr>
              <a:t> </a:t>
            </a:r>
            <a:r>
              <a:rPr sz="1400" dirty="0">
                <a:latin typeface="Arial"/>
                <a:cs typeface="Arial"/>
              </a:rPr>
              <a:t>J </a:t>
            </a:r>
            <a:r>
              <a:rPr sz="1400" spc="-10" dirty="0">
                <a:latin typeface="Arial"/>
                <a:cs typeface="Arial"/>
              </a:rPr>
              <a:t>C</a:t>
            </a:r>
            <a:r>
              <a:rPr sz="1400" spc="-5" dirty="0">
                <a:latin typeface="Arial"/>
                <a:cs typeface="Arial"/>
              </a:rPr>
              <a:t>a</a:t>
            </a:r>
            <a:r>
              <a:rPr sz="1400" dirty="0">
                <a:latin typeface="Arial"/>
                <a:cs typeface="Arial"/>
              </a:rPr>
              <a:t>r</a:t>
            </a:r>
            <a:r>
              <a:rPr sz="1400" spc="-5" dirty="0">
                <a:latin typeface="Arial"/>
                <a:cs typeface="Arial"/>
              </a:rPr>
              <a:t>d</a:t>
            </a:r>
            <a:r>
              <a:rPr sz="1400" dirty="0">
                <a:latin typeface="Arial"/>
                <a:cs typeface="Arial"/>
              </a:rPr>
              <a:t>i</a:t>
            </a:r>
            <a:r>
              <a:rPr sz="1400" spc="-5" dirty="0">
                <a:latin typeface="Arial"/>
                <a:cs typeface="Arial"/>
              </a:rPr>
              <a:t>o</a:t>
            </a:r>
            <a:r>
              <a:rPr sz="1400" dirty="0">
                <a:latin typeface="Arial"/>
                <a:cs typeface="Arial"/>
              </a:rPr>
              <a:t>l</a:t>
            </a:r>
            <a:r>
              <a:rPr sz="1400" spc="-20" dirty="0">
                <a:latin typeface="Arial"/>
                <a:cs typeface="Arial"/>
              </a:rPr>
              <a:t> </a:t>
            </a:r>
            <a:r>
              <a:rPr sz="1400" spc="-5" dirty="0">
                <a:latin typeface="Arial"/>
                <a:cs typeface="Arial"/>
              </a:rPr>
              <a:t>2010</a:t>
            </a:r>
            <a:r>
              <a:rPr sz="1400" spc="5" dirty="0">
                <a:latin typeface="Arial"/>
                <a:cs typeface="Arial"/>
              </a:rPr>
              <a:t>;</a:t>
            </a:r>
            <a:r>
              <a:rPr sz="1400" spc="-5" dirty="0">
                <a:latin typeface="Arial"/>
                <a:cs typeface="Arial"/>
              </a:rPr>
              <a:t>26</a:t>
            </a:r>
            <a:r>
              <a:rPr sz="1400" spc="-15" dirty="0">
                <a:latin typeface="Arial"/>
                <a:cs typeface="Arial"/>
              </a:rPr>
              <a:t>(</a:t>
            </a:r>
            <a:r>
              <a:rPr sz="1400" spc="-5" dirty="0">
                <a:latin typeface="Arial"/>
                <a:cs typeface="Arial"/>
              </a:rPr>
              <a:t>9</a:t>
            </a:r>
            <a:r>
              <a:rPr sz="1400" spc="-15" dirty="0">
                <a:latin typeface="Arial"/>
                <a:cs typeface="Arial"/>
              </a:rPr>
              <a:t>)</a:t>
            </a:r>
            <a:r>
              <a:rPr sz="1400" spc="-10" dirty="0">
                <a:latin typeface="Arial"/>
                <a:cs typeface="Arial"/>
              </a:rPr>
              <a:t>:</a:t>
            </a:r>
            <a:r>
              <a:rPr sz="1400" spc="-5" dirty="0">
                <a:latin typeface="Arial"/>
                <a:cs typeface="Arial"/>
              </a:rPr>
              <a:t>e3</a:t>
            </a:r>
            <a:r>
              <a:rPr sz="1400" spc="-15" dirty="0">
                <a:latin typeface="Arial"/>
                <a:cs typeface="Arial"/>
              </a:rPr>
              <a:t>3</a:t>
            </a:r>
            <a:r>
              <a:rPr sz="1400" dirty="0">
                <a:latin typeface="Arial"/>
                <a:cs typeface="Arial"/>
              </a:rPr>
              <a:t>6</a:t>
            </a:r>
            <a:r>
              <a:rPr sz="1400" spc="-15" dirty="0">
                <a:latin typeface="Arial"/>
                <a:cs typeface="Arial"/>
              </a:rPr>
              <a:t>-</a:t>
            </a:r>
            <a:r>
              <a:rPr sz="1400" spc="-5" dirty="0">
                <a:latin typeface="Arial"/>
                <a:cs typeface="Arial"/>
              </a:rPr>
              <a:t>e3</a:t>
            </a:r>
            <a:r>
              <a:rPr sz="1400" spc="-15" dirty="0">
                <a:latin typeface="Arial"/>
                <a:cs typeface="Arial"/>
              </a:rPr>
              <a:t>3</a:t>
            </a:r>
            <a:r>
              <a:rPr sz="1400" spc="-5" dirty="0">
                <a:latin typeface="Arial"/>
                <a:cs typeface="Arial"/>
              </a:rPr>
              <a:t>9</a:t>
            </a:r>
            <a:r>
              <a:rPr sz="1400" dirty="0">
                <a:latin typeface="Arial"/>
                <a:cs typeface="Arial"/>
              </a:rPr>
              <a:t>.</a:t>
            </a:r>
            <a:r>
              <a:rPr sz="1400" spc="-50" dirty="0">
                <a:latin typeface="Arial"/>
                <a:cs typeface="Arial"/>
              </a:rPr>
              <a:t> </a:t>
            </a:r>
            <a:r>
              <a:rPr sz="1400" spc="-5" dirty="0">
                <a:latin typeface="Arial"/>
                <a:cs typeface="Arial"/>
              </a:rPr>
              <a:t>3</a:t>
            </a:r>
            <a:r>
              <a:rPr sz="1400" dirty="0">
                <a:latin typeface="Arial"/>
                <a:cs typeface="Arial"/>
              </a:rPr>
              <a:t>)</a:t>
            </a:r>
            <a:r>
              <a:rPr sz="1400" spc="-5" dirty="0">
                <a:latin typeface="Arial"/>
                <a:cs typeface="Arial"/>
              </a:rPr>
              <a:t> </a:t>
            </a:r>
            <a:r>
              <a:rPr sz="1400" dirty="0">
                <a:latin typeface="Arial"/>
                <a:cs typeface="Arial"/>
              </a:rPr>
              <a:t>J</a:t>
            </a:r>
            <a:r>
              <a:rPr sz="1400" spc="-85" dirty="0">
                <a:latin typeface="Arial"/>
                <a:cs typeface="Arial"/>
              </a:rPr>
              <a:t> </a:t>
            </a:r>
            <a:r>
              <a:rPr sz="1400" spc="-5" dirty="0">
                <a:latin typeface="Arial"/>
                <a:cs typeface="Arial"/>
              </a:rPr>
              <a:t>A</a:t>
            </a:r>
            <a:r>
              <a:rPr sz="1400" dirty="0">
                <a:latin typeface="Arial"/>
                <a:cs typeface="Arial"/>
              </a:rPr>
              <a:t>m</a:t>
            </a:r>
            <a:r>
              <a:rPr sz="1400" spc="-15" dirty="0">
                <a:latin typeface="Arial"/>
                <a:cs typeface="Arial"/>
              </a:rPr>
              <a:t> </a:t>
            </a:r>
            <a:r>
              <a:rPr sz="1400" spc="-10" dirty="0">
                <a:latin typeface="Arial"/>
                <a:cs typeface="Arial"/>
              </a:rPr>
              <a:t>C</a:t>
            </a:r>
            <a:r>
              <a:rPr sz="1400" spc="-5" dirty="0">
                <a:latin typeface="Arial"/>
                <a:cs typeface="Arial"/>
              </a:rPr>
              <a:t>o</a:t>
            </a:r>
            <a:r>
              <a:rPr sz="1400" dirty="0">
                <a:latin typeface="Arial"/>
                <a:cs typeface="Arial"/>
              </a:rPr>
              <a:t>ll</a:t>
            </a:r>
            <a:r>
              <a:rPr sz="1400" spc="5" dirty="0">
                <a:latin typeface="Arial"/>
                <a:cs typeface="Arial"/>
              </a:rPr>
              <a:t> </a:t>
            </a:r>
            <a:r>
              <a:rPr sz="1400" spc="-10" dirty="0">
                <a:latin typeface="Arial"/>
                <a:cs typeface="Arial"/>
              </a:rPr>
              <a:t>N</a:t>
            </a:r>
            <a:r>
              <a:rPr sz="1400" spc="-5" dirty="0">
                <a:latin typeface="Arial"/>
                <a:cs typeface="Arial"/>
              </a:rPr>
              <a:t>u</a:t>
            </a:r>
            <a:r>
              <a:rPr sz="1400" dirty="0">
                <a:latin typeface="Arial"/>
                <a:cs typeface="Arial"/>
              </a:rPr>
              <a:t>t</a:t>
            </a:r>
            <a:r>
              <a:rPr sz="1400" spc="-15" dirty="0">
                <a:latin typeface="Arial"/>
                <a:cs typeface="Arial"/>
              </a:rPr>
              <a:t> </a:t>
            </a:r>
            <a:r>
              <a:rPr sz="1400" spc="-5" dirty="0">
                <a:latin typeface="Arial"/>
                <a:cs typeface="Arial"/>
              </a:rPr>
              <a:t>2004; 23</a:t>
            </a:r>
            <a:r>
              <a:rPr sz="1400" dirty="0">
                <a:latin typeface="Arial"/>
                <a:cs typeface="Arial"/>
              </a:rPr>
              <a:t>:</a:t>
            </a:r>
            <a:r>
              <a:rPr sz="1400" spc="-15" dirty="0">
                <a:latin typeface="Arial"/>
                <a:cs typeface="Arial"/>
              </a:rPr>
              <a:t> </a:t>
            </a:r>
            <a:r>
              <a:rPr sz="1400" spc="-5" dirty="0">
                <a:latin typeface="Arial"/>
                <a:cs typeface="Arial"/>
              </a:rPr>
              <a:t>596</a:t>
            </a:r>
            <a:r>
              <a:rPr sz="1400" dirty="0">
                <a:latin typeface="Arial"/>
                <a:cs typeface="Arial"/>
              </a:rPr>
              <a:t>S–</a:t>
            </a:r>
            <a:r>
              <a:rPr sz="1400" spc="-5" dirty="0">
                <a:latin typeface="Arial"/>
                <a:cs typeface="Arial"/>
              </a:rPr>
              <a:t>600S</a:t>
            </a:r>
            <a:r>
              <a:rPr sz="1400" dirty="0">
                <a:latin typeface="Arial"/>
                <a:cs typeface="Arial"/>
              </a:rPr>
              <a:t>. </a:t>
            </a:r>
            <a:r>
              <a:rPr sz="1400" spc="-30" dirty="0">
                <a:latin typeface="Arial"/>
                <a:cs typeface="Arial"/>
              </a:rPr>
              <a:t> </a:t>
            </a:r>
            <a:r>
              <a:rPr sz="1400" spc="-5" dirty="0">
                <a:latin typeface="Arial"/>
                <a:cs typeface="Arial"/>
              </a:rPr>
              <a:t>4</a:t>
            </a:r>
            <a:r>
              <a:rPr sz="1400" dirty="0">
                <a:latin typeface="Arial"/>
                <a:cs typeface="Arial"/>
              </a:rPr>
              <a:t>)</a:t>
            </a:r>
            <a:r>
              <a:rPr sz="1400" spc="-30" dirty="0">
                <a:latin typeface="Arial"/>
                <a:cs typeface="Arial"/>
              </a:rPr>
              <a:t> </a:t>
            </a:r>
            <a:r>
              <a:rPr sz="1400" spc="-5" dirty="0">
                <a:latin typeface="Arial"/>
                <a:cs typeface="Arial"/>
              </a:rPr>
              <a:t>B</a:t>
            </a:r>
            <a:r>
              <a:rPr sz="1400" dirty="0">
                <a:latin typeface="Arial"/>
                <a:cs typeface="Arial"/>
              </a:rPr>
              <a:t>r</a:t>
            </a:r>
            <a:r>
              <a:rPr sz="1400" spc="-5" dirty="0">
                <a:latin typeface="Arial"/>
                <a:cs typeface="Arial"/>
              </a:rPr>
              <a:t> </a:t>
            </a:r>
            <a:r>
              <a:rPr sz="1400" dirty="0">
                <a:latin typeface="Arial"/>
                <a:cs typeface="Arial"/>
              </a:rPr>
              <a:t>J </a:t>
            </a:r>
            <a:r>
              <a:rPr sz="1400" spc="-10" dirty="0">
                <a:latin typeface="Arial"/>
                <a:cs typeface="Arial"/>
              </a:rPr>
              <a:t>N</a:t>
            </a:r>
            <a:r>
              <a:rPr sz="1400" spc="-5" dirty="0">
                <a:latin typeface="Arial"/>
                <a:cs typeface="Arial"/>
              </a:rPr>
              <a:t>u</a:t>
            </a:r>
            <a:r>
              <a:rPr sz="1400" spc="5" dirty="0">
                <a:latin typeface="Arial"/>
                <a:cs typeface="Arial"/>
              </a:rPr>
              <a:t>t</a:t>
            </a:r>
            <a:r>
              <a:rPr sz="1400" spc="-75" dirty="0">
                <a:latin typeface="Arial"/>
                <a:cs typeface="Arial"/>
              </a:rPr>
              <a:t>r</a:t>
            </a:r>
            <a:r>
              <a:rPr sz="1400" dirty="0">
                <a:latin typeface="Arial"/>
                <a:cs typeface="Arial"/>
              </a:rPr>
              <a:t>.</a:t>
            </a:r>
            <a:r>
              <a:rPr sz="1400" spc="-25" dirty="0">
                <a:latin typeface="Arial"/>
                <a:cs typeface="Arial"/>
              </a:rPr>
              <a:t> </a:t>
            </a:r>
            <a:r>
              <a:rPr sz="1400" spc="-5" dirty="0">
                <a:latin typeface="Arial"/>
                <a:cs typeface="Arial"/>
              </a:rPr>
              <a:t>2006</a:t>
            </a:r>
            <a:r>
              <a:rPr sz="1400" spc="5" dirty="0">
                <a:latin typeface="Arial"/>
                <a:cs typeface="Arial"/>
              </a:rPr>
              <a:t>;</a:t>
            </a:r>
            <a:r>
              <a:rPr sz="1400" spc="-5" dirty="0">
                <a:latin typeface="Arial"/>
                <a:cs typeface="Arial"/>
              </a:rPr>
              <a:t>96</a:t>
            </a:r>
            <a:r>
              <a:rPr sz="1400" spc="-10" dirty="0">
                <a:latin typeface="Arial"/>
                <a:cs typeface="Arial"/>
              </a:rPr>
              <a:t>:</a:t>
            </a:r>
            <a:r>
              <a:rPr sz="1400" spc="-5" dirty="0">
                <a:latin typeface="Arial"/>
                <a:cs typeface="Arial"/>
              </a:rPr>
              <a:t>9</a:t>
            </a:r>
            <a:r>
              <a:rPr sz="1400" spc="-15" dirty="0">
                <a:latin typeface="Arial"/>
                <a:cs typeface="Arial"/>
              </a:rPr>
              <a:t>2</a:t>
            </a:r>
            <a:r>
              <a:rPr sz="1400" dirty="0">
                <a:latin typeface="Arial"/>
                <a:cs typeface="Arial"/>
              </a:rPr>
              <a:t>1</a:t>
            </a:r>
            <a:r>
              <a:rPr sz="1400" spc="-15" dirty="0">
                <a:latin typeface="Arial"/>
                <a:cs typeface="Arial"/>
              </a:rPr>
              <a:t>-</a:t>
            </a:r>
            <a:r>
              <a:rPr sz="1400" spc="-5" dirty="0">
                <a:latin typeface="Arial"/>
                <a:cs typeface="Arial"/>
              </a:rPr>
              <a:t>8</a:t>
            </a:r>
            <a:r>
              <a:rPr sz="1400" dirty="0">
                <a:latin typeface="Arial"/>
                <a:cs typeface="Arial"/>
              </a:rPr>
              <a:t>. </a:t>
            </a:r>
            <a:r>
              <a:rPr sz="1400" spc="-114" dirty="0">
                <a:latin typeface="Arial"/>
                <a:cs typeface="Arial"/>
              </a:rPr>
              <a:t> </a:t>
            </a:r>
            <a:r>
              <a:rPr sz="1400" spc="-5" dirty="0">
                <a:latin typeface="Arial"/>
                <a:cs typeface="Arial"/>
              </a:rPr>
              <a:t>A</a:t>
            </a:r>
            <a:r>
              <a:rPr sz="1400" dirty="0">
                <a:latin typeface="Arial"/>
                <a:cs typeface="Arial"/>
              </a:rPr>
              <a:t>m</a:t>
            </a:r>
            <a:r>
              <a:rPr sz="1400" spc="-15" dirty="0">
                <a:latin typeface="Arial"/>
                <a:cs typeface="Arial"/>
              </a:rPr>
              <a:t> </a:t>
            </a:r>
            <a:r>
              <a:rPr sz="1400" dirty="0">
                <a:latin typeface="Arial"/>
                <a:cs typeface="Arial"/>
              </a:rPr>
              <a:t>J</a:t>
            </a:r>
            <a:r>
              <a:rPr sz="1400" spc="-15" dirty="0">
                <a:latin typeface="Arial"/>
                <a:cs typeface="Arial"/>
              </a:rPr>
              <a:t> </a:t>
            </a:r>
            <a:r>
              <a:rPr sz="1400" spc="-10" dirty="0">
                <a:latin typeface="Arial"/>
                <a:cs typeface="Arial"/>
              </a:rPr>
              <a:t>C</a:t>
            </a:r>
            <a:r>
              <a:rPr sz="1400" dirty="0">
                <a:latin typeface="Arial"/>
                <a:cs typeface="Arial"/>
              </a:rPr>
              <a:t>lin</a:t>
            </a:r>
            <a:r>
              <a:rPr sz="1400" spc="5" dirty="0">
                <a:latin typeface="Arial"/>
                <a:cs typeface="Arial"/>
              </a:rPr>
              <a:t> </a:t>
            </a:r>
            <a:r>
              <a:rPr sz="1400" spc="-10" dirty="0">
                <a:latin typeface="Arial"/>
                <a:cs typeface="Arial"/>
              </a:rPr>
              <a:t>N</a:t>
            </a:r>
            <a:r>
              <a:rPr sz="1400" spc="-5" dirty="0">
                <a:latin typeface="Arial"/>
                <a:cs typeface="Arial"/>
              </a:rPr>
              <a:t>u</a:t>
            </a:r>
            <a:r>
              <a:rPr sz="1400" spc="5" dirty="0">
                <a:latin typeface="Arial"/>
                <a:cs typeface="Arial"/>
              </a:rPr>
              <a:t>t</a:t>
            </a:r>
            <a:r>
              <a:rPr sz="1400" spc="-75" dirty="0">
                <a:latin typeface="Arial"/>
                <a:cs typeface="Arial"/>
              </a:rPr>
              <a:t>r</a:t>
            </a:r>
            <a:r>
              <a:rPr sz="1400" dirty="0">
                <a:latin typeface="Arial"/>
                <a:cs typeface="Arial"/>
              </a:rPr>
              <a:t>.</a:t>
            </a:r>
            <a:r>
              <a:rPr sz="1400" spc="-25" dirty="0">
                <a:latin typeface="Arial"/>
                <a:cs typeface="Arial"/>
              </a:rPr>
              <a:t> </a:t>
            </a:r>
            <a:r>
              <a:rPr sz="1400" spc="-5" dirty="0">
                <a:latin typeface="Arial"/>
                <a:cs typeface="Arial"/>
              </a:rPr>
              <a:t>2008</a:t>
            </a:r>
            <a:r>
              <a:rPr sz="1400" spc="5" dirty="0">
                <a:latin typeface="Arial"/>
                <a:cs typeface="Arial"/>
              </a:rPr>
              <a:t>;</a:t>
            </a:r>
            <a:r>
              <a:rPr sz="1400" spc="-5" dirty="0">
                <a:latin typeface="Arial"/>
                <a:cs typeface="Arial"/>
              </a:rPr>
              <a:t>8</a:t>
            </a:r>
            <a:r>
              <a:rPr sz="1400" spc="-15" dirty="0">
                <a:latin typeface="Arial"/>
                <a:cs typeface="Arial"/>
              </a:rPr>
              <a:t>7</a:t>
            </a:r>
            <a:r>
              <a:rPr sz="1400" spc="5" dirty="0">
                <a:latin typeface="Arial"/>
                <a:cs typeface="Arial"/>
              </a:rPr>
              <a:t>:</a:t>
            </a:r>
            <a:r>
              <a:rPr sz="1400" spc="-15" dirty="0">
                <a:latin typeface="Arial"/>
                <a:cs typeface="Arial"/>
              </a:rPr>
              <a:t>9</a:t>
            </a:r>
            <a:r>
              <a:rPr sz="1400" spc="-5" dirty="0">
                <a:latin typeface="Arial"/>
                <a:cs typeface="Arial"/>
              </a:rPr>
              <a:t>6</a:t>
            </a:r>
            <a:r>
              <a:rPr sz="1400" spc="-15" dirty="0">
                <a:latin typeface="Arial"/>
                <a:cs typeface="Arial"/>
              </a:rPr>
              <a:t>4</a:t>
            </a:r>
            <a:r>
              <a:rPr sz="1400" dirty="0">
                <a:latin typeface="Arial"/>
                <a:cs typeface="Arial"/>
              </a:rPr>
              <a:t>-</a:t>
            </a:r>
            <a:r>
              <a:rPr sz="1400" spc="-5" dirty="0">
                <a:latin typeface="Arial"/>
                <a:cs typeface="Arial"/>
              </a:rPr>
              <a:t>9</a:t>
            </a:r>
            <a:r>
              <a:rPr sz="1400" dirty="0">
                <a:latin typeface="Arial"/>
                <a:cs typeface="Arial"/>
              </a:rPr>
              <a:t>. </a:t>
            </a:r>
            <a:r>
              <a:rPr sz="1400" spc="-45" dirty="0">
                <a:latin typeface="Arial"/>
                <a:cs typeface="Arial"/>
              </a:rPr>
              <a:t> </a:t>
            </a:r>
            <a:r>
              <a:rPr sz="1400" spc="-10" dirty="0">
                <a:latin typeface="Arial"/>
                <a:cs typeface="Arial"/>
              </a:rPr>
              <a:t>M</a:t>
            </a:r>
            <a:r>
              <a:rPr sz="1400" spc="-5" dirty="0">
                <a:latin typeface="Arial"/>
                <a:cs typeface="Arial"/>
              </a:rPr>
              <a:t>e</a:t>
            </a:r>
            <a:r>
              <a:rPr sz="1400" dirty="0">
                <a:latin typeface="Arial"/>
                <a:cs typeface="Arial"/>
              </a:rPr>
              <a:t>d</a:t>
            </a:r>
            <a:r>
              <a:rPr sz="1400" spc="-20" dirty="0">
                <a:latin typeface="Arial"/>
                <a:cs typeface="Arial"/>
              </a:rPr>
              <a:t> </a:t>
            </a:r>
            <a:r>
              <a:rPr sz="1400" spc="-5" dirty="0">
                <a:latin typeface="Arial"/>
                <a:cs typeface="Arial"/>
              </a:rPr>
              <a:t>S</a:t>
            </a:r>
            <a:r>
              <a:rPr sz="1400" spc="5" dirty="0">
                <a:latin typeface="Arial"/>
                <a:cs typeface="Arial"/>
              </a:rPr>
              <a:t>c</a:t>
            </a:r>
            <a:r>
              <a:rPr sz="1400" dirty="0">
                <a:latin typeface="Arial"/>
                <a:cs typeface="Arial"/>
              </a:rPr>
              <a:t>i</a:t>
            </a:r>
            <a:r>
              <a:rPr sz="1400" spc="-5" dirty="0">
                <a:latin typeface="Arial"/>
                <a:cs typeface="Arial"/>
              </a:rPr>
              <a:t> </a:t>
            </a:r>
            <a:r>
              <a:rPr sz="1400" spc="-10" dirty="0">
                <a:latin typeface="Arial"/>
                <a:cs typeface="Arial"/>
              </a:rPr>
              <a:t>M</a:t>
            </a:r>
            <a:r>
              <a:rPr sz="1400" spc="-5" dirty="0">
                <a:latin typeface="Arial"/>
                <a:cs typeface="Arial"/>
              </a:rPr>
              <a:t>on</a:t>
            </a:r>
            <a:r>
              <a:rPr sz="1400" dirty="0">
                <a:latin typeface="Arial"/>
                <a:cs typeface="Arial"/>
              </a:rPr>
              <a:t>i</a:t>
            </a:r>
            <a:r>
              <a:rPr sz="1400" spc="5" dirty="0">
                <a:latin typeface="Arial"/>
                <a:cs typeface="Arial"/>
              </a:rPr>
              <a:t>t</a:t>
            </a:r>
            <a:r>
              <a:rPr sz="1400" dirty="0">
                <a:latin typeface="Arial"/>
                <a:cs typeface="Arial"/>
              </a:rPr>
              <a:t>.</a:t>
            </a:r>
            <a:r>
              <a:rPr sz="1400" spc="-40" dirty="0">
                <a:latin typeface="Arial"/>
                <a:cs typeface="Arial"/>
              </a:rPr>
              <a:t> </a:t>
            </a:r>
            <a:r>
              <a:rPr sz="1400" spc="-5" dirty="0">
                <a:latin typeface="Arial"/>
                <a:cs typeface="Arial"/>
              </a:rPr>
              <a:t>2007</a:t>
            </a:r>
            <a:r>
              <a:rPr sz="1400" spc="5" dirty="0">
                <a:latin typeface="Arial"/>
                <a:cs typeface="Arial"/>
              </a:rPr>
              <a:t>;</a:t>
            </a:r>
            <a:r>
              <a:rPr sz="1400" spc="-5" dirty="0">
                <a:latin typeface="Arial"/>
                <a:cs typeface="Arial"/>
              </a:rPr>
              <a:t>13</a:t>
            </a:r>
            <a:r>
              <a:rPr sz="1400" spc="5" dirty="0">
                <a:latin typeface="Arial"/>
                <a:cs typeface="Arial"/>
              </a:rPr>
              <a:t>:</a:t>
            </a:r>
            <a:r>
              <a:rPr sz="1400" spc="-10" dirty="0">
                <a:latin typeface="Arial"/>
                <a:cs typeface="Arial"/>
              </a:rPr>
              <a:t>CR</a:t>
            </a:r>
            <a:r>
              <a:rPr sz="1400" dirty="0">
                <a:latin typeface="Arial"/>
                <a:cs typeface="Arial"/>
              </a:rPr>
              <a:t>1</a:t>
            </a:r>
            <a:r>
              <a:rPr sz="1400" spc="-15" dirty="0">
                <a:latin typeface="Arial"/>
                <a:cs typeface="Arial"/>
              </a:rPr>
              <a:t>-</a:t>
            </a:r>
            <a:r>
              <a:rPr sz="1400" spc="-5" dirty="0">
                <a:latin typeface="Arial"/>
                <a:cs typeface="Arial"/>
              </a:rPr>
              <a:t>8</a:t>
            </a:r>
            <a:r>
              <a:rPr sz="1400" dirty="0">
                <a:latin typeface="Arial"/>
                <a:cs typeface="Arial"/>
              </a:rPr>
              <a:t>.</a:t>
            </a:r>
            <a:r>
              <a:rPr sz="1400" spc="-40" dirty="0">
                <a:latin typeface="Arial"/>
                <a:cs typeface="Arial"/>
              </a:rPr>
              <a:t> </a:t>
            </a:r>
            <a:r>
              <a:rPr sz="1400" spc="-5" dirty="0">
                <a:latin typeface="Arial"/>
                <a:cs typeface="Arial"/>
              </a:rPr>
              <a:t>5</a:t>
            </a:r>
            <a:r>
              <a:rPr sz="1400" dirty="0">
                <a:latin typeface="Arial"/>
                <a:cs typeface="Arial"/>
              </a:rPr>
              <a:t>) </a:t>
            </a:r>
            <a:r>
              <a:rPr sz="1400" u="sng" spc="-5" dirty="0">
                <a:solidFill>
                  <a:srgbClr val="009999"/>
                </a:solidFill>
                <a:latin typeface="Arial"/>
                <a:cs typeface="Arial"/>
                <a:hlinkClick r:id="rId2"/>
              </a:rPr>
              <a:t>h</a:t>
            </a:r>
            <a:r>
              <a:rPr sz="1400" u="sng" spc="5" dirty="0">
                <a:solidFill>
                  <a:srgbClr val="009999"/>
                </a:solidFill>
                <a:latin typeface="Arial"/>
                <a:cs typeface="Arial"/>
                <a:hlinkClick r:id="rId2"/>
              </a:rPr>
              <a:t>tt</a:t>
            </a:r>
            <a:r>
              <a:rPr sz="1400" u="sng" spc="-5" dirty="0">
                <a:solidFill>
                  <a:srgbClr val="009999"/>
                </a:solidFill>
                <a:latin typeface="Arial"/>
                <a:cs typeface="Arial"/>
                <a:hlinkClick r:id="rId2"/>
              </a:rPr>
              <a:t>p</a:t>
            </a:r>
            <a:r>
              <a:rPr sz="1400" u="sng" spc="5" dirty="0">
                <a:solidFill>
                  <a:srgbClr val="009999"/>
                </a:solidFill>
                <a:latin typeface="Arial"/>
                <a:cs typeface="Arial"/>
                <a:hlinkClick r:id="rId2"/>
              </a:rPr>
              <a:t>:</a:t>
            </a:r>
            <a:r>
              <a:rPr sz="1400" u="sng" spc="-10" dirty="0">
                <a:solidFill>
                  <a:srgbClr val="009999"/>
                </a:solidFill>
                <a:latin typeface="Arial"/>
                <a:cs typeface="Arial"/>
                <a:hlinkClick r:id="rId2"/>
              </a:rPr>
              <a:t>/</a:t>
            </a:r>
            <a:r>
              <a:rPr sz="1400" u="sng" spc="5" dirty="0">
                <a:solidFill>
                  <a:srgbClr val="009999"/>
                </a:solidFill>
                <a:latin typeface="Arial"/>
                <a:cs typeface="Arial"/>
                <a:hlinkClick r:id="rId2"/>
              </a:rPr>
              <a:t>/</a:t>
            </a:r>
            <a:r>
              <a:rPr sz="1400" u="sng" spc="-20" dirty="0">
                <a:solidFill>
                  <a:srgbClr val="009999"/>
                </a:solidFill>
                <a:latin typeface="Arial"/>
                <a:cs typeface="Arial"/>
                <a:hlinkClick r:id="rId2"/>
              </a:rPr>
              <a:t>ww</a:t>
            </a:r>
            <a:r>
              <a:rPr sz="1400" u="sng" spc="-90" dirty="0">
                <a:solidFill>
                  <a:srgbClr val="009999"/>
                </a:solidFill>
                <a:latin typeface="Arial"/>
                <a:cs typeface="Arial"/>
                <a:hlinkClick r:id="rId2"/>
              </a:rPr>
              <a:t>w</a:t>
            </a:r>
            <a:r>
              <a:rPr sz="1400" u="sng" spc="5" dirty="0">
                <a:solidFill>
                  <a:srgbClr val="009999"/>
                </a:solidFill>
                <a:latin typeface="Arial"/>
                <a:cs typeface="Arial"/>
                <a:hlinkClick r:id="rId2"/>
              </a:rPr>
              <a:t>.</a:t>
            </a:r>
            <a:r>
              <a:rPr sz="1400" u="sng" spc="-5" dirty="0">
                <a:solidFill>
                  <a:srgbClr val="009999"/>
                </a:solidFill>
                <a:latin typeface="Arial"/>
                <a:cs typeface="Arial"/>
                <a:hlinkClick r:id="rId2"/>
              </a:rPr>
              <a:t>hu</a:t>
            </a:r>
            <a:r>
              <a:rPr sz="1400" u="sng" spc="-20" dirty="0">
                <a:solidFill>
                  <a:srgbClr val="009999"/>
                </a:solidFill>
                <a:latin typeface="Arial"/>
                <a:cs typeface="Arial"/>
                <a:hlinkClick r:id="rId2"/>
              </a:rPr>
              <a:t>f</a:t>
            </a:r>
            <a:r>
              <a:rPr sz="1400" u="sng" spc="5" dirty="0">
                <a:solidFill>
                  <a:srgbClr val="009999"/>
                </a:solidFill>
                <a:latin typeface="Arial"/>
                <a:cs typeface="Arial"/>
                <a:hlinkClick r:id="rId2"/>
              </a:rPr>
              <a:t>f</a:t>
            </a:r>
            <a:r>
              <a:rPr sz="1400" u="sng" dirty="0">
                <a:solidFill>
                  <a:srgbClr val="009999"/>
                </a:solidFill>
                <a:latin typeface="Arial"/>
                <a:cs typeface="Arial"/>
                <a:hlinkClick r:id="rId2"/>
              </a:rPr>
              <a:t>i</a:t>
            </a:r>
            <a:r>
              <a:rPr sz="1400" u="sng" spc="-5" dirty="0">
                <a:solidFill>
                  <a:srgbClr val="009999"/>
                </a:solidFill>
                <a:latin typeface="Arial"/>
                <a:cs typeface="Arial"/>
                <a:hlinkClick r:id="rId2"/>
              </a:rPr>
              <a:t>n</a:t>
            </a:r>
            <a:r>
              <a:rPr sz="1400" u="sng" spc="-15" dirty="0">
                <a:solidFill>
                  <a:srgbClr val="009999"/>
                </a:solidFill>
                <a:latin typeface="Arial"/>
                <a:cs typeface="Arial"/>
                <a:hlinkClick r:id="rId2"/>
              </a:rPr>
              <a:t>g</a:t>
            </a:r>
            <a:r>
              <a:rPr sz="1400" u="sng" spc="5" dirty="0">
                <a:solidFill>
                  <a:srgbClr val="009999"/>
                </a:solidFill>
                <a:latin typeface="Arial"/>
                <a:cs typeface="Arial"/>
                <a:hlinkClick r:id="rId2"/>
              </a:rPr>
              <a:t>t</a:t>
            </a:r>
            <a:r>
              <a:rPr sz="1400" u="sng" spc="-15" dirty="0">
                <a:solidFill>
                  <a:srgbClr val="009999"/>
                </a:solidFill>
                <a:latin typeface="Arial"/>
                <a:cs typeface="Arial"/>
                <a:hlinkClick r:id="rId2"/>
              </a:rPr>
              <a:t>o</a:t>
            </a:r>
            <a:r>
              <a:rPr sz="1400" u="sng" spc="-5" dirty="0">
                <a:solidFill>
                  <a:srgbClr val="009999"/>
                </a:solidFill>
                <a:latin typeface="Arial"/>
                <a:cs typeface="Arial"/>
                <a:hlinkClick r:id="rId2"/>
              </a:rPr>
              <a:t>np</a:t>
            </a:r>
            <a:r>
              <a:rPr sz="1400" u="sng" spc="-15" dirty="0">
                <a:solidFill>
                  <a:srgbClr val="009999"/>
                </a:solidFill>
                <a:latin typeface="Arial"/>
                <a:cs typeface="Arial"/>
                <a:hlinkClick r:id="rId2"/>
              </a:rPr>
              <a:t>o</a:t>
            </a:r>
            <a:r>
              <a:rPr sz="1400" u="sng" spc="-10" dirty="0">
                <a:solidFill>
                  <a:srgbClr val="009999"/>
                </a:solidFill>
                <a:latin typeface="Arial"/>
                <a:cs typeface="Arial"/>
                <a:hlinkClick r:id="rId2"/>
              </a:rPr>
              <a:t>s</a:t>
            </a:r>
            <a:r>
              <a:rPr sz="1400" u="sng" spc="5" dirty="0">
                <a:solidFill>
                  <a:srgbClr val="009999"/>
                </a:solidFill>
                <a:latin typeface="Arial"/>
                <a:cs typeface="Arial"/>
                <a:hlinkClick r:id="rId2"/>
              </a:rPr>
              <a:t>t</a:t>
            </a:r>
            <a:r>
              <a:rPr sz="1400" u="sng" spc="-10" dirty="0">
                <a:solidFill>
                  <a:srgbClr val="009999"/>
                </a:solidFill>
                <a:latin typeface="Arial"/>
                <a:cs typeface="Arial"/>
                <a:hlinkClick r:id="rId2"/>
              </a:rPr>
              <a:t>.c</a:t>
            </a:r>
            <a:r>
              <a:rPr sz="1400" u="sng" spc="-5" dirty="0">
                <a:solidFill>
                  <a:srgbClr val="009999"/>
                </a:solidFill>
                <a:latin typeface="Arial"/>
                <a:cs typeface="Arial"/>
                <a:hlinkClick r:id="rId2"/>
              </a:rPr>
              <a:t>o</a:t>
            </a:r>
            <a:r>
              <a:rPr sz="1400" u="sng" spc="-10" dirty="0">
                <a:solidFill>
                  <a:srgbClr val="009999"/>
                </a:solidFill>
                <a:latin typeface="Arial"/>
                <a:cs typeface="Arial"/>
                <a:hlinkClick r:id="rId2"/>
              </a:rPr>
              <a:t>m/</a:t>
            </a:r>
            <a:r>
              <a:rPr sz="1400" u="sng" spc="-5" dirty="0">
                <a:solidFill>
                  <a:srgbClr val="009999"/>
                </a:solidFill>
                <a:latin typeface="Arial"/>
                <a:cs typeface="Arial"/>
                <a:hlinkClick r:id="rId2"/>
              </a:rPr>
              <a:t>d</a:t>
            </a:r>
            <a:r>
              <a:rPr sz="1400" u="sng" spc="-15" dirty="0">
                <a:solidFill>
                  <a:srgbClr val="009999"/>
                </a:solidFill>
                <a:latin typeface="Arial"/>
                <a:cs typeface="Arial"/>
                <a:hlinkClick r:id="rId2"/>
              </a:rPr>
              <a:t>a</a:t>
            </a:r>
            <a:r>
              <a:rPr sz="1400" u="sng" spc="-20" dirty="0">
                <a:solidFill>
                  <a:srgbClr val="009999"/>
                </a:solidFill>
                <a:latin typeface="Arial"/>
                <a:cs typeface="Arial"/>
                <a:hlinkClick r:id="rId2"/>
              </a:rPr>
              <a:t>v</a:t>
            </a:r>
            <a:r>
              <a:rPr sz="1400" u="sng" dirty="0">
                <a:solidFill>
                  <a:srgbClr val="009999"/>
                </a:solidFill>
                <a:latin typeface="Arial"/>
                <a:cs typeface="Arial"/>
                <a:hlinkClick r:id="rId2"/>
              </a:rPr>
              <a:t>id-</a:t>
            </a:r>
            <a:r>
              <a:rPr sz="1400" u="sng" spc="5" dirty="0">
                <a:solidFill>
                  <a:srgbClr val="009999"/>
                </a:solidFill>
                <a:latin typeface="Arial"/>
                <a:cs typeface="Arial"/>
                <a:hlinkClick r:id="rId2"/>
              </a:rPr>
              <a:t>k</a:t>
            </a:r>
            <a:r>
              <a:rPr sz="1400" u="sng" spc="-5" dirty="0">
                <a:solidFill>
                  <a:srgbClr val="009999"/>
                </a:solidFill>
                <a:latin typeface="Arial"/>
                <a:cs typeface="Arial"/>
                <a:hlinkClick r:id="rId2"/>
              </a:rPr>
              <a:t>a</a:t>
            </a:r>
            <a:r>
              <a:rPr sz="1400" u="sng" spc="-10" dirty="0">
                <a:solidFill>
                  <a:srgbClr val="009999"/>
                </a:solidFill>
                <a:latin typeface="Arial"/>
                <a:cs typeface="Arial"/>
                <a:hlinkClick r:id="rId2"/>
              </a:rPr>
              <a:t>tz</a:t>
            </a:r>
            <a:r>
              <a:rPr sz="1400" u="sng" dirty="0">
                <a:solidFill>
                  <a:srgbClr val="009999"/>
                </a:solidFill>
                <a:latin typeface="Arial"/>
                <a:cs typeface="Arial"/>
                <a:hlinkClick r:id="rId2"/>
              </a:rPr>
              <a:t>-</a:t>
            </a:r>
            <a:r>
              <a:rPr sz="1400" u="sng" spc="-10" dirty="0">
                <a:solidFill>
                  <a:srgbClr val="009999"/>
                </a:solidFill>
                <a:latin typeface="Arial"/>
                <a:cs typeface="Arial"/>
                <a:hlinkClick r:id="rId2"/>
              </a:rPr>
              <a:t>m</a:t>
            </a:r>
            <a:r>
              <a:rPr sz="1400" u="sng" spc="-15" dirty="0">
                <a:solidFill>
                  <a:srgbClr val="009999"/>
                </a:solidFill>
                <a:latin typeface="Arial"/>
                <a:cs typeface="Arial"/>
                <a:hlinkClick r:id="rId2"/>
              </a:rPr>
              <a:t>d</a:t>
            </a:r>
            <a:r>
              <a:rPr sz="1400" u="sng" spc="5" dirty="0">
                <a:solidFill>
                  <a:srgbClr val="009999"/>
                </a:solidFill>
                <a:latin typeface="Arial"/>
                <a:cs typeface="Arial"/>
                <a:hlinkClick r:id="rId2"/>
              </a:rPr>
              <a:t>/</a:t>
            </a:r>
            <a:r>
              <a:rPr sz="1400" u="sng" spc="-15" dirty="0">
                <a:solidFill>
                  <a:srgbClr val="009999"/>
                </a:solidFill>
                <a:latin typeface="Arial"/>
                <a:cs typeface="Arial"/>
                <a:hlinkClick r:id="rId2"/>
              </a:rPr>
              <a:t>e</a:t>
            </a:r>
            <a:r>
              <a:rPr sz="1400" u="sng" spc="-5" dirty="0">
                <a:solidFill>
                  <a:srgbClr val="009999"/>
                </a:solidFill>
                <a:latin typeface="Arial"/>
                <a:cs typeface="Arial"/>
                <a:hlinkClick r:id="rId2"/>
              </a:rPr>
              <a:t>g</a:t>
            </a:r>
            <a:r>
              <a:rPr sz="1400" u="sng" spc="-15" dirty="0">
                <a:solidFill>
                  <a:srgbClr val="009999"/>
                </a:solidFill>
                <a:latin typeface="Arial"/>
                <a:cs typeface="Arial"/>
                <a:hlinkClick r:id="rId2"/>
              </a:rPr>
              <a:t>g</a:t>
            </a:r>
            <a:r>
              <a:rPr sz="1400" u="sng" spc="5" dirty="0">
                <a:solidFill>
                  <a:srgbClr val="009999"/>
                </a:solidFill>
                <a:latin typeface="Arial"/>
                <a:cs typeface="Arial"/>
                <a:hlinkClick r:id="rId2"/>
              </a:rPr>
              <a:t>s</a:t>
            </a:r>
            <a:r>
              <a:rPr sz="1400" u="sng" spc="-15" dirty="0">
                <a:solidFill>
                  <a:srgbClr val="009999"/>
                </a:solidFill>
                <a:latin typeface="Arial"/>
                <a:cs typeface="Arial"/>
                <a:hlinkClick r:id="rId2"/>
              </a:rPr>
              <a:t>-</a:t>
            </a:r>
            <a:r>
              <a:rPr sz="1400" u="sng" spc="-5" dirty="0">
                <a:solidFill>
                  <a:srgbClr val="009999"/>
                </a:solidFill>
                <a:latin typeface="Arial"/>
                <a:cs typeface="Arial"/>
                <a:hlinkClick r:id="rId2"/>
              </a:rPr>
              <a:t>h</a:t>
            </a:r>
            <a:r>
              <a:rPr sz="1400" u="sng" spc="-15" dirty="0">
                <a:solidFill>
                  <a:srgbClr val="009999"/>
                </a:solidFill>
                <a:latin typeface="Arial"/>
                <a:cs typeface="Arial"/>
                <a:hlinkClick r:id="rId2"/>
              </a:rPr>
              <a:t>e</a:t>
            </a:r>
            <a:r>
              <a:rPr sz="1400" u="sng" spc="-5" dirty="0">
                <a:solidFill>
                  <a:srgbClr val="009999"/>
                </a:solidFill>
                <a:latin typeface="Arial"/>
                <a:cs typeface="Arial"/>
                <a:hlinkClick r:id="rId2"/>
              </a:rPr>
              <a:t>a</a:t>
            </a:r>
            <a:r>
              <a:rPr sz="1400" u="sng" dirty="0">
                <a:solidFill>
                  <a:srgbClr val="009999"/>
                </a:solidFill>
                <a:latin typeface="Arial"/>
                <a:cs typeface="Arial"/>
                <a:hlinkClick r:id="rId2"/>
              </a:rPr>
              <a:t>l</a:t>
            </a:r>
            <a:r>
              <a:rPr sz="1400" u="sng" spc="-10" dirty="0">
                <a:solidFill>
                  <a:srgbClr val="009999"/>
                </a:solidFill>
                <a:latin typeface="Arial"/>
                <a:cs typeface="Arial"/>
                <a:hlinkClick r:id="rId2"/>
              </a:rPr>
              <a:t>t</a:t>
            </a:r>
            <a:r>
              <a:rPr sz="1400" u="sng" spc="-5" dirty="0">
                <a:solidFill>
                  <a:srgbClr val="009999"/>
                </a:solidFill>
                <a:latin typeface="Arial"/>
                <a:cs typeface="Arial"/>
                <a:hlinkClick r:id="rId2"/>
              </a:rPr>
              <a:t>h</a:t>
            </a:r>
            <a:r>
              <a:rPr sz="1400" u="sng" spc="-15" dirty="0">
                <a:solidFill>
                  <a:srgbClr val="009999"/>
                </a:solidFill>
                <a:latin typeface="Arial"/>
                <a:cs typeface="Arial"/>
                <a:hlinkClick r:id="rId2"/>
              </a:rPr>
              <a:t>_</a:t>
            </a:r>
            <a:r>
              <a:rPr sz="1400" u="sng" spc="-5" dirty="0">
                <a:solidFill>
                  <a:srgbClr val="009999"/>
                </a:solidFill>
                <a:latin typeface="Arial"/>
                <a:cs typeface="Arial"/>
                <a:hlinkClick r:id="rId2"/>
              </a:rPr>
              <a:t>b_</a:t>
            </a:r>
            <a:r>
              <a:rPr sz="1400" u="sng" spc="-15" dirty="0">
                <a:solidFill>
                  <a:srgbClr val="009999"/>
                </a:solidFill>
                <a:latin typeface="Arial"/>
                <a:cs typeface="Arial"/>
                <a:hlinkClick r:id="rId2"/>
              </a:rPr>
              <a:t>1</a:t>
            </a:r>
            <a:r>
              <a:rPr sz="1400" u="sng" spc="-5" dirty="0">
                <a:solidFill>
                  <a:srgbClr val="009999"/>
                </a:solidFill>
                <a:latin typeface="Arial"/>
                <a:cs typeface="Arial"/>
                <a:hlinkClick r:id="rId2"/>
              </a:rPr>
              <a:t>8</a:t>
            </a:r>
            <a:r>
              <a:rPr sz="1400" u="sng" spc="-15" dirty="0">
                <a:solidFill>
                  <a:srgbClr val="009999"/>
                </a:solidFill>
                <a:latin typeface="Arial"/>
                <a:cs typeface="Arial"/>
                <a:hlinkClick r:id="rId2"/>
              </a:rPr>
              <a:t>1</a:t>
            </a:r>
            <a:r>
              <a:rPr sz="1400" u="sng" spc="-5" dirty="0">
                <a:solidFill>
                  <a:srgbClr val="009999"/>
                </a:solidFill>
                <a:latin typeface="Arial"/>
                <a:cs typeface="Arial"/>
                <a:hlinkClick r:id="rId2"/>
              </a:rPr>
              <a:t>82</a:t>
            </a:r>
            <a:r>
              <a:rPr sz="1400" u="sng" spc="-15" dirty="0">
                <a:solidFill>
                  <a:srgbClr val="009999"/>
                </a:solidFill>
                <a:latin typeface="Arial"/>
                <a:cs typeface="Arial"/>
                <a:hlinkClick r:id="rId2"/>
              </a:rPr>
              <a:t>0</a:t>
            </a:r>
            <a:r>
              <a:rPr sz="1400" u="sng" spc="-5" dirty="0">
                <a:solidFill>
                  <a:srgbClr val="009999"/>
                </a:solidFill>
                <a:latin typeface="Arial"/>
                <a:cs typeface="Arial"/>
                <a:hlinkClick r:id="rId2"/>
              </a:rPr>
              <a:t>9</a:t>
            </a:r>
            <a:r>
              <a:rPr sz="1400" u="sng" spc="-10" dirty="0">
                <a:solidFill>
                  <a:srgbClr val="009999"/>
                </a:solidFill>
                <a:latin typeface="Arial"/>
                <a:cs typeface="Arial"/>
                <a:hlinkClick r:id="rId2"/>
              </a:rPr>
              <a:t>.</a:t>
            </a:r>
            <a:r>
              <a:rPr sz="1400" u="sng" spc="-5" dirty="0">
                <a:solidFill>
                  <a:srgbClr val="009999"/>
                </a:solidFill>
                <a:latin typeface="Arial"/>
                <a:cs typeface="Arial"/>
                <a:hlinkClick r:id="rId2"/>
              </a:rPr>
              <a:t>h</a:t>
            </a:r>
            <a:r>
              <a:rPr sz="1400" u="sng" spc="-10" dirty="0">
                <a:solidFill>
                  <a:srgbClr val="009999"/>
                </a:solidFill>
                <a:latin typeface="Arial"/>
                <a:cs typeface="Arial"/>
                <a:hlinkClick r:id="rId2"/>
              </a:rPr>
              <a:t>tm</a:t>
            </a:r>
            <a:r>
              <a:rPr sz="1400" u="sng" dirty="0">
                <a:solidFill>
                  <a:srgbClr val="009999"/>
                </a:solidFill>
                <a:latin typeface="Arial"/>
                <a:cs typeface="Arial"/>
                <a:hlinkClick r:id="rId2"/>
              </a:rPr>
              <a:t>l</a:t>
            </a:r>
            <a:endParaRPr sz="140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0179" rIns="0" bIns="0" rtlCol="0">
            <a:spAutoFit/>
          </a:bodyPr>
          <a:lstStyle/>
          <a:p>
            <a:pPr marL="1113155">
              <a:lnSpc>
                <a:spcPct val="100000"/>
              </a:lnSpc>
            </a:pPr>
            <a:r>
              <a:rPr b="0" dirty="0">
                <a:latin typeface="Arial"/>
                <a:cs typeface="Arial"/>
              </a:rPr>
              <a:t>Pub</a:t>
            </a:r>
            <a:r>
              <a:rPr b="0" spc="5" dirty="0">
                <a:latin typeface="Arial"/>
                <a:cs typeface="Arial"/>
              </a:rPr>
              <a:t>lis</a:t>
            </a:r>
            <a:r>
              <a:rPr b="0" dirty="0">
                <a:latin typeface="Arial"/>
                <a:cs typeface="Arial"/>
              </a:rPr>
              <a:t>h</a:t>
            </a:r>
            <a:r>
              <a:rPr b="0" spc="5" dirty="0">
                <a:latin typeface="Arial"/>
                <a:cs typeface="Arial"/>
              </a:rPr>
              <a:t>i</a:t>
            </a:r>
            <a:r>
              <a:rPr b="0" dirty="0">
                <a:latin typeface="Arial"/>
                <a:cs typeface="Arial"/>
              </a:rPr>
              <a:t>ng</a:t>
            </a:r>
            <a:r>
              <a:rPr b="0" spc="-25" dirty="0">
                <a:latin typeface="Arial"/>
                <a:cs typeface="Arial"/>
              </a:rPr>
              <a:t> </a:t>
            </a:r>
            <a:r>
              <a:rPr b="0" dirty="0">
                <a:latin typeface="Arial"/>
                <a:cs typeface="Arial"/>
              </a:rPr>
              <a:t>w</a:t>
            </a:r>
            <a:r>
              <a:rPr b="0" spc="5" dirty="0">
                <a:latin typeface="Arial"/>
                <a:cs typeface="Arial"/>
              </a:rPr>
              <a:t>i</a:t>
            </a:r>
            <a:r>
              <a:rPr b="0" dirty="0">
                <a:latin typeface="Arial"/>
                <a:cs typeface="Arial"/>
              </a:rPr>
              <a:t>th</a:t>
            </a:r>
            <a:r>
              <a:rPr b="0" spc="-15" dirty="0">
                <a:latin typeface="Arial"/>
                <a:cs typeface="Arial"/>
              </a:rPr>
              <a:t> </a:t>
            </a:r>
            <a:r>
              <a:rPr b="0" dirty="0">
                <a:latin typeface="Arial"/>
                <a:cs typeface="Arial"/>
              </a:rPr>
              <a:t>Pu</a:t>
            </a:r>
            <a:r>
              <a:rPr b="0" spc="-5" dirty="0">
                <a:latin typeface="Arial"/>
                <a:cs typeface="Arial"/>
              </a:rPr>
              <a:t>r</a:t>
            </a:r>
            <a:r>
              <a:rPr b="0" dirty="0">
                <a:latin typeface="Arial"/>
                <a:cs typeface="Arial"/>
              </a:rPr>
              <a:t>po</a:t>
            </a:r>
            <a:r>
              <a:rPr b="0" spc="5" dirty="0">
                <a:latin typeface="Arial"/>
                <a:cs typeface="Arial"/>
              </a:rPr>
              <a:t>s</a:t>
            </a:r>
            <a:r>
              <a:rPr b="0" dirty="0">
                <a:latin typeface="Arial"/>
                <a:cs typeface="Arial"/>
              </a:rPr>
              <a:t>e!</a:t>
            </a:r>
          </a:p>
        </p:txBody>
      </p:sp>
      <p:sp>
        <p:nvSpPr>
          <p:cNvPr id="3" name="object 3"/>
          <p:cNvSpPr/>
          <p:nvPr/>
        </p:nvSpPr>
        <p:spPr>
          <a:xfrm>
            <a:off x="3048000" y="4069080"/>
            <a:ext cx="3047987" cy="14721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828800"/>
            <a:ext cx="9144000" cy="224027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212339" y="5785286"/>
            <a:ext cx="4555490"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P</a:t>
            </a:r>
            <a:r>
              <a:rPr sz="1800" spc="-10" dirty="0">
                <a:latin typeface="Arial"/>
                <a:cs typeface="Arial"/>
              </a:rPr>
              <a:t>o</a:t>
            </a:r>
            <a:r>
              <a:rPr sz="1800" dirty="0">
                <a:latin typeface="Arial"/>
                <a:cs typeface="Arial"/>
              </a:rPr>
              <a:t>st</a:t>
            </a:r>
            <a:r>
              <a:rPr sz="1800" spc="-10" dirty="0">
                <a:latin typeface="Arial"/>
                <a:cs typeface="Arial"/>
              </a:rPr>
              <a:t>g</a:t>
            </a:r>
            <a:r>
              <a:rPr sz="1800" dirty="0">
                <a:latin typeface="Arial"/>
                <a:cs typeface="Arial"/>
              </a:rPr>
              <a:t>r</a:t>
            </a:r>
            <a:r>
              <a:rPr sz="1800" spc="-10" dirty="0">
                <a:latin typeface="Arial"/>
                <a:cs typeface="Arial"/>
              </a:rPr>
              <a:t>adua</a:t>
            </a:r>
            <a:r>
              <a:rPr sz="1800" dirty="0">
                <a:latin typeface="Arial"/>
                <a:cs typeface="Arial"/>
              </a:rPr>
              <a:t>te</a:t>
            </a:r>
            <a:r>
              <a:rPr sz="1800" spc="10" dirty="0">
                <a:latin typeface="Arial"/>
                <a:cs typeface="Arial"/>
              </a:rPr>
              <a:t> </a:t>
            </a:r>
            <a:r>
              <a:rPr sz="1800" dirty="0">
                <a:latin typeface="Arial"/>
                <a:cs typeface="Arial"/>
              </a:rPr>
              <a:t>m</a:t>
            </a:r>
            <a:r>
              <a:rPr sz="1800" spc="-10" dirty="0">
                <a:latin typeface="Arial"/>
                <a:cs typeface="Arial"/>
              </a:rPr>
              <a:t>ed</a:t>
            </a:r>
            <a:r>
              <a:rPr sz="1800" spc="-5" dirty="0">
                <a:latin typeface="Arial"/>
                <a:cs typeface="Arial"/>
              </a:rPr>
              <a:t>i</a:t>
            </a:r>
            <a:r>
              <a:rPr sz="1800" dirty="0">
                <a:latin typeface="Arial"/>
                <a:cs typeface="Arial"/>
              </a:rPr>
              <a:t>c</a:t>
            </a:r>
            <a:r>
              <a:rPr sz="1800" spc="-5" dirty="0">
                <a:latin typeface="Arial"/>
                <a:cs typeface="Arial"/>
              </a:rPr>
              <a:t>i</a:t>
            </a:r>
            <a:r>
              <a:rPr sz="1800" spc="-10" dirty="0">
                <a:latin typeface="Arial"/>
                <a:cs typeface="Arial"/>
              </a:rPr>
              <a:t>ne</a:t>
            </a:r>
            <a:r>
              <a:rPr sz="1800" dirty="0">
                <a:latin typeface="Arial"/>
                <a:cs typeface="Arial"/>
              </a:rPr>
              <a:t>,</a:t>
            </a:r>
            <a:r>
              <a:rPr sz="1800" spc="30" dirty="0">
                <a:latin typeface="Arial"/>
                <a:cs typeface="Arial"/>
              </a:rPr>
              <a:t> </a:t>
            </a:r>
            <a:r>
              <a:rPr sz="1800" spc="-10" dirty="0">
                <a:latin typeface="Arial"/>
                <a:cs typeface="Arial"/>
              </a:rPr>
              <a:t>2009</a:t>
            </a:r>
            <a:r>
              <a:rPr sz="1800" dirty="0">
                <a:latin typeface="Arial"/>
                <a:cs typeface="Arial"/>
              </a:rPr>
              <a:t>,</a:t>
            </a:r>
            <a:r>
              <a:rPr sz="1800" spc="5" dirty="0">
                <a:latin typeface="Arial"/>
                <a:cs typeface="Arial"/>
              </a:rPr>
              <a:t> </a:t>
            </a:r>
            <a:r>
              <a:rPr sz="1800" spc="-10" dirty="0">
                <a:latin typeface="Arial"/>
                <a:cs typeface="Arial"/>
              </a:rPr>
              <a:t>121</a:t>
            </a:r>
            <a:r>
              <a:rPr sz="1800" dirty="0">
                <a:latin typeface="Arial"/>
                <a:cs typeface="Arial"/>
              </a:rPr>
              <a:t>(</a:t>
            </a:r>
            <a:r>
              <a:rPr sz="1800" spc="-10" dirty="0">
                <a:latin typeface="Arial"/>
                <a:cs typeface="Arial"/>
              </a:rPr>
              <a:t>1</a:t>
            </a:r>
            <a:r>
              <a:rPr sz="1800" dirty="0">
                <a:latin typeface="Arial"/>
                <a:cs typeface="Arial"/>
              </a:rPr>
              <a:t>):</a:t>
            </a:r>
            <a:r>
              <a:rPr sz="1800" spc="15" dirty="0">
                <a:latin typeface="Arial"/>
                <a:cs typeface="Arial"/>
              </a:rPr>
              <a:t> </a:t>
            </a:r>
            <a:r>
              <a:rPr sz="1800" spc="-10" dirty="0">
                <a:latin typeface="Arial"/>
                <a:cs typeface="Arial"/>
              </a:rPr>
              <a:t>73</a:t>
            </a:r>
            <a:r>
              <a:rPr sz="1800" dirty="0">
                <a:latin typeface="Arial"/>
                <a:cs typeface="Arial"/>
              </a:rPr>
              <a:t>-</a:t>
            </a:r>
            <a:r>
              <a:rPr sz="1800" spc="-10" dirty="0">
                <a:latin typeface="Arial"/>
                <a:cs typeface="Arial"/>
              </a:rPr>
              <a:t>85.</a:t>
            </a:r>
            <a:endParaRPr sz="1800">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00" y="914400"/>
            <a:ext cx="8943975" cy="1987550"/>
          </a:xfrm>
          <a:prstGeom prst="rect">
            <a:avLst/>
          </a:prstGeom>
        </p:spPr>
        <p:txBody>
          <a:bodyPr vert="horz" wrap="square" lIns="0" tIns="0" rIns="0" bIns="0" rtlCol="0">
            <a:spAutoFit/>
          </a:bodyPr>
          <a:lstStyle/>
          <a:p>
            <a:pPr marL="12700" marR="5080" indent="12700" algn="just">
              <a:lnSpc>
                <a:spcPct val="115399"/>
              </a:lnSpc>
            </a:pPr>
            <a:r>
              <a:rPr sz="1950" spc="-70" dirty="0">
                <a:solidFill>
                  <a:srgbClr val="5B5262"/>
                </a:solidFill>
                <a:latin typeface="Times New Roman"/>
                <a:cs typeface="Times New Roman"/>
              </a:rPr>
              <a:t>be a</a:t>
            </a:r>
            <a:r>
              <a:rPr sz="1950" spc="-75" dirty="0">
                <a:solidFill>
                  <a:srgbClr val="5B5262"/>
                </a:solidFill>
                <a:latin typeface="Times New Roman"/>
                <a:cs typeface="Times New Roman"/>
              </a:rPr>
              <a:t>voided</a:t>
            </a:r>
            <a:r>
              <a:rPr sz="1950" spc="229" dirty="0">
                <a:solidFill>
                  <a:srgbClr val="5B5262"/>
                </a:solidFill>
                <a:latin typeface="Times New Roman"/>
                <a:cs typeface="Times New Roman"/>
              </a:rPr>
              <a:t> </a:t>
            </a:r>
            <a:r>
              <a:rPr sz="1950" spc="-80" dirty="0">
                <a:solidFill>
                  <a:srgbClr val="5B5262"/>
                </a:solidFill>
                <a:latin typeface="Times New Roman"/>
                <a:cs typeface="Times New Roman"/>
              </a:rPr>
              <a:t>with</a:t>
            </a:r>
            <a:r>
              <a:rPr sz="1950" spc="-40" dirty="0">
                <a:solidFill>
                  <a:srgbClr val="5B5262"/>
                </a:solidFill>
                <a:latin typeface="Times New Roman"/>
                <a:cs typeface="Times New Roman"/>
              </a:rPr>
              <a:t> </a:t>
            </a:r>
            <a:r>
              <a:rPr sz="1950" spc="-35" dirty="0">
                <a:solidFill>
                  <a:srgbClr val="5B5262"/>
                </a:solidFill>
                <a:latin typeface="Times New Roman"/>
                <a:cs typeface="Times New Roman"/>
              </a:rPr>
              <a:t>pro</a:t>
            </a:r>
            <a:r>
              <a:rPr sz="1950" spc="20" dirty="0">
                <a:solidFill>
                  <a:srgbClr val="5B5262"/>
                </a:solidFill>
                <a:latin typeface="Times New Roman"/>
                <a:cs typeface="Times New Roman"/>
              </a:rPr>
              <a:t>g</a:t>
            </a:r>
            <a:r>
              <a:rPr sz="1950" spc="-70" dirty="0">
                <a:solidFill>
                  <a:srgbClr val="5B5262"/>
                </a:solidFill>
                <a:latin typeface="Times New Roman"/>
                <a:cs typeface="Times New Roman"/>
              </a:rPr>
              <a:t>e</a:t>
            </a:r>
            <a:r>
              <a:rPr sz="1950" spc="-60" dirty="0">
                <a:solidFill>
                  <a:srgbClr val="5B5262"/>
                </a:solidFill>
                <a:latin typeface="Times New Roman"/>
                <a:cs typeface="Times New Roman"/>
              </a:rPr>
              <a:t>s</a:t>
            </a:r>
            <a:r>
              <a:rPr sz="1950" spc="5" dirty="0">
                <a:solidFill>
                  <a:srgbClr val="5B5262"/>
                </a:solidFill>
                <a:latin typeface="Times New Roman"/>
                <a:cs typeface="Times New Roman"/>
              </a:rPr>
              <a:t>te</a:t>
            </a:r>
            <a:r>
              <a:rPr sz="1950" spc="-70" dirty="0">
                <a:solidFill>
                  <a:srgbClr val="5B5262"/>
                </a:solidFill>
                <a:latin typeface="Times New Roman"/>
                <a:cs typeface="Times New Roman"/>
              </a:rPr>
              <a:t>r</a:t>
            </a:r>
            <a:r>
              <a:rPr sz="1950" spc="-20" dirty="0">
                <a:solidFill>
                  <a:srgbClr val="5B5262"/>
                </a:solidFill>
                <a:latin typeface="Times New Roman"/>
                <a:cs typeface="Times New Roman"/>
              </a:rPr>
              <a:t>one.</a:t>
            </a:r>
            <a:r>
              <a:rPr sz="1950" spc="-25" dirty="0">
                <a:solidFill>
                  <a:srgbClr val="5B5262"/>
                </a:solidFill>
                <a:latin typeface="Times New Roman"/>
                <a:cs typeface="Times New Roman"/>
              </a:rPr>
              <a:t> </a:t>
            </a:r>
            <a:r>
              <a:rPr sz="1750" b="1" spc="130" dirty="0">
                <a:solidFill>
                  <a:srgbClr val="34282F"/>
                </a:solidFill>
                <a:latin typeface="Arial"/>
                <a:cs typeface="Arial"/>
              </a:rPr>
              <a:t>C</a:t>
            </a:r>
            <a:r>
              <a:rPr sz="1750" b="1" spc="125" dirty="0">
                <a:solidFill>
                  <a:srgbClr val="49424F"/>
                </a:solidFill>
                <a:latin typeface="Arial"/>
                <a:cs typeface="Arial"/>
              </a:rPr>
              <a:t>o</a:t>
            </a:r>
            <a:r>
              <a:rPr sz="1750" b="1" spc="25" dirty="0">
                <a:solidFill>
                  <a:srgbClr val="34282F"/>
                </a:solidFill>
                <a:latin typeface="Arial"/>
                <a:cs typeface="Arial"/>
              </a:rPr>
              <a:t>n</a:t>
            </a:r>
            <a:r>
              <a:rPr sz="1750" b="1" spc="-80" dirty="0">
                <a:solidFill>
                  <a:srgbClr val="49424F"/>
                </a:solidFill>
                <a:latin typeface="Arial"/>
                <a:cs typeface="Arial"/>
              </a:rPr>
              <a:t>c</a:t>
            </a:r>
            <a:r>
              <a:rPr sz="1750" b="1" spc="20" dirty="0">
                <a:solidFill>
                  <a:srgbClr val="34282F"/>
                </a:solidFill>
                <a:latin typeface="Arial"/>
                <a:cs typeface="Arial"/>
              </a:rPr>
              <a:t>lu</a:t>
            </a:r>
            <a:r>
              <a:rPr sz="1750" b="1" spc="-175" dirty="0">
                <a:solidFill>
                  <a:srgbClr val="49424F"/>
                </a:solidFill>
                <a:latin typeface="Arial"/>
                <a:cs typeface="Arial"/>
              </a:rPr>
              <a:t>s</a:t>
            </a:r>
            <a:r>
              <a:rPr sz="1750" b="1" spc="10" dirty="0">
                <a:solidFill>
                  <a:srgbClr val="34282F"/>
                </a:solidFill>
                <a:latin typeface="Arial"/>
                <a:cs typeface="Arial"/>
              </a:rPr>
              <a:t>i</a:t>
            </a:r>
            <a:r>
              <a:rPr sz="1750" b="1" spc="125" dirty="0">
                <a:solidFill>
                  <a:srgbClr val="49424F"/>
                </a:solidFill>
                <a:latin typeface="Arial"/>
                <a:cs typeface="Arial"/>
              </a:rPr>
              <a:t>o</a:t>
            </a:r>
            <a:r>
              <a:rPr sz="1750" b="1" spc="-75" dirty="0">
                <a:solidFill>
                  <a:srgbClr val="34282F"/>
                </a:solidFill>
                <a:latin typeface="Arial"/>
                <a:cs typeface="Arial"/>
              </a:rPr>
              <a:t>n</a:t>
            </a:r>
            <a:r>
              <a:rPr sz="1750" b="1" spc="409" dirty="0">
                <a:solidFill>
                  <a:srgbClr val="49424F"/>
                </a:solidFill>
                <a:latin typeface="Arial"/>
                <a:cs typeface="Arial"/>
              </a:rPr>
              <a:t>:</a:t>
            </a:r>
            <a:r>
              <a:rPr sz="1950" spc="-60" dirty="0">
                <a:solidFill>
                  <a:srgbClr val="49424F"/>
                </a:solidFill>
                <a:latin typeface="Times New Roman"/>
                <a:cs typeface="Times New Roman"/>
              </a:rPr>
              <a:t>Physiol</a:t>
            </a:r>
            <a:r>
              <a:rPr sz="1950" spc="-20" dirty="0">
                <a:solidFill>
                  <a:srgbClr val="49424F"/>
                </a:solidFill>
                <a:latin typeface="Times New Roman"/>
                <a:cs typeface="Times New Roman"/>
              </a:rPr>
              <a:t>o</a:t>
            </a:r>
            <a:r>
              <a:rPr sz="1950" spc="-5" dirty="0">
                <a:solidFill>
                  <a:srgbClr val="49424F"/>
                </a:solidFill>
                <a:latin typeface="Times New Roman"/>
                <a:cs typeface="Times New Roman"/>
              </a:rPr>
              <a:t>gi</a:t>
            </a:r>
            <a:r>
              <a:rPr sz="1950" spc="-85" dirty="0">
                <a:solidFill>
                  <a:srgbClr val="49424F"/>
                </a:solidFill>
                <a:latin typeface="Times New Roman"/>
                <a:cs typeface="Times New Roman"/>
              </a:rPr>
              <a:t>c</a:t>
            </a:r>
            <a:r>
              <a:rPr sz="1950" spc="-20" dirty="0">
                <a:solidFill>
                  <a:srgbClr val="49424F"/>
                </a:solidFill>
                <a:latin typeface="Times New Roman"/>
                <a:cs typeface="Times New Roman"/>
              </a:rPr>
              <a:t>al</a:t>
            </a:r>
            <a:r>
              <a:rPr sz="1950" spc="-65" dirty="0">
                <a:solidFill>
                  <a:srgbClr val="49424F"/>
                </a:solidFill>
                <a:latin typeface="Times New Roman"/>
                <a:cs typeface="Times New Roman"/>
              </a:rPr>
              <a:t> </a:t>
            </a:r>
            <a:r>
              <a:rPr sz="1950" spc="-10" dirty="0">
                <a:solidFill>
                  <a:srgbClr val="49424F"/>
                </a:solidFill>
                <a:latin typeface="Times New Roman"/>
                <a:cs typeface="Times New Roman"/>
              </a:rPr>
              <a:t>data</a:t>
            </a:r>
            <a:r>
              <a:rPr sz="1950" spc="-100" dirty="0">
                <a:solidFill>
                  <a:srgbClr val="49424F"/>
                </a:solidFill>
                <a:latin typeface="Times New Roman"/>
                <a:cs typeface="Times New Roman"/>
              </a:rPr>
              <a:t> </a:t>
            </a:r>
            <a:r>
              <a:rPr sz="1950" spc="-80" dirty="0">
                <a:solidFill>
                  <a:srgbClr val="5B5262"/>
                </a:solidFill>
                <a:latin typeface="Times New Roman"/>
                <a:cs typeface="Times New Roman"/>
              </a:rPr>
              <a:t>and</a:t>
            </a:r>
            <a:r>
              <a:rPr sz="1950" spc="20" dirty="0">
                <a:solidFill>
                  <a:srgbClr val="5B5262"/>
                </a:solidFill>
                <a:latin typeface="Times New Roman"/>
                <a:cs typeface="Times New Roman"/>
              </a:rPr>
              <a:t> </a:t>
            </a:r>
            <a:r>
              <a:rPr sz="1950" spc="-20" dirty="0">
                <a:solidFill>
                  <a:srgbClr val="5B5262"/>
                </a:solidFill>
                <a:latin typeface="Times New Roman"/>
                <a:cs typeface="Times New Roman"/>
              </a:rPr>
              <a:t>clini</a:t>
            </a:r>
            <a:r>
              <a:rPr sz="1950" spc="-60" dirty="0">
                <a:solidFill>
                  <a:srgbClr val="5B5262"/>
                </a:solidFill>
                <a:latin typeface="Times New Roman"/>
                <a:cs typeface="Times New Roman"/>
              </a:rPr>
              <a:t>c</a:t>
            </a:r>
            <a:r>
              <a:rPr sz="1950" spc="-20" dirty="0">
                <a:solidFill>
                  <a:srgbClr val="5B5262"/>
                </a:solidFill>
                <a:latin typeface="Times New Roman"/>
                <a:cs typeface="Times New Roman"/>
              </a:rPr>
              <a:t>al</a:t>
            </a:r>
            <a:r>
              <a:rPr sz="1950" spc="-65" dirty="0">
                <a:solidFill>
                  <a:srgbClr val="5B5262"/>
                </a:solidFill>
                <a:latin typeface="Times New Roman"/>
                <a:cs typeface="Times New Roman"/>
              </a:rPr>
              <a:t> </a:t>
            </a:r>
            <a:r>
              <a:rPr sz="1950" spc="-30" dirty="0">
                <a:solidFill>
                  <a:srgbClr val="49424F"/>
                </a:solidFill>
                <a:latin typeface="Times New Roman"/>
                <a:cs typeface="Times New Roman"/>
              </a:rPr>
              <a:t>ou</a:t>
            </a:r>
            <a:r>
              <a:rPr sz="1950" spc="-40" dirty="0">
                <a:solidFill>
                  <a:srgbClr val="49424F"/>
                </a:solidFill>
                <a:latin typeface="Times New Roman"/>
                <a:cs typeface="Times New Roman"/>
              </a:rPr>
              <a:t>t</a:t>
            </a:r>
            <a:r>
              <a:rPr sz="1950" spc="-170" dirty="0">
                <a:solidFill>
                  <a:srgbClr val="6B646D"/>
                </a:solidFill>
                <a:latin typeface="Times New Roman"/>
                <a:cs typeface="Times New Roman"/>
              </a:rPr>
              <a:t>c</a:t>
            </a:r>
            <a:r>
              <a:rPr sz="1950" spc="-45" dirty="0">
                <a:solidFill>
                  <a:srgbClr val="49424F"/>
                </a:solidFill>
                <a:latin typeface="Times New Roman"/>
                <a:cs typeface="Times New Roman"/>
              </a:rPr>
              <a:t>omes</a:t>
            </a:r>
            <a:r>
              <a:rPr sz="1950" spc="-40" dirty="0">
                <a:solidFill>
                  <a:srgbClr val="49424F"/>
                </a:solidFill>
                <a:latin typeface="Times New Roman"/>
                <a:cs typeface="Times New Roman"/>
              </a:rPr>
              <a:t> </a:t>
            </a:r>
            <a:r>
              <a:rPr sz="1950" spc="20" dirty="0">
                <a:solidFill>
                  <a:srgbClr val="49424F"/>
                </a:solidFill>
                <a:latin typeface="Times New Roman"/>
                <a:cs typeface="Times New Roman"/>
              </a:rPr>
              <a:t>d</a:t>
            </a:r>
            <a:r>
              <a:rPr sz="1950" spc="-70" dirty="0">
                <a:solidFill>
                  <a:srgbClr val="6B646D"/>
                </a:solidFill>
                <a:latin typeface="Times New Roman"/>
                <a:cs typeface="Times New Roman"/>
              </a:rPr>
              <a:t>e</a:t>
            </a:r>
            <a:r>
              <a:rPr sz="1950" spc="-380" dirty="0">
                <a:solidFill>
                  <a:srgbClr val="49424F"/>
                </a:solidFill>
                <a:latin typeface="Times New Roman"/>
                <a:cs typeface="Times New Roman"/>
              </a:rPr>
              <a:t>mon­</a:t>
            </a:r>
            <a:r>
              <a:rPr sz="1950" spc="-140" dirty="0">
                <a:solidFill>
                  <a:srgbClr val="49424F"/>
                </a:solidFill>
                <a:latin typeface="Times New Roman"/>
                <a:cs typeface="Times New Roman"/>
              </a:rPr>
              <a:t> </a:t>
            </a:r>
            <a:r>
              <a:rPr sz="1950" spc="-30" dirty="0">
                <a:solidFill>
                  <a:srgbClr val="5B5262"/>
                </a:solidFill>
                <a:latin typeface="Times New Roman"/>
                <a:cs typeface="Times New Roman"/>
              </a:rPr>
              <a:t>strate</a:t>
            </a:r>
            <a:r>
              <a:rPr sz="1950" spc="65" dirty="0">
                <a:solidFill>
                  <a:srgbClr val="5B5262"/>
                </a:solidFill>
                <a:latin typeface="Times New Roman"/>
                <a:cs typeface="Times New Roman"/>
              </a:rPr>
              <a:t> </a:t>
            </a:r>
            <a:r>
              <a:rPr sz="1950" spc="-50" dirty="0">
                <a:solidFill>
                  <a:srgbClr val="5B5262"/>
                </a:solidFill>
                <a:latin typeface="Times New Roman"/>
                <a:cs typeface="Times New Roman"/>
              </a:rPr>
              <a:t>that</a:t>
            </a:r>
            <a:r>
              <a:rPr sz="1950" spc="165" dirty="0">
                <a:solidFill>
                  <a:srgbClr val="5B5262"/>
                </a:solidFill>
                <a:latin typeface="Times New Roman"/>
                <a:cs typeface="Times New Roman"/>
              </a:rPr>
              <a:t> </a:t>
            </a:r>
            <a:r>
              <a:rPr sz="1950" spc="-100" dirty="0">
                <a:solidFill>
                  <a:srgbClr val="5B5262"/>
                </a:solidFill>
                <a:latin typeface="Times New Roman"/>
                <a:cs typeface="Times New Roman"/>
              </a:rPr>
              <a:t>bioid</a:t>
            </a:r>
            <a:r>
              <a:rPr sz="1950" spc="-215" dirty="0">
                <a:solidFill>
                  <a:srgbClr val="5B5262"/>
                </a:solidFill>
                <a:latin typeface="Times New Roman"/>
                <a:cs typeface="Times New Roman"/>
              </a:rPr>
              <a:t> </a:t>
            </a:r>
            <a:r>
              <a:rPr sz="1950" spc="-25" dirty="0">
                <a:solidFill>
                  <a:srgbClr val="5B5262"/>
                </a:solidFill>
                <a:latin typeface="Times New Roman"/>
                <a:cs typeface="Times New Roman"/>
              </a:rPr>
              <a:t>enti</a:t>
            </a:r>
            <a:r>
              <a:rPr sz="1950" spc="-100" dirty="0">
                <a:solidFill>
                  <a:srgbClr val="5B5262"/>
                </a:solidFill>
                <a:latin typeface="Times New Roman"/>
                <a:cs typeface="Times New Roman"/>
              </a:rPr>
              <a:t>c</a:t>
            </a:r>
            <a:r>
              <a:rPr sz="1950" spc="-20" dirty="0">
                <a:solidFill>
                  <a:srgbClr val="5B5262"/>
                </a:solidFill>
                <a:latin typeface="Times New Roman"/>
                <a:cs typeface="Times New Roman"/>
              </a:rPr>
              <a:t>al</a:t>
            </a:r>
            <a:r>
              <a:rPr sz="1950" spc="35" dirty="0">
                <a:solidFill>
                  <a:srgbClr val="5B5262"/>
                </a:solidFill>
                <a:latin typeface="Times New Roman"/>
                <a:cs typeface="Times New Roman"/>
              </a:rPr>
              <a:t> </a:t>
            </a:r>
            <a:r>
              <a:rPr sz="1950" spc="5" dirty="0">
                <a:solidFill>
                  <a:srgbClr val="49424F"/>
                </a:solidFill>
                <a:latin typeface="Times New Roman"/>
                <a:cs typeface="Times New Roman"/>
              </a:rPr>
              <a:t>ho</a:t>
            </a:r>
            <a:r>
              <a:rPr sz="1950" spc="-50" dirty="0">
                <a:solidFill>
                  <a:srgbClr val="49424F"/>
                </a:solidFill>
                <a:latin typeface="Times New Roman"/>
                <a:cs typeface="Times New Roman"/>
              </a:rPr>
              <a:t>n</a:t>
            </a:r>
            <a:r>
              <a:rPr sz="1950" spc="-20" dirty="0">
                <a:solidFill>
                  <a:srgbClr val="49424F"/>
                </a:solidFill>
                <a:latin typeface="Times New Roman"/>
                <a:cs typeface="Times New Roman"/>
              </a:rPr>
              <a:t>no</a:t>
            </a:r>
            <a:r>
              <a:rPr sz="1950" spc="110" dirty="0">
                <a:solidFill>
                  <a:srgbClr val="49424F"/>
                </a:solidFill>
                <a:latin typeface="Times New Roman"/>
                <a:cs typeface="Times New Roman"/>
              </a:rPr>
              <a:t>n</a:t>
            </a:r>
            <a:r>
              <a:rPr sz="1950" spc="-70" dirty="0">
                <a:solidFill>
                  <a:srgbClr val="6B646D"/>
                </a:solidFill>
                <a:latin typeface="Times New Roman"/>
                <a:cs typeface="Times New Roman"/>
              </a:rPr>
              <a:t>e</a:t>
            </a:r>
            <a:r>
              <a:rPr sz="1950" spc="120" dirty="0">
                <a:solidFill>
                  <a:srgbClr val="6B646D"/>
                </a:solidFill>
                <a:latin typeface="Times New Roman"/>
                <a:cs typeface="Times New Roman"/>
              </a:rPr>
              <a:t>s</a:t>
            </a:r>
            <a:r>
              <a:rPr sz="1950" spc="-70" dirty="0">
                <a:solidFill>
                  <a:srgbClr val="6B646D"/>
                </a:solidFill>
                <a:latin typeface="Times New Roman"/>
                <a:cs typeface="Times New Roman"/>
              </a:rPr>
              <a:t> </a:t>
            </a:r>
            <a:r>
              <a:rPr sz="1950" spc="-70" dirty="0">
                <a:solidFill>
                  <a:srgbClr val="5B5262"/>
                </a:solidFill>
                <a:latin typeface="Times New Roman"/>
                <a:cs typeface="Times New Roman"/>
              </a:rPr>
              <a:t>a</a:t>
            </a:r>
            <a:r>
              <a:rPr sz="1950" spc="10" dirty="0">
                <a:solidFill>
                  <a:srgbClr val="5B5262"/>
                </a:solidFill>
                <a:latin typeface="Times New Roman"/>
                <a:cs typeface="Times New Roman"/>
              </a:rPr>
              <a:t>re</a:t>
            </a:r>
            <a:r>
              <a:rPr sz="1950" spc="65" dirty="0">
                <a:solidFill>
                  <a:srgbClr val="5B5262"/>
                </a:solidFill>
                <a:latin typeface="Times New Roman"/>
                <a:cs typeface="Times New Roman"/>
              </a:rPr>
              <a:t> </a:t>
            </a:r>
            <a:r>
              <a:rPr sz="1950" spc="-15" dirty="0">
                <a:solidFill>
                  <a:srgbClr val="5B5262"/>
                </a:solidFill>
                <a:latin typeface="Times New Roman"/>
                <a:cs typeface="Times New Roman"/>
              </a:rPr>
              <a:t>a</a:t>
            </a:r>
            <a:r>
              <a:rPr sz="1950" spc="-120" dirty="0">
                <a:solidFill>
                  <a:srgbClr val="5B5262"/>
                </a:solidFill>
                <a:latin typeface="Times New Roman"/>
                <a:cs typeface="Times New Roman"/>
              </a:rPr>
              <a:t>s</a:t>
            </a:r>
            <a:r>
              <a:rPr sz="1950" spc="-60" dirty="0">
                <a:solidFill>
                  <a:srgbClr val="5B5262"/>
                </a:solidFill>
                <a:latin typeface="Times New Roman"/>
                <a:cs typeface="Times New Roman"/>
              </a:rPr>
              <a:t>s</a:t>
            </a:r>
            <a:r>
              <a:rPr sz="1950" spc="-25" dirty="0">
                <a:solidFill>
                  <a:srgbClr val="5B5262"/>
                </a:solidFill>
                <a:latin typeface="Times New Roman"/>
                <a:cs typeface="Times New Roman"/>
              </a:rPr>
              <a:t>ociat</a:t>
            </a:r>
            <a:r>
              <a:rPr sz="1950" spc="-40" dirty="0">
                <a:solidFill>
                  <a:srgbClr val="5B5262"/>
                </a:solidFill>
                <a:latin typeface="Times New Roman"/>
                <a:cs typeface="Times New Roman"/>
              </a:rPr>
              <a:t>e</a:t>
            </a:r>
            <a:r>
              <a:rPr sz="1950" spc="-150" dirty="0">
                <a:solidFill>
                  <a:srgbClr val="5B5262"/>
                </a:solidFill>
                <a:latin typeface="Times New Roman"/>
                <a:cs typeface="Times New Roman"/>
              </a:rPr>
              <a:t>d</a:t>
            </a:r>
            <a:r>
              <a:rPr sz="1950" spc="80" dirty="0">
                <a:solidFill>
                  <a:srgbClr val="5B5262"/>
                </a:solidFill>
                <a:latin typeface="Times New Roman"/>
                <a:cs typeface="Times New Roman"/>
              </a:rPr>
              <a:t> </a:t>
            </a:r>
            <a:r>
              <a:rPr sz="1950" spc="-55" dirty="0">
                <a:solidFill>
                  <a:srgbClr val="5B5262"/>
                </a:solidFill>
                <a:latin typeface="Times New Roman"/>
                <a:cs typeface="Times New Roman"/>
              </a:rPr>
              <a:t>with</a:t>
            </a:r>
            <a:r>
              <a:rPr sz="1950" dirty="0">
                <a:solidFill>
                  <a:srgbClr val="5B5262"/>
                </a:solidFill>
                <a:latin typeface="Times New Roman"/>
                <a:cs typeface="Times New Roman"/>
              </a:rPr>
              <a:t> </a:t>
            </a:r>
            <a:r>
              <a:rPr sz="1950" spc="-235" dirty="0">
                <a:solidFill>
                  <a:srgbClr val="5B5262"/>
                </a:solidFill>
                <a:latin typeface="Times New Roman"/>
                <a:cs typeface="Times New Roman"/>
              </a:rPr>
              <a:t> </a:t>
            </a:r>
            <a:r>
              <a:rPr sz="1950" spc="-55" dirty="0">
                <a:solidFill>
                  <a:srgbClr val="5B5262"/>
                </a:solidFill>
                <a:latin typeface="Times New Roman"/>
                <a:cs typeface="Times New Roman"/>
              </a:rPr>
              <a:t>lower</a:t>
            </a:r>
            <a:r>
              <a:rPr sz="1950" spc="140" dirty="0">
                <a:solidFill>
                  <a:srgbClr val="5B5262"/>
                </a:solidFill>
                <a:latin typeface="Times New Roman"/>
                <a:cs typeface="Times New Roman"/>
              </a:rPr>
              <a:t> </a:t>
            </a:r>
            <a:r>
              <a:rPr sz="1950" spc="-35" dirty="0">
                <a:solidFill>
                  <a:srgbClr val="5B5262"/>
                </a:solidFill>
                <a:latin typeface="Times New Roman"/>
                <a:cs typeface="Times New Roman"/>
              </a:rPr>
              <a:t>r</a:t>
            </a:r>
            <a:r>
              <a:rPr sz="1950" spc="-60" dirty="0">
                <a:solidFill>
                  <a:srgbClr val="5B5262"/>
                </a:solidFill>
                <a:latin typeface="Times New Roman"/>
                <a:cs typeface="Times New Roman"/>
              </a:rPr>
              <a:t>i</a:t>
            </a:r>
            <a:r>
              <a:rPr sz="1950" spc="-15" dirty="0">
                <a:solidFill>
                  <a:srgbClr val="5B5262"/>
                </a:solidFill>
                <a:latin typeface="Times New Roman"/>
                <a:cs typeface="Times New Roman"/>
              </a:rPr>
              <a:t>sks,</a:t>
            </a:r>
            <a:r>
              <a:rPr sz="1950" spc="90" dirty="0">
                <a:solidFill>
                  <a:srgbClr val="5B5262"/>
                </a:solidFill>
                <a:latin typeface="Times New Roman"/>
                <a:cs typeface="Times New Roman"/>
              </a:rPr>
              <a:t> </a:t>
            </a:r>
            <a:r>
              <a:rPr sz="1950" spc="-75" dirty="0">
                <a:solidFill>
                  <a:srgbClr val="49424F"/>
                </a:solidFill>
                <a:latin typeface="Times New Roman"/>
                <a:cs typeface="Times New Roman"/>
              </a:rPr>
              <a:t>includ</a:t>
            </a:r>
            <a:r>
              <a:rPr sz="1950" spc="-220" dirty="0">
                <a:solidFill>
                  <a:srgbClr val="49424F"/>
                </a:solidFill>
                <a:latin typeface="Times New Roman"/>
                <a:cs typeface="Times New Roman"/>
              </a:rPr>
              <a:t> </a:t>
            </a:r>
            <a:r>
              <a:rPr sz="1950" spc="-55" dirty="0">
                <a:solidFill>
                  <a:srgbClr val="49424F"/>
                </a:solidFill>
                <a:latin typeface="Times New Roman"/>
                <a:cs typeface="Times New Roman"/>
              </a:rPr>
              <a:t>ing</a:t>
            </a:r>
            <a:r>
              <a:rPr sz="1950" spc="70" dirty="0">
                <a:solidFill>
                  <a:srgbClr val="49424F"/>
                </a:solidFill>
                <a:latin typeface="Times New Roman"/>
                <a:cs typeface="Times New Roman"/>
              </a:rPr>
              <a:t> </a:t>
            </a:r>
            <a:r>
              <a:rPr sz="1950" spc="-45" dirty="0">
                <a:solidFill>
                  <a:srgbClr val="49424F"/>
                </a:solidFill>
                <a:latin typeface="Times New Roman"/>
                <a:cs typeface="Times New Roman"/>
              </a:rPr>
              <a:t>t</a:t>
            </a:r>
            <a:r>
              <a:rPr sz="1950" spc="25" dirty="0">
                <a:solidFill>
                  <a:srgbClr val="49424F"/>
                </a:solidFill>
                <a:latin typeface="Times New Roman"/>
                <a:cs typeface="Times New Roman"/>
              </a:rPr>
              <a:t>h</a:t>
            </a:r>
            <a:r>
              <a:rPr sz="1950" spc="-65" dirty="0">
                <a:solidFill>
                  <a:srgbClr val="6B646D"/>
                </a:solidFill>
                <a:latin typeface="Times New Roman"/>
                <a:cs typeface="Times New Roman"/>
              </a:rPr>
              <a:t>e</a:t>
            </a:r>
            <a:r>
              <a:rPr sz="1950" spc="5" dirty="0">
                <a:solidFill>
                  <a:srgbClr val="6B646D"/>
                </a:solidFill>
                <a:latin typeface="Times New Roman"/>
                <a:cs typeface="Times New Roman"/>
              </a:rPr>
              <a:t> </a:t>
            </a:r>
            <a:r>
              <a:rPr sz="1950" spc="-35" dirty="0">
                <a:solidFill>
                  <a:srgbClr val="5B5262"/>
                </a:solidFill>
                <a:latin typeface="Times New Roman"/>
                <a:cs typeface="Times New Roman"/>
              </a:rPr>
              <a:t>r</a:t>
            </a:r>
            <a:r>
              <a:rPr sz="1950" spc="-60" dirty="0">
                <a:solidFill>
                  <a:srgbClr val="5B5262"/>
                </a:solidFill>
                <a:latin typeface="Times New Roman"/>
                <a:cs typeface="Times New Roman"/>
              </a:rPr>
              <a:t>is</a:t>
            </a:r>
            <a:r>
              <a:rPr sz="1950" spc="5" dirty="0">
                <a:solidFill>
                  <a:srgbClr val="5B5262"/>
                </a:solidFill>
                <a:latin typeface="Times New Roman"/>
                <a:cs typeface="Times New Roman"/>
              </a:rPr>
              <a:t>k</a:t>
            </a:r>
            <a:r>
              <a:rPr sz="1950" spc="25" dirty="0">
                <a:solidFill>
                  <a:srgbClr val="5B5262"/>
                </a:solidFill>
                <a:latin typeface="Times New Roman"/>
                <a:cs typeface="Times New Roman"/>
              </a:rPr>
              <a:t> </a:t>
            </a:r>
            <a:r>
              <a:rPr sz="1950" spc="5" dirty="0">
                <a:solidFill>
                  <a:srgbClr val="49424F"/>
                </a:solidFill>
                <a:latin typeface="Times New Roman"/>
                <a:cs typeface="Times New Roman"/>
              </a:rPr>
              <a:t>of</a:t>
            </a:r>
            <a:r>
              <a:rPr sz="1950" spc="70" dirty="0">
                <a:solidFill>
                  <a:srgbClr val="49424F"/>
                </a:solidFill>
                <a:latin typeface="Times New Roman"/>
                <a:cs typeface="Times New Roman"/>
              </a:rPr>
              <a:t> </a:t>
            </a:r>
            <a:r>
              <a:rPr sz="1950" spc="-55" dirty="0">
                <a:solidFill>
                  <a:srgbClr val="5B5262"/>
                </a:solidFill>
                <a:latin typeface="Times New Roman"/>
                <a:cs typeface="Times New Roman"/>
              </a:rPr>
              <a:t>brea</a:t>
            </a:r>
            <a:r>
              <a:rPr sz="1950" spc="-15" dirty="0">
                <a:solidFill>
                  <a:srgbClr val="5B5262"/>
                </a:solidFill>
                <a:latin typeface="Times New Roman"/>
                <a:cs typeface="Times New Roman"/>
              </a:rPr>
              <a:t>s</a:t>
            </a:r>
            <a:r>
              <a:rPr sz="1950" spc="60" dirty="0">
                <a:solidFill>
                  <a:srgbClr val="5B5262"/>
                </a:solidFill>
                <a:latin typeface="Times New Roman"/>
                <a:cs typeface="Times New Roman"/>
              </a:rPr>
              <a:t>t</a:t>
            </a:r>
            <a:r>
              <a:rPr sz="1950" spc="55" dirty="0">
                <a:solidFill>
                  <a:srgbClr val="5B5262"/>
                </a:solidFill>
                <a:latin typeface="Times New Roman"/>
                <a:cs typeface="Times New Roman"/>
              </a:rPr>
              <a:t> </a:t>
            </a:r>
            <a:r>
              <a:rPr sz="1950" spc="-70" dirty="0">
                <a:solidFill>
                  <a:srgbClr val="5B5262"/>
                </a:solidFill>
                <a:latin typeface="Times New Roman"/>
                <a:cs typeface="Times New Roman"/>
              </a:rPr>
              <a:t>c</a:t>
            </a:r>
            <a:r>
              <a:rPr sz="1950" spc="-15" dirty="0">
                <a:solidFill>
                  <a:srgbClr val="5B5262"/>
                </a:solidFill>
                <a:latin typeface="Times New Roman"/>
                <a:cs typeface="Times New Roman"/>
              </a:rPr>
              <a:t>an</a:t>
            </a:r>
            <a:r>
              <a:rPr sz="1950" spc="-90" dirty="0">
                <a:solidFill>
                  <a:srgbClr val="5B5262"/>
                </a:solidFill>
                <a:latin typeface="Times New Roman"/>
                <a:cs typeface="Times New Roman"/>
              </a:rPr>
              <a:t>c</a:t>
            </a:r>
            <a:r>
              <a:rPr sz="1950" spc="5" dirty="0">
                <a:solidFill>
                  <a:srgbClr val="5B5262"/>
                </a:solidFill>
                <a:latin typeface="Times New Roman"/>
                <a:cs typeface="Times New Roman"/>
              </a:rPr>
              <a:t>er</a:t>
            </a:r>
            <a:r>
              <a:rPr sz="1950" spc="80" dirty="0">
                <a:solidFill>
                  <a:srgbClr val="5B5262"/>
                </a:solidFill>
                <a:latin typeface="Times New Roman"/>
                <a:cs typeface="Times New Roman"/>
              </a:rPr>
              <a:t> </a:t>
            </a:r>
            <a:r>
              <a:rPr sz="1950" spc="-80" dirty="0">
                <a:solidFill>
                  <a:srgbClr val="5B5262"/>
                </a:solidFill>
                <a:latin typeface="Times New Roman"/>
                <a:cs typeface="Times New Roman"/>
              </a:rPr>
              <a:t>and</a:t>
            </a:r>
            <a:r>
              <a:rPr sz="1950" spc="220" dirty="0">
                <a:solidFill>
                  <a:srgbClr val="5B5262"/>
                </a:solidFill>
                <a:latin typeface="Times New Roman"/>
                <a:cs typeface="Times New Roman"/>
              </a:rPr>
              <a:t> </a:t>
            </a:r>
            <a:r>
              <a:rPr sz="1950" spc="-70" dirty="0">
                <a:solidFill>
                  <a:srgbClr val="5B5262"/>
                </a:solidFill>
                <a:latin typeface="Times New Roman"/>
                <a:cs typeface="Times New Roman"/>
              </a:rPr>
              <a:t>ca</a:t>
            </a:r>
            <a:r>
              <a:rPr sz="1950" spc="-55" dirty="0">
                <a:solidFill>
                  <a:srgbClr val="5B5262"/>
                </a:solidFill>
                <a:latin typeface="Times New Roman"/>
                <a:cs typeface="Times New Roman"/>
              </a:rPr>
              <a:t>r</a:t>
            </a:r>
            <a:r>
              <a:rPr sz="1950" spc="-65" dirty="0">
                <a:solidFill>
                  <a:srgbClr val="5B5262"/>
                </a:solidFill>
                <a:latin typeface="Times New Roman"/>
                <a:cs typeface="Times New Roman"/>
              </a:rPr>
              <a:t>diovascu</a:t>
            </a:r>
            <a:r>
              <a:rPr sz="1950" spc="-229" dirty="0">
                <a:solidFill>
                  <a:srgbClr val="5B5262"/>
                </a:solidFill>
                <a:latin typeface="Times New Roman"/>
                <a:cs typeface="Times New Roman"/>
              </a:rPr>
              <a:t> </a:t>
            </a:r>
            <a:r>
              <a:rPr sz="1950" spc="-30" dirty="0">
                <a:solidFill>
                  <a:srgbClr val="5B5262"/>
                </a:solidFill>
                <a:latin typeface="Times New Roman"/>
                <a:cs typeface="Times New Roman"/>
              </a:rPr>
              <a:t>l</a:t>
            </a:r>
            <a:r>
              <a:rPr sz="1950" spc="-185" dirty="0">
                <a:solidFill>
                  <a:srgbClr val="5B5262"/>
                </a:solidFill>
                <a:latin typeface="Times New Roman"/>
                <a:cs typeface="Times New Roman"/>
              </a:rPr>
              <a:t>a</a:t>
            </a:r>
            <a:r>
              <a:rPr sz="1950" spc="35" dirty="0">
                <a:solidFill>
                  <a:srgbClr val="5B5262"/>
                </a:solidFill>
                <a:latin typeface="Times New Roman"/>
                <a:cs typeface="Times New Roman"/>
              </a:rPr>
              <a:t>r</a:t>
            </a:r>
            <a:r>
              <a:rPr sz="1950" spc="120" dirty="0">
                <a:solidFill>
                  <a:srgbClr val="5B5262"/>
                </a:solidFill>
                <a:latin typeface="Times New Roman"/>
                <a:cs typeface="Times New Roman"/>
              </a:rPr>
              <a:t> </a:t>
            </a:r>
            <a:r>
              <a:rPr sz="1950" spc="-25" dirty="0">
                <a:solidFill>
                  <a:srgbClr val="49424F"/>
                </a:solidFill>
                <a:latin typeface="Times New Roman"/>
                <a:cs typeface="Times New Roman"/>
              </a:rPr>
              <a:t>dis</a:t>
            </a:r>
            <a:r>
              <a:rPr sz="1950" spc="-75" dirty="0">
                <a:solidFill>
                  <a:srgbClr val="49424F"/>
                </a:solidFill>
                <a:latin typeface="Times New Roman"/>
                <a:cs typeface="Times New Roman"/>
              </a:rPr>
              <a:t>e</a:t>
            </a:r>
            <a:r>
              <a:rPr sz="1950" spc="-5" dirty="0">
                <a:solidFill>
                  <a:srgbClr val="49424F"/>
                </a:solidFill>
                <a:latin typeface="Times New Roman"/>
                <a:cs typeface="Times New Roman"/>
              </a:rPr>
              <a:t>as</a:t>
            </a:r>
            <a:r>
              <a:rPr sz="1950" spc="0" dirty="0">
                <a:solidFill>
                  <a:srgbClr val="49424F"/>
                </a:solidFill>
                <a:latin typeface="Times New Roman"/>
                <a:cs typeface="Times New Roman"/>
              </a:rPr>
              <a:t>e</a:t>
            </a:r>
            <a:r>
              <a:rPr sz="1950" spc="10" dirty="0">
                <a:solidFill>
                  <a:srgbClr val="6B646D"/>
                </a:solidFill>
                <a:latin typeface="Times New Roman"/>
                <a:cs typeface="Times New Roman"/>
              </a:rPr>
              <a:t>, </a:t>
            </a:r>
            <a:r>
              <a:rPr sz="1950" spc="-80" dirty="0">
                <a:solidFill>
                  <a:srgbClr val="5B5262"/>
                </a:solidFill>
                <a:latin typeface="Times New Roman"/>
                <a:cs typeface="Times New Roman"/>
              </a:rPr>
              <a:t>and</a:t>
            </a:r>
            <a:r>
              <a:rPr sz="1950" spc="220" dirty="0">
                <a:solidFill>
                  <a:srgbClr val="5B5262"/>
                </a:solidFill>
                <a:latin typeface="Times New Roman"/>
                <a:cs typeface="Times New Roman"/>
              </a:rPr>
              <a:t> </a:t>
            </a:r>
            <a:r>
              <a:rPr sz="1950" spc="-175" dirty="0">
                <a:solidFill>
                  <a:srgbClr val="5B5262"/>
                </a:solidFill>
                <a:latin typeface="Times New Roman"/>
                <a:cs typeface="Times New Roman"/>
              </a:rPr>
              <a:t>a</a:t>
            </a:r>
            <a:r>
              <a:rPr sz="1950" spc="10" dirty="0">
                <a:solidFill>
                  <a:srgbClr val="5B5262"/>
                </a:solidFill>
                <a:latin typeface="Times New Roman"/>
                <a:cs typeface="Times New Roman"/>
              </a:rPr>
              <a:t>re</a:t>
            </a:r>
            <a:r>
              <a:rPr sz="1950" spc="165" dirty="0">
                <a:solidFill>
                  <a:srgbClr val="5B5262"/>
                </a:solidFill>
                <a:latin typeface="Times New Roman"/>
                <a:cs typeface="Times New Roman"/>
              </a:rPr>
              <a:t> </a:t>
            </a:r>
            <a:r>
              <a:rPr sz="1950" spc="-114" dirty="0">
                <a:solidFill>
                  <a:srgbClr val="49424F"/>
                </a:solidFill>
                <a:latin typeface="Times New Roman"/>
                <a:cs typeface="Times New Roman"/>
              </a:rPr>
              <a:t>mo</a:t>
            </a:r>
            <a:r>
              <a:rPr sz="1950" spc="-20" dirty="0">
                <a:solidFill>
                  <a:srgbClr val="49424F"/>
                </a:solidFill>
                <a:latin typeface="Times New Roman"/>
                <a:cs typeface="Times New Roman"/>
              </a:rPr>
              <a:t>r</a:t>
            </a:r>
            <a:r>
              <a:rPr sz="1950" spc="55" dirty="0">
                <a:solidFill>
                  <a:srgbClr val="6B646D"/>
                </a:solidFill>
                <a:latin typeface="Times New Roman"/>
                <a:cs typeface="Times New Roman"/>
              </a:rPr>
              <a:t>e</a:t>
            </a:r>
            <a:r>
              <a:rPr sz="1950" spc="-15" dirty="0">
                <a:solidFill>
                  <a:srgbClr val="6B646D"/>
                </a:solidFill>
                <a:latin typeface="Times New Roman"/>
                <a:cs typeface="Times New Roman"/>
              </a:rPr>
              <a:t> </a:t>
            </a:r>
            <a:r>
              <a:rPr sz="1950" spc="-70" dirty="0">
                <a:solidFill>
                  <a:srgbClr val="5B5262"/>
                </a:solidFill>
                <a:latin typeface="Times New Roman"/>
                <a:cs typeface="Times New Roman"/>
              </a:rPr>
              <a:t>e</a:t>
            </a:r>
            <a:r>
              <a:rPr sz="1950" spc="-35" dirty="0">
                <a:solidFill>
                  <a:srgbClr val="5B5262"/>
                </a:solidFill>
                <a:latin typeface="Times New Roman"/>
                <a:cs typeface="Times New Roman"/>
              </a:rPr>
              <a:t>ffi</a:t>
            </a:r>
            <a:r>
              <a:rPr sz="1950" spc="-114" dirty="0">
                <a:solidFill>
                  <a:srgbClr val="5B5262"/>
                </a:solidFill>
                <a:latin typeface="Times New Roman"/>
                <a:cs typeface="Times New Roman"/>
              </a:rPr>
              <a:t>c</a:t>
            </a:r>
            <a:r>
              <a:rPr sz="1950" spc="-30" dirty="0">
                <a:solidFill>
                  <a:srgbClr val="5B5262"/>
                </a:solidFill>
                <a:latin typeface="Times New Roman"/>
                <a:cs typeface="Times New Roman"/>
              </a:rPr>
              <a:t>acious</a:t>
            </a:r>
            <a:r>
              <a:rPr sz="1950" spc="85" dirty="0">
                <a:solidFill>
                  <a:srgbClr val="5B5262"/>
                </a:solidFill>
                <a:latin typeface="Times New Roman"/>
                <a:cs typeface="Times New Roman"/>
              </a:rPr>
              <a:t> </a:t>
            </a:r>
            <a:r>
              <a:rPr sz="1950" spc="-35" dirty="0">
                <a:solidFill>
                  <a:srgbClr val="49424F"/>
                </a:solidFill>
                <a:latin typeface="Times New Roman"/>
                <a:cs typeface="Times New Roman"/>
              </a:rPr>
              <a:t>th</a:t>
            </a:r>
            <a:r>
              <a:rPr sz="1950" spc="-125" dirty="0">
                <a:solidFill>
                  <a:srgbClr val="49424F"/>
                </a:solidFill>
                <a:latin typeface="Times New Roman"/>
                <a:cs typeface="Times New Roman"/>
              </a:rPr>
              <a:t>a</a:t>
            </a:r>
            <a:r>
              <a:rPr sz="1950" spc="25" dirty="0">
                <a:solidFill>
                  <a:srgbClr val="49424F"/>
                </a:solidFill>
                <a:latin typeface="Times New Roman"/>
                <a:cs typeface="Times New Roman"/>
              </a:rPr>
              <a:t>n</a:t>
            </a:r>
            <a:r>
              <a:rPr sz="1950" spc="105" dirty="0">
                <a:solidFill>
                  <a:srgbClr val="49424F"/>
                </a:solidFill>
                <a:latin typeface="Times New Roman"/>
                <a:cs typeface="Times New Roman"/>
              </a:rPr>
              <a:t> </a:t>
            </a:r>
            <a:r>
              <a:rPr sz="1950" spc="-30" dirty="0">
                <a:solidFill>
                  <a:srgbClr val="5B5262"/>
                </a:solidFill>
                <a:latin typeface="Times New Roman"/>
                <a:cs typeface="Times New Roman"/>
              </a:rPr>
              <a:t>their</a:t>
            </a:r>
            <a:r>
              <a:rPr sz="1950" spc="185" dirty="0">
                <a:solidFill>
                  <a:srgbClr val="5B5262"/>
                </a:solidFill>
                <a:latin typeface="Times New Roman"/>
                <a:cs typeface="Times New Roman"/>
              </a:rPr>
              <a:t> </a:t>
            </a:r>
            <a:r>
              <a:rPr sz="1950" spc="-50" dirty="0">
                <a:solidFill>
                  <a:srgbClr val="5B5262"/>
                </a:solidFill>
                <a:latin typeface="Times New Roman"/>
                <a:cs typeface="Times New Roman"/>
              </a:rPr>
              <a:t>synthetic</a:t>
            </a:r>
            <a:r>
              <a:rPr sz="1950" spc="100" dirty="0">
                <a:solidFill>
                  <a:srgbClr val="5B5262"/>
                </a:solidFill>
                <a:latin typeface="Times New Roman"/>
                <a:cs typeface="Times New Roman"/>
              </a:rPr>
              <a:t> </a:t>
            </a:r>
            <a:r>
              <a:rPr sz="1950" spc="-80" dirty="0">
                <a:solidFill>
                  <a:srgbClr val="5B5262"/>
                </a:solidFill>
                <a:latin typeface="Times New Roman"/>
                <a:cs typeface="Times New Roman"/>
              </a:rPr>
              <a:t>and</a:t>
            </a:r>
            <a:r>
              <a:rPr sz="1950" spc="220" dirty="0">
                <a:solidFill>
                  <a:srgbClr val="5B5262"/>
                </a:solidFill>
                <a:latin typeface="Times New Roman"/>
                <a:cs typeface="Times New Roman"/>
              </a:rPr>
              <a:t> </a:t>
            </a:r>
            <a:r>
              <a:rPr sz="1950" spc="-60" dirty="0">
                <a:solidFill>
                  <a:srgbClr val="5B5262"/>
                </a:solidFill>
                <a:latin typeface="Times New Roman"/>
                <a:cs typeface="Times New Roman"/>
              </a:rPr>
              <a:t>anim</a:t>
            </a:r>
            <a:r>
              <a:rPr sz="1950" spc="170" dirty="0">
                <a:solidFill>
                  <a:srgbClr val="5B5262"/>
                </a:solidFill>
                <a:latin typeface="Times New Roman"/>
                <a:cs typeface="Times New Roman"/>
              </a:rPr>
              <a:t>a</a:t>
            </a:r>
            <a:r>
              <a:rPr sz="1950" spc="-695" dirty="0">
                <a:solidFill>
                  <a:srgbClr val="5B5262"/>
                </a:solidFill>
                <a:latin typeface="Times New Roman"/>
                <a:cs typeface="Times New Roman"/>
              </a:rPr>
              <a:t>l­</a:t>
            </a:r>
            <a:r>
              <a:rPr sz="1950" spc="-275" dirty="0">
                <a:solidFill>
                  <a:srgbClr val="5B5262"/>
                </a:solidFill>
                <a:latin typeface="Times New Roman"/>
                <a:cs typeface="Times New Roman"/>
              </a:rPr>
              <a:t> </a:t>
            </a:r>
            <a:r>
              <a:rPr sz="1950" spc="-45" dirty="0">
                <a:solidFill>
                  <a:srgbClr val="5B5262"/>
                </a:solidFill>
                <a:latin typeface="Times New Roman"/>
                <a:cs typeface="Times New Roman"/>
              </a:rPr>
              <a:t>deriv</a:t>
            </a:r>
            <a:r>
              <a:rPr sz="1950" spc="-70" dirty="0">
                <a:solidFill>
                  <a:srgbClr val="5B5262"/>
                </a:solidFill>
                <a:latin typeface="Times New Roman"/>
                <a:cs typeface="Times New Roman"/>
              </a:rPr>
              <a:t>e</a:t>
            </a:r>
            <a:r>
              <a:rPr sz="1950" spc="-40" dirty="0">
                <a:solidFill>
                  <a:srgbClr val="5B5262"/>
                </a:solidFill>
                <a:latin typeface="Times New Roman"/>
                <a:cs typeface="Times New Roman"/>
              </a:rPr>
              <a:t>d</a:t>
            </a:r>
            <a:r>
              <a:rPr sz="1950" spc="-25" dirty="0">
                <a:solidFill>
                  <a:srgbClr val="5B5262"/>
                </a:solidFill>
                <a:latin typeface="Times New Roman"/>
                <a:cs typeface="Times New Roman"/>
              </a:rPr>
              <a:t> </a:t>
            </a:r>
            <a:r>
              <a:rPr sz="1950" spc="-70" dirty="0">
                <a:solidFill>
                  <a:srgbClr val="5B5262"/>
                </a:solidFill>
                <a:latin typeface="Times New Roman"/>
                <a:cs typeface="Times New Roman"/>
              </a:rPr>
              <a:t>c</a:t>
            </a:r>
            <a:r>
              <a:rPr sz="1950" spc="-50" dirty="0">
                <a:solidFill>
                  <a:srgbClr val="5B5262"/>
                </a:solidFill>
                <a:latin typeface="Times New Roman"/>
                <a:cs typeface="Times New Roman"/>
              </a:rPr>
              <a:t>ounterpart</a:t>
            </a:r>
            <a:r>
              <a:rPr sz="1950" spc="110" dirty="0">
                <a:solidFill>
                  <a:srgbClr val="5B5262"/>
                </a:solidFill>
                <a:latin typeface="Times New Roman"/>
                <a:cs typeface="Times New Roman"/>
              </a:rPr>
              <a:t>s</a:t>
            </a:r>
            <a:r>
              <a:rPr sz="1950" spc="305" dirty="0">
                <a:solidFill>
                  <a:srgbClr val="5B5262"/>
                </a:solidFill>
                <a:latin typeface="Times New Roman"/>
                <a:cs typeface="Times New Roman"/>
              </a:rPr>
              <a:t>.</a:t>
            </a:r>
            <a:r>
              <a:rPr sz="1950" spc="-50" dirty="0">
                <a:solidFill>
                  <a:srgbClr val="5B5262"/>
                </a:solidFill>
                <a:latin typeface="Times New Roman"/>
                <a:cs typeface="Times New Roman"/>
              </a:rPr>
              <a:t>Until</a:t>
            </a:r>
            <a:r>
              <a:rPr sz="1950" spc="45" dirty="0">
                <a:solidFill>
                  <a:srgbClr val="5B5262"/>
                </a:solidFill>
                <a:latin typeface="Times New Roman"/>
                <a:cs typeface="Times New Roman"/>
              </a:rPr>
              <a:t> </a:t>
            </a:r>
            <a:r>
              <a:rPr sz="1950" spc="-35" dirty="0">
                <a:solidFill>
                  <a:srgbClr val="6B646D"/>
                </a:solidFill>
                <a:latin typeface="Times New Roman"/>
                <a:cs typeface="Times New Roman"/>
              </a:rPr>
              <a:t>evid</a:t>
            </a:r>
            <a:r>
              <a:rPr sz="1950" spc="-90" dirty="0">
                <a:solidFill>
                  <a:srgbClr val="6B646D"/>
                </a:solidFill>
                <a:latin typeface="Times New Roman"/>
                <a:cs typeface="Times New Roman"/>
              </a:rPr>
              <a:t>e</a:t>
            </a:r>
            <a:r>
              <a:rPr sz="1950" spc="-5" dirty="0">
                <a:solidFill>
                  <a:srgbClr val="49424F"/>
                </a:solidFill>
                <a:latin typeface="Times New Roman"/>
                <a:cs typeface="Times New Roman"/>
              </a:rPr>
              <a:t>n</a:t>
            </a:r>
            <a:r>
              <a:rPr sz="1950" spc="-45" dirty="0">
                <a:solidFill>
                  <a:srgbClr val="49424F"/>
                </a:solidFill>
                <a:latin typeface="Times New Roman"/>
                <a:cs typeface="Times New Roman"/>
              </a:rPr>
              <a:t>c</a:t>
            </a:r>
            <a:r>
              <a:rPr sz="1950" spc="55" dirty="0">
                <a:solidFill>
                  <a:srgbClr val="49424F"/>
                </a:solidFill>
                <a:latin typeface="Times New Roman"/>
                <a:cs typeface="Times New Roman"/>
              </a:rPr>
              <a:t>e</a:t>
            </a:r>
            <a:r>
              <a:rPr sz="1950" spc="-114" dirty="0">
                <a:solidFill>
                  <a:srgbClr val="49424F"/>
                </a:solidFill>
                <a:latin typeface="Times New Roman"/>
                <a:cs typeface="Times New Roman"/>
              </a:rPr>
              <a:t> </a:t>
            </a:r>
            <a:r>
              <a:rPr sz="1950" spc="-150" dirty="0">
                <a:solidFill>
                  <a:srgbClr val="5B5262"/>
                </a:solidFill>
                <a:latin typeface="Times New Roman"/>
                <a:cs typeface="Times New Roman"/>
              </a:rPr>
              <a:t>i</a:t>
            </a:r>
            <a:r>
              <a:rPr sz="1950" spc="120" dirty="0">
                <a:solidFill>
                  <a:srgbClr val="5B5262"/>
                </a:solidFill>
                <a:latin typeface="Times New Roman"/>
                <a:cs typeface="Times New Roman"/>
              </a:rPr>
              <a:t>s</a:t>
            </a:r>
            <a:r>
              <a:rPr sz="1950" spc="-170" dirty="0">
                <a:solidFill>
                  <a:srgbClr val="5B5262"/>
                </a:solidFill>
                <a:latin typeface="Times New Roman"/>
                <a:cs typeface="Times New Roman"/>
              </a:rPr>
              <a:t> </a:t>
            </a:r>
            <a:r>
              <a:rPr sz="1950" spc="-75" dirty="0">
                <a:solidFill>
                  <a:srgbClr val="5B5262"/>
                </a:solidFill>
                <a:latin typeface="Times New Roman"/>
                <a:cs typeface="Times New Roman"/>
              </a:rPr>
              <a:t>found</a:t>
            </a:r>
            <a:r>
              <a:rPr sz="1950" spc="25" dirty="0">
                <a:solidFill>
                  <a:srgbClr val="5B5262"/>
                </a:solidFill>
                <a:latin typeface="Times New Roman"/>
                <a:cs typeface="Times New Roman"/>
              </a:rPr>
              <a:t> </a:t>
            </a:r>
            <a:r>
              <a:rPr sz="1950" spc="-45" dirty="0">
                <a:solidFill>
                  <a:srgbClr val="5B5262"/>
                </a:solidFill>
                <a:latin typeface="Times New Roman"/>
                <a:cs typeface="Times New Roman"/>
              </a:rPr>
              <a:t>t</a:t>
            </a:r>
            <a:r>
              <a:rPr sz="1950" spc="45" dirty="0">
                <a:solidFill>
                  <a:srgbClr val="5B5262"/>
                </a:solidFill>
                <a:latin typeface="Times New Roman"/>
                <a:cs typeface="Times New Roman"/>
              </a:rPr>
              <a:t>o</a:t>
            </a:r>
            <a:r>
              <a:rPr sz="1950" spc="-215" dirty="0">
                <a:solidFill>
                  <a:srgbClr val="5B5262"/>
                </a:solidFill>
                <a:latin typeface="Times New Roman"/>
                <a:cs typeface="Times New Roman"/>
              </a:rPr>
              <a:t> </a:t>
            </a:r>
            <a:r>
              <a:rPr sz="1950" spc="-60" dirty="0">
                <a:solidFill>
                  <a:srgbClr val="5B5262"/>
                </a:solidFill>
                <a:latin typeface="Times New Roman"/>
                <a:cs typeface="Times New Roman"/>
              </a:rPr>
              <a:t>the</a:t>
            </a:r>
            <a:r>
              <a:rPr sz="1950" spc="-100" dirty="0">
                <a:solidFill>
                  <a:srgbClr val="5B5262"/>
                </a:solidFill>
                <a:latin typeface="Times New Roman"/>
                <a:cs typeface="Times New Roman"/>
              </a:rPr>
              <a:t> </a:t>
            </a:r>
            <a:r>
              <a:rPr sz="1950" spc="-70" dirty="0">
                <a:solidFill>
                  <a:srgbClr val="5B5262"/>
                </a:solidFill>
                <a:latin typeface="Times New Roman"/>
                <a:cs typeface="Times New Roman"/>
              </a:rPr>
              <a:t>c</a:t>
            </a:r>
            <a:r>
              <a:rPr sz="1950" spc="-5" dirty="0">
                <a:solidFill>
                  <a:srgbClr val="5B5262"/>
                </a:solidFill>
                <a:latin typeface="Times New Roman"/>
                <a:cs typeface="Times New Roman"/>
              </a:rPr>
              <a:t>ontr</a:t>
            </a:r>
            <a:r>
              <a:rPr sz="1950" spc="-110" dirty="0">
                <a:solidFill>
                  <a:srgbClr val="5B5262"/>
                </a:solidFill>
                <a:latin typeface="Times New Roman"/>
                <a:cs typeface="Times New Roman"/>
              </a:rPr>
              <a:t>a</a:t>
            </a:r>
            <a:r>
              <a:rPr sz="1950" spc="-15" dirty="0">
                <a:solidFill>
                  <a:srgbClr val="5B5262"/>
                </a:solidFill>
                <a:latin typeface="Times New Roman"/>
                <a:cs typeface="Times New Roman"/>
              </a:rPr>
              <a:t>ry</a:t>
            </a:r>
            <a:r>
              <a:rPr sz="1950" spc="185" dirty="0">
                <a:solidFill>
                  <a:srgbClr val="5B5262"/>
                </a:solidFill>
                <a:latin typeface="Times New Roman"/>
                <a:cs typeface="Times New Roman"/>
              </a:rPr>
              <a:t>,</a:t>
            </a:r>
            <a:r>
              <a:rPr sz="1950" spc="-265" dirty="0">
                <a:solidFill>
                  <a:srgbClr val="5B5262"/>
                </a:solidFill>
                <a:latin typeface="Times New Roman"/>
                <a:cs typeface="Times New Roman"/>
              </a:rPr>
              <a:t> </a:t>
            </a:r>
            <a:r>
              <a:rPr sz="1950" spc="-55" dirty="0">
                <a:solidFill>
                  <a:srgbClr val="49424F"/>
                </a:solidFill>
                <a:latin typeface="Times New Roman"/>
                <a:cs typeface="Times New Roman"/>
              </a:rPr>
              <a:t>bioidentical</a:t>
            </a:r>
            <a:r>
              <a:rPr sz="1950" spc="160" dirty="0">
                <a:solidFill>
                  <a:srgbClr val="49424F"/>
                </a:solidFill>
                <a:latin typeface="Times New Roman"/>
                <a:cs typeface="Times New Roman"/>
              </a:rPr>
              <a:t> </a:t>
            </a:r>
            <a:r>
              <a:rPr sz="1950" spc="-70" dirty="0">
                <a:solidFill>
                  <a:srgbClr val="49424F"/>
                </a:solidFill>
                <a:latin typeface="Times New Roman"/>
                <a:cs typeface="Times New Roman"/>
              </a:rPr>
              <a:t>hormones</a:t>
            </a:r>
            <a:r>
              <a:rPr sz="1950" spc="60" dirty="0">
                <a:solidFill>
                  <a:srgbClr val="49424F"/>
                </a:solidFill>
                <a:latin typeface="Times New Roman"/>
                <a:cs typeface="Times New Roman"/>
              </a:rPr>
              <a:t> </a:t>
            </a:r>
            <a:r>
              <a:rPr sz="1950" spc="-50" dirty="0">
                <a:solidFill>
                  <a:srgbClr val="5B5262"/>
                </a:solidFill>
                <a:latin typeface="Times New Roman"/>
                <a:cs typeface="Times New Roman"/>
              </a:rPr>
              <a:t>remain</a:t>
            </a:r>
            <a:r>
              <a:rPr sz="1950" spc="-25" dirty="0">
                <a:solidFill>
                  <a:srgbClr val="5B5262"/>
                </a:solidFill>
                <a:latin typeface="Times New Roman"/>
                <a:cs typeface="Times New Roman"/>
              </a:rPr>
              <a:t> </a:t>
            </a:r>
            <a:r>
              <a:rPr sz="1950" spc="-60" dirty="0">
                <a:solidFill>
                  <a:srgbClr val="5B5262"/>
                </a:solidFill>
                <a:latin typeface="Times New Roman"/>
                <a:cs typeface="Times New Roman"/>
              </a:rPr>
              <a:t>the</a:t>
            </a:r>
            <a:r>
              <a:rPr sz="1950" spc="-35" dirty="0">
                <a:solidFill>
                  <a:srgbClr val="5B5262"/>
                </a:solidFill>
                <a:latin typeface="Times New Roman"/>
                <a:cs typeface="Times New Roman"/>
              </a:rPr>
              <a:t> </a:t>
            </a:r>
            <a:r>
              <a:rPr sz="1950" spc="5" dirty="0">
                <a:solidFill>
                  <a:srgbClr val="5B5262"/>
                </a:solidFill>
                <a:latin typeface="Times New Roman"/>
                <a:cs typeface="Times New Roman"/>
              </a:rPr>
              <a:t>p</a:t>
            </a:r>
            <a:r>
              <a:rPr sz="1950" spc="-40" dirty="0">
                <a:solidFill>
                  <a:srgbClr val="5B5262"/>
                </a:solidFill>
                <a:latin typeface="Times New Roman"/>
                <a:cs typeface="Times New Roman"/>
              </a:rPr>
              <a:t>r</a:t>
            </a:r>
            <a:r>
              <a:rPr sz="1950" spc="-20" dirty="0">
                <a:solidFill>
                  <a:srgbClr val="5B5262"/>
                </a:solidFill>
                <a:latin typeface="Times New Roman"/>
                <a:cs typeface="Times New Roman"/>
              </a:rPr>
              <a:t>eferr</a:t>
            </a:r>
            <a:r>
              <a:rPr sz="1950" spc="-70" dirty="0">
                <a:solidFill>
                  <a:srgbClr val="5B5262"/>
                </a:solidFill>
                <a:latin typeface="Times New Roman"/>
                <a:cs typeface="Times New Roman"/>
              </a:rPr>
              <a:t>e</a:t>
            </a:r>
            <a:r>
              <a:rPr sz="1950" spc="-40" dirty="0">
                <a:solidFill>
                  <a:srgbClr val="5B5262"/>
                </a:solidFill>
                <a:latin typeface="Times New Roman"/>
                <a:cs typeface="Times New Roman"/>
              </a:rPr>
              <a:t>d</a:t>
            </a:r>
            <a:r>
              <a:rPr sz="1950" spc="75" dirty="0">
                <a:solidFill>
                  <a:srgbClr val="5B5262"/>
                </a:solidFill>
                <a:latin typeface="Times New Roman"/>
                <a:cs typeface="Times New Roman"/>
              </a:rPr>
              <a:t> </a:t>
            </a:r>
            <a:r>
              <a:rPr sz="1950" spc="-20" dirty="0">
                <a:solidFill>
                  <a:srgbClr val="49424F"/>
                </a:solidFill>
                <a:latin typeface="Times New Roman"/>
                <a:cs typeface="Times New Roman"/>
              </a:rPr>
              <a:t>m</a:t>
            </a:r>
            <a:r>
              <a:rPr sz="1950" spc="-50" dirty="0">
                <a:solidFill>
                  <a:srgbClr val="6B646D"/>
                </a:solidFill>
                <a:latin typeface="Times New Roman"/>
                <a:cs typeface="Times New Roman"/>
              </a:rPr>
              <a:t>e</a:t>
            </a:r>
            <a:r>
              <a:rPr sz="1950" spc="-65" dirty="0">
                <a:solidFill>
                  <a:srgbClr val="6B646D"/>
                </a:solidFill>
                <a:latin typeface="Times New Roman"/>
                <a:cs typeface="Times New Roman"/>
              </a:rPr>
              <a:t>t</a:t>
            </a:r>
            <a:r>
              <a:rPr sz="1950" spc="-60" dirty="0">
                <a:solidFill>
                  <a:srgbClr val="49424F"/>
                </a:solidFill>
                <a:latin typeface="Times New Roman"/>
                <a:cs typeface="Times New Roman"/>
              </a:rPr>
              <a:t>h</a:t>
            </a:r>
            <a:r>
              <a:rPr sz="1950" spc="-95" dirty="0">
                <a:solidFill>
                  <a:srgbClr val="49424F"/>
                </a:solidFill>
                <a:latin typeface="Times New Roman"/>
                <a:cs typeface="Times New Roman"/>
              </a:rPr>
              <a:t>o</a:t>
            </a:r>
            <a:r>
              <a:rPr sz="1950" spc="-150" dirty="0">
                <a:solidFill>
                  <a:srgbClr val="49424F"/>
                </a:solidFill>
                <a:latin typeface="Times New Roman"/>
                <a:cs typeface="Times New Roman"/>
              </a:rPr>
              <a:t>d</a:t>
            </a:r>
            <a:r>
              <a:rPr sz="1950" spc="180" dirty="0">
                <a:solidFill>
                  <a:srgbClr val="49424F"/>
                </a:solidFill>
                <a:latin typeface="Times New Roman"/>
                <a:cs typeface="Times New Roman"/>
              </a:rPr>
              <a:t> </a:t>
            </a:r>
            <a:r>
              <a:rPr sz="1950" spc="-80" dirty="0">
                <a:solidFill>
                  <a:srgbClr val="49424F"/>
                </a:solidFill>
                <a:latin typeface="Times New Roman"/>
                <a:cs typeface="Times New Roman"/>
              </a:rPr>
              <a:t>o</a:t>
            </a:r>
            <a:r>
              <a:rPr sz="1950" spc="5" dirty="0">
                <a:solidFill>
                  <a:srgbClr val="49424F"/>
                </a:solidFill>
                <a:latin typeface="Times New Roman"/>
                <a:cs typeface="Times New Roman"/>
              </a:rPr>
              <a:t>f</a:t>
            </a:r>
            <a:r>
              <a:rPr sz="1950" spc="55" dirty="0">
                <a:solidFill>
                  <a:srgbClr val="49424F"/>
                </a:solidFill>
                <a:latin typeface="Times New Roman"/>
                <a:cs typeface="Times New Roman"/>
              </a:rPr>
              <a:t> </a:t>
            </a:r>
            <a:r>
              <a:rPr sz="1950" spc="-30" dirty="0">
                <a:solidFill>
                  <a:srgbClr val="49424F"/>
                </a:solidFill>
                <a:latin typeface="Times New Roman"/>
                <a:cs typeface="Times New Roman"/>
              </a:rPr>
              <a:t>HR</a:t>
            </a:r>
            <a:r>
              <a:rPr sz="1950" spc="-45" dirty="0">
                <a:solidFill>
                  <a:srgbClr val="49424F"/>
                </a:solidFill>
                <a:latin typeface="Times New Roman"/>
                <a:cs typeface="Times New Roman"/>
              </a:rPr>
              <a:t>T</a:t>
            </a:r>
            <a:r>
              <a:rPr sz="1950" spc="195" dirty="0">
                <a:solidFill>
                  <a:srgbClr val="49424F"/>
                </a:solidFill>
                <a:latin typeface="Times New Roman"/>
                <a:cs typeface="Times New Roman"/>
              </a:rPr>
              <a:t>.</a:t>
            </a:r>
            <a:r>
              <a:rPr sz="1950" spc="-170" dirty="0">
                <a:solidFill>
                  <a:srgbClr val="49424F"/>
                </a:solidFill>
                <a:latin typeface="Times New Roman"/>
                <a:cs typeface="Times New Roman"/>
              </a:rPr>
              <a:t> </a:t>
            </a:r>
            <a:r>
              <a:rPr sz="1950" spc="-50" dirty="0">
                <a:solidFill>
                  <a:srgbClr val="49424F"/>
                </a:solidFill>
                <a:latin typeface="Times New Roman"/>
                <a:cs typeface="Times New Roman"/>
              </a:rPr>
              <a:t>Furt</a:t>
            </a:r>
            <a:r>
              <a:rPr sz="1950" spc="65" dirty="0">
                <a:solidFill>
                  <a:srgbClr val="49424F"/>
                </a:solidFill>
                <a:latin typeface="Times New Roman"/>
                <a:cs typeface="Times New Roman"/>
              </a:rPr>
              <a:t>h</a:t>
            </a:r>
            <a:r>
              <a:rPr sz="1950" spc="-50" dirty="0">
                <a:solidFill>
                  <a:srgbClr val="6B646D"/>
                </a:solidFill>
                <a:latin typeface="Times New Roman"/>
                <a:cs typeface="Times New Roman"/>
              </a:rPr>
              <a:t>er</a:t>
            </a:r>
            <a:r>
              <a:rPr sz="1950" spc="90" dirty="0">
                <a:solidFill>
                  <a:srgbClr val="6B646D"/>
                </a:solidFill>
                <a:latin typeface="Times New Roman"/>
                <a:cs typeface="Times New Roman"/>
              </a:rPr>
              <a:t> </a:t>
            </a:r>
            <a:r>
              <a:rPr sz="1950" spc="-15" dirty="0">
                <a:solidFill>
                  <a:srgbClr val="5B5262"/>
                </a:solidFill>
                <a:latin typeface="Times New Roman"/>
                <a:cs typeface="Times New Roman"/>
              </a:rPr>
              <a:t>r</a:t>
            </a:r>
            <a:r>
              <a:rPr sz="1950" spc="-105" dirty="0">
                <a:solidFill>
                  <a:srgbClr val="5B5262"/>
                </a:solidFill>
                <a:latin typeface="Times New Roman"/>
                <a:cs typeface="Times New Roman"/>
              </a:rPr>
              <a:t>a</a:t>
            </a:r>
            <a:r>
              <a:rPr sz="1950" spc="-60" dirty="0">
                <a:solidFill>
                  <a:srgbClr val="5B5262"/>
                </a:solidFill>
                <a:latin typeface="Times New Roman"/>
                <a:cs typeface="Times New Roman"/>
              </a:rPr>
              <a:t>ndomized</a:t>
            </a:r>
            <a:r>
              <a:rPr sz="1950" spc="190" dirty="0">
                <a:solidFill>
                  <a:srgbClr val="5B5262"/>
                </a:solidFill>
                <a:latin typeface="Times New Roman"/>
                <a:cs typeface="Times New Roman"/>
              </a:rPr>
              <a:t> </a:t>
            </a:r>
            <a:r>
              <a:rPr sz="1950" spc="-40" dirty="0">
                <a:solidFill>
                  <a:srgbClr val="5B5262"/>
                </a:solidFill>
                <a:latin typeface="Times New Roman"/>
                <a:cs typeface="Times New Roman"/>
              </a:rPr>
              <a:t>controll</a:t>
            </a:r>
            <a:r>
              <a:rPr sz="1950" spc="-25" dirty="0">
                <a:solidFill>
                  <a:srgbClr val="5B5262"/>
                </a:solidFill>
                <a:latin typeface="Times New Roman"/>
                <a:cs typeface="Times New Roman"/>
              </a:rPr>
              <a:t>e</a:t>
            </a:r>
            <a:r>
              <a:rPr sz="1950" spc="-40" dirty="0">
                <a:solidFill>
                  <a:srgbClr val="5B5262"/>
                </a:solidFill>
                <a:latin typeface="Times New Roman"/>
                <a:cs typeface="Times New Roman"/>
              </a:rPr>
              <a:t>d</a:t>
            </a:r>
            <a:r>
              <a:rPr sz="1950" spc="75" dirty="0">
                <a:solidFill>
                  <a:srgbClr val="5B5262"/>
                </a:solidFill>
                <a:latin typeface="Times New Roman"/>
                <a:cs typeface="Times New Roman"/>
              </a:rPr>
              <a:t> </a:t>
            </a:r>
            <a:r>
              <a:rPr sz="1950" spc="-5" dirty="0">
                <a:solidFill>
                  <a:srgbClr val="5B5262"/>
                </a:solidFill>
                <a:latin typeface="Times New Roman"/>
                <a:cs typeface="Times New Roman"/>
              </a:rPr>
              <a:t>tr</a:t>
            </a:r>
            <a:r>
              <a:rPr sz="1950" spc="-35" dirty="0">
                <a:solidFill>
                  <a:srgbClr val="5B5262"/>
                </a:solidFill>
                <a:latin typeface="Times New Roman"/>
                <a:cs typeface="Times New Roman"/>
              </a:rPr>
              <a:t>i</a:t>
            </a:r>
            <a:r>
              <a:rPr sz="1950" spc="-25" dirty="0">
                <a:solidFill>
                  <a:srgbClr val="5B5262"/>
                </a:solidFill>
                <a:latin typeface="Times New Roman"/>
                <a:cs typeface="Times New Roman"/>
              </a:rPr>
              <a:t>als</a:t>
            </a:r>
            <a:r>
              <a:rPr sz="1950" spc="110" dirty="0">
                <a:solidFill>
                  <a:srgbClr val="5B5262"/>
                </a:solidFill>
                <a:latin typeface="Times New Roman"/>
                <a:cs typeface="Times New Roman"/>
              </a:rPr>
              <a:t> </a:t>
            </a:r>
            <a:r>
              <a:rPr sz="1950" spc="-35" dirty="0">
                <a:solidFill>
                  <a:srgbClr val="5B5262"/>
                </a:solidFill>
                <a:latin typeface="Times New Roman"/>
                <a:cs typeface="Times New Roman"/>
              </a:rPr>
              <a:t>are</a:t>
            </a:r>
            <a:r>
              <a:rPr sz="1950" spc="30" dirty="0">
                <a:solidFill>
                  <a:srgbClr val="5B5262"/>
                </a:solidFill>
                <a:latin typeface="Times New Roman"/>
                <a:cs typeface="Times New Roman"/>
              </a:rPr>
              <a:t> </a:t>
            </a:r>
            <a:r>
              <a:rPr sz="1950" spc="-30" dirty="0">
                <a:solidFill>
                  <a:srgbClr val="5B5262"/>
                </a:solidFill>
                <a:latin typeface="Times New Roman"/>
                <a:cs typeface="Times New Roman"/>
              </a:rPr>
              <a:t>ne</a:t>
            </a:r>
            <a:r>
              <a:rPr sz="1950" spc="-55" dirty="0">
                <a:solidFill>
                  <a:srgbClr val="5B5262"/>
                </a:solidFill>
                <a:latin typeface="Times New Roman"/>
                <a:cs typeface="Times New Roman"/>
              </a:rPr>
              <a:t>e</a:t>
            </a:r>
            <a:r>
              <a:rPr sz="1950" spc="-35" dirty="0">
                <a:solidFill>
                  <a:srgbClr val="5B5262"/>
                </a:solidFill>
                <a:latin typeface="Times New Roman"/>
                <a:cs typeface="Times New Roman"/>
              </a:rPr>
              <a:t>d</a:t>
            </a:r>
            <a:r>
              <a:rPr sz="1950" spc="-114" dirty="0">
                <a:solidFill>
                  <a:srgbClr val="5B5262"/>
                </a:solidFill>
                <a:latin typeface="Times New Roman"/>
                <a:cs typeface="Times New Roman"/>
              </a:rPr>
              <a:t>e</a:t>
            </a:r>
            <a:r>
              <a:rPr sz="1950" spc="-40" dirty="0">
                <a:solidFill>
                  <a:srgbClr val="5B5262"/>
                </a:solidFill>
                <a:latin typeface="Times New Roman"/>
                <a:cs typeface="Times New Roman"/>
              </a:rPr>
              <a:t>d</a:t>
            </a:r>
            <a:r>
              <a:rPr sz="1950" spc="175" dirty="0">
                <a:solidFill>
                  <a:srgbClr val="5B5262"/>
                </a:solidFill>
                <a:latin typeface="Times New Roman"/>
                <a:cs typeface="Times New Roman"/>
              </a:rPr>
              <a:t> </a:t>
            </a:r>
            <a:r>
              <a:rPr sz="1950" spc="-35" dirty="0">
                <a:solidFill>
                  <a:srgbClr val="5B5262"/>
                </a:solidFill>
                <a:latin typeface="Times New Roman"/>
                <a:cs typeface="Times New Roman"/>
              </a:rPr>
              <a:t>to</a:t>
            </a:r>
            <a:r>
              <a:rPr sz="1950" spc="55" dirty="0">
                <a:solidFill>
                  <a:srgbClr val="5B5262"/>
                </a:solidFill>
                <a:latin typeface="Times New Roman"/>
                <a:cs typeface="Times New Roman"/>
              </a:rPr>
              <a:t> </a:t>
            </a:r>
            <a:r>
              <a:rPr sz="1950" spc="-45" dirty="0">
                <a:solidFill>
                  <a:srgbClr val="5B5262"/>
                </a:solidFill>
                <a:latin typeface="Times New Roman"/>
                <a:cs typeface="Times New Roman"/>
              </a:rPr>
              <a:t>delinea</a:t>
            </a:r>
            <a:r>
              <a:rPr sz="1950" spc="-85" dirty="0">
                <a:solidFill>
                  <a:srgbClr val="5B5262"/>
                </a:solidFill>
                <a:latin typeface="Times New Roman"/>
                <a:cs typeface="Times New Roman"/>
              </a:rPr>
              <a:t>t</a:t>
            </a:r>
            <a:r>
              <a:rPr sz="1950" spc="55" dirty="0">
                <a:solidFill>
                  <a:srgbClr val="5B5262"/>
                </a:solidFill>
                <a:latin typeface="Times New Roman"/>
                <a:cs typeface="Times New Roman"/>
              </a:rPr>
              <a:t>e</a:t>
            </a:r>
            <a:r>
              <a:rPr sz="1950" spc="-15" dirty="0">
                <a:solidFill>
                  <a:srgbClr val="5B5262"/>
                </a:solidFill>
                <a:latin typeface="Times New Roman"/>
                <a:cs typeface="Times New Roman"/>
              </a:rPr>
              <a:t> </a:t>
            </a:r>
            <a:r>
              <a:rPr sz="1950" spc="-20" dirty="0">
                <a:solidFill>
                  <a:srgbClr val="5B5262"/>
                </a:solidFill>
                <a:latin typeface="Times New Roman"/>
                <a:cs typeface="Times New Roman"/>
              </a:rPr>
              <a:t>th</a:t>
            </a:r>
            <a:r>
              <a:rPr sz="1950" spc="-55" dirty="0">
                <a:solidFill>
                  <a:srgbClr val="5B5262"/>
                </a:solidFill>
                <a:latin typeface="Times New Roman"/>
                <a:cs typeface="Times New Roman"/>
              </a:rPr>
              <a:t>e</a:t>
            </a:r>
            <a:r>
              <a:rPr sz="1950" spc="-60" dirty="0">
                <a:solidFill>
                  <a:srgbClr val="5B5262"/>
                </a:solidFill>
                <a:latin typeface="Times New Roman"/>
                <a:cs typeface="Times New Roman"/>
              </a:rPr>
              <a:t>s</a:t>
            </a:r>
            <a:r>
              <a:rPr sz="1950" spc="55" dirty="0">
                <a:solidFill>
                  <a:srgbClr val="5B5262"/>
                </a:solidFill>
                <a:latin typeface="Times New Roman"/>
                <a:cs typeface="Times New Roman"/>
              </a:rPr>
              <a:t>e</a:t>
            </a:r>
            <a:r>
              <a:rPr sz="1950" spc="30" dirty="0">
                <a:solidFill>
                  <a:srgbClr val="5B5262"/>
                </a:solidFill>
                <a:latin typeface="Times New Roman"/>
                <a:cs typeface="Times New Roman"/>
              </a:rPr>
              <a:t> </a:t>
            </a:r>
            <a:r>
              <a:rPr sz="1950" spc="20" dirty="0">
                <a:solidFill>
                  <a:srgbClr val="5B5262"/>
                </a:solidFill>
                <a:latin typeface="Times New Roman"/>
                <a:cs typeface="Times New Roman"/>
              </a:rPr>
              <a:t>d</a:t>
            </a:r>
            <a:r>
              <a:rPr sz="1950" spc="-150" dirty="0">
                <a:solidFill>
                  <a:srgbClr val="5B5262"/>
                </a:solidFill>
                <a:latin typeface="Times New Roman"/>
                <a:cs typeface="Times New Roman"/>
              </a:rPr>
              <a:t>i</a:t>
            </a:r>
            <a:r>
              <a:rPr sz="1950" spc="-25" dirty="0">
                <a:solidFill>
                  <a:srgbClr val="5B5262"/>
                </a:solidFill>
                <a:latin typeface="Times New Roman"/>
                <a:cs typeface="Times New Roman"/>
              </a:rPr>
              <a:t>fferen</a:t>
            </a:r>
            <a:r>
              <a:rPr sz="1950" spc="-80" dirty="0">
                <a:solidFill>
                  <a:srgbClr val="5B5262"/>
                </a:solidFill>
                <a:latin typeface="Times New Roman"/>
                <a:cs typeface="Times New Roman"/>
              </a:rPr>
              <a:t>c</a:t>
            </a:r>
            <a:r>
              <a:rPr sz="1950" spc="30" dirty="0">
                <a:solidFill>
                  <a:srgbClr val="5B5262"/>
                </a:solidFill>
                <a:latin typeface="Times New Roman"/>
                <a:cs typeface="Times New Roman"/>
              </a:rPr>
              <a:t>e</a:t>
            </a:r>
            <a:r>
              <a:rPr sz="1950" spc="120" dirty="0">
                <a:solidFill>
                  <a:srgbClr val="5B5262"/>
                </a:solidFill>
                <a:latin typeface="Times New Roman"/>
                <a:cs typeface="Times New Roman"/>
              </a:rPr>
              <a:t>s</a:t>
            </a:r>
            <a:r>
              <a:rPr sz="1950" spc="-170" dirty="0">
                <a:solidFill>
                  <a:srgbClr val="5B5262"/>
                </a:solidFill>
                <a:latin typeface="Times New Roman"/>
                <a:cs typeface="Times New Roman"/>
              </a:rPr>
              <a:t> </a:t>
            </a:r>
            <a:r>
              <a:rPr sz="1950" spc="-85" dirty="0">
                <a:solidFill>
                  <a:srgbClr val="49424F"/>
                </a:solidFill>
                <a:latin typeface="Times New Roman"/>
                <a:cs typeface="Times New Roman"/>
              </a:rPr>
              <a:t>more</a:t>
            </a:r>
            <a:r>
              <a:rPr sz="1950" spc="25" dirty="0">
                <a:solidFill>
                  <a:srgbClr val="49424F"/>
                </a:solidFill>
                <a:latin typeface="Times New Roman"/>
                <a:cs typeface="Times New Roman"/>
              </a:rPr>
              <a:t> </a:t>
            </a:r>
            <a:r>
              <a:rPr sz="1950" spc="5" dirty="0">
                <a:solidFill>
                  <a:srgbClr val="5B5262"/>
                </a:solidFill>
                <a:latin typeface="Times New Roman"/>
                <a:cs typeface="Times New Roman"/>
              </a:rPr>
              <a:t>cl</a:t>
            </a:r>
            <a:r>
              <a:rPr sz="1950" spc="-90" dirty="0">
                <a:solidFill>
                  <a:srgbClr val="5B5262"/>
                </a:solidFill>
                <a:latin typeface="Times New Roman"/>
                <a:cs typeface="Times New Roman"/>
              </a:rPr>
              <a:t>e</a:t>
            </a:r>
            <a:r>
              <a:rPr sz="1950" spc="-70" dirty="0">
                <a:solidFill>
                  <a:srgbClr val="5B5262"/>
                </a:solidFill>
                <a:latin typeface="Times New Roman"/>
                <a:cs typeface="Times New Roman"/>
              </a:rPr>
              <a:t>a</a:t>
            </a:r>
            <a:r>
              <a:rPr sz="1950" spc="-15" dirty="0">
                <a:solidFill>
                  <a:srgbClr val="5B5262"/>
                </a:solidFill>
                <a:latin typeface="Times New Roman"/>
                <a:cs typeface="Times New Roman"/>
              </a:rPr>
              <a:t>rly.</a:t>
            </a:r>
            <a:endParaRPr sz="1950" dirty="0">
              <a:latin typeface="Times New Roman"/>
              <a:cs typeface="Times New Roman"/>
            </a:endParaRPr>
          </a:p>
        </p:txBody>
      </p:sp>
      <p:sp>
        <p:nvSpPr>
          <p:cNvPr id="3" name="TextBox 2"/>
          <p:cNvSpPr txBox="1"/>
          <p:nvPr/>
        </p:nvSpPr>
        <p:spPr>
          <a:xfrm>
            <a:off x="63500" y="4343400"/>
            <a:ext cx="9080500" cy="2031325"/>
          </a:xfrm>
          <a:prstGeom prst="rect">
            <a:avLst/>
          </a:prstGeom>
          <a:noFill/>
        </p:spPr>
        <p:txBody>
          <a:bodyPr wrap="square" rtlCol="0">
            <a:spAutoFit/>
          </a:bodyPr>
          <a:lstStyle/>
          <a:p>
            <a:r>
              <a:rPr lang="fr-CA" dirty="0" smtClean="0"/>
              <a:t>doivent être utilisés avec la progestérone : </a:t>
            </a:r>
            <a:r>
              <a:rPr lang="fr-CA" b="1" dirty="0" smtClean="0"/>
              <a:t>Conclusion: </a:t>
            </a:r>
            <a:r>
              <a:rPr lang="fr-CA" dirty="0" smtClean="0"/>
              <a:t>Les données physiologiques  et les résultats cliniques démontrent que les hormones bio-identiques sont associées à des risques plus faibles qui comprennent le risque de cancer du sein et de maladie cardiovasculaire, et son plus efficaces que leurs homologues synthétiques et animaux équivalents. Jusqu’à preuve du contraire, les hormones bio-identiques demeurent la méthode de thérapie d’hormone de remplacement préférée. Des essais randomisés supplémentaires sont nécessaires pour délimiter plus clairement des différences.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389648"/>
            <a:ext cx="6934200" cy="984885"/>
          </a:xfrm>
          <a:prstGeom prst="rect">
            <a:avLst/>
          </a:prstGeom>
        </p:spPr>
        <p:txBody>
          <a:bodyPr vert="horz" wrap="square" lIns="0" tIns="0" rIns="0" bIns="0" rtlCol="0">
            <a:spAutoFit/>
          </a:bodyPr>
          <a:lstStyle/>
          <a:p>
            <a:pPr marL="12700" marR="5080" indent="429259" algn="ctr">
              <a:lnSpc>
                <a:spcPct val="100000"/>
              </a:lnSpc>
            </a:pPr>
            <a:r>
              <a:rPr lang="fr-CA" sz="3200" dirty="0"/>
              <a:t>Un conte médical:</a:t>
            </a:r>
            <a:br>
              <a:rPr lang="fr-CA" sz="3200" dirty="0"/>
            </a:br>
            <a:r>
              <a:rPr lang="fr-CA" sz="3200" dirty="0"/>
              <a:t>Un cœur de remplacement</a:t>
            </a:r>
            <a:endParaRPr sz="2900" dirty="0"/>
          </a:p>
        </p:txBody>
      </p:sp>
      <p:sp>
        <p:nvSpPr>
          <p:cNvPr id="3" name="object 3"/>
          <p:cNvSpPr txBox="1"/>
          <p:nvPr/>
        </p:nvSpPr>
        <p:spPr>
          <a:xfrm>
            <a:off x="78739" y="1698212"/>
            <a:ext cx="7386955" cy="1579920"/>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3200" spc="-5" dirty="0" smtClean="0">
                <a:latin typeface="Arial"/>
                <a:cs typeface="Arial"/>
              </a:rPr>
              <a:t>Et c’était bon </a:t>
            </a:r>
            <a:r>
              <a:rPr sz="3200" dirty="0" smtClean="0">
                <a:latin typeface="Arial"/>
                <a:cs typeface="Arial"/>
              </a:rPr>
              <a:t>…</a:t>
            </a:r>
            <a:r>
              <a:rPr sz="3200" spc="-15" dirty="0" smtClean="0">
                <a:latin typeface="Arial"/>
                <a:cs typeface="Arial"/>
              </a:rPr>
              <a:t> </a:t>
            </a:r>
            <a:r>
              <a:rPr lang="fr-CA" sz="3200" spc="-10" dirty="0" smtClean="0">
                <a:latin typeface="Arial"/>
                <a:cs typeface="Arial"/>
              </a:rPr>
              <a:t>jusqu’à </a:t>
            </a:r>
            <a:endParaRPr sz="3200" dirty="0">
              <a:latin typeface="Arial"/>
              <a:cs typeface="Arial"/>
            </a:endParaRPr>
          </a:p>
          <a:p>
            <a:pPr marL="355600" indent="-342900">
              <a:lnSpc>
                <a:spcPct val="100000"/>
              </a:lnSpc>
              <a:spcBef>
                <a:spcPts val="805"/>
              </a:spcBef>
              <a:buChar char="•"/>
              <a:tabLst>
                <a:tab pos="355600" algn="l"/>
              </a:tabLst>
            </a:pPr>
            <a:r>
              <a:rPr lang="fr-CA" sz="3200" dirty="0" smtClean="0">
                <a:latin typeface="Arial"/>
                <a:cs typeface="Arial"/>
              </a:rPr>
              <a:t>Un farceur demanda</a:t>
            </a:r>
            <a:r>
              <a:rPr sz="3200" dirty="0" smtClean="0">
                <a:latin typeface="Arial"/>
                <a:cs typeface="Arial"/>
              </a:rPr>
              <a:t>:</a:t>
            </a:r>
            <a:r>
              <a:rPr sz="3200" spc="-30" dirty="0" smtClean="0">
                <a:latin typeface="Arial"/>
                <a:cs typeface="Arial"/>
              </a:rPr>
              <a:t> </a:t>
            </a:r>
            <a:r>
              <a:rPr sz="3200" spc="5" dirty="0" smtClean="0">
                <a:latin typeface="ＭＳ Ｐゴシック"/>
                <a:cs typeface="ＭＳ Ｐゴシック"/>
              </a:rPr>
              <a:t>“</a:t>
            </a:r>
            <a:r>
              <a:rPr lang="fr-CA" sz="3200" spc="-5" dirty="0" smtClean="0">
                <a:latin typeface="Arial"/>
                <a:cs typeface="Arial"/>
              </a:rPr>
              <a:t>sauvons-nous des vies</a:t>
            </a:r>
            <a:r>
              <a:rPr sz="3200" spc="-10" dirty="0" smtClean="0">
                <a:latin typeface="Arial"/>
                <a:cs typeface="Arial"/>
              </a:rPr>
              <a:t>?</a:t>
            </a:r>
            <a:r>
              <a:rPr sz="3200" dirty="0" smtClean="0">
                <a:latin typeface="ＭＳ Ｐゴシック"/>
                <a:cs typeface="ＭＳ Ｐゴシック"/>
              </a:rPr>
              <a:t>”</a:t>
            </a:r>
            <a:endParaRPr sz="3200" dirty="0">
              <a:latin typeface="ＭＳ Ｐゴシック"/>
              <a:cs typeface="ＭＳ Ｐゴシック"/>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47908" y="3324916"/>
            <a:ext cx="1597660" cy="0"/>
          </a:xfrm>
          <a:custGeom>
            <a:avLst/>
            <a:gdLst/>
            <a:ahLst/>
            <a:cxnLst/>
            <a:rect l="l" t="t" r="r" b="b"/>
            <a:pathLst>
              <a:path w="1597660">
                <a:moveTo>
                  <a:pt x="0" y="0"/>
                </a:moveTo>
                <a:lnTo>
                  <a:pt x="1597306" y="0"/>
                </a:lnTo>
              </a:path>
            </a:pathLst>
          </a:custGeom>
          <a:ln w="104172">
            <a:solidFill>
              <a:srgbClr val="000000"/>
            </a:solidFill>
          </a:ln>
        </p:spPr>
        <p:txBody>
          <a:bodyPr wrap="square" lIns="0" tIns="0" rIns="0" bIns="0" rtlCol="0"/>
          <a:lstStyle/>
          <a:p>
            <a:endParaRPr/>
          </a:p>
        </p:txBody>
      </p:sp>
      <p:sp>
        <p:nvSpPr>
          <p:cNvPr id="3" name="object 3"/>
          <p:cNvSpPr txBox="1"/>
          <p:nvPr/>
        </p:nvSpPr>
        <p:spPr>
          <a:xfrm>
            <a:off x="-1125" y="2378566"/>
            <a:ext cx="3489325" cy="608965"/>
          </a:xfrm>
          <a:prstGeom prst="rect">
            <a:avLst/>
          </a:prstGeom>
        </p:spPr>
        <p:txBody>
          <a:bodyPr vert="horz" wrap="square" lIns="0" tIns="0" rIns="0" bIns="0" rtlCol="0">
            <a:spAutoFit/>
          </a:bodyPr>
          <a:lstStyle/>
          <a:p>
            <a:pPr marL="12700">
              <a:lnSpc>
                <a:spcPct val="100000"/>
              </a:lnSpc>
            </a:pPr>
            <a:r>
              <a:rPr sz="1950" spc="-5" dirty="0">
                <a:solidFill>
                  <a:srgbClr val="312A34"/>
                </a:solidFill>
                <a:latin typeface="Times New Roman"/>
                <a:cs typeface="Times New Roman"/>
              </a:rPr>
              <a:t>be</a:t>
            </a:r>
            <a:r>
              <a:rPr sz="1950" spc="-50" dirty="0">
                <a:solidFill>
                  <a:srgbClr val="312A34"/>
                </a:solidFill>
                <a:latin typeface="Times New Roman"/>
                <a:cs typeface="Times New Roman"/>
              </a:rPr>
              <a:t> a</a:t>
            </a:r>
            <a:r>
              <a:rPr sz="1950" spc="-15" dirty="0">
                <a:solidFill>
                  <a:srgbClr val="312A34"/>
                </a:solidFill>
                <a:latin typeface="Times New Roman"/>
                <a:cs typeface="Times New Roman"/>
              </a:rPr>
              <a:t>voi</a:t>
            </a:r>
            <a:r>
              <a:rPr sz="1950" spc="-30" dirty="0">
                <a:solidFill>
                  <a:srgbClr val="312A34"/>
                </a:solidFill>
                <a:latin typeface="Times New Roman"/>
                <a:cs typeface="Times New Roman"/>
              </a:rPr>
              <a:t>ded</a:t>
            </a:r>
            <a:r>
              <a:rPr sz="1950" spc="-120" dirty="0">
                <a:solidFill>
                  <a:srgbClr val="312A34"/>
                </a:solidFill>
                <a:latin typeface="Times New Roman"/>
                <a:cs typeface="Times New Roman"/>
              </a:rPr>
              <a:t> </a:t>
            </a:r>
            <a:r>
              <a:rPr sz="1950" spc="-10" dirty="0">
                <a:solidFill>
                  <a:srgbClr val="312A34"/>
                </a:solidFill>
                <a:latin typeface="Times New Roman"/>
                <a:cs typeface="Times New Roman"/>
              </a:rPr>
              <a:t>with</a:t>
            </a:r>
            <a:r>
              <a:rPr sz="1950" spc="-90" dirty="0">
                <a:solidFill>
                  <a:srgbClr val="312A34"/>
                </a:solidFill>
                <a:latin typeface="Times New Roman"/>
                <a:cs typeface="Times New Roman"/>
              </a:rPr>
              <a:t> </a:t>
            </a:r>
            <a:r>
              <a:rPr sz="1950" spc="25" dirty="0">
                <a:solidFill>
                  <a:srgbClr val="312A34"/>
                </a:solidFill>
                <a:latin typeface="Times New Roman"/>
                <a:cs typeface="Times New Roman"/>
              </a:rPr>
              <a:t>p</a:t>
            </a:r>
            <a:r>
              <a:rPr sz="1950" spc="-20" dirty="0">
                <a:solidFill>
                  <a:srgbClr val="312A34"/>
                </a:solidFill>
                <a:latin typeface="Times New Roman"/>
                <a:cs typeface="Times New Roman"/>
              </a:rPr>
              <a:t>r</a:t>
            </a:r>
            <a:r>
              <a:rPr sz="1950" spc="-70" dirty="0">
                <a:solidFill>
                  <a:srgbClr val="312A34"/>
                </a:solidFill>
                <a:latin typeface="Times New Roman"/>
                <a:cs typeface="Times New Roman"/>
              </a:rPr>
              <a:t>o</a:t>
            </a:r>
            <a:r>
              <a:rPr sz="1950" spc="25" dirty="0">
                <a:solidFill>
                  <a:srgbClr val="312A34"/>
                </a:solidFill>
                <a:latin typeface="Times New Roman"/>
                <a:cs typeface="Times New Roman"/>
              </a:rPr>
              <a:t>g</a:t>
            </a:r>
            <a:r>
              <a:rPr sz="1950" spc="-50" dirty="0">
                <a:solidFill>
                  <a:srgbClr val="312A34"/>
                </a:solidFill>
                <a:latin typeface="Times New Roman"/>
                <a:cs typeface="Times New Roman"/>
              </a:rPr>
              <a:t>e</a:t>
            </a:r>
            <a:r>
              <a:rPr sz="1950" spc="-35" dirty="0">
                <a:solidFill>
                  <a:srgbClr val="312A34"/>
                </a:solidFill>
                <a:latin typeface="Times New Roman"/>
                <a:cs typeface="Times New Roman"/>
              </a:rPr>
              <a:t>s</a:t>
            </a:r>
            <a:r>
              <a:rPr sz="1950" spc="-5" dirty="0">
                <a:solidFill>
                  <a:srgbClr val="312A34"/>
                </a:solidFill>
                <a:latin typeface="Times New Roman"/>
                <a:cs typeface="Times New Roman"/>
              </a:rPr>
              <a:t>te</a:t>
            </a:r>
            <a:r>
              <a:rPr sz="1950" spc="-55" dirty="0">
                <a:solidFill>
                  <a:srgbClr val="312A34"/>
                </a:solidFill>
                <a:latin typeface="Times New Roman"/>
                <a:cs typeface="Times New Roman"/>
              </a:rPr>
              <a:t>r</a:t>
            </a:r>
            <a:r>
              <a:rPr sz="1950" spc="-5" dirty="0">
                <a:solidFill>
                  <a:srgbClr val="312A34"/>
                </a:solidFill>
                <a:latin typeface="Times New Roman"/>
                <a:cs typeface="Times New Roman"/>
              </a:rPr>
              <a:t>on</a:t>
            </a:r>
            <a:r>
              <a:rPr sz="1950" spc="0" dirty="0">
                <a:solidFill>
                  <a:srgbClr val="312A34"/>
                </a:solidFill>
                <a:latin typeface="Times New Roman"/>
                <a:cs typeface="Times New Roman"/>
              </a:rPr>
              <a:t>e</a:t>
            </a:r>
            <a:r>
              <a:rPr sz="1950" spc="135" dirty="0">
                <a:solidFill>
                  <a:srgbClr val="312A34"/>
                </a:solidFill>
                <a:latin typeface="Times New Roman"/>
                <a:cs typeface="Times New Roman"/>
              </a:rPr>
              <a:t>.</a:t>
            </a:r>
            <a:r>
              <a:rPr sz="1950" spc="-204" dirty="0">
                <a:solidFill>
                  <a:srgbClr val="312A34"/>
                </a:solidFill>
                <a:latin typeface="Times New Roman"/>
                <a:cs typeface="Times New Roman"/>
              </a:rPr>
              <a:t> </a:t>
            </a:r>
            <a:r>
              <a:rPr sz="1750" b="1" spc="65" dirty="0">
                <a:solidFill>
                  <a:srgbClr val="312A34"/>
                </a:solidFill>
                <a:latin typeface="Arial"/>
                <a:cs typeface="Arial"/>
              </a:rPr>
              <a:t>Con</a:t>
            </a:r>
            <a:endParaRPr sz="1750">
              <a:latin typeface="Arial"/>
              <a:cs typeface="Arial"/>
            </a:endParaRPr>
          </a:p>
          <a:p>
            <a:pPr marL="24130">
              <a:lnSpc>
                <a:spcPct val="100000"/>
              </a:lnSpc>
              <a:spcBef>
                <a:spcPts val="300"/>
              </a:spcBef>
            </a:pPr>
            <a:r>
              <a:rPr sz="1950" spc="-35" dirty="0">
                <a:solidFill>
                  <a:srgbClr val="312A34"/>
                </a:solidFill>
                <a:latin typeface="Times New Roman"/>
                <a:cs typeface="Times New Roman"/>
              </a:rPr>
              <a:t>s</a:t>
            </a:r>
            <a:r>
              <a:rPr sz="1950" spc="-15" dirty="0">
                <a:solidFill>
                  <a:srgbClr val="312A34"/>
                </a:solidFill>
                <a:latin typeface="Times New Roman"/>
                <a:cs typeface="Times New Roman"/>
              </a:rPr>
              <a:t>t</a:t>
            </a:r>
            <a:r>
              <a:rPr sz="1950" spc="-90" dirty="0">
                <a:solidFill>
                  <a:srgbClr val="312A34"/>
                </a:solidFill>
                <a:latin typeface="Times New Roman"/>
                <a:cs typeface="Times New Roman"/>
              </a:rPr>
              <a:t>r</a:t>
            </a:r>
            <a:r>
              <a:rPr sz="1950" spc="-5" dirty="0">
                <a:solidFill>
                  <a:srgbClr val="312A34"/>
                </a:solidFill>
                <a:latin typeface="Times New Roman"/>
                <a:cs typeface="Times New Roman"/>
              </a:rPr>
              <a:t>ate</a:t>
            </a:r>
            <a:r>
              <a:rPr sz="1950" spc="70" dirty="0">
                <a:solidFill>
                  <a:srgbClr val="312A34"/>
                </a:solidFill>
                <a:latin typeface="Times New Roman"/>
                <a:cs typeface="Times New Roman"/>
              </a:rPr>
              <a:t> </a:t>
            </a:r>
            <a:r>
              <a:rPr sz="1950" spc="-10" dirty="0">
                <a:solidFill>
                  <a:srgbClr val="312A34"/>
                </a:solidFill>
                <a:latin typeface="Times New Roman"/>
                <a:cs typeface="Times New Roman"/>
              </a:rPr>
              <a:t>th</a:t>
            </a:r>
            <a:r>
              <a:rPr sz="1950" spc="-90" dirty="0">
                <a:solidFill>
                  <a:srgbClr val="312A34"/>
                </a:solidFill>
                <a:latin typeface="Times New Roman"/>
                <a:cs typeface="Times New Roman"/>
              </a:rPr>
              <a:t>a</a:t>
            </a:r>
            <a:r>
              <a:rPr sz="1950" spc="5" dirty="0">
                <a:solidFill>
                  <a:srgbClr val="312A34"/>
                </a:solidFill>
                <a:latin typeface="Times New Roman"/>
                <a:cs typeface="Times New Roman"/>
              </a:rPr>
              <a:t>t</a:t>
            </a:r>
            <a:r>
              <a:rPr sz="1950" spc="55" dirty="0">
                <a:solidFill>
                  <a:srgbClr val="312A34"/>
                </a:solidFill>
                <a:latin typeface="Times New Roman"/>
                <a:cs typeface="Times New Roman"/>
              </a:rPr>
              <a:t> </a:t>
            </a:r>
            <a:r>
              <a:rPr sz="1950" spc="-10" dirty="0">
                <a:solidFill>
                  <a:srgbClr val="312A34"/>
                </a:solidFill>
                <a:latin typeface="Times New Roman"/>
                <a:cs typeface="Times New Roman"/>
              </a:rPr>
              <a:t>bi</a:t>
            </a:r>
            <a:r>
              <a:rPr sz="1950" spc="-20" dirty="0">
                <a:solidFill>
                  <a:srgbClr val="312A34"/>
                </a:solidFill>
                <a:latin typeface="Times New Roman"/>
                <a:cs typeface="Times New Roman"/>
              </a:rPr>
              <a:t>oiden</a:t>
            </a:r>
            <a:r>
              <a:rPr sz="1950" spc="-95" dirty="0">
                <a:solidFill>
                  <a:srgbClr val="312A34"/>
                </a:solidFill>
                <a:latin typeface="Times New Roman"/>
                <a:cs typeface="Times New Roman"/>
              </a:rPr>
              <a:t>t</a:t>
            </a:r>
            <a:r>
              <a:rPr sz="1950" dirty="0">
                <a:solidFill>
                  <a:srgbClr val="312A34"/>
                </a:solidFill>
                <a:latin typeface="Times New Roman"/>
                <a:cs typeface="Times New Roman"/>
              </a:rPr>
              <a:t>i</a:t>
            </a:r>
            <a:r>
              <a:rPr sz="1950" spc="-10" dirty="0">
                <a:solidFill>
                  <a:srgbClr val="312A34"/>
                </a:solidFill>
                <a:latin typeface="Times New Roman"/>
                <a:cs typeface="Times New Roman"/>
              </a:rPr>
              <a:t>cal</a:t>
            </a:r>
            <a:r>
              <a:rPr sz="1950" spc="90" dirty="0">
                <a:solidFill>
                  <a:srgbClr val="312A34"/>
                </a:solidFill>
                <a:latin typeface="Times New Roman"/>
                <a:cs typeface="Times New Roman"/>
              </a:rPr>
              <a:t> </a:t>
            </a:r>
            <a:r>
              <a:rPr sz="1950" spc="-40" dirty="0">
                <a:solidFill>
                  <a:srgbClr val="312A34"/>
                </a:solidFill>
                <a:latin typeface="Times New Roman"/>
                <a:cs typeface="Times New Roman"/>
              </a:rPr>
              <a:t>hormones</a:t>
            </a:r>
            <a:r>
              <a:rPr sz="1950" spc="150" dirty="0">
                <a:solidFill>
                  <a:srgbClr val="312A34"/>
                </a:solidFill>
                <a:latin typeface="Times New Roman"/>
                <a:cs typeface="Times New Roman"/>
              </a:rPr>
              <a:t> </a:t>
            </a:r>
            <a:r>
              <a:rPr sz="1950" spc="25" dirty="0">
                <a:solidFill>
                  <a:srgbClr val="312A34"/>
                </a:solidFill>
                <a:latin typeface="Times New Roman"/>
                <a:cs typeface="Times New Roman"/>
              </a:rPr>
              <a:t>ar</a:t>
            </a:r>
            <a:endParaRPr sz="1950">
              <a:latin typeface="Times New Roman"/>
              <a:cs typeface="Times New Roman"/>
            </a:endParaRPr>
          </a:p>
        </p:txBody>
      </p:sp>
      <p:sp>
        <p:nvSpPr>
          <p:cNvPr id="4" name="object 4"/>
          <p:cNvSpPr txBox="1"/>
          <p:nvPr/>
        </p:nvSpPr>
        <p:spPr>
          <a:xfrm>
            <a:off x="3552302" y="2397750"/>
            <a:ext cx="1792605" cy="247650"/>
          </a:xfrm>
          <a:prstGeom prst="rect">
            <a:avLst/>
          </a:prstGeom>
        </p:spPr>
        <p:txBody>
          <a:bodyPr vert="horz" wrap="square" lIns="0" tIns="0" rIns="0" bIns="0" rtlCol="0">
            <a:spAutoFit/>
          </a:bodyPr>
          <a:lstStyle/>
          <a:p>
            <a:pPr marL="12700">
              <a:lnSpc>
                <a:spcPct val="100000"/>
              </a:lnSpc>
            </a:pPr>
            <a:r>
              <a:rPr sz="1750" u="heavy" spc="270" dirty="0">
                <a:solidFill>
                  <a:srgbClr val="312A34"/>
                </a:solidFill>
                <a:latin typeface="Arial"/>
                <a:cs typeface="Arial"/>
              </a:rPr>
              <a:t>'</a:t>
            </a:r>
            <a:r>
              <a:rPr sz="1750" u="heavy" spc="170" dirty="0">
                <a:solidFill>
                  <a:srgbClr val="312A34"/>
                </a:solidFill>
                <a:latin typeface="Arial"/>
                <a:cs typeface="Arial"/>
              </a:rPr>
              <a:t>"</a:t>
            </a:r>
            <a:r>
              <a:rPr sz="1750" u="heavy" spc="-340" dirty="0">
                <a:solidFill>
                  <a:srgbClr val="312A34"/>
                </a:solidFill>
                <a:latin typeface="Arial"/>
                <a:cs typeface="Arial"/>
              </a:rPr>
              <a:t> </a:t>
            </a:r>
            <a:r>
              <a:rPr sz="1750" u="heavy" spc="90" dirty="0">
                <a:solidFill>
                  <a:srgbClr val="312A34"/>
                </a:solidFill>
                <a:latin typeface="Arial"/>
                <a:cs typeface="Arial"/>
              </a:rPr>
              <a:t>"'"""''</a:t>
            </a:r>
            <a:r>
              <a:rPr sz="1750" u="heavy" spc="-70" dirty="0">
                <a:solidFill>
                  <a:srgbClr val="312A34"/>
                </a:solidFill>
                <a:latin typeface="Arial"/>
                <a:cs typeface="Arial"/>
              </a:rPr>
              <a:t> </a:t>
            </a:r>
            <a:r>
              <a:rPr sz="1250" u="heavy" spc="300" dirty="0">
                <a:solidFill>
                  <a:srgbClr val="312A34"/>
                </a:solidFill>
                <a:latin typeface="Times New Roman"/>
                <a:cs typeface="Times New Roman"/>
              </a:rPr>
              <a:t>P</a:t>
            </a:r>
            <a:r>
              <a:rPr sz="1250" u="heavy" spc="45" dirty="0">
                <a:solidFill>
                  <a:srgbClr val="604238"/>
                </a:solidFill>
                <a:latin typeface="Times New Roman"/>
                <a:cs typeface="Times New Roman"/>
              </a:rPr>
              <a:t>k</a:t>
            </a:r>
            <a:r>
              <a:rPr sz="1250" u="heavy" spc="-75" dirty="0">
                <a:solidFill>
                  <a:srgbClr val="604238"/>
                </a:solidFill>
                <a:latin typeface="Times New Roman"/>
                <a:cs typeface="Times New Roman"/>
              </a:rPr>
              <a:t> </a:t>
            </a:r>
            <a:r>
              <a:rPr sz="1250" u="heavy" dirty="0">
                <a:solidFill>
                  <a:srgbClr val="604238"/>
                </a:solidFill>
                <a:latin typeface="Times New Roman"/>
                <a:cs typeface="Times New Roman"/>
              </a:rPr>
              <a:t>'</a:t>
            </a:r>
            <a:r>
              <a:rPr sz="1250" u="heavy" spc="-135" dirty="0">
                <a:solidFill>
                  <a:srgbClr val="604238"/>
                </a:solidFill>
                <a:latin typeface="Times New Roman"/>
                <a:cs typeface="Times New Roman"/>
              </a:rPr>
              <a:t>U</a:t>
            </a:r>
            <a:r>
              <a:rPr sz="1250" u="heavy" spc="-195" dirty="0">
                <a:solidFill>
                  <a:srgbClr val="312A34"/>
                </a:solidFill>
                <a:latin typeface="Times New Roman"/>
                <a:cs typeface="Times New Roman"/>
              </a:rPr>
              <a:t>c</a:t>
            </a:r>
            <a:r>
              <a:rPr sz="1250" u="heavy" spc="280" dirty="0">
                <a:solidFill>
                  <a:srgbClr val="604238"/>
                </a:solidFill>
                <a:latin typeface="Times New Roman"/>
                <a:cs typeface="Times New Roman"/>
              </a:rPr>
              <a:t>i</a:t>
            </a:r>
            <a:r>
              <a:rPr sz="1250" u="heavy" spc="275" dirty="0">
                <a:solidFill>
                  <a:srgbClr val="604238"/>
                </a:solidFill>
                <a:latin typeface="Times New Roman"/>
                <a:cs typeface="Times New Roman"/>
              </a:rPr>
              <a:t>o</a:t>
            </a:r>
            <a:r>
              <a:rPr sz="1250" u="heavy" spc="-210" dirty="0">
                <a:solidFill>
                  <a:srgbClr val="604238"/>
                </a:solidFill>
                <a:latin typeface="Times New Roman"/>
                <a:cs typeface="Times New Roman"/>
              </a:rPr>
              <a:t> </a:t>
            </a:r>
            <a:r>
              <a:rPr sz="1250" u="heavy" spc="-85" dirty="0">
                <a:solidFill>
                  <a:srgbClr val="604238"/>
                </a:solidFill>
                <a:latin typeface="Times New Roman"/>
                <a:cs typeface="Times New Roman"/>
              </a:rPr>
              <a:t>l</a:t>
            </a:r>
            <a:r>
              <a:rPr sz="1250" u="heavy" spc="-40" dirty="0">
                <a:solidFill>
                  <a:srgbClr val="604238"/>
                </a:solidFill>
                <a:latin typeface="Times New Roman"/>
                <a:cs typeface="Times New Roman"/>
              </a:rPr>
              <a:t> </a:t>
            </a:r>
            <a:r>
              <a:rPr sz="1250" u="heavy" spc="190" dirty="0">
                <a:solidFill>
                  <a:srgbClr val="604238"/>
                </a:solidFill>
                <a:latin typeface="Times New Roman"/>
                <a:cs typeface="Times New Roman"/>
              </a:rPr>
              <a:t>o</a:t>
            </a:r>
            <a:r>
              <a:rPr sz="1250" u="heavy" spc="-225" dirty="0">
                <a:solidFill>
                  <a:srgbClr val="604238"/>
                </a:solidFill>
                <a:latin typeface="Times New Roman"/>
                <a:cs typeface="Times New Roman"/>
              </a:rPr>
              <a:t> </a:t>
            </a:r>
            <a:r>
              <a:rPr sz="1250" u="heavy" spc="65" dirty="0">
                <a:solidFill>
                  <a:srgbClr val="604238"/>
                </a:solidFill>
                <a:latin typeface="Times New Roman"/>
                <a:cs typeface="Times New Roman"/>
              </a:rPr>
              <a:t>.</a:t>
            </a:r>
            <a:r>
              <a:rPr sz="1250" spc="85" dirty="0">
                <a:solidFill>
                  <a:srgbClr val="604238"/>
                </a:solidFill>
                <a:latin typeface="Times New Roman"/>
                <a:cs typeface="Times New Roman"/>
              </a:rPr>
              <a:t>o</a:t>
            </a:r>
            <a:r>
              <a:rPr sz="1250" spc="-20" dirty="0">
                <a:solidFill>
                  <a:srgbClr val="312A34"/>
                </a:solidFill>
                <a:latin typeface="Times New Roman"/>
                <a:cs typeface="Times New Roman"/>
              </a:rPr>
              <a:t>i</a:t>
            </a:r>
            <a:endParaRPr sz="1250">
              <a:latin typeface="Times New Roman"/>
              <a:cs typeface="Times New Roman"/>
            </a:endParaRPr>
          </a:p>
        </p:txBody>
      </p:sp>
      <p:sp>
        <p:nvSpPr>
          <p:cNvPr id="5" name="object 5"/>
          <p:cNvSpPr txBox="1"/>
          <p:nvPr/>
        </p:nvSpPr>
        <p:spPr>
          <a:xfrm>
            <a:off x="6237628" y="2378566"/>
            <a:ext cx="2804160" cy="608965"/>
          </a:xfrm>
          <a:prstGeom prst="rect">
            <a:avLst/>
          </a:prstGeom>
        </p:spPr>
        <p:txBody>
          <a:bodyPr vert="horz" wrap="square" lIns="0" tIns="0" rIns="0" bIns="0" rtlCol="0">
            <a:spAutoFit/>
          </a:bodyPr>
          <a:lstStyle/>
          <a:p>
            <a:pPr marL="347980" marR="5080" indent="-335915">
              <a:lnSpc>
                <a:spcPct val="112900"/>
              </a:lnSpc>
              <a:tabLst>
                <a:tab pos="313055" algn="l"/>
              </a:tabLst>
            </a:pPr>
            <a:r>
              <a:rPr sz="1250" spc="200" dirty="0">
                <a:solidFill>
                  <a:srgbClr val="312A34"/>
                </a:solidFill>
                <a:latin typeface="Times New Roman"/>
                <a:cs typeface="Times New Roman"/>
              </a:rPr>
              <a:t>,,	</a:t>
            </a:r>
            <a:r>
              <a:rPr sz="1950" spc="-50" dirty="0">
                <a:solidFill>
                  <a:srgbClr val="312A34"/>
                </a:solidFill>
                <a:latin typeface="Times New Roman"/>
                <a:cs typeface="Times New Roman"/>
              </a:rPr>
              <a:t>c</a:t>
            </a:r>
            <a:r>
              <a:rPr sz="1950" spc="-30" dirty="0">
                <a:solidFill>
                  <a:srgbClr val="312A34"/>
                </a:solidFill>
                <a:latin typeface="Times New Roman"/>
                <a:cs typeface="Times New Roman"/>
              </a:rPr>
              <a:t>linical</a:t>
            </a:r>
            <a:r>
              <a:rPr sz="1950" spc="35" dirty="0">
                <a:solidFill>
                  <a:srgbClr val="312A34"/>
                </a:solidFill>
                <a:latin typeface="Times New Roman"/>
                <a:cs typeface="Times New Roman"/>
              </a:rPr>
              <a:t> </a:t>
            </a:r>
            <a:r>
              <a:rPr sz="1950" spc="-160" dirty="0">
                <a:solidFill>
                  <a:srgbClr val="312A34"/>
                </a:solidFill>
                <a:latin typeface="Times New Roman"/>
                <a:cs typeface="Times New Roman"/>
              </a:rPr>
              <a:t>o</a:t>
            </a:r>
            <a:r>
              <a:rPr sz="1950" spc="25" dirty="0">
                <a:solidFill>
                  <a:srgbClr val="312A34"/>
                </a:solidFill>
                <a:latin typeface="Times New Roman"/>
                <a:cs typeface="Times New Roman"/>
              </a:rPr>
              <a:t>u</a:t>
            </a:r>
            <a:r>
              <a:rPr sz="1950" dirty="0">
                <a:solidFill>
                  <a:srgbClr val="312A34"/>
                </a:solidFill>
                <a:latin typeface="Times New Roman"/>
                <a:cs typeface="Times New Roman"/>
              </a:rPr>
              <a:t>t</a:t>
            </a:r>
            <a:r>
              <a:rPr sz="1950" spc="-50" dirty="0">
                <a:solidFill>
                  <a:srgbClr val="312A34"/>
                </a:solidFill>
                <a:latin typeface="Times New Roman"/>
                <a:cs typeface="Times New Roman"/>
              </a:rPr>
              <a:t>c</a:t>
            </a:r>
            <a:r>
              <a:rPr sz="1950" spc="-15" dirty="0">
                <a:solidFill>
                  <a:srgbClr val="312A34"/>
                </a:solidFill>
                <a:latin typeface="Times New Roman"/>
                <a:cs typeface="Times New Roman"/>
              </a:rPr>
              <a:t>omes</a:t>
            </a:r>
            <a:r>
              <a:rPr sz="1950" spc="-95" dirty="0">
                <a:solidFill>
                  <a:srgbClr val="312A34"/>
                </a:solidFill>
                <a:latin typeface="Times New Roman"/>
                <a:cs typeface="Times New Roman"/>
              </a:rPr>
              <a:t> </a:t>
            </a:r>
            <a:r>
              <a:rPr sz="1950" spc="-250" dirty="0">
                <a:solidFill>
                  <a:srgbClr val="312A34"/>
                </a:solidFill>
                <a:latin typeface="Times New Roman"/>
                <a:cs typeface="Times New Roman"/>
              </a:rPr>
              <a:t>demon­</a:t>
            </a:r>
            <a:r>
              <a:rPr sz="1950" spc="-100" dirty="0">
                <a:solidFill>
                  <a:srgbClr val="312A34"/>
                </a:solidFill>
                <a:latin typeface="Times New Roman"/>
                <a:cs typeface="Times New Roman"/>
              </a:rPr>
              <a:t> </a:t>
            </a:r>
            <a:r>
              <a:rPr sz="1950" spc="-50" dirty="0">
                <a:solidFill>
                  <a:srgbClr val="312A34"/>
                </a:solidFill>
                <a:latin typeface="Times New Roman"/>
                <a:cs typeface="Times New Roman"/>
              </a:rPr>
              <a:t>e</a:t>
            </a:r>
            <a:r>
              <a:rPr sz="1950" spc="-30" dirty="0">
                <a:solidFill>
                  <a:srgbClr val="312A34"/>
                </a:solidFill>
                <a:latin typeface="Times New Roman"/>
                <a:cs typeface="Times New Roman"/>
              </a:rPr>
              <a:t>luding</a:t>
            </a:r>
            <a:r>
              <a:rPr sz="1950" spc="55" dirty="0">
                <a:solidFill>
                  <a:srgbClr val="312A34"/>
                </a:solidFill>
                <a:latin typeface="Times New Roman"/>
                <a:cs typeface="Times New Roman"/>
              </a:rPr>
              <a:t> </a:t>
            </a:r>
            <a:r>
              <a:rPr sz="1950" spc="-25" dirty="0">
                <a:solidFill>
                  <a:srgbClr val="312A34"/>
                </a:solidFill>
                <a:latin typeface="Times New Roman"/>
                <a:cs typeface="Times New Roman"/>
              </a:rPr>
              <a:t>the</a:t>
            </a:r>
            <a:r>
              <a:rPr sz="1950" spc="120" dirty="0">
                <a:solidFill>
                  <a:srgbClr val="312A34"/>
                </a:solidFill>
                <a:latin typeface="Times New Roman"/>
                <a:cs typeface="Times New Roman"/>
              </a:rPr>
              <a:t> </a:t>
            </a:r>
            <a:r>
              <a:rPr sz="1950" spc="5" dirty="0">
                <a:solidFill>
                  <a:srgbClr val="312A34"/>
                </a:solidFill>
                <a:latin typeface="Times New Roman"/>
                <a:cs typeface="Times New Roman"/>
              </a:rPr>
              <a:t>ri</a:t>
            </a:r>
            <a:r>
              <a:rPr sz="1950" spc="-50" dirty="0">
                <a:solidFill>
                  <a:srgbClr val="312A34"/>
                </a:solidFill>
                <a:latin typeface="Times New Roman"/>
                <a:cs typeface="Times New Roman"/>
              </a:rPr>
              <a:t>s</a:t>
            </a:r>
            <a:r>
              <a:rPr sz="1950" spc="5" dirty="0">
                <a:solidFill>
                  <a:srgbClr val="312A34"/>
                </a:solidFill>
                <a:latin typeface="Times New Roman"/>
                <a:cs typeface="Times New Roman"/>
              </a:rPr>
              <a:t>k</a:t>
            </a:r>
            <a:r>
              <a:rPr sz="1950" spc="-15" dirty="0">
                <a:solidFill>
                  <a:srgbClr val="312A34"/>
                </a:solidFill>
                <a:latin typeface="Times New Roman"/>
                <a:cs typeface="Times New Roman"/>
              </a:rPr>
              <a:t> </a:t>
            </a:r>
            <a:r>
              <a:rPr sz="1950" spc="15" dirty="0">
                <a:solidFill>
                  <a:srgbClr val="312A34"/>
                </a:solidFill>
                <a:latin typeface="Times New Roman"/>
                <a:cs typeface="Times New Roman"/>
              </a:rPr>
              <a:t>of</a:t>
            </a:r>
            <a:r>
              <a:rPr sz="1950" spc="-50" dirty="0">
                <a:solidFill>
                  <a:srgbClr val="312A34"/>
                </a:solidFill>
                <a:latin typeface="Times New Roman"/>
                <a:cs typeface="Times New Roman"/>
              </a:rPr>
              <a:t> </a:t>
            </a:r>
            <a:r>
              <a:rPr sz="1950" spc="25" dirty="0">
                <a:solidFill>
                  <a:srgbClr val="312A34"/>
                </a:solidFill>
                <a:latin typeface="Times New Roman"/>
                <a:cs typeface="Times New Roman"/>
              </a:rPr>
              <a:t>b</a:t>
            </a:r>
            <a:r>
              <a:rPr sz="1950" spc="-20" dirty="0">
                <a:solidFill>
                  <a:srgbClr val="312A34"/>
                </a:solidFill>
                <a:latin typeface="Times New Roman"/>
                <a:cs typeface="Times New Roman"/>
              </a:rPr>
              <a:t>r</a:t>
            </a:r>
            <a:r>
              <a:rPr sz="1950" spc="20" dirty="0">
                <a:solidFill>
                  <a:srgbClr val="312A34"/>
                </a:solidFill>
                <a:latin typeface="Times New Roman"/>
                <a:cs typeface="Times New Roman"/>
              </a:rPr>
              <a:t>ea</a:t>
            </a:r>
            <a:r>
              <a:rPr sz="1950" spc="-80" dirty="0">
                <a:solidFill>
                  <a:srgbClr val="312A34"/>
                </a:solidFill>
                <a:latin typeface="Times New Roman"/>
                <a:cs typeface="Times New Roman"/>
              </a:rPr>
              <a:t>s</a:t>
            </a:r>
            <a:r>
              <a:rPr sz="1950" spc="5" dirty="0">
                <a:solidFill>
                  <a:srgbClr val="312A34"/>
                </a:solidFill>
                <a:latin typeface="Times New Roman"/>
                <a:cs typeface="Times New Roman"/>
              </a:rPr>
              <a:t>t</a:t>
            </a:r>
            <a:endParaRPr sz="1950">
              <a:latin typeface="Times New Roman"/>
              <a:cs typeface="Times New Roman"/>
            </a:endParaRPr>
          </a:p>
        </p:txBody>
      </p:sp>
      <p:sp>
        <p:nvSpPr>
          <p:cNvPr id="6" name="object 6"/>
          <p:cNvSpPr txBox="1"/>
          <p:nvPr/>
        </p:nvSpPr>
        <p:spPr>
          <a:xfrm>
            <a:off x="3633325" y="2713947"/>
            <a:ext cx="2649220" cy="273050"/>
          </a:xfrm>
          <a:prstGeom prst="rect">
            <a:avLst/>
          </a:prstGeom>
        </p:spPr>
        <p:txBody>
          <a:bodyPr vert="horz" wrap="square" lIns="0" tIns="0" rIns="0" bIns="0" rtlCol="0">
            <a:spAutoFit/>
          </a:bodyPr>
          <a:lstStyle/>
          <a:p>
            <a:pPr marL="12700">
              <a:lnSpc>
                <a:spcPct val="100000"/>
              </a:lnSpc>
            </a:pPr>
            <a:r>
              <a:rPr sz="1950" spc="-35" dirty="0">
                <a:solidFill>
                  <a:srgbClr val="312A34"/>
                </a:solidFill>
                <a:latin typeface="Times New Roman"/>
                <a:cs typeface="Times New Roman"/>
              </a:rPr>
              <a:t>assoc</a:t>
            </a:r>
            <a:r>
              <a:rPr sz="1950" spc="-40" dirty="0">
                <a:solidFill>
                  <a:srgbClr val="312A34"/>
                </a:solidFill>
                <a:latin typeface="Times New Roman"/>
                <a:cs typeface="Times New Roman"/>
              </a:rPr>
              <a:t>i</a:t>
            </a:r>
            <a:r>
              <a:rPr sz="1950" spc="5" dirty="0">
                <a:solidFill>
                  <a:srgbClr val="312A34"/>
                </a:solidFill>
                <a:latin typeface="Times New Roman"/>
                <a:cs typeface="Times New Roman"/>
              </a:rPr>
              <a:t>ated</a:t>
            </a:r>
            <a:r>
              <a:rPr sz="1950" spc="-30" dirty="0">
                <a:solidFill>
                  <a:srgbClr val="312A34"/>
                </a:solidFill>
                <a:latin typeface="Times New Roman"/>
                <a:cs typeface="Times New Roman"/>
              </a:rPr>
              <a:t> </a:t>
            </a:r>
            <a:r>
              <a:rPr sz="1950" spc="-40" dirty="0">
                <a:solidFill>
                  <a:srgbClr val="312A34"/>
                </a:solidFill>
                <a:latin typeface="Times New Roman"/>
                <a:cs typeface="Times New Roman"/>
              </a:rPr>
              <a:t>with</a:t>
            </a:r>
            <a:r>
              <a:rPr sz="1950" spc="15" dirty="0">
                <a:solidFill>
                  <a:srgbClr val="312A34"/>
                </a:solidFill>
                <a:latin typeface="Times New Roman"/>
                <a:cs typeface="Times New Roman"/>
              </a:rPr>
              <a:t> </a:t>
            </a:r>
            <a:r>
              <a:rPr sz="1950" dirty="0">
                <a:solidFill>
                  <a:srgbClr val="312A34"/>
                </a:solidFill>
                <a:latin typeface="Times New Roman"/>
                <a:cs typeface="Times New Roman"/>
              </a:rPr>
              <a:t>low</a:t>
            </a:r>
            <a:r>
              <a:rPr sz="1950" spc="-155" dirty="0">
                <a:solidFill>
                  <a:srgbClr val="312A34"/>
                </a:solidFill>
                <a:latin typeface="Times New Roman"/>
                <a:cs typeface="Times New Roman"/>
              </a:rPr>
              <a:t>e</a:t>
            </a:r>
            <a:r>
              <a:rPr sz="1950" spc="70" dirty="0">
                <a:solidFill>
                  <a:srgbClr val="312A34"/>
                </a:solidFill>
                <a:latin typeface="Times New Roman"/>
                <a:cs typeface="Times New Roman"/>
              </a:rPr>
              <a:t>r</a:t>
            </a:r>
            <a:r>
              <a:rPr sz="1950" spc="-25" dirty="0">
                <a:solidFill>
                  <a:srgbClr val="312A34"/>
                </a:solidFill>
                <a:latin typeface="Times New Roman"/>
                <a:cs typeface="Times New Roman"/>
              </a:rPr>
              <a:t> </a:t>
            </a:r>
            <a:r>
              <a:rPr sz="1950" u="sng" spc="30" dirty="0">
                <a:solidFill>
                  <a:srgbClr val="312A34"/>
                </a:solidFill>
                <a:latin typeface="Times New Roman"/>
                <a:cs typeface="Times New Roman"/>
              </a:rPr>
              <a:t>r</a:t>
            </a:r>
            <a:r>
              <a:rPr sz="1950" spc="25" dirty="0">
                <a:solidFill>
                  <a:srgbClr val="312A34"/>
                </a:solidFill>
                <a:latin typeface="Times New Roman"/>
                <a:cs typeface="Times New Roman"/>
              </a:rPr>
              <a:t>i</a:t>
            </a:r>
            <a:r>
              <a:rPr sz="1950" spc="-10" dirty="0">
                <a:solidFill>
                  <a:srgbClr val="312A34"/>
                </a:solidFill>
                <a:latin typeface="Times New Roman"/>
                <a:cs typeface="Times New Roman"/>
              </a:rPr>
              <a:t>s</a:t>
            </a:r>
            <a:r>
              <a:rPr sz="1950" u="sng" spc="-20" dirty="0">
                <a:solidFill>
                  <a:srgbClr val="312A34"/>
                </a:solidFill>
                <a:latin typeface="Times New Roman"/>
                <a:cs typeface="Times New Roman"/>
              </a:rPr>
              <a:t>ks</a:t>
            </a:r>
            <a:endParaRPr sz="1950">
              <a:latin typeface="Times New Roman"/>
              <a:cs typeface="Times New Roman"/>
            </a:endParaRPr>
          </a:p>
        </p:txBody>
      </p:sp>
      <p:sp>
        <p:nvSpPr>
          <p:cNvPr id="7" name="object 7"/>
          <p:cNvSpPr txBox="1"/>
          <p:nvPr/>
        </p:nvSpPr>
        <p:spPr>
          <a:xfrm>
            <a:off x="-1125" y="3060896"/>
            <a:ext cx="9046210" cy="1314450"/>
          </a:xfrm>
          <a:prstGeom prst="rect">
            <a:avLst/>
          </a:prstGeom>
        </p:spPr>
        <p:txBody>
          <a:bodyPr vert="horz" wrap="square" lIns="0" tIns="0" rIns="0" bIns="0" rtlCol="0">
            <a:spAutoFit/>
          </a:bodyPr>
          <a:lstStyle/>
          <a:p>
            <a:pPr marL="12700" marR="5080" indent="11430" algn="just">
              <a:lnSpc>
                <a:spcPct val="116700"/>
              </a:lnSpc>
            </a:pPr>
            <a:r>
              <a:rPr sz="1950" spc="-50" dirty="0">
                <a:solidFill>
                  <a:srgbClr val="312A34"/>
                </a:solidFill>
                <a:latin typeface="Times New Roman"/>
                <a:cs typeface="Times New Roman"/>
              </a:rPr>
              <a:t>c</a:t>
            </a:r>
            <a:r>
              <a:rPr sz="1950" spc="5" dirty="0">
                <a:solidFill>
                  <a:srgbClr val="312A34"/>
                </a:solidFill>
                <a:latin typeface="Times New Roman"/>
                <a:cs typeface="Times New Roman"/>
              </a:rPr>
              <a:t>an</a:t>
            </a:r>
            <a:r>
              <a:rPr sz="1950" spc="-85" dirty="0">
                <a:solidFill>
                  <a:srgbClr val="312A34"/>
                </a:solidFill>
                <a:latin typeface="Times New Roman"/>
                <a:cs typeface="Times New Roman"/>
              </a:rPr>
              <a:t>c</a:t>
            </a:r>
            <a:r>
              <a:rPr sz="1950" spc="-20" dirty="0">
                <a:solidFill>
                  <a:srgbClr val="312A34"/>
                </a:solidFill>
                <a:latin typeface="Times New Roman"/>
                <a:cs typeface="Times New Roman"/>
              </a:rPr>
              <a:t>er</a:t>
            </a:r>
            <a:r>
              <a:rPr sz="1950" spc="30" dirty="0">
                <a:solidFill>
                  <a:srgbClr val="312A34"/>
                </a:solidFill>
                <a:latin typeface="Times New Roman"/>
                <a:cs typeface="Times New Roman"/>
              </a:rPr>
              <a:t> </a:t>
            </a:r>
            <a:r>
              <a:rPr sz="1950" spc="5" dirty="0">
                <a:solidFill>
                  <a:srgbClr val="312A34"/>
                </a:solidFill>
                <a:latin typeface="Times New Roman"/>
                <a:cs typeface="Times New Roman"/>
              </a:rPr>
              <a:t>and</a:t>
            </a:r>
            <a:r>
              <a:rPr sz="1950" spc="40" dirty="0">
                <a:solidFill>
                  <a:srgbClr val="312A34"/>
                </a:solidFill>
                <a:latin typeface="Times New Roman"/>
                <a:cs typeface="Times New Roman"/>
              </a:rPr>
              <a:t> </a:t>
            </a:r>
            <a:r>
              <a:rPr sz="1950" spc="-5" dirty="0">
                <a:solidFill>
                  <a:srgbClr val="312A34"/>
                </a:solidFill>
                <a:latin typeface="Times New Roman"/>
                <a:cs typeface="Times New Roman"/>
              </a:rPr>
              <a:t>ca</a:t>
            </a:r>
            <a:r>
              <a:rPr sz="1950" spc="-105" dirty="0">
                <a:solidFill>
                  <a:srgbClr val="312A34"/>
                </a:solidFill>
                <a:latin typeface="Times New Roman"/>
                <a:cs typeface="Times New Roman"/>
              </a:rPr>
              <a:t>r</a:t>
            </a:r>
            <a:r>
              <a:rPr sz="1950" spc="-20" dirty="0">
                <a:solidFill>
                  <a:srgbClr val="312A34"/>
                </a:solidFill>
                <a:latin typeface="Times New Roman"/>
                <a:cs typeface="Times New Roman"/>
              </a:rPr>
              <a:t>diovas</a:t>
            </a:r>
            <a:r>
              <a:rPr sz="1950" spc="-114" dirty="0">
                <a:solidFill>
                  <a:srgbClr val="312A34"/>
                </a:solidFill>
                <a:latin typeface="Times New Roman"/>
                <a:cs typeface="Times New Roman"/>
              </a:rPr>
              <a:t>c</a:t>
            </a:r>
            <a:r>
              <a:rPr sz="1950" spc="25" dirty="0">
                <a:solidFill>
                  <a:srgbClr val="312A34"/>
                </a:solidFill>
                <a:latin typeface="Times New Roman"/>
                <a:cs typeface="Times New Roman"/>
              </a:rPr>
              <a:t>u</a:t>
            </a:r>
            <a:r>
              <a:rPr sz="1950" dirty="0">
                <a:solidFill>
                  <a:srgbClr val="312A34"/>
                </a:solidFill>
                <a:latin typeface="Times New Roman"/>
                <a:cs typeface="Times New Roman"/>
              </a:rPr>
              <a:t>l</a:t>
            </a:r>
            <a:r>
              <a:rPr sz="1950" spc="25" dirty="0">
                <a:solidFill>
                  <a:srgbClr val="312A34"/>
                </a:solidFill>
                <a:latin typeface="Times New Roman"/>
                <a:cs typeface="Times New Roman"/>
              </a:rPr>
              <a:t>ar</a:t>
            </a:r>
            <a:r>
              <a:rPr sz="1950" spc="35" dirty="0">
                <a:solidFill>
                  <a:srgbClr val="312A34"/>
                </a:solidFill>
                <a:latin typeface="Times New Roman"/>
                <a:cs typeface="Times New Roman"/>
              </a:rPr>
              <a:t> </a:t>
            </a:r>
            <a:r>
              <a:rPr sz="1950" spc="-70" dirty="0">
                <a:solidFill>
                  <a:srgbClr val="312A34"/>
                </a:solidFill>
                <a:latin typeface="Times New Roman"/>
                <a:cs typeface="Times New Roman"/>
              </a:rPr>
              <a:t>d</a:t>
            </a:r>
            <a:r>
              <a:rPr sz="1950" spc="-25" dirty="0">
                <a:solidFill>
                  <a:srgbClr val="312A34"/>
                </a:solidFill>
                <a:latin typeface="Times New Roman"/>
                <a:cs typeface="Times New Roman"/>
              </a:rPr>
              <a:t>isease,</a:t>
            </a:r>
            <a:r>
              <a:rPr sz="1950" spc="85" dirty="0">
                <a:solidFill>
                  <a:srgbClr val="312A34"/>
                </a:solidFill>
                <a:latin typeface="Times New Roman"/>
                <a:cs typeface="Times New Roman"/>
              </a:rPr>
              <a:t> </a:t>
            </a:r>
            <a:r>
              <a:rPr sz="1950" spc="-30" dirty="0">
                <a:solidFill>
                  <a:srgbClr val="312A34"/>
                </a:solidFill>
                <a:latin typeface="Times New Roman"/>
                <a:cs typeface="Times New Roman"/>
              </a:rPr>
              <a:t>and</a:t>
            </a:r>
            <a:r>
              <a:rPr sz="1950" dirty="0">
                <a:solidFill>
                  <a:srgbClr val="312A34"/>
                </a:solidFill>
                <a:latin typeface="Times New Roman"/>
                <a:cs typeface="Times New Roman"/>
              </a:rPr>
              <a:t>      </a:t>
            </a:r>
            <a:r>
              <a:rPr sz="1950" spc="145" dirty="0">
                <a:solidFill>
                  <a:srgbClr val="312A34"/>
                </a:solidFill>
                <a:latin typeface="Times New Roman"/>
                <a:cs typeface="Times New Roman"/>
              </a:rPr>
              <a:t> </a:t>
            </a:r>
            <a:r>
              <a:rPr sz="1950" spc="-40" dirty="0">
                <a:solidFill>
                  <a:srgbClr val="312A34"/>
                </a:solidFill>
                <a:latin typeface="Times New Roman"/>
                <a:cs typeface="Times New Roman"/>
              </a:rPr>
              <a:t>mo</a:t>
            </a:r>
            <a:r>
              <a:rPr sz="1950" spc="-60" dirty="0">
                <a:solidFill>
                  <a:srgbClr val="312A34"/>
                </a:solidFill>
                <a:latin typeface="Times New Roman"/>
                <a:cs typeface="Times New Roman"/>
              </a:rPr>
              <a:t>r</a:t>
            </a:r>
            <a:r>
              <a:rPr sz="1950" spc="75" dirty="0">
                <a:solidFill>
                  <a:srgbClr val="312A34"/>
                </a:solidFill>
                <a:latin typeface="Times New Roman"/>
                <a:cs typeface="Times New Roman"/>
              </a:rPr>
              <a:t>e</a:t>
            </a:r>
            <a:r>
              <a:rPr sz="1950" spc="-65" dirty="0">
                <a:solidFill>
                  <a:srgbClr val="312A34"/>
                </a:solidFill>
                <a:latin typeface="Times New Roman"/>
                <a:cs typeface="Times New Roman"/>
              </a:rPr>
              <a:t> </a:t>
            </a:r>
            <a:r>
              <a:rPr sz="1950" spc="-50" dirty="0">
                <a:solidFill>
                  <a:srgbClr val="312A34"/>
                </a:solidFill>
                <a:latin typeface="Times New Roman"/>
                <a:cs typeface="Times New Roman"/>
              </a:rPr>
              <a:t>e</a:t>
            </a:r>
            <a:r>
              <a:rPr sz="1950" spc="-35" dirty="0">
                <a:solidFill>
                  <a:srgbClr val="312A34"/>
                </a:solidFill>
                <a:latin typeface="Times New Roman"/>
                <a:cs typeface="Times New Roman"/>
              </a:rPr>
              <a:t>fficac</a:t>
            </a:r>
            <a:r>
              <a:rPr sz="1950" spc="-60" dirty="0">
                <a:solidFill>
                  <a:srgbClr val="312A34"/>
                </a:solidFill>
                <a:latin typeface="Times New Roman"/>
                <a:cs typeface="Times New Roman"/>
              </a:rPr>
              <a:t>i</a:t>
            </a:r>
            <a:r>
              <a:rPr sz="1950" spc="5" dirty="0">
                <a:solidFill>
                  <a:srgbClr val="312A34"/>
                </a:solidFill>
                <a:latin typeface="Times New Roman"/>
                <a:cs typeface="Times New Roman"/>
              </a:rPr>
              <a:t>ous</a:t>
            </a:r>
            <a:r>
              <a:rPr sz="1950" dirty="0">
                <a:solidFill>
                  <a:srgbClr val="312A34"/>
                </a:solidFill>
                <a:latin typeface="Times New Roman"/>
                <a:cs typeface="Times New Roman"/>
              </a:rPr>
              <a:t>   </a:t>
            </a:r>
            <a:r>
              <a:rPr sz="1950" spc="-40" dirty="0">
                <a:solidFill>
                  <a:srgbClr val="312A34"/>
                </a:solidFill>
                <a:latin typeface="Times New Roman"/>
                <a:cs typeface="Times New Roman"/>
              </a:rPr>
              <a:t> </a:t>
            </a:r>
            <a:r>
              <a:rPr sz="1950" spc="15" dirty="0">
                <a:solidFill>
                  <a:srgbClr val="312A34"/>
                </a:solidFill>
                <a:latin typeface="Times New Roman"/>
                <a:cs typeface="Times New Roman"/>
              </a:rPr>
              <a:t>an</a:t>
            </a:r>
            <a:r>
              <a:rPr sz="1950" spc="5" dirty="0">
                <a:solidFill>
                  <a:srgbClr val="312A34"/>
                </a:solidFill>
                <a:latin typeface="Times New Roman"/>
                <a:cs typeface="Times New Roman"/>
              </a:rPr>
              <a:t> th</a:t>
            </a:r>
            <a:r>
              <a:rPr sz="1950" spc="-30" dirty="0">
                <a:solidFill>
                  <a:srgbClr val="312A34"/>
                </a:solidFill>
                <a:latin typeface="Times New Roman"/>
                <a:cs typeface="Times New Roman"/>
              </a:rPr>
              <a:t>e</a:t>
            </a:r>
            <a:r>
              <a:rPr sz="1950" spc="10" dirty="0">
                <a:solidFill>
                  <a:srgbClr val="312A34"/>
                </a:solidFill>
                <a:latin typeface="Times New Roman"/>
                <a:cs typeface="Times New Roman"/>
              </a:rPr>
              <a:t>ir</a:t>
            </a:r>
            <a:r>
              <a:rPr sz="1950" spc="120" dirty="0">
                <a:solidFill>
                  <a:srgbClr val="312A34"/>
                </a:solidFill>
                <a:latin typeface="Times New Roman"/>
                <a:cs typeface="Times New Roman"/>
              </a:rPr>
              <a:t> </a:t>
            </a:r>
            <a:r>
              <a:rPr sz="1950" spc="-35" dirty="0">
                <a:solidFill>
                  <a:srgbClr val="312A34"/>
                </a:solidFill>
                <a:latin typeface="Times New Roman"/>
                <a:cs typeface="Times New Roman"/>
              </a:rPr>
              <a:t>syntheti</a:t>
            </a:r>
            <a:r>
              <a:rPr sz="1950" spc="80" dirty="0">
                <a:solidFill>
                  <a:srgbClr val="312A34"/>
                </a:solidFill>
                <a:latin typeface="Times New Roman"/>
                <a:cs typeface="Times New Roman"/>
              </a:rPr>
              <a:t>c</a:t>
            </a:r>
            <a:r>
              <a:rPr sz="1950" spc="20" dirty="0">
                <a:solidFill>
                  <a:srgbClr val="312A34"/>
                </a:solidFill>
                <a:latin typeface="Times New Roman"/>
                <a:cs typeface="Times New Roman"/>
              </a:rPr>
              <a:t> </a:t>
            </a:r>
            <a:r>
              <a:rPr sz="1950" spc="-30" dirty="0">
                <a:solidFill>
                  <a:srgbClr val="312A34"/>
                </a:solidFill>
                <a:latin typeface="Times New Roman"/>
                <a:cs typeface="Times New Roman"/>
              </a:rPr>
              <a:t>and</a:t>
            </a:r>
            <a:r>
              <a:rPr sz="1950" spc="60" dirty="0">
                <a:solidFill>
                  <a:srgbClr val="312A34"/>
                </a:solidFill>
                <a:latin typeface="Times New Roman"/>
                <a:cs typeface="Times New Roman"/>
              </a:rPr>
              <a:t> </a:t>
            </a:r>
            <a:r>
              <a:rPr sz="1950" spc="-215" dirty="0">
                <a:solidFill>
                  <a:srgbClr val="312A34"/>
                </a:solidFill>
                <a:latin typeface="Times New Roman"/>
                <a:cs typeface="Times New Roman"/>
              </a:rPr>
              <a:t>animal­</a:t>
            </a:r>
            <a:r>
              <a:rPr sz="1950" spc="-100" dirty="0">
                <a:solidFill>
                  <a:srgbClr val="312A34"/>
                </a:solidFill>
                <a:latin typeface="Times New Roman"/>
                <a:cs typeface="Times New Roman"/>
              </a:rPr>
              <a:t> </a:t>
            </a:r>
            <a:r>
              <a:rPr sz="1950" spc="35" dirty="0">
                <a:solidFill>
                  <a:srgbClr val="46424B"/>
                </a:solidFill>
                <a:latin typeface="Times New Roman"/>
                <a:cs typeface="Times New Roman"/>
              </a:rPr>
              <a:t>d</a:t>
            </a:r>
            <a:r>
              <a:rPr sz="1950" spc="-155" dirty="0">
                <a:solidFill>
                  <a:srgbClr val="46424B"/>
                </a:solidFill>
                <a:latin typeface="Times New Roman"/>
                <a:cs typeface="Times New Roman"/>
              </a:rPr>
              <a:t>e</a:t>
            </a:r>
            <a:r>
              <a:rPr sz="1950" spc="-225" dirty="0">
                <a:solidFill>
                  <a:srgbClr val="46424B"/>
                </a:solidFill>
                <a:latin typeface="Times New Roman"/>
                <a:cs typeface="Times New Roman"/>
              </a:rPr>
              <a:t>r:i</a:t>
            </a:r>
            <a:r>
              <a:rPr sz="1950" spc="-545" dirty="0">
                <a:solidFill>
                  <a:srgbClr val="46424B"/>
                </a:solidFill>
                <a:latin typeface="Times New Roman"/>
                <a:cs typeface="Times New Roman"/>
              </a:rPr>
              <a:t>-</a:t>
            </a:r>
            <a:r>
              <a:rPr sz="1950" spc="-70" dirty="0">
                <a:solidFill>
                  <a:srgbClr val="46424B"/>
                </a:solidFill>
                <a:latin typeface="Times New Roman"/>
                <a:cs typeface="Times New Roman"/>
              </a:rPr>
              <a:t>v</a:t>
            </a:r>
            <a:r>
              <a:rPr sz="1950" spc="40" dirty="0">
                <a:solidFill>
                  <a:srgbClr val="46424B"/>
                </a:solidFill>
                <a:latin typeface="Times New Roman"/>
                <a:cs typeface="Times New Roman"/>
              </a:rPr>
              <a:t>e</a:t>
            </a:r>
            <a:r>
              <a:rPr sz="1950" spc="65" dirty="0">
                <a:solidFill>
                  <a:srgbClr val="46424B"/>
                </a:solidFill>
                <a:latin typeface="Times New Roman"/>
                <a:cs typeface="Times New Roman"/>
              </a:rPr>
              <a:t>d</a:t>
            </a:r>
            <a:r>
              <a:rPr sz="1950" spc="-254" dirty="0">
                <a:solidFill>
                  <a:srgbClr val="46424B"/>
                </a:solidFill>
                <a:latin typeface="Times New Roman"/>
                <a:cs typeface="Times New Roman"/>
              </a:rPr>
              <a:t> </a:t>
            </a:r>
            <a:r>
              <a:rPr sz="1950" spc="-50" dirty="0">
                <a:solidFill>
                  <a:srgbClr val="46424B"/>
                </a:solidFill>
                <a:latin typeface="Times New Roman"/>
                <a:cs typeface="Times New Roman"/>
              </a:rPr>
              <a:t>c</a:t>
            </a:r>
            <a:r>
              <a:rPr sz="1950" spc="-20" dirty="0">
                <a:solidFill>
                  <a:srgbClr val="46424B"/>
                </a:solidFill>
                <a:latin typeface="Times New Roman"/>
                <a:cs typeface="Times New Roman"/>
              </a:rPr>
              <a:t>ountemar</a:t>
            </a:r>
            <a:r>
              <a:rPr sz="1950" spc="-100" dirty="0">
                <a:solidFill>
                  <a:srgbClr val="46424B"/>
                </a:solidFill>
                <a:latin typeface="Times New Roman"/>
                <a:cs typeface="Times New Roman"/>
              </a:rPr>
              <a:t>t</a:t>
            </a:r>
            <a:r>
              <a:rPr sz="1950" u="sng" spc="-160" dirty="0">
                <a:solidFill>
                  <a:srgbClr val="46424B"/>
                </a:solidFill>
                <a:latin typeface="Times New Roman"/>
                <a:cs typeface="Times New Roman"/>
              </a:rPr>
              <a:t>-</a:t>
            </a:r>
            <a:r>
              <a:rPr sz="1950" spc="-210" dirty="0">
                <a:solidFill>
                  <a:srgbClr val="46424B"/>
                </a:solidFill>
                <a:latin typeface="Times New Roman"/>
                <a:cs typeface="Times New Roman"/>
              </a:rPr>
              <a:t>S-</a:t>
            </a:r>
            <a:r>
              <a:rPr sz="1950" u="sng" spc="-600" dirty="0">
                <a:solidFill>
                  <a:srgbClr val="46424B"/>
                </a:solidFill>
                <a:latin typeface="Times New Roman"/>
                <a:cs typeface="Times New Roman"/>
              </a:rPr>
              <a:t>1</a:t>
            </a:r>
            <a:r>
              <a:rPr sz="1950" u="sng" spc="-55" dirty="0">
                <a:solidFill>
                  <a:srgbClr val="7E7E7E"/>
                </a:solidFill>
                <a:latin typeface="Times New Roman"/>
                <a:cs typeface="Times New Roman"/>
              </a:rPr>
              <a:t>.</a:t>
            </a:r>
            <a:r>
              <a:rPr sz="1950" u="sng" spc="-285" dirty="0">
                <a:solidFill>
                  <a:srgbClr val="7E7E7E"/>
                </a:solidFill>
                <a:latin typeface="Times New Roman"/>
                <a:cs typeface="Times New Roman"/>
              </a:rPr>
              <a:t>J</a:t>
            </a:r>
            <a:r>
              <a:rPr sz="1950" spc="65" dirty="0">
                <a:solidFill>
                  <a:srgbClr val="46424B"/>
                </a:solidFill>
                <a:latin typeface="Times New Roman"/>
                <a:cs typeface="Times New Roman"/>
              </a:rPr>
              <a:t>n</a:t>
            </a:r>
            <a:r>
              <a:rPr sz="1950" spc="-40" dirty="0">
                <a:solidFill>
                  <a:srgbClr val="46424B"/>
                </a:solidFill>
                <a:latin typeface="Times New Roman"/>
                <a:cs typeface="Times New Roman"/>
              </a:rPr>
              <a:t>t</a:t>
            </a:r>
            <a:r>
              <a:rPr sz="1950" spc="-180" dirty="0">
                <a:solidFill>
                  <a:srgbClr val="46424B"/>
                </a:solidFill>
                <a:latin typeface="Times New Roman"/>
                <a:cs typeface="Times New Roman"/>
              </a:rPr>
              <a:t>i</a:t>
            </a:r>
            <a:r>
              <a:rPr sz="1950" spc="-90" dirty="0">
                <a:solidFill>
                  <a:srgbClr val="46424B"/>
                </a:solidFill>
                <a:latin typeface="Times New Roman"/>
                <a:cs typeface="Times New Roman"/>
              </a:rPr>
              <a:t>.Leviden</a:t>
            </a:r>
            <a:r>
              <a:rPr sz="1950" spc="-125" dirty="0">
                <a:solidFill>
                  <a:srgbClr val="46424B"/>
                </a:solidFill>
                <a:latin typeface="Times New Roman"/>
                <a:cs typeface="Times New Roman"/>
              </a:rPr>
              <a:t>c</a:t>
            </a:r>
            <a:r>
              <a:rPr sz="1950" spc="75" dirty="0">
                <a:solidFill>
                  <a:srgbClr val="46424B"/>
                </a:solidFill>
                <a:latin typeface="Times New Roman"/>
                <a:cs typeface="Times New Roman"/>
              </a:rPr>
              <a:t>e</a:t>
            </a:r>
            <a:r>
              <a:rPr sz="1950" spc="-155" dirty="0">
                <a:solidFill>
                  <a:srgbClr val="46424B"/>
                </a:solidFill>
                <a:latin typeface="Times New Roman"/>
                <a:cs typeface="Times New Roman"/>
              </a:rPr>
              <a:t> </a:t>
            </a:r>
            <a:r>
              <a:rPr sz="1950" spc="-10" dirty="0">
                <a:solidFill>
                  <a:srgbClr val="312A34"/>
                </a:solidFill>
                <a:latin typeface="Times New Roman"/>
                <a:cs typeface="Times New Roman"/>
              </a:rPr>
              <a:t>is</a:t>
            </a:r>
            <a:r>
              <a:rPr sz="1950" spc="-135" dirty="0">
                <a:solidFill>
                  <a:srgbClr val="312A34"/>
                </a:solidFill>
                <a:latin typeface="Times New Roman"/>
                <a:cs typeface="Times New Roman"/>
              </a:rPr>
              <a:t> </a:t>
            </a:r>
            <a:r>
              <a:rPr sz="1950" spc="-105" dirty="0">
                <a:solidFill>
                  <a:srgbClr val="312A34"/>
                </a:solidFill>
                <a:latin typeface="Times New Roman"/>
                <a:cs typeface="Times New Roman"/>
              </a:rPr>
              <a:t>f</a:t>
            </a:r>
            <a:r>
              <a:rPr sz="1950" spc="-20" dirty="0">
                <a:solidFill>
                  <a:srgbClr val="312A34"/>
                </a:solidFill>
                <a:latin typeface="Times New Roman"/>
                <a:cs typeface="Times New Roman"/>
              </a:rPr>
              <a:t>ound</a:t>
            </a:r>
            <a:r>
              <a:rPr sz="1950" spc="-120" dirty="0">
                <a:solidFill>
                  <a:srgbClr val="312A34"/>
                </a:solidFill>
                <a:latin typeface="Times New Roman"/>
                <a:cs typeface="Times New Roman"/>
              </a:rPr>
              <a:t> </a:t>
            </a:r>
            <a:r>
              <a:rPr sz="1950" spc="-5" dirty="0">
                <a:solidFill>
                  <a:srgbClr val="312A34"/>
                </a:solidFill>
                <a:latin typeface="Times New Roman"/>
                <a:cs typeface="Times New Roman"/>
              </a:rPr>
              <a:t>to</a:t>
            </a:r>
            <a:r>
              <a:rPr sz="1950" spc="-180" dirty="0">
                <a:solidFill>
                  <a:srgbClr val="312A34"/>
                </a:solidFill>
                <a:latin typeface="Times New Roman"/>
                <a:cs typeface="Times New Roman"/>
              </a:rPr>
              <a:t> </a:t>
            </a:r>
            <a:r>
              <a:rPr sz="1950" spc="-25" dirty="0">
                <a:solidFill>
                  <a:srgbClr val="312A34"/>
                </a:solidFill>
                <a:latin typeface="Times New Roman"/>
                <a:cs typeface="Times New Roman"/>
              </a:rPr>
              <a:t>the</a:t>
            </a:r>
            <a:r>
              <a:rPr sz="1950" spc="-155" dirty="0">
                <a:solidFill>
                  <a:srgbClr val="312A34"/>
                </a:solidFill>
                <a:latin typeface="Times New Roman"/>
                <a:cs typeface="Times New Roman"/>
              </a:rPr>
              <a:t> </a:t>
            </a:r>
            <a:r>
              <a:rPr sz="1950" spc="-50" dirty="0">
                <a:solidFill>
                  <a:srgbClr val="312A34"/>
                </a:solidFill>
                <a:latin typeface="Times New Roman"/>
                <a:cs typeface="Times New Roman"/>
              </a:rPr>
              <a:t>c</a:t>
            </a:r>
            <a:r>
              <a:rPr sz="1950" spc="-20" dirty="0">
                <a:solidFill>
                  <a:srgbClr val="312A34"/>
                </a:solidFill>
                <a:latin typeface="Times New Roman"/>
                <a:cs typeface="Times New Roman"/>
              </a:rPr>
              <a:t>ontrary,</a:t>
            </a:r>
            <a:r>
              <a:rPr sz="1950" spc="-195" dirty="0">
                <a:solidFill>
                  <a:srgbClr val="312A34"/>
                </a:solidFill>
                <a:latin typeface="Times New Roman"/>
                <a:cs typeface="Times New Roman"/>
              </a:rPr>
              <a:t> </a:t>
            </a:r>
            <a:r>
              <a:rPr sz="1950" spc="25" dirty="0">
                <a:solidFill>
                  <a:srgbClr val="312A34"/>
                </a:solidFill>
                <a:latin typeface="Times New Roman"/>
                <a:cs typeface="Times New Roman"/>
              </a:rPr>
              <a:t>b</a:t>
            </a:r>
            <a:r>
              <a:rPr sz="1950" dirty="0">
                <a:solidFill>
                  <a:srgbClr val="312A34"/>
                </a:solidFill>
                <a:latin typeface="Times New Roman"/>
                <a:cs typeface="Times New Roman"/>
              </a:rPr>
              <a:t>i</a:t>
            </a:r>
            <a:r>
              <a:rPr sz="1950" spc="15" dirty="0">
                <a:solidFill>
                  <a:srgbClr val="312A34"/>
                </a:solidFill>
                <a:latin typeface="Times New Roman"/>
                <a:cs typeface="Times New Roman"/>
              </a:rPr>
              <a:t>o</a:t>
            </a:r>
            <a:r>
              <a:rPr sz="1950" spc="-80" dirty="0">
                <a:solidFill>
                  <a:srgbClr val="312A34"/>
                </a:solidFill>
                <a:latin typeface="Times New Roman"/>
                <a:cs typeface="Times New Roman"/>
              </a:rPr>
              <a:t>i</a:t>
            </a:r>
            <a:r>
              <a:rPr sz="1950" spc="-20" dirty="0">
                <a:solidFill>
                  <a:srgbClr val="312A34"/>
                </a:solidFill>
                <a:latin typeface="Times New Roman"/>
                <a:cs typeface="Times New Roman"/>
              </a:rPr>
              <a:t>denti</a:t>
            </a:r>
            <a:r>
              <a:rPr sz="1950" spc="-35" dirty="0">
                <a:solidFill>
                  <a:srgbClr val="312A34"/>
                </a:solidFill>
                <a:latin typeface="Times New Roman"/>
                <a:cs typeface="Times New Roman"/>
              </a:rPr>
              <a:t>c</a:t>
            </a:r>
            <a:r>
              <a:rPr sz="1950" spc="15" dirty="0">
                <a:solidFill>
                  <a:srgbClr val="312A34"/>
                </a:solidFill>
                <a:latin typeface="Times New Roman"/>
                <a:cs typeface="Times New Roman"/>
              </a:rPr>
              <a:t>al</a:t>
            </a:r>
            <a:r>
              <a:rPr sz="1950" spc="-204" dirty="0">
                <a:solidFill>
                  <a:srgbClr val="312A34"/>
                </a:solidFill>
                <a:latin typeface="Times New Roman"/>
                <a:cs typeface="Times New Roman"/>
              </a:rPr>
              <a:t> </a:t>
            </a:r>
            <a:r>
              <a:rPr sz="1950" spc="-45" dirty="0">
                <a:solidFill>
                  <a:srgbClr val="312A34"/>
                </a:solidFill>
                <a:latin typeface="Times New Roman"/>
                <a:cs typeface="Times New Roman"/>
              </a:rPr>
              <a:t>hormon</a:t>
            </a:r>
            <a:r>
              <a:rPr sz="1950" spc="50" dirty="0">
                <a:solidFill>
                  <a:srgbClr val="312A34"/>
                </a:solidFill>
                <a:latin typeface="Times New Roman"/>
                <a:cs typeface="Times New Roman"/>
              </a:rPr>
              <a:t>e</a:t>
            </a:r>
            <a:r>
              <a:rPr sz="1950" spc="330" dirty="0">
                <a:solidFill>
                  <a:srgbClr val="312A34"/>
                </a:solidFill>
                <a:latin typeface="Times New Roman"/>
                <a:cs typeface="Times New Roman"/>
              </a:rPr>
              <a:t>s</a:t>
            </a:r>
            <a:r>
              <a:rPr sz="1950" spc="-15" dirty="0">
                <a:solidFill>
                  <a:srgbClr val="312A34"/>
                </a:solidFill>
                <a:latin typeface="Times New Roman"/>
                <a:cs typeface="Times New Roman"/>
              </a:rPr>
              <a:t>r</a:t>
            </a:r>
            <a:r>
              <a:rPr sz="1950" spc="-35" dirty="0">
                <a:solidFill>
                  <a:srgbClr val="312A34"/>
                </a:solidFill>
                <a:latin typeface="Times New Roman"/>
                <a:cs typeface="Times New Roman"/>
              </a:rPr>
              <a:t>emain</a:t>
            </a:r>
            <a:r>
              <a:rPr sz="1950" spc="-95" dirty="0">
                <a:solidFill>
                  <a:srgbClr val="312A34"/>
                </a:solidFill>
                <a:latin typeface="Times New Roman"/>
                <a:cs typeface="Times New Roman"/>
              </a:rPr>
              <a:t> </a:t>
            </a:r>
            <a:r>
              <a:rPr sz="1950" spc="-25" dirty="0">
                <a:solidFill>
                  <a:srgbClr val="312A34"/>
                </a:solidFill>
                <a:latin typeface="Times New Roman"/>
                <a:cs typeface="Times New Roman"/>
              </a:rPr>
              <a:t>the</a:t>
            </a:r>
            <a:r>
              <a:rPr sz="1950" spc="-20" dirty="0">
                <a:solidFill>
                  <a:srgbClr val="312A34"/>
                </a:solidFill>
                <a:latin typeface="Times New Roman"/>
                <a:cs typeface="Times New Roman"/>
              </a:rPr>
              <a:t> </a:t>
            </a:r>
            <a:r>
              <a:rPr sz="1950" spc="25" dirty="0">
                <a:solidFill>
                  <a:srgbClr val="312A34"/>
                </a:solidFill>
                <a:latin typeface="Times New Roman"/>
                <a:cs typeface="Times New Roman"/>
              </a:rPr>
              <a:t>p</a:t>
            </a:r>
            <a:r>
              <a:rPr sz="1950" spc="-20" dirty="0">
                <a:solidFill>
                  <a:srgbClr val="312A34"/>
                </a:solidFill>
                <a:latin typeface="Times New Roman"/>
                <a:cs typeface="Times New Roman"/>
              </a:rPr>
              <a:t>r</a:t>
            </a:r>
            <a:r>
              <a:rPr sz="1950" spc="30" dirty="0">
                <a:solidFill>
                  <a:srgbClr val="312A34"/>
                </a:solidFill>
                <a:latin typeface="Times New Roman"/>
                <a:cs typeface="Times New Roman"/>
              </a:rPr>
              <a:t>e</a:t>
            </a:r>
            <a:r>
              <a:rPr sz="1950" spc="-95" dirty="0">
                <a:solidFill>
                  <a:srgbClr val="312A34"/>
                </a:solidFill>
                <a:latin typeface="Times New Roman"/>
                <a:cs typeface="Times New Roman"/>
              </a:rPr>
              <a:t>f</a:t>
            </a:r>
            <a:r>
              <a:rPr sz="1950" spc="10" dirty="0">
                <a:solidFill>
                  <a:srgbClr val="312A34"/>
                </a:solidFill>
                <a:latin typeface="Times New Roman"/>
                <a:cs typeface="Times New Roman"/>
              </a:rPr>
              <a:t>er</a:t>
            </a:r>
            <a:r>
              <a:rPr sz="1950" spc="-100" dirty="0">
                <a:solidFill>
                  <a:srgbClr val="312A34"/>
                </a:solidFill>
                <a:latin typeface="Times New Roman"/>
                <a:cs typeface="Times New Roman"/>
              </a:rPr>
              <a:t>r</a:t>
            </a:r>
            <a:r>
              <a:rPr sz="1950" spc="-50" dirty="0">
                <a:solidFill>
                  <a:srgbClr val="312A34"/>
                </a:solidFill>
                <a:latin typeface="Times New Roman"/>
                <a:cs typeface="Times New Roman"/>
              </a:rPr>
              <a:t>e</a:t>
            </a:r>
            <a:r>
              <a:rPr sz="1950" spc="65" dirty="0">
                <a:solidFill>
                  <a:srgbClr val="312A34"/>
                </a:solidFill>
                <a:latin typeface="Times New Roman"/>
                <a:cs typeface="Times New Roman"/>
              </a:rPr>
              <a:t>d</a:t>
            </a:r>
            <a:r>
              <a:rPr sz="1950" spc="15" dirty="0">
                <a:solidFill>
                  <a:srgbClr val="312A34"/>
                </a:solidFill>
                <a:latin typeface="Times New Roman"/>
                <a:cs typeface="Times New Roman"/>
              </a:rPr>
              <a:t> </a:t>
            </a:r>
            <a:r>
              <a:rPr sz="1950" u="sng" spc="-80" dirty="0">
                <a:solidFill>
                  <a:srgbClr val="312A34"/>
                </a:solidFill>
                <a:latin typeface="Times New Roman"/>
                <a:cs typeface="Times New Roman"/>
              </a:rPr>
              <a:t>m</a:t>
            </a:r>
            <a:r>
              <a:rPr sz="1950" spc="-45" dirty="0">
                <a:solidFill>
                  <a:srgbClr val="312A34"/>
                </a:solidFill>
                <a:latin typeface="Times New Roman"/>
                <a:cs typeface="Times New Roman"/>
              </a:rPr>
              <a:t>ethod</a:t>
            </a:r>
            <a:r>
              <a:rPr sz="1950" spc="155" dirty="0">
                <a:solidFill>
                  <a:srgbClr val="312A34"/>
                </a:solidFill>
                <a:latin typeface="Times New Roman"/>
                <a:cs typeface="Times New Roman"/>
              </a:rPr>
              <a:t> </a:t>
            </a:r>
            <a:r>
              <a:rPr sz="1950" spc="15" dirty="0">
                <a:solidFill>
                  <a:srgbClr val="312A34"/>
                </a:solidFill>
                <a:latin typeface="Times New Roman"/>
                <a:cs typeface="Times New Roman"/>
              </a:rPr>
              <a:t>of</a:t>
            </a:r>
            <a:r>
              <a:rPr sz="1950" spc="40" dirty="0">
                <a:solidFill>
                  <a:srgbClr val="312A34"/>
                </a:solidFill>
                <a:latin typeface="Times New Roman"/>
                <a:cs typeface="Times New Roman"/>
              </a:rPr>
              <a:t> </a:t>
            </a:r>
            <a:r>
              <a:rPr sz="1950" spc="-60" dirty="0">
                <a:solidFill>
                  <a:srgbClr val="312A34"/>
                </a:solidFill>
                <a:latin typeface="Times New Roman"/>
                <a:cs typeface="Times New Roman"/>
              </a:rPr>
              <a:t>H</a:t>
            </a:r>
            <a:r>
              <a:rPr sz="1950" spc="-105" dirty="0">
                <a:solidFill>
                  <a:srgbClr val="312A34"/>
                </a:solidFill>
                <a:latin typeface="Times New Roman"/>
                <a:cs typeface="Times New Roman"/>
              </a:rPr>
              <a:t>R</a:t>
            </a:r>
            <a:r>
              <a:rPr sz="1950" spc="80" dirty="0">
                <a:solidFill>
                  <a:srgbClr val="312A34"/>
                </a:solidFill>
                <a:latin typeface="Times New Roman"/>
                <a:cs typeface="Times New Roman"/>
              </a:rPr>
              <a:t>T</a:t>
            </a:r>
            <a:r>
              <a:rPr sz="1950" dirty="0">
                <a:solidFill>
                  <a:srgbClr val="312A34"/>
                </a:solidFill>
                <a:latin typeface="Times New Roman"/>
                <a:cs typeface="Times New Roman"/>
              </a:rPr>
              <a:t>   </a:t>
            </a:r>
            <a:r>
              <a:rPr sz="1950" spc="55" dirty="0">
                <a:solidFill>
                  <a:srgbClr val="312A34"/>
                </a:solidFill>
                <a:latin typeface="Times New Roman"/>
                <a:cs typeface="Times New Roman"/>
              </a:rPr>
              <a:t> </a:t>
            </a:r>
            <a:r>
              <a:rPr sz="1950" spc="-35" dirty="0">
                <a:solidFill>
                  <a:srgbClr val="312A34"/>
                </a:solidFill>
                <a:latin typeface="Times New Roman"/>
                <a:cs typeface="Times New Roman"/>
              </a:rPr>
              <a:t>urther</a:t>
            </a:r>
            <a:r>
              <a:rPr sz="1950" spc="145" dirty="0">
                <a:solidFill>
                  <a:srgbClr val="312A34"/>
                </a:solidFill>
                <a:latin typeface="Times New Roman"/>
                <a:cs typeface="Times New Roman"/>
              </a:rPr>
              <a:t> </a:t>
            </a:r>
            <a:r>
              <a:rPr sz="1950" spc="-50" dirty="0">
                <a:solidFill>
                  <a:srgbClr val="312A34"/>
                </a:solidFill>
                <a:latin typeface="Times New Roman"/>
                <a:cs typeface="Times New Roman"/>
              </a:rPr>
              <a:t>randomized</a:t>
            </a:r>
            <a:r>
              <a:rPr sz="1950" dirty="0">
                <a:solidFill>
                  <a:srgbClr val="312A34"/>
                </a:solidFill>
                <a:latin typeface="Times New Roman"/>
                <a:cs typeface="Times New Roman"/>
              </a:rPr>
              <a:t> </a:t>
            </a:r>
            <a:r>
              <a:rPr sz="1950" spc="-235" dirty="0">
                <a:solidFill>
                  <a:srgbClr val="312A34"/>
                </a:solidFill>
                <a:latin typeface="Times New Roman"/>
                <a:cs typeface="Times New Roman"/>
              </a:rPr>
              <a:t> </a:t>
            </a:r>
            <a:r>
              <a:rPr sz="1950" spc="-50" dirty="0">
                <a:solidFill>
                  <a:srgbClr val="312A34"/>
                </a:solidFill>
                <a:latin typeface="Times New Roman"/>
                <a:cs typeface="Times New Roman"/>
              </a:rPr>
              <a:t>c</a:t>
            </a:r>
            <a:r>
              <a:rPr sz="1950" spc="-35" dirty="0">
                <a:solidFill>
                  <a:srgbClr val="312A34"/>
                </a:solidFill>
                <a:latin typeface="Times New Roman"/>
                <a:cs typeface="Times New Roman"/>
              </a:rPr>
              <a:t>ontroll</a:t>
            </a:r>
            <a:r>
              <a:rPr sz="1950" spc="-25" dirty="0">
                <a:solidFill>
                  <a:srgbClr val="312A34"/>
                </a:solidFill>
                <a:latin typeface="Times New Roman"/>
                <a:cs typeface="Times New Roman"/>
              </a:rPr>
              <a:t>e</a:t>
            </a:r>
            <a:r>
              <a:rPr sz="1950" spc="-30" dirty="0">
                <a:solidFill>
                  <a:srgbClr val="312A34"/>
                </a:solidFill>
                <a:latin typeface="Times New Roman"/>
                <a:cs typeface="Times New Roman"/>
              </a:rPr>
              <a:t>d</a:t>
            </a:r>
            <a:r>
              <a:rPr sz="1950" spc="25" dirty="0">
                <a:solidFill>
                  <a:srgbClr val="312A34"/>
                </a:solidFill>
                <a:latin typeface="Times New Roman"/>
                <a:cs typeface="Times New Roman"/>
              </a:rPr>
              <a:t> </a:t>
            </a:r>
            <a:r>
              <a:rPr sz="1950" spc="10" dirty="0">
                <a:solidFill>
                  <a:srgbClr val="312A34"/>
                </a:solidFill>
                <a:latin typeface="Times New Roman"/>
                <a:cs typeface="Times New Roman"/>
              </a:rPr>
              <a:t>tr</a:t>
            </a:r>
            <a:r>
              <a:rPr sz="1950" spc="-30" dirty="0">
                <a:solidFill>
                  <a:srgbClr val="312A34"/>
                </a:solidFill>
                <a:latin typeface="Times New Roman"/>
                <a:cs typeface="Times New Roman"/>
              </a:rPr>
              <a:t>i</a:t>
            </a:r>
            <a:r>
              <a:rPr sz="1950" spc="20" dirty="0">
                <a:solidFill>
                  <a:srgbClr val="312A34"/>
                </a:solidFill>
                <a:latin typeface="Times New Roman"/>
                <a:cs typeface="Times New Roman"/>
              </a:rPr>
              <a:t>a</a:t>
            </a:r>
            <a:r>
              <a:rPr sz="1950" spc="-70" dirty="0">
                <a:solidFill>
                  <a:srgbClr val="312A34"/>
                </a:solidFill>
                <a:latin typeface="Times New Roman"/>
                <a:cs typeface="Times New Roman"/>
              </a:rPr>
              <a:t>l</a:t>
            </a:r>
            <a:r>
              <a:rPr sz="1950" spc="155" dirty="0">
                <a:solidFill>
                  <a:srgbClr val="312A34"/>
                </a:solidFill>
                <a:latin typeface="Times New Roman"/>
                <a:cs typeface="Times New Roman"/>
              </a:rPr>
              <a:t>s</a:t>
            </a:r>
            <a:r>
              <a:rPr sz="1950" spc="-130" dirty="0">
                <a:solidFill>
                  <a:srgbClr val="312A34"/>
                </a:solidFill>
                <a:latin typeface="Times New Roman"/>
                <a:cs typeface="Times New Roman"/>
              </a:rPr>
              <a:t> </a:t>
            </a:r>
            <a:r>
              <a:rPr sz="1950" spc="30" dirty="0">
                <a:solidFill>
                  <a:srgbClr val="312A34"/>
                </a:solidFill>
                <a:latin typeface="Times New Roman"/>
                <a:cs typeface="Times New Roman"/>
              </a:rPr>
              <a:t>a</a:t>
            </a:r>
            <a:r>
              <a:rPr sz="1950" spc="-95" dirty="0">
                <a:solidFill>
                  <a:srgbClr val="312A34"/>
                </a:solidFill>
                <a:latin typeface="Times New Roman"/>
                <a:cs typeface="Times New Roman"/>
              </a:rPr>
              <a:t>r</a:t>
            </a:r>
            <a:r>
              <a:rPr sz="1950" spc="75" dirty="0">
                <a:solidFill>
                  <a:srgbClr val="312A34"/>
                </a:solidFill>
                <a:latin typeface="Times New Roman"/>
                <a:cs typeface="Times New Roman"/>
              </a:rPr>
              <a:t>e</a:t>
            </a:r>
            <a:r>
              <a:rPr sz="1950" spc="25" dirty="0">
                <a:solidFill>
                  <a:srgbClr val="312A34"/>
                </a:solidFill>
                <a:latin typeface="Times New Roman"/>
                <a:cs typeface="Times New Roman"/>
              </a:rPr>
              <a:t> </a:t>
            </a:r>
            <a:r>
              <a:rPr sz="1950" spc="-40" dirty="0">
                <a:solidFill>
                  <a:srgbClr val="312A34"/>
                </a:solidFill>
                <a:latin typeface="Times New Roman"/>
                <a:cs typeface="Times New Roman"/>
              </a:rPr>
              <a:t>n</a:t>
            </a:r>
            <a:r>
              <a:rPr sz="1950" spc="-75" dirty="0">
                <a:solidFill>
                  <a:srgbClr val="312A34"/>
                </a:solidFill>
                <a:latin typeface="Times New Roman"/>
                <a:cs typeface="Times New Roman"/>
              </a:rPr>
              <a:t>e</a:t>
            </a:r>
            <a:r>
              <a:rPr sz="1950" spc="-50" dirty="0">
                <a:solidFill>
                  <a:srgbClr val="312A34"/>
                </a:solidFill>
                <a:latin typeface="Times New Roman"/>
                <a:cs typeface="Times New Roman"/>
              </a:rPr>
              <a:t>e</a:t>
            </a:r>
            <a:r>
              <a:rPr sz="1950" spc="35" dirty="0">
                <a:solidFill>
                  <a:srgbClr val="312A34"/>
                </a:solidFill>
                <a:latin typeface="Times New Roman"/>
                <a:cs typeface="Times New Roman"/>
              </a:rPr>
              <a:t>d</a:t>
            </a:r>
            <a:r>
              <a:rPr sz="1950" spc="-60" dirty="0">
                <a:solidFill>
                  <a:srgbClr val="312A34"/>
                </a:solidFill>
                <a:latin typeface="Times New Roman"/>
                <a:cs typeface="Times New Roman"/>
              </a:rPr>
              <a:t>e</a:t>
            </a:r>
            <a:r>
              <a:rPr sz="1950" spc="65" dirty="0">
                <a:solidFill>
                  <a:srgbClr val="312A34"/>
                </a:solidFill>
                <a:latin typeface="Times New Roman"/>
                <a:cs typeface="Times New Roman"/>
              </a:rPr>
              <a:t>d</a:t>
            </a:r>
            <a:r>
              <a:rPr sz="1950" spc="-75" dirty="0">
                <a:solidFill>
                  <a:srgbClr val="312A34"/>
                </a:solidFill>
                <a:latin typeface="Times New Roman"/>
                <a:cs typeface="Times New Roman"/>
              </a:rPr>
              <a:t> </a:t>
            </a:r>
            <a:r>
              <a:rPr sz="1950" spc="-5" dirty="0">
                <a:solidFill>
                  <a:srgbClr val="312A34"/>
                </a:solidFill>
                <a:latin typeface="Times New Roman"/>
                <a:cs typeface="Times New Roman"/>
              </a:rPr>
              <a:t>to</a:t>
            </a:r>
            <a:r>
              <a:rPr sz="1950" spc="90" dirty="0">
                <a:solidFill>
                  <a:srgbClr val="312A34"/>
                </a:solidFill>
                <a:latin typeface="Times New Roman"/>
                <a:cs typeface="Times New Roman"/>
              </a:rPr>
              <a:t> </a:t>
            </a:r>
            <a:r>
              <a:rPr sz="1950" spc="-25" dirty="0">
                <a:solidFill>
                  <a:srgbClr val="312A34"/>
                </a:solidFill>
                <a:latin typeface="Times New Roman"/>
                <a:cs typeface="Times New Roman"/>
              </a:rPr>
              <a:t>delineate</a:t>
            </a:r>
            <a:r>
              <a:rPr sz="1950" spc="75" dirty="0">
                <a:solidFill>
                  <a:srgbClr val="312A34"/>
                </a:solidFill>
                <a:latin typeface="Times New Roman"/>
                <a:cs typeface="Times New Roman"/>
              </a:rPr>
              <a:t> </a:t>
            </a:r>
            <a:r>
              <a:rPr sz="1950" spc="-25" dirty="0">
                <a:solidFill>
                  <a:srgbClr val="312A34"/>
                </a:solidFill>
                <a:latin typeface="Times New Roman"/>
                <a:cs typeface="Times New Roman"/>
              </a:rPr>
              <a:t>th</a:t>
            </a:r>
            <a:r>
              <a:rPr sz="1950" spc="-60" dirty="0">
                <a:solidFill>
                  <a:srgbClr val="312A34"/>
                </a:solidFill>
                <a:latin typeface="Times New Roman"/>
                <a:cs typeface="Times New Roman"/>
              </a:rPr>
              <a:t>e</a:t>
            </a:r>
            <a:r>
              <a:rPr sz="1950" spc="20" dirty="0">
                <a:solidFill>
                  <a:srgbClr val="312A34"/>
                </a:solidFill>
                <a:latin typeface="Times New Roman"/>
                <a:cs typeface="Times New Roman"/>
              </a:rPr>
              <a:t>se</a:t>
            </a:r>
            <a:endParaRPr sz="1950">
              <a:latin typeface="Times New Roman"/>
              <a:cs typeface="Times New Roman"/>
            </a:endParaRPr>
          </a:p>
          <a:p>
            <a:pPr marL="139700">
              <a:lnSpc>
                <a:spcPct val="100000"/>
              </a:lnSpc>
              <a:spcBef>
                <a:spcPts val="390"/>
              </a:spcBef>
            </a:pPr>
            <a:r>
              <a:rPr sz="1300" spc="409" dirty="0">
                <a:solidFill>
                  <a:srgbClr val="312A34"/>
                </a:solidFill>
                <a:latin typeface="Arial"/>
                <a:cs typeface="Arial"/>
              </a:rPr>
              <a:t>1 </a:t>
            </a:r>
            <a:r>
              <a:rPr sz="1300" spc="-35" dirty="0">
                <a:solidFill>
                  <a:srgbClr val="312A34"/>
                </a:solidFill>
                <a:latin typeface="Arial"/>
                <a:cs typeface="Arial"/>
              </a:rPr>
              <a:t> </a:t>
            </a:r>
            <a:r>
              <a:rPr sz="1950" spc="-30" dirty="0">
                <a:solidFill>
                  <a:srgbClr val="312A34"/>
                </a:solidFill>
                <a:latin typeface="Times New Roman"/>
                <a:cs typeface="Times New Roman"/>
              </a:rPr>
              <a:t>erenc</a:t>
            </a:r>
            <a:r>
              <a:rPr sz="1950" spc="-40" dirty="0">
                <a:solidFill>
                  <a:srgbClr val="312A34"/>
                </a:solidFill>
                <a:latin typeface="Times New Roman"/>
                <a:cs typeface="Times New Roman"/>
              </a:rPr>
              <a:t>e</a:t>
            </a:r>
            <a:r>
              <a:rPr sz="1950" spc="155" dirty="0">
                <a:solidFill>
                  <a:srgbClr val="312A34"/>
                </a:solidFill>
                <a:latin typeface="Times New Roman"/>
                <a:cs typeface="Times New Roman"/>
              </a:rPr>
              <a:t>s</a:t>
            </a:r>
            <a:r>
              <a:rPr sz="1950" spc="-225" dirty="0">
                <a:solidFill>
                  <a:srgbClr val="312A34"/>
                </a:solidFill>
                <a:latin typeface="Times New Roman"/>
                <a:cs typeface="Times New Roman"/>
              </a:rPr>
              <a:t> </a:t>
            </a:r>
            <a:r>
              <a:rPr sz="1950" spc="-25" dirty="0">
                <a:solidFill>
                  <a:srgbClr val="312A34"/>
                </a:solidFill>
                <a:latin typeface="Times New Roman"/>
                <a:cs typeface="Times New Roman"/>
              </a:rPr>
              <a:t>more</a:t>
            </a:r>
            <a:r>
              <a:rPr sz="1950" spc="-40" dirty="0">
                <a:solidFill>
                  <a:srgbClr val="312A34"/>
                </a:solidFill>
                <a:latin typeface="Times New Roman"/>
                <a:cs typeface="Times New Roman"/>
              </a:rPr>
              <a:t> </a:t>
            </a:r>
            <a:r>
              <a:rPr sz="1950" spc="80" dirty="0">
                <a:solidFill>
                  <a:srgbClr val="312A34"/>
                </a:solidFill>
                <a:latin typeface="Times New Roman"/>
                <a:cs typeface="Times New Roman"/>
              </a:rPr>
              <a:t>c</a:t>
            </a:r>
            <a:r>
              <a:rPr sz="1950" spc="-75" dirty="0">
                <a:solidFill>
                  <a:srgbClr val="312A34"/>
                </a:solidFill>
                <a:latin typeface="Times New Roman"/>
                <a:cs typeface="Times New Roman"/>
              </a:rPr>
              <a:t> </a:t>
            </a:r>
            <a:r>
              <a:rPr sz="1950" spc="-50" dirty="0">
                <a:solidFill>
                  <a:srgbClr val="312A34"/>
                </a:solidFill>
                <a:latin typeface="Times New Roman"/>
                <a:cs typeface="Times New Roman"/>
              </a:rPr>
              <a:t>e</a:t>
            </a:r>
            <a:r>
              <a:rPr sz="1950" spc="25" dirty="0">
                <a:solidFill>
                  <a:srgbClr val="312A34"/>
                </a:solidFill>
                <a:latin typeface="Times New Roman"/>
                <a:cs typeface="Times New Roman"/>
              </a:rPr>
              <a:t>ar</a:t>
            </a:r>
            <a:r>
              <a:rPr sz="1950" spc="-60" dirty="0">
                <a:solidFill>
                  <a:srgbClr val="312A34"/>
                </a:solidFill>
                <a:latin typeface="Times New Roman"/>
                <a:cs typeface="Times New Roman"/>
              </a:rPr>
              <a:t> </a:t>
            </a:r>
            <a:r>
              <a:rPr sz="1950" spc="10" dirty="0">
                <a:solidFill>
                  <a:srgbClr val="46424B"/>
                </a:solidFill>
                <a:latin typeface="Times New Roman"/>
                <a:cs typeface="Times New Roman"/>
              </a:rPr>
              <a:t>y.</a:t>
            </a:r>
            <a:endParaRPr sz="1950">
              <a:latin typeface="Times New Roman"/>
              <a:cs typeface="Times New Roma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26562" y="3343275"/>
            <a:ext cx="1575435" cy="0"/>
          </a:xfrm>
          <a:custGeom>
            <a:avLst/>
            <a:gdLst/>
            <a:ahLst/>
            <a:cxnLst/>
            <a:rect l="l" t="t" r="r" b="b"/>
            <a:pathLst>
              <a:path w="1575435">
                <a:moveTo>
                  <a:pt x="0" y="0"/>
                </a:moveTo>
                <a:lnTo>
                  <a:pt x="1575370" y="0"/>
                </a:lnTo>
              </a:path>
            </a:pathLst>
          </a:custGeom>
          <a:ln w="102741">
            <a:solidFill>
              <a:srgbClr val="000000"/>
            </a:solidFill>
          </a:ln>
        </p:spPr>
        <p:txBody>
          <a:bodyPr wrap="square" lIns="0" tIns="0" rIns="0" bIns="0" rtlCol="0"/>
          <a:lstStyle/>
          <a:p>
            <a:endParaRPr/>
          </a:p>
        </p:txBody>
      </p:sp>
      <p:sp>
        <p:nvSpPr>
          <p:cNvPr id="3" name="object 3"/>
          <p:cNvSpPr txBox="1"/>
          <p:nvPr/>
        </p:nvSpPr>
        <p:spPr>
          <a:xfrm>
            <a:off x="-12700" y="2420821"/>
            <a:ext cx="9059545" cy="1945639"/>
          </a:xfrm>
          <a:prstGeom prst="rect">
            <a:avLst/>
          </a:prstGeom>
        </p:spPr>
        <p:txBody>
          <a:bodyPr vert="horz" wrap="square" lIns="0" tIns="0" rIns="0" bIns="0" rtlCol="0">
            <a:spAutoFit/>
          </a:bodyPr>
          <a:lstStyle/>
          <a:p>
            <a:pPr marL="183515" marR="8255" indent="-11430" algn="just">
              <a:lnSpc>
                <a:spcPct val="122900"/>
              </a:lnSpc>
            </a:pPr>
            <a:r>
              <a:rPr sz="1800" spc="55" dirty="0">
                <a:solidFill>
                  <a:srgbClr val="312A34"/>
                </a:solidFill>
                <a:latin typeface="Times New Roman"/>
                <a:cs typeface="Times New Roman"/>
              </a:rPr>
              <a:t>be</a:t>
            </a:r>
            <a:r>
              <a:rPr sz="1800" spc="-20" dirty="0">
                <a:solidFill>
                  <a:srgbClr val="312A34"/>
                </a:solidFill>
                <a:latin typeface="Times New Roman"/>
                <a:cs typeface="Times New Roman"/>
              </a:rPr>
              <a:t> </a:t>
            </a:r>
            <a:r>
              <a:rPr sz="1800" spc="5" dirty="0">
                <a:solidFill>
                  <a:srgbClr val="312A34"/>
                </a:solidFill>
                <a:latin typeface="Times New Roman"/>
                <a:cs typeface="Times New Roman"/>
              </a:rPr>
              <a:t>a</a:t>
            </a:r>
            <a:r>
              <a:rPr sz="1800" spc="20" dirty="0">
                <a:solidFill>
                  <a:srgbClr val="312A34"/>
                </a:solidFill>
                <a:latin typeface="Times New Roman"/>
                <a:cs typeface="Times New Roman"/>
              </a:rPr>
              <a:t>voided</a:t>
            </a:r>
            <a:r>
              <a:rPr sz="1800" spc="-10" dirty="0">
                <a:solidFill>
                  <a:srgbClr val="312A34"/>
                </a:solidFill>
                <a:latin typeface="Times New Roman"/>
                <a:cs typeface="Times New Roman"/>
              </a:rPr>
              <a:t> </a:t>
            </a:r>
            <a:r>
              <a:rPr sz="1800" spc="20" dirty="0">
                <a:solidFill>
                  <a:srgbClr val="312A34"/>
                </a:solidFill>
                <a:latin typeface="Times New Roman"/>
                <a:cs typeface="Times New Roman"/>
              </a:rPr>
              <a:t>with</a:t>
            </a:r>
            <a:r>
              <a:rPr sz="1800" spc="-60" dirty="0">
                <a:solidFill>
                  <a:srgbClr val="312A34"/>
                </a:solidFill>
                <a:latin typeface="Times New Roman"/>
                <a:cs typeface="Times New Roman"/>
              </a:rPr>
              <a:t> </a:t>
            </a:r>
            <a:r>
              <a:rPr sz="1800" spc="95" dirty="0">
                <a:solidFill>
                  <a:srgbClr val="312A34"/>
                </a:solidFill>
                <a:latin typeface="Times New Roman"/>
                <a:cs typeface="Times New Roman"/>
              </a:rPr>
              <a:t>p</a:t>
            </a:r>
            <a:r>
              <a:rPr sz="1800" spc="15" dirty="0">
                <a:solidFill>
                  <a:srgbClr val="312A34"/>
                </a:solidFill>
                <a:latin typeface="Times New Roman"/>
                <a:cs typeface="Times New Roman"/>
              </a:rPr>
              <a:t>r</a:t>
            </a:r>
            <a:r>
              <a:rPr sz="1800" spc="-5" dirty="0">
                <a:solidFill>
                  <a:srgbClr val="312A34"/>
                </a:solidFill>
                <a:latin typeface="Times New Roman"/>
                <a:cs typeface="Times New Roman"/>
              </a:rPr>
              <a:t>o</a:t>
            </a:r>
            <a:r>
              <a:rPr sz="1800" spc="85" dirty="0">
                <a:solidFill>
                  <a:srgbClr val="312A34"/>
                </a:solidFill>
                <a:latin typeface="Times New Roman"/>
                <a:cs typeface="Times New Roman"/>
              </a:rPr>
              <a:t>g</a:t>
            </a:r>
            <a:r>
              <a:rPr sz="1800" spc="5" dirty="0">
                <a:solidFill>
                  <a:srgbClr val="312A34"/>
                </a:solidFill>
                <a:latin typeface="Times New Roman"/>
                <a:cs typeface="Times New Roman"/>
              </a:rPr>
              <a:t>e</a:t>
            </a:r>
            <a:r>
              <a:rPr sz="1800" spc="15" dirty="0">
                <a:solidFill>
                  <a:srgbClr val="312A34"/>
                </a:solidFill>
                <a:latin typeface="Times New Roman"/>
                <a:cs typeface="Times New Roman"/>
              </a:rPr>
              <a:t>s</a:t>
            </a:r>
            <a:r>
              <a:rPr sz="1800" spc="40" dirty="0">
                <a:solidFill>
                  <a:srgbClr val="312A34"/>
                </a:solidFill>
                <a:latin typeface="Times New Roman"/>
                <a:cs typeface="Times New Roman"/>
              </a:rPr>
              <a:t>te</a:t>
            </a:r>
            <a:r>
              <a:rPr sz="1800" spc="-15" dirty="0">
                <a:solidFill>
                  <a:srgbClr val="312A34"/>
                </a:solidFill>
                <a:latin typeface="Times New Roman"/>
                <a:cs typeface="Times New Roman"/>
              </a:rPr>
              <a:t>r</a:t>
            </a:r>
            <a:r>
              <a:rPr sz="1800" spc="60" dirty="0">
                <a:solidFill>
                  <a:srgbClr val="312A34"/>
                </a:solidFill>
                <a:latin typeface="Times New Roman"/>
                <a:cs typeface="Times New Roman"/>
              </a:rPr>
              <a:t>one</a:t>
            </a:r>
            <a:r>
              <a:rPr sz="1800" spc="165" dirty="0">
                <a:solidFill>
                  <a:srgbClr val="49444F"/>
                </a:solidFill>
                <a:latin typeface="Times New Roman"/>
                <a:cs typeface="Times New Roman"/>
              </a:rPr>
              <a:t>.</a:t>
            </a:r>
            <a:r>
              <a:rPr sz="1800" spc="-170" dirty="0">
                <a:solidFill>
                  <a:srgbClr val="49444F"/>
                </a:solidFill>
                <a:latin typeface="Times New Roman"/>
                <a:cs typeface="Times New Roman"/>
              </a:rPr>
              <a:t> </a:t>
            </a:r>
            <a:r>
              <a:rPr sz="1700" b="1" spc="85" dirty="0">
                <a:solidFill>
                  <a:srgbClr val="312A34"/>
                </a:solidFill>
                <a:latin typeface="Arial"/>
                <a:cs typeface="Arial"/>
              </a:rPr>
              <a:t>Con</a:t>
            </a:r>
            <a:r>
              <a:rPr sz="1700" b="1" dirty="0">
                <a:solidFill>
                  <a:srgbClr val="312A34"/>
                </a:solidFill>
                <a:latin typeface="Arial"/>
                <a:cs typeface="Arial"/>
              </a:rPr>
              <a:t> </a:t>
            </a:r>
            <a:r>
              <a:rPr sz="1700" b="1" spc="70" dirty="0">
                <a:solidFill>
                  <a:srgbClr val="312A34"/>
                </a:solidFill>
                <a:latin typeface="Arial"/>
                <a:cs typeface="Arial"/>
              </a:rPr>
              <a:t> </a:t>
            </a:r>
            <a:r>
              <a:rPr sz="1700" u="heavy" spc="270" dirty="0">
                <a:solidFill>
                  <a:srgbClr val="312A34"/>
                </a:solidFill>
                <a:latin typeface="Arial"/>
                <a:cs typeface="Arial"/>
              </a:rPr>
              <a:t>'</a:t>
            </a:r>
            <a:r>
              <a:rPr sz="1700" u="heavy" spc="165" dirty="0">
                <a:solidFill>
                  <a:srgbClr val="312A34"/>
                </a:solidFill>
                <a:latin typeface="Arial"/>
                <a:cs typeface="Arial"/>
              </a:rPr>
              <a:t>"</a:t>
            </a:r>
            <a:r>
              <a:rPr sz="1700" u="heavy" spc="-325" dirty="0">
                <a:solidFill>
                  <a:srgbClr val="312A34"/>
                </a:solidFill>
                <a:latin typeface="Arial"/>
                <a:cs typeface="Arial"/>
              </a:rPr>
              <a:t> </a:t>
            </a:r>
            <a:r>
              <a:rPr sz="1700" u="heavy" spc="95" dirty="0">
                <a:solidFill>
                  <a:srgbClr val="312A34"/>
                </a:solidFill>
                <a:latin typeface="Arial"/>
                <a:cs typeface="Arial"/>
              </a:rPr>
              <a:t>"'"""''</a:t>
            </a:r>
            <a:r>
              <a:rPr sz="1700" u="heavy" spc="-160" dirty="0">
                <a:solidFill>
                  <a:srgbClr val="312A34"/>
                </a:solidFill>
                <a:latin typeface="Arial"/>
                <a:cs typeface="Arial"/>
              </a:rPr>
              <a:t> </a:t>
            </a:r>
            <a:r>
              <a:rPr sz="1300" u="heavy" spc="270" dirty="0">
                <a:solidFill>
                  <a:srgbClr val="312A34"/>
                </a:solidFill>
                <a:latin typeface="Times New Roman"/>
                <a:cs typeface="Times New Roman"/>
              </a:rPr>
              <a:t>P</a:t>
            </a:r>
            <a:r>
              <a:rPr sz="1300" u="heavy" spc="145" dirty="0">
                <a:solidFill>
                  <a:srgbClr val="312A34"/>
                </a:solidFill>
                <a:latin typeface="Times New Roman"/>
                <a:cs typeface="Times New Roman"/>
              </a:rPr>
              <a:t>h</a:t>
            </a:r>
            <a:r>
              <a:rPr sz="1300" u="heavy" spc="425" dirty="0">
                <a:solidFill>
                  <a:srgbClr val="755644"/>
                </a:solidFill>
                <a:latin typeface="Times New Roman"/>
                <a:cs typeface="Times New Roman"/>
              </a:rPr>
              <a:t>u</a:t>
            </a:r>
            <a:r>
              <a:rPr sz="1300" u="heavy" spc="-204" dirty="0">
                <a:solidFill>
                  <a:srgbClr val="312A34"/>
                </a:solidFill>
                <a:latin typeface="Times New Roman"/>
                <a:cs typeface="Times New Roman"/>
              </a:rPr>
              <a:t>o</a:t>
            </a:r>
            <a:r>
              <a:rPr sz="1300" u="heavy" spc="235" dirty="0">
                <a:solidFill>
                  <a:srgbClr val="624438"/>
                </a:solidFill>
                <a:latin typeface="Times New Roman"/>
                <a:cs typeface="Times New Roman"/>
              </a:rPr>
              <a:t>r</a:t>
            </a:r>
            <a:r>
              <a:rPr sz="1300" u="heavy" spc="290" dirty="0">
                <a:solidFill>
                  <a:srgbClr val="624438"/>
                </a:solidFill>
                <a:latin typeface="Times New Roman"/>
                <a:cs typeface="Times New Roman"/>
              </a:rPr>
              <a:t>o</a:t>
            </a:r>
            <a:r>
              <a:rPr sz="1300" u="heavy" spc="-75" dirty="0">
                <a:solidFill>
                  <a:srgbClr val="624438"/>
                </a:solidFill>
                <a:latin typeface="Times New Roman"/>
                <a:cs typeface="Times New Roman"/>
              </a:rPr>
              <a:t>l</a:t>
            </a:r>
            <a:r>
              <a:rPr sz="1300" u="heavy" spc="-85" dirty="0">
                <a:solidFill>
                  <a:srgbClr val="624438"/>
                </a:solidFill>
                <a:latin typeface="Times New Roman"/>
                <a:cs typeface="Times New Roman"/>
              </a:rPr>
              <a:t> </a:t>
            </a:r>
            <a:r>
              <a:rPr sz="1300" u="heavy" spc="170" dirty="0">
                <a:solidFill>
                  <a:srgbClr val="624438"/>
                </a:solidFill>
                <a:latin typeface="Times New Roman"/>
                <a:cs typeface="Times New Roman"/>
              </a:rPr>
              <a:t>o</a:t>
            </a:r>
            <a:r>
              <a:rPr sz="1300" u="heavy" spc="-254" dirty="0">
                <a:solidFill>
                  <a:srgbClr val="624438"/>
                </a:solidFill>
                <a:latin typeface="Times New Roman"/>
                <a:cs typeface="Times New Roman"/>
              </a:rPr>
              <a:t> </a:t>
            </a:r>
            <a:r>
              <a:rPr sz="1300" u="heavy" spc="50" dirty="0">
                <a:solidFill>
                  <a:srgbClr val="624438"/>
                </a:solidFill>
                <a:latin typeface="Times New Roman"/>
                <a:cs typeface="Times New Roman"/>
              </a:rPr>
              <a:t>.</a:t>
            </a:r>
            <a:r>
              <a:rPr sz="1300" spc="45" dirty="0">
                <a:solidFill>
                  <a:srgbClr val="624438"/>
                </a:solidFill>
                <a:latin typeface="Times New Roman"/>
                <a:cs typeface="Times New Roman"/>
              </a:rPr>
              <a:t>o</a:t>
            </a:r>
            <a:r>
              <a:rPr sz="1300" spc="-35" dirty="0">
                <a:solidFill>
                  <a:srgbClr val="312A34"/>
                </a:solidFill>
                <a:latin typeface="Times New Roman"/>
                <a:cs typeface="Times New Roman"/>
              </a:rPr>
              <a:t>i</a:t>
            </a:r>
            <a:r>
              <a:rPr sz="1300" spc="-114" dirty="0">
                <a:solidFill>
                  <a:srgbClr val="312A34"/>
                </a:solidFill>
                <a:latin typeface="Times New Roman"/>
                <a:cs typeface="Times New Roman"/>
              </a:rPr>
              <a:t> </a:t>
            </a:r>
            <a:r>
              <a:rPr sz="1300" spc="225" dirty="0">
                <a:solidFill>
                  <a:srgbClr val="755644"/>
                </a:solidFill>
                <a:latin typeface="Times New Roman"/>
                <a:cs typeface="Times New Roman"/>
              </a:rPr>
              <a:t>c</a:t>
            </a:r>
            <a:r>
              <a:rPr sz="1300" spc="-430" dirty="0">
                <a:solidFill>
                  <a:srgbClr val="312A34"/>
                </a:solidFill>
                <a:latin typeface="Times New Roman"/>
                <a:cs typeface="Times New Roman"/>
              </a:rPr>
              <a:t>&lt;&gt;</a:t>
            </a:r>
            <a:r>
              <a:rPr sz="1300" spc="-135" dirty="0">
                <a:solidFill>
                  <a:srgbClr val="312A34"/>
                </a:solidFill>
                <a:latin typeface="Times New Roman"/>
                <a:cs typeface="Times New Roman"/>
              </a:rPr>
              <a:t> </a:t>
            </a:r>
            <a:r>
              <a:rPr sz="1300" spc="-110" dirty="0">
                <a:solidFill>
                  <a:srgbClr val="624438"/>
                </a:solidFill>
                <a:latin typeface="Times New Roman"/>
                <a:cs typeface="Times New Roman"/>
              </a:rPr>
              <a:t>U-&lt;&gt;</a:t>
            </a:r>
            <a:r>
              <a:rPr sz="1300" spc="-155" dirty="0">
                <a:solidFill>
                  <a:srgbClr val="624438"/>
                </a:solidFill>
                <a:latin typeface="Times New Roman"/>
                <a:cs typeface="Times New Roman"/>
              </a:rPr>
              <a:t>-</a:t>
            </a:r>
            <a:r>
              <a:rPr sz="1300" spc="-95" dirty="0">
                <a:solidFill>
                  <a:srgbClr val="312A34"/>
                </a:solidFill>
                <a:latin typeface="Times New Roman"/>
                <a:cs typeface="Times New Roman"/>
              </a:rPr>
              <a:t>t</a:t>
            </a:r>
            <a:r>
              <a:rPr sz="1300" spc="-275" dirty="0">
                <a:solidFill>
                  <a:srgbClr val="755644"/>
                </a:solidFill>
                <a:latin typeface="Times New Roman"/>
                <a:cs typeface="Times New Roman"/>
              </a:rPr>
              <a:t>-&lt;&gt;-&lt;&gt;</a:t>
            </a:r>
            <a:r>
              <a:rPr sz="1300" spc="-265" dirty="0">
                <a:solidFill>
                  <a:srgbClr val="755644"/>
                </a:solidFill>
                <a:latin typeface="Times New Roman"/>
                <a:cs typeface="Times New Roman"/>
              </a:rPr>
              <a:t>-</a:t>
            </a:r>
            <a:r>
              <a:rPr sz="1300" spc="640" dirty="0">
                <a:solidFill>
                  <a:srgbClr val="312A34"/>
                </a:solidFill>
                <a:latin typeface="Times New Roman"/>
                <a:cs typeface="Times New Roman"/>
              </a:rPr>
              <a:t>"</a:t>
            </a:r>
            <a:r>
              <a:rPr sz="1300" dirty="0">
                <a:solidFill>
                  <a:srgbClr val="312A34"/>
                </a:solidFill>
                <a:latin typeface="Times New Roman"/>
                <a:cs typeface="Times New Roman"/>
              </a:rPr>
              <a:t>   </a:t>
            </a:r>
            <a:r>
              <a:rPr sz="1300" spc="-140" dirty="0">
                <a:solidFill>
                  <a:srgbClr val="312A34"/>
                </a:solidFill>
                <a:latin typeface="Times New Roman"/>
                <a:cs typeface="Times New Roman"/>
              </a:rPr>
              <a:t> </a:t>
            </a:r>
            <a:r>
              <a:rPr sz="1800" spc="5" dirty="0">
                <a:solidFill>
                  <a:srgbClr val="312A34"/>
                </a:solidFill>
                <a:latin typeface="Times New Roman"/>
                <a:cs typeface="Times New Roman"/>
              </a:rPr>
              <a:t>c</a:t>
            </a:r>
            <a:r>
              <a:rPr sz="1800" spc="10" dirty="0">
                <a:solidFill>
                  <a:srgbClr val="312A34"/>
                </a:solidFill>
                <a:latin typeface="Times New Roman"/>
                <a:cs typeface="Times New Roman"/>
              </a:rPr>
              <a:t>linical</a:t>
            </a:r>
            <a:r>
              <a:rPr sz="1800" spc="90" dirty="0">
                <a:solidFill>
                  <a:srgbClr val="312A34"/>
                </a:solidFill>
                <a:latin typeface="Times New Roman"/>
                <a:cs typeface="Times New Roman"/>
              </a:rPr>
              <a:t> </a:t>
            </a:r>
            <a:r>
              <a:rPr sz="1800" spc="-95" dirty="0">
                <a:solidFill>
                  <a:srgbClr val="312A34"/>
                </a:solidFill>
                <a:latin typeface="Times New Roman"/>
                <a:cs typeface="Times New Roman"/>
              </a:rPr>
              <a:t>o</a:t>
            </a:r>
            <a:r>
              <a:rPr sz="1800" spc="15" dirty="0">
                <a:solidFill>
                  <a:srgbClr val="312A34"/>
                </a:solidFill>
                <a:latin typeface="Times New Roman"/>
                <a:cs typeface="Times New Roman"/>
              </a:rPr>
              <a:t>ut</a:t>
            </a:r>
            <a:r>
              <a:rPr sz="1800" spc="5" dirty="0">
                <a:solidFill>
                  <a:srgbClr val="312A34"/>
                </a:solidFill>
                <a:latin typeface="Times New Roman"/>
                <a:cs typeface="Times New Roman"/>
              </a:rPr>
              <a:t>c</a:t>
            </a:r>
            <a:r>
              <a:rPr sz="1800" spc="55" dirty="0">
                <a:solidFill>
                  <a:srgbClr val="312A34"/>
                </a:solidFill>
                <a:latin typeface="Times New Roman"/>
                <a:cs typeface="Times New Roman"/>
              </a:rPr>
              <a:t>omes</a:t>
            </a:r>
            <a:r>
              <a:rPr sz="1800" spc="-70" dirty="0">
                <a:solidFill>
                  <a:srgbClr val="312A34"/>
                </a:solidFill>
                <a:latin typeface="Times New Roman"/>
                <a:cs typeface="Times New Roman"/>
              </a:rPr>
              <a:t> </a:t>
            </a:r>
            <a:r>
              <a:rPr sz="1800" spc="-165" dirty="0">
                <a:solidFill>
                  <a:srgbClr val="312A34"/>
                </a:solidFill>
                <a:latin typeface="Times New Roman"/>
                <a:cs typeface="Times New Roman"/>
              </a:rPr>
              <a:t>demon­</a:t>
            </a:r>
            <a:r>
              <a:rPr sz="1800" spc="-70" dirty="0">
                <a:solidFill>
                  <a:srgbClr val="312A34"/>
                </a:solidFill>
                <a:latin typeface="Times New Roman"/>
                <a:cs typeface="Times New Roman"/>
              </a:rPr>
              <a:t> </a:t>
            </a:r>
            <a:r>
              <a:rPr sz="1800" spc="15" dirty="0">
                <a:solidFill>
                  <a:srgbClr val="312A34"/>
                </a:solidFill>
                <a:latin typeface="Times New Roman"/>
                <a:cs typeface="Times New Roman"/>
              </a:rPr>
              <a:t>s</a:t>
            </a:r>
            <a:r>
              <a:rPr sz="1800" spc="20" dirty="0">
                <a:solidFill>
                  <a:srgbClr val="312A34"/>
                </a:solidFill>
                <a:latin typeface="Times New Roman"/>
                <a:cs typeface="Times New Roman"/>
              </a:rPr>
              <a:t>t</a:t>
            </a:r>
            <a:r>
              <a:rPr sz="1800" spc="-50" dirty="0">
                <a:solidFill>
                  <a:srgbClr val="312A34"/>
                </a:solidFill>
                <a:latin typeface="Times New Roman"/>
                <a:cs typeface="Times New Roman"/>
              </a:rPr>
              <a:t>r</a:t>
            </a:r>
            <a:r>
              <a:rPr sz="1800" spc="45" dirty="0">
                <a:solidFill>
                  <a:srgbClr val="312A34"/>
                </a:solidFill>
                <a:latin typeface="Times New Roman"/>
                <a:cs typeface="Times New Roman"/>
              </a:rPr>
              <a:t>ate</a:t>
            </a:r>
            <a:r>
              <a:rPr sz="1800" spc="95" dirty="0">
                <a:solidFill>
                  <a:srgbClr val="312A34"/>
                </a:solidFill>
                <a:latin typeface="Times New Roman"/>
                <a:cs typeface="Times New Roman"/>
              </a:rPr>
              <a:t> </a:t>
            </a:r>
            <a:r>
              <a:rPr sz="1800" spc="30" dirty="0">
                <a:solidFill>
                  <a:srgbClr val="312A34"/>
                </a:solidFill>
                <a:latin typeface="Times New Roman"/>
                <a:cs typeface="Times New Roman"/>
              </a:rPr>
              <a:t>th</a:t>
            </a:r>
            <a:r>
              <a:rPr sz="1800" spc="-25" dirty="0">
                <a:solidFill>
                  <a:srgbClr val="312A34"/>
                </a:solidFill>
                <a:latin typeface="Times New Roman"/>
                <a:cs typeface="Times New Roman"/>
              </a:rPr>
              <a:t>a</a:t>
            </a:r>
            <a:r>
              <a:rPr sz="1800" spc="40" dirty="0">
                <a:solidFill>
                  <a:srgbClr val="312A34"/>
                </a:solidFill>
                <a:latin typeface="Times New Roman"/>
                <a:cs typeface="Times New Roman"/>
              </a:rPr>
              <a:t>t</a:t>
            </a:r>
            <a:r>
              <a:rPr sz="1800" spc="85" dirty="0">
                <a:solidFill>
                  <a:srgbClr val="312A34"/>
                </a:solidFill>
                <a:latin typeface="Times New Roman"/>
                <a:cs typeface="Times New Roman"/>
              </a:rPr>
              <a:t> </a:t>
            </a:r>
            <a:r>
              <a:rPr sz="1800" spc="10" dirty="0">
                <a:solidFill>
                  <a:srgbClr val="312A34"/>
                </a:solidFill>
                <a:latin typeface="Times New Roman"/>
                <a:cs typeface="Times New Roman"/>
              </a:rPr>
              <a:t>bi</a:t>
            </a:r>
            <a:r>
              <a:rPr sz="1800" spc="5" dirty="0">
                <a:solidFill>
                  <a:srgbClr val="312A34"/>
                </a:solidFill>
                <a:latin typeface="Times New Roman"/>
                <a:cs typeface="Times New Roman"/>
              </a:rPr>
              <a:t>o</a:t>
            </a:r>
            <a:r>
              <a:rPr sz="1800" spc="25" dirty="0">
                <a:solidFill>
                  <a:srgbClr val="312A34"/>
                </a:solidFill>
                <a:latin typeface="Times New Roman"/>
                <a:cs typeface="Times New Roman"/>
              </a:rPr>
              <a:t>iden</a:t>
            </a:r>
            <a:r>
              <a:rPr sz="1800" spc="-40" dirty="0">
                <a:solidFill>
                  <a:srgbClr val="312A34"/>
                </a:solidFill>
                <a:latin typeface="Times New Roman"/>
                <a:cs typeface="Times New Roman"/>
              </a:rPr>
              <a:t>t</a:t>
            </a:r>
            <a:r>
              <a:rPr sz="1800" spc="35" dirty="0">
                <a:solidFill>
                  <a:srgbClr val="312A34"/>
                </a:solidFill>
                <a:latin typeface="Times New Roman"/>
                <a:cs typeface="Times New Roman"/>
              </a:rPr>
              <a:t>i</a:t>
            </a:r>
            <a:r>
              <a:rPr sz="1800" spc="40" dirty="0">
                <a:solidFill>
                  <a:srgbClr val="312A34"/>
                </a:solidFill>
                <a:latin typeface="Times New Roman"/>
                <a:cs typeface="Times New Roman"/>
              </a:rPr>
              <a:t>cal</a:t>
            </a:r>
            <a:r>
              <a:rPr sz="1800" spc="114" dirty="0">
                <a:solidFill>
                  <a:srgbClr val="312A34"/>
                </a:solidFill>
                <a:latin typeface="Times New Roman"/>
                <a:cs typeface="Times New Roman"/>
              </a:rPr>
              <a:t> </a:t>
            </a:r>
            <a:r>
              <a:rPr sz="1800" spc="25" dirty="0">
                <a:solidFill>
                  <a:srgbClr val="312A34"/>
                </a:solidFill>
                <a:latin typeface="Times New Roman"/>
                <a:cs typeface="Times New Roman"/>
              </a:rPr>
              <a:t>hormones</a:t>
            </a:r>
            <a:r>
              <a:rPr sz="1800" spc="150" dirty="0">
                <a:solidFill>
                  <a:srgbClr val="312A34"/>
                </a:solidFill>
                <a:latin typeface="Times New Roman"/>
                <a:cs typeface="Times New Roman"/>
              </a:rPr>
              <a:t> </a:t>
            </a:r>
            <a:r>
              <a:rPr sz="1800" spc="80" dirty="0">
                <a:solidFill>
                  <a:srgbClr val="312A34"/>
                </a:solidFill>
                <a:latin typeface="Times New Roman"/>
                <a:cs typeface="Times New Roman"/>
              </a:rPr>
              <a:t>ar</a:t>
            </a:r>
            <a:r>
              <a:rPr sz="1800" dirty="0">
                <a:solidFill>
                  <a:srgbClr val="312A34"/>
                </a:solidFill>
                <a:latin typeface="Times New Roman"/>
                <a:cs typeface="Times New Roman"/>
              </a:rPr>
              <a:t>  </a:t>
            </a:r>
            <a:r>
              <a:rPr sz="1800" spc="-40" dirty="0">
                <a:solidFill>
                  <a:srgbClr val="312A34"/>
                </a:solidFill>
                <a:latin typeface="Times New Roman"/>
                <a:cs typeface="Times New Roman"/>
              </a:rPr>
              <a:t> </a:t>
            </a:r>
            <a:r>
              <a:rPr sz="1800" u="sng" spc="20" dirty="0">
                <a:solidFill>
                  <a:srgbClr val="312A34"/>
                </a:solidFill>
                <a:latin typeface="Times New Roman"/>
                <a:cs typeface="Times New Roman"/>
              </a:rPr>
              <a:t>a</a:t>
            </a:r>
            <a:r>
              <a:rPr sz="1800" spc="20" dirty="0">
                <a:solidFill>
                  <a:srgbClr val="312A34"/>
                </a:solidFill>
                <a:latin typeface="Times New Roman"/>
                <a:cs typeface="Times New Roman"/>
              </a:rPr>
              <a:t>ssoc</a:t>
            </a:r>
            <a:r>
              <a:rPr sz="1800" spc="-25" dirty="0">
                <a:solidFill>
                  <a:srgbClr val="312A34"/>
                </a:solidFill>
                <a:latin typeface="Times New Roman"/>
                <a:cs typeface="Times New Roman"/>
              </a:rPr>
              <a:t>i</a:t>
            </a:r>
            <a:r>
              <a:rPr sz="1800" spc="5" dirty="0">
                <a:solidFill>
                  <a:srgbClr val="312A34"/>
                </a:solidFill>
                <a:latin typeface="Times New Roman"/>
                <a:cs typeface="Times New Roman"/>
              </a:rPr>
              <a:t>a</a:t>
            </a:r>
            <a:r>
              <a:rPr sz="1800" spc="-55" dirty="0">
                <a:solidFill>
                  <a:srgbClr val="312A34"/>
                </a:solidFill>
                <a:latin typeface="Times New Roman"/>
                <a:cs typeface="Times New Roman"/>
              </a:rPr>
              <a:t>t</a:t>
            </a:r>
            <a:r>
              <a:rPr sz="1800" spc="65" dirty="0">
                <a:solidFill>
                  <a:srgbClr val="312A34"/>
                </a:solidFill>
                <a:latin typeface="Times New Roman"/>
                <a:cs typeface="Times New Roman"/>
              </a:rPr>
              <a:t>ed</a:t>
            </a:r>
            <a:r>
              <a:rPr sz="1800" spc="50" dirty="0">
                <a:solidFill>
                  <a:srgbClr val="312A34"/>
                </a:solidFill>
                <a:latin typeface="Times New Roman"/>
                <a:cs typeface="Times New Roman"/>
              </a:rPr>
              <a:t> </a:t>
            </a:r>
            <a:r>
              <a:rPr sz="1800" spc="45" dirty="0">
                <a:solidFill>
                  <a:srgbClr val="312A34"/>
                </a:solidFill>
                <a:latin typeface="Times New Roman"/>
                <a:cs typeface="Times New Roman"/>
              </a:rPr>
              <a:t>with</a:t>
            </a:r>
            <a:r>
              <a:rPr sz="1800" spc="25" dirty="0">
                <a:solidFill>
                  <a:srgbClr val="312A34"/>
                </a:solidFill>
                <a:latin typeface="Times New Roman"/>
                <a:cs typeface="Times New Roman"/>
              </a:rPr>
              <a:t> </a:t>
            </a:r>
            <a:r>
              <a:rPr sz="1800" spc="35" dirty="0">
                <a:solidFill>
                  <a:srgbClr val="312A34"/>
                </a:solidFill>
                <a:latin typeface="Times New Roman"/>
                <a:cs typeface="Times New Roman"/>
              </a:rPr>
              <a:t>l</a:t>
            </a:r>
            <a:r>
              <a:rPr sz="1800" spc="40" dirty="0">
                <a:solidFill>
                  <a:srgbClr val="312A34"/>
                </a:solidFill>
                <a:latin typeface="Times New Roman"/>
                <a:cs typeface="Times New Roman"/>
              </a:rPr>
              <a:t>ower</a:t>
            </a:r>
            <a:r>
              <a:rPr sz="1800" spc="-5" dirty="0">
                <a:solidFill>
                  <a:srgbClr val="312A34"/>
                </a:solidFill>
                <a:latin typeface="Times New Roman"/>
                <a:cs typeface="Times New Roman"/>
              </a:rPr>
              <a:t> </a:t>
            </a:r>
            <a:r>
              <a:rPr sz="1800" spc="70" dirty="0">
                <a:solidFill>
                  <a:srgbClr val="312A34"/>
                </a:solidFill>
                <a:latin typeface="Times New Roman"/>
                <a:cs typeface="Times New Roman"/>
              </a:rPr>
              <a:t>ri</a:t>
            </a:r>
            <a:r>
              <a:rPr sz="1800" spc="35" dirty="0">
                <a:solidFill>
                  <a:srgbClr val="312A34"/>
                </a:solidFill>
                <a:latin typeface="Times New Roman"/>
                <a:cs typeface="Times New Roman"/>
              </a:rPr>
              <a:t>s</a:t>
            </a:r>
            <a:r>
              <a:rPr sz="1800" spc="30" dirty="0">
                <a:solidFill>
                  <a:srgbClr val="312A34"/>
                </a:solidFill>
                <a:latin typeface="Times New Roman"/>
                <a:cs typeface="Times New Roman"/>
              </a:rPr>
              <a:t>ks</a:t>
            </a:r>
            <a:r>
              <a:rPr sz="1800" dirty="0">
                <a:solidFill>
                  <a:srgbClr val="312A34"/>
                </a:solidFill>
                <a:latin typeface="Times New Roman"/>
                <a:cs typeface="Times New Roman"/>
              </a:rPr>
              <a:t>    </a:t>
            </a:r>
            <a:r>
              <a:rPr sz="1800" spc="220" dirty="0">
                <a:solidFill>
                  <a:srgbClr val="312A34"/>
                </a:solidFill>
                <a:latin typeface="Times New Roman"/>
                <a:cs typeface="Times New Roman"/>
              </a:rPr>
              <a:t> </a:t>
            </a:r>
            <a:r>
              <a:rPr sz="1800" spc="5" dirty="0">
                <a:solidFill>
                  <a:srgbClr val="312A34"/>
                </a:solidFill>
                <a:latin typeface="Times New Roman"/>
                <a:cs typeface="Times New Roman"/>
              </a:rPr>
              <a:t>e</a:t>
            </a:r>
            <a:r>
              <a:rPr sz="1800" spc="30" dirty="0">
                <a:solidFill>
                  <a:srgbClr val="312A34"/>
                </a:solidFill>
                <a:latin typeface="Times New Roman"/>
                <a:cs typeface="Times New Roman"/>
              </a:rPr>
              <a:t>luding</a:t>
            </a:r>
            <a:r>
              <a:rPr sz="1800" spc="70" dirty="0">
                <a:solidFill>
                  <a:srgbClr val="312A34"/>
                </a:solidFill>
                <a:latin typeface="Times New Roman"/>
                <a:cs typeface="Times New Roman"/>
              </a:rPr>
              <a:t> </a:t>
            </a:r>
            <a:r>
              <a:rPr sz="1800" spc="35" dirty="0">
                <a:solidFill>
                  <a:srgbClr val="312A34"/>
                </a:solidFill>
                <a:latin typeface="Times New Roman"/>
                <a:cs typeface="Times New Roman"/>
              </a:rPr>
              <a:t>t</a:t>
            </a:r>
            <a:r>
              <a:rPr sz="1800" spc="-95" dirty="0">
                <a:solidFill>
                  <a:srgbClr val="49444F"/>
                </a:solidFill>
                <a:latin typeface="Times New Roman"/>
                <a:cs typeface="Times New Roman"/>
              </a:rPr>
              <a:t>h</a:t>
            </a:r>
            <a:r>
              <a:rPr sz="1800" spc="130" dirty="0">
                <a:solidFill>
                  <a:srgbClr val="312A34"/>
                </a:solidFill>
                <a:latin typeface="Times New Roman"/>
                <a:cs typeface="Times New Roman"/>
              </a:rPr>
              <a:t>e</a:t>
            </a:r>
            <a:r>
              <a:rPr sz="1800" spc="55" dirty="0">
                <a:solidFill>
                  <a:srgbClr val="312A34"/>
                </a:solidFill>
                <a:latin typeface="Times New Roman"/>
                <a:cs typeface="Times New Roman"/>
              </a:rPr>
              <a:t> </a:t>
            </a:r>
            <a:r>
              <a:rPr sz="1800" spc="40" dirty="0">
                <a:solidFill>
                  <a:srgbClr val="312A34"/>
                </a:solidFill>
                <a:latin typeface="Times New Roman"/>
                <a:cs typeface="Times New Roman"/>
              </a:rPr>
              <a:t>ri</a:t>
            </a:r>
            <a:r>
              <a:rPr sz="1800" dirty="0">
                <a:solidFill>
                  <a:srgbClr val="312A34"/>
                </a:solidFill>
                <a:latin typeface="Times New Roman"/>
                <a:cs typeface="Times New Roman"/>
              </a:rPr>
              <a:t>s</a:t>
            </a:r>
            <a:r>
              <a:rPr sz="1800" spc="80" dirty="0">
                <a:solidFill>
                  <a:srgbClr val="312A34"/>
                </a:solidFill>
                <a:latin typeface="Times New Roman"/>
                <a:cs typeface="Times New Roman"/>
              </a:rPr>
              <a:t>k</a:t>
            </a:r>
            <a:r>
              <a:rPr sz="1800" spc="5" dirty="0">
                <a:solidFill>
                  <a:srgbClr val="312A34"/>
                </a:solidFill>
                <a:latin typeface="Times New Roman"/>
                <a:cs typeface="Times New Roman"/>
              </a:rPr>
              <a:t> </a:t>
            </a:r>
            <a:r>
              <a:rPr sz="1800" spc="65" dirty="0">
                <a:solidFill>
                  <a:srgbClr val="312A34"/>
                </a:solidFill>
                <a:latin typeface="Times New Roman"/>
                <a:cs typeface="Times New Roman"/>
              </a:rPr>
              <a:t>of</a:t>
            </a:r>
            <a:r>
              <a:rPr sz="1800" spc="-20" dirty="0">
                <a:solidFill>
                  <a:srgbClr val="312A34"/>
                </a:solidFill>
                <a:latin typeface="Times New Roman"/>
                <a:cs typeface="Times New Roman"/>
              </a:rPr>
              <a:t> </a:t>
            </a:r>
            <a:r>
              <a:rPr sz="1800" spc="95" dirty="0">
                <a:solidFill>
                  <a:srgbClr val="312A34"/>
                </a:solidFill>
                <a:latin typeface="Times New Roman"/>
                <a:cs typeface="Times New Roman"/>
              </a:rPr>
              <a:t>b</a:t>
            </a:r>
            <a:r>
              <a:rPr sz="1800" spc="15" dirty="0">
                <a:solidFill>
                  <a:srgbClr val="312A34"/>
                </a:solidFill>
                <a:latin typeface="Times New Roman"/>
                <a:cs typeface="Times New Roman"/>
              </a:rPr>
              <a:t>r</a:t>
            </a:r>
            <a:r>
              <a:rPr sz="1800" spc="75" dirty="0">
                <a:solidFill>
                  <a:srgbClr val="312A34"/>
                </a:solidFill>
                <a:latin typeface="Times New Roman"/>
                <a:cs typeface="Times New Roman"/>
              </a:rPr>
              <a:t>ea</a:t>
            </a:r>
            <a:r>
              <a:rPr sz="1800" spc="-35" dirty="0">
                <a:solidFill>
                  <a:srgbClr val="312A34"/>
                </a:solidFill>
                <a:latin typeface="Times New Roman"/>
                <a:cs typeface="Times New Roman"/>
              </a:rPr>
              <a:t>s</a:t>
            </a:r>
            <a:r>
              <a:rPr sz="1800" spc="40" dirty="0">
                <a:solidFill>
                  <a:srgbClr val="312A34"/>
                </a:solidFill>
                <a:latin typeface="Times New Roman"/>
                <a:cs typeface="Times New Roman"/>
              </a:rPr>
              <a:t>t</a:t>
            </a:r>
            <a:r>
              <a:rPr sz="1800" spc="35" dirty="0">
                <a:solidFill>
                  <a:srgbClr val="312A34"/>
                </a:solidFill>
                <a:latin typeface="Times New Roman"/>
                <a:cs typeface="Times New Roman"/>
              </a:rPr>
              <a:t> </a:t>
            </a:r>
            <a:r>
              <a:rPr sz="1800" spc="5" dirty="0">
                <a:solidFill>
                  <a:srgbClr val="312A34"/>
                </a:solidFill>
                <a:latin typeface="Times New Roman"/>
                <a:cs typeface="Times New Roman"/>
              </a:rPr>
              <a:t>c</a:t>
            </a:r>
            <a:r>
              <a:rPr sz="1800" spc="65" dirty="0">
                <a:solidFill>
                  <a:srgbClr val="312A34"/>
                </a:solidFill>
                <a:latin typeface="Times New Roman"/>
                <a:cs typeface="Times New Roman"/>
              </a:rPr>
              <a:t>an</a:t>
            </a:r>
            <a:r>
              <a:rPr sz="1800" spc="-30" dirty="0">
                <a:solidFill>
                  <a:srgbClr val="312A34"/>
                </a:solidFill>
                <a:latin typeface="Times New Roman"/>
                <a:cs typeface="Times New Roman"/>
              </a:rPr>
              <a:t>c</a:t>
            </a:r>
            <a:r>
              <a:rPr sz="1800" spc="30" dirty="0">
                <a:solidFill>
                  <a:srgbClr val="312A34"/>
                </a:solidFill>
                <a:latin typeface="Times New Roman"/>
                <a:cs typeface="Times New Roman"/>
              </a:rPr>
              <a:t>er</a:t>
            </a:r>
            <a:r>
              <a:rPr sz="1800" spc="60" dirty="0">
                <a:solidFill>
                  <a:srgbClr val="312A34"/>
                </a:solidFill>
                <a:latin typeface="Times New Roman"/>
                <a:cs typeface="Times New Roman"/>
              </a:rPr>
              <a:t> </a:t>
            </a:r>
            <a:r>
              <a:rPr sz="1800" spc="65" dirty="0">
                <a:solidFill>
                  <a:srgbClr val="312A34"/>
                </a:solidFill>
                <a:latin typeface="Times New Roman"/>
                <a:cs typeface="Times New Roman"/>
              </a:rPr>
              <a:t>and</a:t>
            </a:r>
            <a:r>
              <a:rPr sz="1800" spc="-20" dirty="0">
                <a:solidFill>
                  <a:srgbClr val="312A34"/>
                </a:solidFill>
                <a:latin typeface="Times New Roman"/>
                <a:cs typeface="Times New Roman"/>
              </a:rPr>
              <a:t> </a:t>
            </a:r>
            <a:r>
              <a:rPr sz="1800" spc="50" dirty="0">
                <a:solidFill>
                  <a:srgbClr val="312A34"/>
                </a:solidFill>
                <a:latin typeface="Times New Roman"/>
                <a:cs typeface="Times New Roman"/>
              </a:rPr>
              <a:t>ca</a:t>
            </a:r>
            <a:r>
              <a:rPr sz="1800" spc="-65" dirty="0">
                <a:solidFill>
                  <a:srgbClr val="312A34"/>
                </a:solidFill>
                <a:latin typeface="Times New Roman"/>
                <a:cs typeface="Times New Roman"/>
              </a:rPr>
              <a:t>r</a:t>
            </a:r>
            <a:r>
              <a:rPr sz="1800" spc="35" dirty="0">
                <a:solidFill>
                  <a:srgbClr val="312A34"/>
                </a:solidFill>
                <a:latin typeface="Times New Roman"/>
                <a:cs typeface="Times New Roman"/>
              </a:rPr>
              <a:t>diovas</a:t>
            </a:r>
            <a:r>
              <a:rPr sz="1800" spc="-75" dirty="0">
                <a:solidFill>
                  <a:srgbClr val="312A34"/>
                </a:solidFill>
                <a:latin typeface="Times New Roman"/>
                <a:cs typeface="Times New Roman"/>
              </a:rPr>
              <a:t>c</a:t>
            </a:r>
            <a:r>
              <a:rPr sz="1800" spc="85" dirty="0">
                <a:solidFill>
                  <a:srgbClr val="312A34"/>
                </a:solidFill>
                <a:latin typeface="Times New Roman"/>
                <a:cs typeface="Times New Roman"/>
              </a:rPr>
              <a:t>u</a:t>
            </a:r>
            <a:r>
              <a:rPr sz="1800" spc="35" dirty="0">
                <a:solidFill>
                  <a:srgbClr val="312A34"/>
                </a:solidFill>
                <a:latin typeface="Times New Roman"/>
                <a:cs typeface="Times New Roman"/>
              </a:rPr>
              <a:t>l</a:t>
            </a:r>
            <a:r>
              <a:rPr sz="1800" spc="80" dirty="0">
                <a:solidFill>
                  <a:srgbClr val="312A34"/>
                </a:solidFill>
                <a:latin typeface="Times New Roman"/>
                <a:cs typeface="Times New Roman"/>
              </a:rPr>
              <a:t>ar</a:t>
            </a:r>
            <a:r>
              <a:rPr sz="1800" spc="50" dirty="0">
                <a:solidFill>
                  <a:srgbClr val="312A34"/>
                </a:solidFill>
                <a:latin typeface="Times New Roman"/>
                <a:cs typeface="Times New Roman"/>
              </a:rPr>
              <a:t> </a:t>
            </a:r>
            <a:r>
              <a:rPr sz="1800" spc="-5" dirty="0">
                <a:solidFill>
                  <a:srgbClr val="312A34"/>
                </a:solidFill>
                <a:latin typeface="Times New Roman"/>
                <a:cs typeface="Times New Roman"/>
              </a:rPr>
              <a:t>d</a:t>
            </a:r>
            <a:r>
              <a:rPr sz="1800" spc="25" dirty="0">
                <a:solidFill>
                  <a:srgbClr val="312A34"/>
                </a:solidFill>
                <a:latin typeface="Times New Roman"/>
                <a:cs typeface="Times New Roman"/>
              </a:rPr>
              <a:t>isease,</a:t>
            </a:r>
            <a:r>
              <a:rPr sz="1800" spc="100" dirty="0">
                <a:solidFill>
                  <a:srgbClr val="312A34"/>
                </a:solidFill>
                <a:latin typeface="Times New Roman"/>
                <a:cs typeface="Times New Roman"/>
              </a:rPr>
              <a:t> </a:t>
            </a:r>
            <a:r>
              <a:rPr sz="1800" spc="30" dirty="0">
                <a:solidFill>
                  <a:srgbClr val="312A34"/>
                </a:solidFill>
                <a:latin typeface="Times New Roman"/>
                <a:cs typeface="Times New Roman"/>
              </a:rPr>
              <a:t>and</a:t>
            </a:r>
            <a:r>
              <a:rPr sz="1800" dirty="0">
                <a:solidFill>
                  <a:srgbClr val="312A34"/>
                </a:solidFill>
                <a:latin typeface="Times New Roman"/>
                <a:cs typeface="Times New Roman"/>
              </a:rPr>
              <a:t>       </a:t>
            </a:r>
            <a:r>
              <a:rPr sz="1800" spc="-100" dirty="0">
                <a:solidFill>
                  <a:srgbClr val="312A34"/>
                </a:solidFill>
                <a:latin typeface="Times New Roman"/>
                <a:cs typeface="Times New Roman"/>
              </a:rPr>
              <a:t> </a:t>
            </a:r>
            <a:r>
              <a:rPr sz="1800" spc="10" dirty="0">
                <a:solidFill>
                  <a:srgbClr val="312A34"/>
                </a:solidFill>
                <a:latin typeface="Times New Roman"/>
                <a:cs typeface="Times New Roman"/>
              </a:rPr>
              <a:t>mo</a:t>
            </a:r>
            <a:r>
              <a:rPr sz="1800" spc="-50" dirty="0">
                <a:solidFill>
                  <a:srgbClr val="312A34"/>
                </a:solidFill>
                <a:latin typeface="Times New Roman"/>
                <a:cs typeface="Times New Roman"/>
              </a:rPr>
              <a:t>r</a:t>
            </a:r>
            <a:r>
              <a:rPr sz="1800" spc="130" dirty="0">
                <a:solidFill>
                  <a:srgbClr val="312A34"/>
                </a:solidFill>
                <a:latin typeface="Times New Roman"/>
                <a:cs typeface="Times New Roman"/>
              </a:rPr>
              <a:t>e</a:t>
            </a:r>
            <a:r>
              <a:rPr sz="1800" spc="55" dirty="0">
                <a:solidFill>
                  <a:srgbClr val="312A34"/>
                </a:solidFill>
                <a:latin typeface="Times New Roman"/>
                <a:cs typeface="Times New Roman"/>
              </a:rPr>
              <a:t> </a:t>
            </a:r>
            <a:r>
              <a:rPr sz="1800" spc="5" dirty="0">
                <a:solidFill>
                  <a:srgbClr val="312A34"/>
                </a:solidFill>
                <a:latin typeface="Times New Roman"/>
                <a:cs typeface="Times New Roman"/>
              </a:rPr>
              <a:t>e</a:t>
            </a:r>
            <a:r>
              <a:rPr sz="1800" spc="-5" dirty="0">
                <a:solidFill>
                  <a:srgbClr val="624438"/>
                </a:solidFill>
                <a:latin typeface="Times New Roman"/>
                <a:cs typeface="Times New Roman"/>
              </a:rPr>
              <a:t>ff</a:t>
            </a:r>
            <a:r>
              <a:rPr sz="1800" spc="0" dirty="0">
                <a:solidFill>
                  <a:srgbClr val="624438"/>
                </a:solidFill>
                <a:latin typeface="Times New Roman"/>
                <a:cs typeface="Times New Roman"/>
              </a:rPr>
              <a:t>i</a:t>
            </a:r>
            <a:r>
              <a:rPr sz="1800" spc="25" dirty="0">
                <a:solidFill>
                  <a:srgbClr val="312A34"/>
                </a:solidFill>
                <a:latin typeface="Times New Roman"/>
                <a:cs typeface="Times New Roman"/>
              </a:rPr>
              <a:t>cac</a:t>
            </a:r>
            <a:r>
              <a:rPr sz="1800" spc="-30" dirty="0">
                <a:solidFill>
                  <a:srgbClr val="312A34"/>
                </a:solidFill>
                <a:latin typeface="Times New Roman"/>
                <a:cs typeface="Times New Roman"/>
              </a:rPr>
              <a:t>i</a:t>
            </a:r>
            <a:r>
              <a:rPr sz="1800" spc="65" dirty="0">
                <a:solidFill>
                  <a:srgbClr val="312A34"/>
                </a:solidFill>
                <a:latin typeface="Times New Roman"/>
                <a:cs typeface="Times New Roman"/>
              </a:rPr>
              <a:t>ous</a:t>
            </a:r>
            <a:r>
              <a:rPr sz="1800" dirty="0">
                <a:solidFill>
                  <a:srgbClr val="312A34"/>
                </a:solidFill>
                <a:latin typeface="Times New Roman"/>
                <a:cs typeface="Times New Roman"/>
              </a:rPr>
              <a:t>   </a:t>
            </a:r>
            <a:r>
              <a:rPr sz="1800" spc="80" dirty="0">
                <a:solidFill>
                  <a:srgbClr val="312A34"/>
                </a:solidFill>
                <a:latin typeface="Times New Roman"/>
                <a:cs typeface="Times New Roman"/>
              </a:rPr>
              <a:t> </a:t>
            </a:r>
            <a:r>
              <a:rPr sz="1800" spc="75" dirty="0">
                <a:solidFill>
                  <a:srgbClr val="312A34"/>
                </a:solidFill>
                <a:latin typeface="Times New Roman"/>
                <a:cs typeface="Times New Roman"/>
              </a:rPr>
              <a:t>an</a:t>
            </a:r>
            <a:r>
              <a:rPr sz="1800" spc="35" dirty="0">
                <a:solidFill>
                  <a:srgbClr val="312A34"/>
                </a:solidFill>
                <a:latin typeface="Times New Roman"/>
                <a:cs typeface="Times New Roman"/>
              </a:rPr>
              <a:t> </a:t>
            </a:r>
            <a:r>
              <a:rPr sz="1800" spc="50" dirty="0">
                <a:solidFill>
                  <a:srgbClr val="312A34"/>
                </a:solidFill>
                <a:latin typeface="Times New Roman"/>
                <a:cs typeface="Times New Roman"/>
              </a:rPr>
              <a:t>th</a:t>
            </a:r>
            <a:r>
              <a:rPr sz="1800" spc="25" dirty="0">
                <a:solidFill>
                  <a:srgbClr val="312A34"/>
                </a:solidFill>
                <a:latin typeface="Times New Roman"/>
                <a:cs typeface="Times New Roman"/>
              </a:rPr>
              <a:t>e</a:t>
            </a:r>
            <a:r>
              <a:rPr sz="1800" spc="45" dirty="0">
                <a:solidFill>
                  <a:srgbClr val="312A34"/>
                </a:solidFill>
                <a:latin typeface="Times New Roman"/>
                <a:cs typeface="Times New Roman"/>
              </a:rPr>
              <a:t>ir</a:t>
            </a:r>
            <a:r>
              <a:rPr sz="1800" spc="150" dirty="0">
                <a:solidFill>
                  <a:srgbClr val="312A34"/>
                </a:solidFill>
                <a:latin typeface="Times New Roman"/>
                <a:cs typeface="Times New Roman"/>
              </a:rPr>
              <a:t> </a:t>
            </a:r>
            <a:r>
              <a:rPr sz="1800" spc="5" dirty="0">
                <a:solidFill>
                  <a:srgbClr val="312A34"/>
                </a:solidFill>
                <a:latin typeface="Times New Roman"/>
                <a:cs typeface="Times New Roman"/>
              </a:rPr>
              <a:t>syntheti</a:t>
            </a:r>
            <a:r>
              <a:rPr sz="1800" spc="130" dirty="0">
                <a:solidFill>
                  <a:srgbClr val="312A34"/>
                </a:solidFill>
                <a:latin typeface="Times New Roman"/>
                <a:cs typeface="Times New Roman"/>
              </a:rPr>
              <a:t>c</a:t>
            </a:r>
            <a:r>
              <a:rPr sz="1800" spc="55" dirty="0">
                <a:solidFill>
                  <a:srgbClr val="312A34"/>
                </a:solidFill>
                <a:latin typeface="Times New Roman"/>
                <a:cs typeface="Times New Roman"/>
              </a:rPr>
              <a:t> </a:t>
            </a:r>
            <a:r>
              <a:rPr sz="1800" spc="30" dirty="0">
                <a:solidFill>
                  <a:srgbClr val="312A34"/>
                </a:solidFill>
                <a:latin typeface="Times New Roman"/>
                <a:cs typeface="Times New Roman"/>
              </a:rPr>
              <a:t>and</a:t>
            </a:r>
            <a:r>
              <a:rPr sz="1800" spc="80" dirty="0">
                <a:solidFill>
                  <a:srgbClr val="312A34"/>
                </a:solidFill>
                <a:latin typeface="Times New Roman"/>
                <a:cs typeface="Times New Roman"/>
              </a:rPr>
              <a:t> </a:t>
            </a:r>
            <a:r>
              <a:rPr sz="1800" spc="30" dirty="0">
                <a:solidFill>
                  <a:srgbClr val="312A34"/>
                </a:solidFill>
                <a:latin typeface="Times New Roman"/>
                <a:cs typeface="Times New Roman"/>
              </a:rPr>
              <a:t>animal-</a:t>
            </a:r>
            <a:endParaRPr sz="1800">
              <a:latin typeface="Times New Roman"/>
              <a:cs typeface="Times New Roman"/>
            </a:endParaRPr>
          </a:p>
          <a:p>
            <a:pPr marL="172085" marR="5080" indent="-160020">
              <a:lnSpc>
                <a:spcPct val="125000"/>
              </a:lnSpc>
              <a:tabLst>
                <a:tab pos="2375535" algn="l"/>
                <a:tab pos="2889250" algn="l"/>
              </a:tabLst>
            </a:pPr>
            <a:r>
              <a:rPr sz="1800" spc="365" dirty="0">
                <a:solidFill>
                  <a:srgbClr val="605964"/>
                </a:solidFill>
                <a:latin typeface="Times New Roman"/>
                <a:cs typeface="Times New Roman"/>
              </a:rPr>
              <a:t>-</a:t>
            </a:r>
            <a:r>
              <a:rPr sz="1800" spc="375" dirty="0">
                <a:solidFill>
                  <a:srgbClr val="605964"/>
                </a:solidFill>
                <a:latin typeface="Times New Roman"/>
                <a:cs typeface="Times New Roman"/>
              </a:rPr>
              <a:t>d</a:t>
            </a:r>
            <a:r>
              <a:rPr sz="1800" spc="5" dirty="0">
                <a:solidFill>
                  <a:srgbClr val="605964"/>
                </a:solidFill>
                <a:latin typeface="Times New Roman"/>
                <a:cs typeface="Times New Roman"/>
              </a:rPr>
              <a:t>e</a:t>
            </a:r>
            <a:r>
              <a:rPr sz="1800" spc="-185" dirty="0">
                <a:solidFill>
                  <a:srgbClr val="605964"/>
                </a:solidFill>
                <a:latin typeface="Times New Roman"/>
                <a:cs typeface="Times New Roman"/>
              </a:rPr>
              <a:t>r:i</a:t>
            </a:r>
            <a:r>
              <a:rPr sz="1800" spc="-490" dirty="0">
                <a:solidFill>
                  <a:srgbClr val="605964"/>
                </a:solidFill>
                <a:latin typeface="Times New Roman"/>
                <a:cs typeface="Times New Roman"/>
              </a:rPr>
              <a:t>-</a:t>
            </a:r>
            <a:r>
              <a:rPr sz="1800" spc="-5" dirty="0">
                <a:solidFill>
                  <a:srgbClr val="605964"/>
                </a:solidFill>
                <a:latin typeface="Times New Roman"/>
                <a:cs typeface="Times New Roman"/>
              </a:rPr>
              <a:t>v</a:t>
            </a:r>
            <a:r>
              <a:rPr sz="1800" spc="95" dirty="0">
                <a:solidFill>
                  <a:srgbClr val="605964"/>
                </a:solidFill>
                <a:latin typeface="Times New Roman"/>
                <a:cs typeface="Times New Roman"/>
              </a:rPr>
              <a:t>e</a:t>
            </a:r>
            <a:r>
              <a:rPr sz="1800" spc="-90" dirty="0">
                <a:solidFill>
                  <a:srgbClr val="605964"/>
                </a:solidFill>
                <a:latin typeface="Times New Roman"/>
                <a:cs typeface="Times New Roman"/>
              </a:rPr>
              <a:t>d</a:t>
            </a:r>
            <a:r>
              <a:rPr sz="1800" spc="-155" dirty="0">
                <a:solidFill>
                  <a:srgbClr val="605964"/>
                </a:solidFill>
                <a:latin typeface="Times New Roman"/>
                <a:cs typeface="Times New Roman"/>
              </a:rPr>
              <a:t>-</a:t>
            </a:r>
            <a:r>
              <a:rPr sz="1800" spc="-25" dirty="0">
                <a:solidFill>
                  <a:srgbClr val="605964"/>
                </a:solidFill>
                <a:latin typeface="Times New Roman"/>
                <a:cs typeface="Times New Roman"/>
              </a:rPr>
              <a:t>c</a:t>
            </a:r>
            <a:r>
              <a:rPr sz="1800" spc="-35" dirty="0">
                <a:solidFill>
                  <a:srgbClr val="605964"/>
                </a:solidFill>
                <a:latin typeface="Times New Roman"/>
                <a:cs typeface="Times New Roman"/>
              </a:rPr>
              <a:t>,</a:t>
            </a:r>
            <a:r>
              <a:rPr sz="1800" spc="-5" dirty="0">
                <a:solidFill>
                  <a:srgbClr val="605964"/>
                </a:solidFill>
                <a:latin typeface="Times New Roman"/>
                <a:cs typeface="Times New Roman"/>
              </a:rPr>
              <a:t>n</a:t>
            </a:r>
            <a:r>
              <a:rPr sz="1800" spc="-365" dirty="0">
                <a:solidFill>
                  <a:srgbClr val="605964"/>
                </a:solidFill>
                <a:latin typeface="Times New Roman"/>
                <a:cs typeface="Times New Roman"/>
              </a:rPr>
              <a:t>1</a:t>
            </a:r>
            <a:r>
              <a:rPr sz="1800" spc="10" dirty="0">
                <a:solidFill>
                  <a:srgbClr val="605964"/>
                </a:solidFill>
                <a:latin typeface="Times New Roman"/>
                <a:cs typeface="Times New Roman"/>
              </a:rPr>
              <a:t>ntemart.</a:t>
            </a:r>
            <a:r>
              <a:rPr sz="1800" dirty="0">
                <a:solidFill>
                  <a:srgbClr val="605964"/>
                </a:solidFill>
                <a:latin typeface="Times New Roman"/>
                <a:cs typeface="Times New Roman"/>
              </a:rPr>
              <a:t>	</a:t>
            </a:r>
            <a:r>
              <a:rPr sz="1800" spc="120" dirty="0">
                <a:solidFill>
                  <a:srgbClr val="605964"/>
                </a:solidFill>
                <a:latin typeface="Times New Roman"/>
                <a:cs typeface="Times New Roman"/>
              </a:rPr>
              <a:t>n</a:t>
            </a:r>
            <a:r>
              <a:rPr sz="1800" spc="-5" dirty="0">
                <a:solidFill>
                  <a:srgbClr val="605964"/>
                </a:solidFill>
                <a:latin typeface="Times New Roman"/>
                <a:cs typeface="Times New Roman"/>
              </a:rPr>
              <a:t>t</a:t>
            </a:r>
            <a:r>
              <a:rPr sz="1800" spc="125" dirty="0">
                <a:solidFill>
                  <a:srgbClr val="605964"/>
                </a:solidFill>
                <a:latin typeface="Times New Roman"/>
                <a:cs typeface="Times New Roman"/>
              </a:rPr>
              <a:t>il</a:t>
            </a:r>
            <a:r>
              <a:rPr sz="1800" spc="185" dirty="0">
                <a:solidFill>
                  <a:srgbClr val="605964"/>
                </a:solidFill>
                <a:latin typeface="Times New Roman"/>
                <a:cs typeface="Times New Roman"/>
              </a:rPr>
              <a:t>e</a:t>
            </a:r>
            <a:r>
              <a:rPr sz="1800" u="heavy" spc="25" dirty="0">
                <a:solidFill>
                  <a:srgbClr val="312A34"/>
                </a:solidFill>
                <a:latin typeface="Times New Roman"/>
                <a:cs typeface="Times New Roman"/>
              </a:rPr>
              <a:t>v</a:t>
            </a:r>
            <a:r>
              <a:rPr sz="1800" spc="20" dirty="0">
                <a:solidFill>
                  <a:srgbClr val="312A34"/>
                </a:solidFill>
                <a:latin typeface="Times New Roman"/>
                <a:cs typeface="Times New Roman"/>
              </a:rPr>
              <a:t>iden</a:t>
            </a:r>
            <a:r>
              <a:rPr sz="1800" spc="25" dirty="0">
                <a:solidFill>
                  <a:srgbClr val="312A34"/>
                </a:solidFill>
                <a:latin typeface="Times New Roman"/>
                <a:cs typeface="Times New Roman"/>
              </a:rPr>
              <a:t>c</a:t>
            </a:r>
            <a:r>
              <a:rPr sz="1800" spc="130" dirty="0">
                <a:solidFill>
                  <a:srgbClr val="312A34"/>
                </a:solidFill>
                <a:latin typeface="Times New Roman"/>
                <a:cs typeface="Times New Roman"/>
              </a:rPr>
              <a:t>e</a:t>
            </a:r>
            <a:r>
              <a:rPr sz="1800" spc="-125" dirty="0">
                <a:solidFill>
                  <a:srgbClr val="312A34"/>
                </a:solidFill>
                <a:latin typeface="Times New Roman"/>
                <a:cs typeface="Times New Roman"/>
              </a:rPr>
              <a:t> </a:t>
            </a:r>
            <a:r>
              <a:rPr sz="1800" spc="35" dirty="0">
                <a:solidFill>
                  <a:srgbClr val="312A34"/>
                </a:solidFill>
                <a:latin typeface="Times New Roman"/>
                <a:cs typeface="Times New Roman"/>
              </a:rPr>
              <a:t>is</a:t>
            </a:r>
            <a:r>
              <a:rPr sz="1800" spc="-105" dirty="0">
                <a:solidFill>
                  <a:srgbClr val="312A34"/>
                </a:solidFill>
                <a:latin typeface="Times New Roman"/>
                <a:cs typeface="Times New Roman"/>
              </a:rPr>
              <a:t> </a:t>
            </a:r>
            <a:r>
              <a:rPr sz="1800" spc="-65" dirty="0">
                <a:solidFill>
                  <a:srgbClr val="312A34"/>
                </a:solidFill>
                <a:latin typeface="Times New Roman"/>
                <a:cs typeface="Times New Roman"/>
              </a:rPr>
              <a:t>f</a:t>
            </a:r>
            <a:r>
              <a:rPr sz="1800" spc="45" dirty="0">
                <a:solidFill>
                  <a:srgbClr val="312A34"/>
                </a:solidFill>
                <a:latin typeface="Times New Roman"/>
                <a:cs typeface="Times New Roman"/>
              </a:rPr>
              <a:t>ound</a:t>
            </a:r>
            <a:r>
              <a:rPr sz="1800" spc="-185" dirty="0">
                <a:solidFill>
                  <a:srgbClr val="312A34"/>
                </a:solidFill>
                <a:latin typeface="Times New Roman"/>
                <a:cs typeface="Times New Roman"/>
              </a:rPr>
              <a:t> </a:t>
            </a:r>
            <a:r>
              <a:rPr sz="1800" spc="45" dirty="0">
                <a:solidFill>
                  <a:srgbClr val="312A34"/>
                </a:solidFill>
                <a:latin typeface="Times New Roman"/>
                <a:cs typeface="Times New Roman"/>
              </a:rPr>
              <a:t>to</a:t>
            </a:r>
            <a:r>
              <a:rPr sz="1800" spc="-150" dirty="0">
                <a:solidFill>
                  <a:srgbClr val="312A34"/>
                </a:solidFill>
                <a:latin typeface="Times New Roman"/>
                <a:cs typeface="Times New Roman"/>
              </a:rPr>
              <a:t> </a:t>
            </a:r>
            <a:r>
              <a:rPr sz="1800" spc="55" dirty="0">
                <a:solidFill>
                  <a:srgbClr val="312A34"/>
                </a:solidFill>
                <a:latin typeface="Times New Roman"/>
                <a:cs typeface="Times New Roman"/>
              </a:rPr>
              <a:t>the</a:t>
            </a:r>
            <a:r>
              <a:rPr sz="1800" spc="-125" dirty="0">
                <a:solidFill>
                  <a:srgbClr val="312A34"/>
                </a:solidFill>
                <a:latin typeface="Times New Roman"/>
                <a:cs typeface="Times New Roman"/>
              </a:rPr>
              <a:t> </a:t>
            </a:r>
            <a:r>
              <a:rPr sz="1800" spc="5" dirty="0">
                <a:solidFill>
                  <a:srgbClr val="312A34"/>
                </a:solidFill>
                <a:latin typeface="Times New Roman"/>
                <a:cs typeface="Times New Roman"/>
              </a:rPr>
              <a:t>c</a:t>
            </a:r>
            <a:r>
              <a:rPr sz="1800" spc="25" dirty="0">
                <a:solidFill>
                  <a:srgbClr val="312A34"/>
                </a:solidFill>
                <a:latin typeface="Times New Roman"/>
                <a:cs typeface="Times New Roman"/>
              </a:rPr>
              <a:t>ontrary,</a:t>
            </a:r>
            <a:r>
              <a:rPr sz="1800" spc="-120" dirty="0">
                <a:solidFill>
                  <a:srgbClr val="312A34"/>
                </a:solidFill>
                <a:latin typeface="Times New Roman"/>
                <a:cs typeface="Times New Roman"/>
              </a:rPr>
              <a:t> </a:t>
            </a:r>
            <a:r>
              <a:rPr sz="1800" spc="85" dirty="0">
                <a:solidFill>
                  <a:srgbClr val="312A34"/>
                </a:solidFill>
                <a:latin typeface="Times New Roman"/>
                <a:cs typeface="Times New Roman"/>
              </a:rPr>
              <a:t>b</a:t>
            </a:r>
            <a:r>
              <a:rPr sz="1800" spc="30" dirty="0">
                <a:solidFill>
                  <a:srgbClr val="312A34"/>
                </a:solidFill>
                <a:latin typeface="Times New Roman"/>
                <a:cs typeface="Times New Roman"/>
              </a:rPr>
              <a:t>i</a:t>
            </a:r>
            <a:r>
              <a:rPr sz="1800" spc="25" dirty="0">
                <a:solidFill>
                  <a:srgbClr val="312A34"/>
                </a:solidFill>
                <a:latin typeface="Times New Roman"/>
                <a:cs typeface="Times New Roman"/>
              </a:rPr>
              <a:t>oidentic</a:t>
            </a:r>
            <a:r>
              <a:rPr sz="1800" spc="60" dirty="0">
                <a:solidFill>
                  <a:srgbClr val="312A34"/>
                </a:solidFill>
                <a:latin typeface="Times New Roman"/>
                <a:cs typeface="Times New Roman"/>
              </a:rPr>
              <a:t>al</a:t>
            </a:r>
            <a:r>
              <a:rPr sz="1800" spc="-170" dirty="0">
                <a:solidFill>
                  <a:srgbClr val="312A34"/>
                </a:solidFill>
                <a:latin typeface="Times New Roman"/>
                <a:cs typeface="Times New Roman"/>
              </a:rPr>
              <a:t> </a:t>
            </a:r>
            <a:r>
              <a:rPr sz="1800" spc="15" dirty="0">
                <a:solidFill>
                  <a:srgbClr val="312A34"/>
                </a:solidFill>
                <a:latin typeface="Times New Roman"/>
                <a:cs typeface="Times New Roman"/>
              </a:rPr>
              <a:t>hormon</a:t>
            </a:r>
            <a:r>
              <a:rPr sz="1800" spc="50" dirty="0">
                <a:solidFill>
                  <a:srgbClr val="312A34"/>
                </a:solidFill>
                <a:latin typeface="Times New Roman"/>
                <a:cs typeface="Times New Roman"/>
              </a:rPr>
              <a:t>e</a:t>
            </a:r>
            <a:r>
              <a:rPr sz="1800" spc="375" dirty="0">
                <a:solidFill>
                  <a:srgbClr val="312A34"/>
                </a:solidFill>
                <a:latin typeface="Times New Roman"/>
                <a:cs typeface="Times New Roman"/>
              </a:rPr>
              <a:t>s</a:t>
            </a:r>
            <a:r>
              <a:rPr sz="1800" spc="25" dirty="0">
                <a:solidFill>
                  <a:srgbClr val="312A34"/>
                </a:solidFill>
                <a:latin typeface="Times New Roman"/>
                <a:cs typeface="Times New Roman"/>
              </a:rPr>
              <a:t>r</a:t>
            </a:r>
            <a:r>
              <a:rPr sz="1800" spc="30" dirty="0">
                <a:solidFill>
                  <a:srgbClr val="312A34"/>
                </a:solidFill>
                <a:latin typeface="Times New Roman"/>
                <a:cs typeface="Times New Roman"/>
              </a:rPr>
              <a:t>emain</a:t>
            </a:r>
            <a:r>
              <a:rPr sz="1800" spc="-75" dirty="0">
                <a:solidFill>
                  <a:srgbClr val="312A34"/>
                </a:solidFill>
                <a:latin typeface="Times New Roman"/>
                <a:cs typeface="Times New Roman"/>
              </a:rPr>
              <a:t> </a:t>
            </a:r>
            <a:r>
              <a:rPr sz="1800" spc="25" dirty="0">
                <a:solidFill>
                  <a:srgbClr val="312A34"/>
                </a:solidFill>
                <a:latin typeface="Times New Roman"/>
                <a:cs typeface="Times New Roman"/>
              </a:rPr>
              <a:t>the</a:t>
            </a:r>
            <a:r>
              <a:rPr sz="1800" spc="15" dirty="0">
                <a:solidFill>
                  <a:srgbClr val="312A34"/>
                </a:solidFill>
                <a:latin typeface="Times New Roman"/>
                <a:cs typeface="Times New Roman"/>
              </a:rPr>
              <a:t> </a:t>
            </a:r>
            <a:r>
              <a:rPr sz="1800" spc="95" dirty="0">
                <a:solidFill>
                  <a:srgbClr val="312A34"/>
                </a:solidFill>
                <a:latin typeface="Times New Roman"/>
                <a:cs typeface="Times New Roman"/>
              </a:rPr>
              <a:t>p</a:t>
            </a:r>
            <a:r>
              <a:rPr sz="1800" spc="15" dirty="0">
                <a:solidFill>
                  <a:srgbClr val="312A34"/>
                </a:solidFill>
                <a:latin typeface="Times New Roman"/>
                <a:cs typeface="Times New Roman"/>
              </a:rPr>
              <a:t>r</a:t>
            </a:r>
            <a:r>
              <a:rPr sz="1800" spc="85" dirty="0">
                <a:solidFill>
                  <a:srgbClr val="312A34"/>
                </a:solidFill>
                <a:latin typeface="Times New Roman"/>
                <a:cs typeface="Times New Roman"/>
              </a:rPr>
              <a:t>e</a:t>
            </a:r>
            <a:r>
              <a:rPr sz="1800" spc="-50" dirty="0">
                <a:solidFill>
                  <a:srgbClr val="312A34"/>
                </a:solidFill>
                <a:latin typeface="Times New Roman"/>
                <a:cs typeface="Times New Roman"/>
              </a:rPr>
              <a:t>f</a:t>
            </a:r>
            <a:r>
              <a:rPr sz="1800" spc="60" dirty="0">
                <a:solidFill>
                  <a:srgbClr val="312A34"/>
                </a:solidFill>
                <a:latin typeface="Times New Roman"/>
                <a:cs typeface="Times New Roman"/>
              </a:rPr>
              <a:t>er</a:t>
            </a:r>
            <a:r>
              <a:rPr sz="1800" spc="-60" dirty="0">
                <a:solidFill>
                  <a:srgbClr val="312A34"/>
                </a:solidFill>
                <a:latin typeface="Times New Roman"/>
                <a:cs typeface="Times New Roman"/>
              </a:rPr>
              <a:t>r</a:t>
            </a:r>
            <a:r>
              <a:rPr sz="1800" spc="5" dirty="0">
                <a:solidFill>
                  <a:srgbClr val="312A34"/>
                </a:solidFill>
                <a:latin typeface="Times New Roman"/>
                <a:cs typeface="Times New Roman"/>
              </a:rPr>
              <a:t>e</a:t>
            </a:r>
            <a:r>
              <a:rPr sz="1800" spc="135" dirty="0">
                <a:solidFill>
                  <a:srgbClr val="312A34"/>
                </a:solidFill>
                <a:latin typeface="Times New Roman"/>
                <a:cs typeface="Times New Roman"/>
              </a:rPr>
              <a:t>d</a:t>
            </a:r>
            <a:r>
              <a:rPr sz="1800" spc="40" dirty="0">
                <a:solidFill>
                  <a:srgbClr val="312A34"/>
                </a:solidFill>
                <a:latin typeface="Times New Roman"/>
                <a:cs typeface="Times New Roman"/>
              </a:rPr>
              <a:t> </a:t>
            </a:r>
            <a:r>
              <a:rPr sz="1800" u="sng" spc="-5" dirty="0">
                <a:solidFill>
                  <a:srgbClr val="312A34"/>
                </a:solidFill>
                <a:latin typeface="Times New Roman"/>
                <a:cs typeface="Times New Roman"/>
              </a:rPr>
              <a:t>m</a:t>
            </a:r>
            <a:r>
              <a:rPr sz="1800" spc="-5" dirty="0">
                <a:solidFill>
                  <a:srgbClr val="312A34"/>
                </a:solidFill>
                <a:latin typeface="Times New Roman"/>
                <a:cs typeface="Times New Roman"/>
              </a:rPr>
              <a:t>ethod</a:t>
            </a:r>
            <a:r>
              <a:rPr sz="1800" spc="175" dirty="0">
                <a:solidFill>
                  <a:srgbClr val="312A34"/>
                </a:solidFill>
                <a:latin typeface="Times New Roman"/>
                <a:cs typeface="Times New Roman"/>
              </a:rPr>
              <a:t> </a:t>
            </a:r>
            <a:r>
              <a:rPr sz="1800" spc="65" dirty="0">
                <a:solidFill>
                  <a:srgbClr val="312A34"/>
                </a:solidFill>
                <a:latin typeface="Times New Roman"/>
                <a:cs typeface="Times New Roman"/>
              </a:rPr>
              <a:t>of</a:t>
            </a:r>
            <a:r>
              <a:rPr sz="1800" spc="70" dirty="0">
                <a:solidFill>
                  <a:srgbClr val="312A34"/>
                </a:solidFill>
                <a:latin typeface="Times New Roman"/>
                <a:cs typeface="Times New Roman"/>
              </a:rPr>
              <a:t> </a:t>
            </a:r>
            <a:r>
              <a:rPr sz="1800" spc="35" dirty="0">
                <a:solidFill>
                  <a:srgbClr val="312A34"/>
                </a:solidFill>
                <a:latin typeface="Times New Roman"/>
                <a:cs typeface="Times New Roman"/>
              </a:rPr>
              <a:t>H</a:t>
            </a:r>
            <a:r>
              <a:rPr sz="1800" spc="-25" dirty="0">
                <a:solidFill>
                  <a:srgbClr val="312A34"/>
                </a:solidFill>
                <a:latin typeface="Times New Roman"/>
                <a:cs typeface="Times New Roman"/>
              </a:rPr>
              <a:t>R</a:t>
            </a:r>
            <a:r>
              <a:rPr sz="1800" spc="160" dirty="0">
                <a:solidFill>
                  <a:srgbClr val="312A34"/>
                </a:solidFill>
                <a:latin typeface="Times New Roman"/>
                <a:cs typeface="Times New Roman"/>
              </a:rPr>
              <a:t>T</a:t>
            </a:r>
            <a:r>
              <a:rPr sz="1800" dirty="0">
                <a:solidFill>
                  <a:srgbClr val="312A34"/>
                </a:solidFill>
                <a:latin typeface="Times New Roman"/>
                <a:cs typeface="Times New Roman"/>
              </a:rPr>
              <a:t>	</a:t>
            </a:r>
            <a:r>
              <a:rPr sz="1800" spc="10" dirty="0">
                <a:solidFill>
                  <a:srgbClr val="312A34"/>
                </a:solidFill>
                <a:latin typeface="Times New Roman"/>
                <a:cs typeface="Times New Roman"/>
              </a:rPr>
              <a:t>urther</a:t>
            </a:r>
            <a:r>
              <a:rPr sz="1800" spc="200" dirty="0">
                <a:solidFill>
                  <a:srgbClr val="312A34"/>
                </a:solidFill>
                <a:latin typeface="Times New Roman"/>
                <a:cs typeface="Times New Roman"/>
              </a:rPr>
              <a:t> </a:t>
            </a:r>
            <a:r>
              <a:rPr sz="1800" spc="5" dirty="0">
                <a:solidFill>
                  <a:srgbClr val="312A34"/>
                </a:solidFill>
                <a:latin typeface="Times New Roman"/>
                <a:cs typeface="Times New Roman"/>
              </a:rPr>
              <a:t>randomized</a:t>
            </a:r>
            <a:r>
              <a:rPr sz="1800" dirty="0">
                <a:solidFill>
                  <a:srgbClr val="312A34"/>
                </a:solidFill>
                <a:latin typeface="Times New Roman"/>
                <a:cs typeface="Times New Roman"/>
              </a:rPr>
              <a:t> </a:t>
            </a:r>
            <a:r>
              <a:rPr sz="1800" spc="-220" dirty="0">
                <a:solidFill>
                  <a:srgbClr val="312A34"/>
                </a:solidFill>
                <a:latin typeface="Times New Roman"/>
                <a:cs typeface="Times New Roman"/>
              </a:rPr>
              <a:t> </a:t>
            </a:r>
            <a:r>
              <a:rPr sz="1800" spc="5" dirty="0">
                <a:solidFill>
                  <a:srgbClr val="312A34"/>
                </a:solidFill>
                <a:latin typeface="Times New Roman"/>
                <a:cs typeface="Times New Roman"/>
              </a:rPr>
              <a:t>c</a:t>
            </a:r>
            <a:r>
              <a:rPr sz="1800" spc="30" dirty="0">
                <a:solidFill>
                  <a:srgbClr val="312A34"/>
                </a:solidFill>
                <a:latin typeface="Times New Roman"/>
                <a:cs typeface="Times New Roman"/>
              </a:rPr>
              <a:t>ontroll</a:t>
            </a:r>
            <a:r>
              <a:rPr sz="1800" spc="5" dirty="0">
                <a:solidFill>
                  <a:srgbClr val="312A34"/>
                </a:solidFill>
                <a:latin typeface="Times New Roman"/>
                <a:cs typeface="Times New Roman"/>
              </a:rPr>
              <a:t>e</a:t>
            </a:r>
            <a:r>
              <a:rPr sz="1800" spc="35" dirty="0">
                <a:solidFill>
                  <a:srgbClr val="312A34"/>
                </a:solidFill>
                <a:latin typeface="Times New Roman"/>
                <a:cs typeface="Times New Roman"/>
              </a:rPr>
              <a:t>d</a:t>
            </a:r>
            <a:r>
              <a:rPr sz="1800" spc="50" dirty="0">
                <a:solidFill>
                  <a:srgbClr val="312A34"/>
                </a:solidFill>
                <a:latin typeface="Times New Roman"/>
                <a:cs typeface="Times New Roman"/>
              </a:rPr>
              <a:t> </a:t>
            </a:r>
            <a:r>
              <a:rPr sz="1800" spc="45" dirty="0">
                <a:solidFill>
                  <a:srgbClr val="312A34"/>
                </a:solidFill>
                <a:latin typeface="Times New Roman"/>
                <a:cs typeface="Times New Roman"/>
              </a:rPr>
              <a:t>tr</a:t>
            </a:r>
            <a:r>
              <a:rPr sz="1800" spc="5" dirty="0">
                <a:solidFill>
                  <a:srgbClr val="312A34"/>
                </a:solidFill>
                <a:latin typeface="Times New Roman"/>
                <a:cs typeface="Times New Roman"/>
              </a:rPr>
              <a:t>i</a:t>
            </a:r>
            <a:r>
              <a:rPr sz="1800" spc="75" dirty="0">
                <a:solidFill>
                  <a:srgbClr val="312A34"/>
                </a:solidFill>
                <a:latin typeface="Times New Roman"/>
                <a:cs typeface="Times New Roman"/>
              </a:rPr>
              <a:t>a</a:t>
            </a:r>
            <a:r>
              <a:rPr sz="1800" spc="-35" dirty="0">
                <a:solidFill>
                  <a:srgbClr val="312A34"/>
                </a:solidFill>
                <a:latin typeface="Times New Roman"/>
                <a:cs typeface="Times New Roman"/>
              </a:rPr>
              <a:t>l</a:t>
            </a:r>
            <a:r>
              <a:rPr sz="1800" spc="200" dirty="0">
                <a:solidFill>
                  <a:srgbClr val="312A34"/>
                </a:solidFill>
                <a:latin typeface="Times New Roman"/>
                <a:cs typeface="Times New Roman"/>
              </a:rPr>
              <a:t>s</a:t>
            </a:r>
            <a:r>
              <a:rPr sz="1800" spc="-95" dirty="0">
                <a:solidFill>
                  <a:srgbClr val="312A34"/>
                </a:solidFill>
                <a:latin typeface="Times New Roman"/>
                <a:cs typeface="Times New Roman"/>
              </a:rPr>
              <a:t> </a:t>
            </a:r>
            <a:r>
              <a:rPr sz="1800" spc="90" dirty="0">
                <a:solidFill>
                  <a:srgbClr val="312A34"/>
                </a:solidFill>
                <a:latin typeface="Times New Roman"/>
                <a:cs typeface="Times New Roman"/>
              </a:rPr>
              <a:t>a</a:t>
            </a:r>
            <a:r>
              <a:rPr sz="1800" spc="-60" dirty="0">
                <a:solidFill>
                  <a:srgbClr val="312A34"/>
                </a:solidFill>
                <a:latin typeface="Times New Roman"/>
                <a:cs typeface="Times New Roman"/>
              </a:rPr>
              <a:t>r</a:t>
            </a:r>
            <a:r>
              <a:rPr sz="1800" spc="130" dirty="0">
                <a:solidFill>
                  <a:srgbClr val="312A34"/>
                </a:solidFill>
                <a:latin typeface="Times New Roman"/>
                <a:cs typeface="Times New Roman"/>
              </a:rPr>
              <a:t>e</a:t>
            </a:r>
            <a:r>
              <a:rPr sz="1800" spc="55" dirty="0">
                <a:solidFill>
                  <a:srgbClr val="312A34"/>
                </a:solidFill>
                <a:latin typeface="Times New Roman"/>
                <a:cs typeface="Times New Roman"/>
              </a:rPr>
              <a:t> </a:t>
            </a:r>
            <a:r>
              <a:rPr sz="1800" spc="15" dirty="0">
                <a:solidFill>
                  <a:srgbClr val="312A34"/>
                </a:solidFill>
                <a:latin typeface="Times New Roman"/>
                <a:cs typeface="Times New Roman"/>
              </a:rPr>
              <a:t>n</a:t>
            </a:r>
            <a:r>
              <a:rPr sz="1800" spc="-10" dirty="0">
                <a:solidFill>
                  <a:srgbClr val="312A34"/>
                </a:solidFill>
                <a:latin typeface="Times New Roman"/>
                <a:cs typeface="Times New Roman"/>
              </a:rPr>
              <a:t>e</a:t>
            </a:r>
            <a:r>
              <a:rPr sz="1800" spc="5" dirty="0">
                <a:solidFill>
                  <a:srgbClr val="312A34"/>
                </a:solidFill>
                <a:latin typeface="Times New Roman"/>
                <a:cs typeface="Times New Roman"/>
              </a:rPr>
              <a:t>e</a:t>
            </a:r>
            <a:r>
              <a:rPr sz="1800" spc="95" dirty="0">
                <a:solidFill>
                  <a:srgbClr val="312A34"/>
                </a:solidFill>
                <a:latin typeface="Times New Roman"/>
                <a:cs typeface="Times New Roman"/>
              </a:rPr>
              <a:t>d</a:t>
            </a:r>
            <a:r>
              <a:rPr sz="1800" spc="-5" dirty="0">
                <a:solidFill>
                  <a:srgbClr val="312A34"/>
                </a:solidFill>
                <a:latin typeface="Times New Roman"/>
                <a:cs typeface="Times New Roman"/>
              </a:rPr>
              <a:t>e</a:t>
            </a:r>
            <a:r>
              <a:rPr sz="1800" spc="135" dirty="0">
                <a:solidFill>
                  <a:srgbClr val="312A34"/>
                </a:solidFill>
                <a:latin typeface="Times New Roman"/>
                <a:cs typeface="Times New Roman"/>
              </a:rPr>
              <a:t>d</a:t>
            </a:r>
            <a:r>
              <a:rPr sz="1800" spc="-50" dirty="0">
                <a:solidFill>
                  <a:srgbClr val="312A34"/>
                </a:solidFill>
                <a:latin typeface="Times New Roman"/>
                <a:cs typeface="Times New Roman"/>
              </a:rPr>
              <a:t> </a:t>
            </a:r>
            <a:r>
              <a:rPr sz="1800" spc="45" dirty="0">
                <a:solidFill>
                  <a:srgbClr val="312A34"/>
                </a:solidFill>
                <a:latin typeface="Times New Roman"/>
                <a:cs typeface="Times New Roman"/>
              </a:rPr>
              <a:t>to</a:t>
            </a:r>
            <a:r>
              <a:rPr sz="1800" spc="30" dirty="0">
                <a:solidFill>
                  <a:srgbClr val="312A34"/>
                </a:solidFill>
                <a:latin typeface="Times New Roman"/>
                <a:cs typeface="Times New Roman"/>
              </a:rPr>
              <a:t> </a:t>
            </a:r>
            <a:r>
              <a:rPr sz="1800" spc="25" dirty="0">
                <a:solidFill>
                  <a:srgbClr val="312A34"/>
                </a:solidFill>
                <a:latin typeface="Times New Roman"/>
                <a:cs typeface="Times New Roman"/>
              </a:rPr>
              <a:t>delineate</a:t>
            </a:r>
            <a:r>
              <a:rPr sz="1800" spc="85" dirty="0">
                <a:solidFill>
                  <a:srgbClr val="312A34"/>
                </a:solidFill>
                <a:latin typeface="Times New Roman"/>
                <a:cs typeface="Times New Roman"/>
              </a:rPr>
              <a:t> </a:t>
            </a:r>
            <a:r>
              <a:rPr sz="1800" spc="25" dirty="0">
                <a:solidFill>
                  <a:srgbClr val="312A34"/>
                </a:solidFill>
                <a:latin typeface="Times New Roman"/>
                <a:cs typeface="Times New Roman"/>
              </a:rPr>
              <a:t>th</a:t>
            </a:r>
            <a:r>
              <a:rPr sz="1800" spc="-10" dirty="0">
                <a:solidFill>
                  <a:srgbClr val="312A34"/>
                </a:solidFill>
                <a:latin typeface="Times New Roman"/>
                <a:cs typeface="Times New Roman"/>
              </a:rPr>
              <a:t>e</a:t>
            </a:r>
            <a:r>
              <a:rPr sz="1800" spc="70" dirty="0">
                <a:solidFill>
                  <a:srgbClr val="312A34"/>
                </a:solidFill>
                <a:latin typeface="Times New Roman"/>
                <a:cs typeface="Times New Roman"/>
              </a:rPr>
              <a:t>se</a:t>
            </a:r>
            <a:endParaRPr sz="1800">
              <a:latin typeface="Times New Roman"/>
              <a:cs typeface="Times New Roman"/>
            </a:endParaRPr>
          </a:p>
          <a:p>
            <a:pPr marL="297815">
              <a:lnSpc>
                <a:spcPct val="100000"/>
              </a:lnSpc>
              <a:spcBef>
                <a:spcPts val="450"/>
              </a:spcBef>
            </a:pPr>
            <a:r>
              <a:rPr sz="1250" spc="420" dirty="0">
                <a:solidFill>
                  <a:srgbClr val="312A34"/>
                </a:solidFill>
                <a:latin typeface="Arial"/>
                <a:cs typeface="Arial"/>
              </a:rPr>
              <a:t>1 </a:t>
            </a:r>
            <a:r>
              <a:rPr sz="1250" spc="-20" dirty="0">
                <a:solidFill>
                  <a:srgbClr val="312A34"/>
                </a:solidFill>
                <a:latin typeface="Arial"/>
                <a:cs typeface="Arial"/>
              </a:rPr>
              <a:t> </a:t>
            </a:r>
            <a:r>
              <a:rPr sz="1800" spc="30" dirty="0">
                <a:solidFill>
                  <a:srgbClr val="312A34"/>
                </a:solidFill>
                <a:latin typeface="Times New Roman"/>
                <a:cs typeface="Times New Roman"/>
              </a:rPr>
              <a:t>erenc</a:t>
            </a:r>
            <a:r>
              <a:rPr sz="1800" spc="5" dirty="0">
                <a:solidFill>
                  <a:srgbClr val="312A34"/>
                </a:solidFill>
                <a:latin typeface="Times New Roman"/>
                <a:cs typeface="Times New Roman"/>
              </a:rPr>
              <a:t>e</a:t>
            </a:r>
            <a:r>
              <a:rPr sz="1800" spc="375" dirty="0">
                <a:solidFill>
                  <a:srgbClr val="312A34"/>
                </a:solidFill>
                <a:latin typeface="Times New Roman"/>
                <a:cs typeface="Times New Roman"/>
              </a:rPr>
              <a:t>s</a:t>
            </a:r>
            <a:r>
              <a:rPr sz="1800" spc="45" dirty="0">
                <a:solidFill>
                  <a:srgbClr val="312A34"/>
                </a:solidFill>
                <a:latin typeface="Times New Roman"/>
                <a:cs typeface="Times New Roman"/>
              </a:rPr>
              <a:t>more</a:t>
            </a:r>
            <a:r>
              <a:rPr sz="1800" spc="-20" dirty="0">
                <a:solidFill>
                  <a:srgbClr val="312A34"/>
                </a:solidFill>
                <a:latin typeface="Times New Roman"/>
                <a:cs typeface="Times New Roman"/>
              </a:rPr>
              <a:t> </a:t>
            </a:r>
            <a:r>
              <a:rPr sz="1800" spc="130" dirty="0">
                <a:solidFill>
                  <a:srgbClr val="312A34"/>
                </a:solidFill>
                <a:latin typeface="Times New Roman"/>
                <a:cs typeface="Times New Roman"/>
              </a:rPr>
              <a:t>c</a:t>
            </a:r>
            <a:r>
              <a:rPr sz="1800" spc="-35" dirty="0">
                <a:solidFill>
                  <a:srgbClr val="312A34"/>
                </a:solidFill>
                <a:latin typeface="Times New Roman"/>
                <a:cs typeface="Times New Roman"/>
              </a:rPr>
              <a:t> </a:t>
            </a:r>
            <a:r>
              <a:rPr sz="1800" spc="5" dirty="0">
                <a:solidFill>
                  <a:srgbClr val="312A34"/>
                </a:solidFill>
                <a:latin typeface="Times New Roman"/>
                <a:cs typeface="Times New Roman"/>
              </a:rPr>
              <a:t>e</a:t>
            </a:r>
            <a:r>
              <a:rPr sz="1800" spc="80" dirty="0">
                <a:solidFill>
                  <a:srgbClr val="312A34"/>
                </a:solidFill>
                <a:latin typeface="Times New Roman"/>
                <a:cs typeface="Times New Roman"/>
              </a:rPr>
              <a:t>ar</a:t>
            </a:r>
            <a:r>
              <a:rPr sz="1800" spc="-40" dirty="0">
                <a:solidFill>
                  <a:srgbClr val="312A34"/>
                </a:solidFill>
                <a:latin typeface="Times New Roman"/>
                <a:cs typeface="Times New Roman"/>
              </a:rPr>
              <a:t> </a:t>
            </a:r>
            <a:r>
              <a:rPr sz="1800" spc="175" dirty="0">
                <a:solidFill>
                  <a:srgbClr val="312A34"/>
                </a:solidFill>
                <a:latin typeface="Times New Roman"/>
                <a:cs typeface="Times New Roman"/>
              </a:rPr>
              <a:t>y</a:t>
            </a:r>
            <a:r>
              <a:rPr sz="1800" spc="165" dirty="0">
                <a:solidFill>
                  <a:srgbClr val="49444F"/>
                </a:solidFill>
                <a:latin typeface="Times New Roman"/>
                <a:cs typeface="Times New Roman"/>
              </a:rPr>
              <a:t>.</a:t>
            </a:r>
            <a:endParaRPr sz="1800">
              <a:latin typeface="Times New Roman"/>
              <a:cs typeface="Times New Roman"/>
            </a:endParaRPr>
          </a:p>
        </p:txBody>
      </p:sp>
      <p:sp>
        <p:nvSpPr>
          <p:cNvPr id="4" name="object 4"/>
          <p:cNvSpPr txBox="1"/>
          <p:nvPr/>
        </p:nvSpPr>
        <p:spPr>
          <a:xfrm>
            <a:off x="2122041" y="5427588"/>
            <a:ext cx="5461635" cy="789960"/>
          </a:xfrm>
          <a:prstGeom prst="rect">
            <a:avLst/>
          </a:prstGeom>
        </p:spPr>
        <p:txBody>
          <a:bodyPr vert="horz" wrap="square" lIns="0" tIns="0" rIns="0" bIns="0" rtlCol="0">
            <a:spAutoFit/>
          </a:bodyPr>
          <a:lstStyle/>
          <a:p>
            <a:pPr marL="34925">
              <a:lnSpc>
                <a:spcPct val="100000"/>
              </a:lnSpc>
            </a:pPr>
            <a:r>
              <a:rPr lang="fr-CA" sz="2800" b="1" spc="145" dirty="0" smtClean="0">
                <a:solidFill>
                  <a:srgbClr val="312A34"/>
                </a:solidFill>
                <a:latin typeface="Times New Roman"/>
                <a:cs typeface="Times New Roman"/>
              </a:rPr>
              <a:t>Conflit d’intérêt dans l’énoncé</a:t>
            </a:r>
            <a:endParaRPr sz="2800" dirty="0">
              <a:latin typeface="Times New Roman"/>
              <a:cs typeface="Times New Roman"/>
            </a:endParaRPr>
          </a:p>
          <a:p>
            <a:pPr marL="12700">
              <a:lnSpc>
                <a:spcPct val="100000"/>
              </a:lnSpc>
              <a:spcBef>
                <a:spcPts val="409"/>
              </a:spcBef>
            </a:pPr>
            <a:r>
              <a:rPr sz="2000" spc="80" dirty="0">
                <a:solidFill>
                  <a:srgbClr val="605964"/>
                </a:solidFill>
                <a:latin typeface="Times New Roman"/>
                <a:cs typeface="Times New Roman"/>
              </a:rPr>
              <a:t>K</a:t>
            </a:r>
            <a:r>
              <a:rPr sz="2000" spc="60" dirty="0">
                <a:solidFill>
                  <a:srgbClr val="605964"/>
                </a:solidFill>
                <a:latin typeface="Times New Roman"/>
                <a:cs typeface="Times New Roman"/>
              </a:rPr>
              <a:t>ent</a:t>
            </a:r>
            <a:r>
              <a:rPr sz="2000" spc="-80" dirty="0">
                <a:solidFill>
                  <a:srgbClr val="605964"/>
                </a:solidFill>
                <a:latin typeface="Times New Roman"/>
                <a:cs typeface="Times New Roman"/>
              </a:rPr>
              <a:t> </a:t>
            </a:r>
            <a:r>
              <a:rPr sz="2000" spc="70" dirty="0">
                <a:solidFill>
                  <a:srgbClr val="49444F"/>
                </a:solidFill>
                <a:latin typeface="Times New Roman"/>
                <a:cs typeface="Times New Roman"/>
              </a:rPr>
              <a:t>H</a:t>
            </a:r>
            <a:r>
              <a:rPr sz="2000" spc="90" dirty="0">
                <a:solidFill>
                  <a:srgbClr val="49444F"/>
                </a:solidFill>
                <a:latin typeface="Times New Roman"/>
                <a:cs typeface="Times New Roman"/>
              </a:rPr>
              <a:t>o</a:t>
            </a:r>
            <a:r>
              <a:rPr sz="2000" spc="-20" dirty="0">
                <a:solidFill>
                  <a:srgbClr val="4B627B"/>
                </a:solidFill>
                <a:latin typeface="Times New Roman"/>
                <a:cs typeface="Times New Roman"/>
              </a:rPr>
              <a:t>l</a:t>
            </a:r>
            <a:r>
              <a:rPr sz="2000" spc="40" dirty="0">
                <a:solidFill>
                  <a:srgbClr val="49444F"/>
                </a:solidFill>
                <a:latin typeface="Times New Roman"/>
                <a:cs typeface="Times New Roman"/>
              </a:rPr>
              <a:t>tor</a:t>
            </a:r>
            <a:r>
              <a:rPr sz="2000" spc="120" dirty="0">
                <a:solidFill>
                  <a:srgbClr val="49444F"/>
                </a:solidFill>
                <a:latin typeface="Times New Roman"/>
                <a:cs typeface="Times New Roman"/>
              </a:rPr>
              <a:t>f</a:t>
            </a:r>
            <a:r>
              <a:rPr sz="2000" spc="105" dirty="0">
                <a:solidFill>
                  <a:srgbClr val="6E7085"/>
                </a:solidFill>
                <a:latin typeface="Times New Roman"/>
                <a:cs typeface="Times New Roman"/>
              </a:rPr>
              <a:t>,</a:t>
            </a:r>
            <a:r>
              <a:rPr sz="2000" spc="-120" dirty="0">
                <a:solidFill>
                  <a:srgbClr val="6E7085"/>
                </a:solidFill>
                <a:latin typeface="Times New Roman"/>
                <a:cs typeface="Times New Roman"/>
              </a:rPr>
              <a:t> </a:t>
            </a:r>
            <a:r>
              <a:rPr sz="2000" spc="30" dirty="0">
                <a:solidFill>
                  <a:srgbClr val="49444F"/>
                </a:solidFill>
                <a:latin typeface="Times New Roman"/>
                <a:cs typeface="Times New Roman"/>
              </a:rPr>
              <a:t>MD</a:t>
            </a:r>
            <a:r>
              <a:rPr sz="2000" spc="75" dirty="0">
                <a:solidFill>
                  <a:srgbClr val="49444F"/>
                </a:solidFill>
                <a:latin typeface="Times New Roman"/>
                <a:cs typeface="Times New Roman"/>
              </a:rPr>
              <a:t> </a:t>
            </a:r>
            <a:r>
              <a:rPr sz="2000" spc="-15" dirty="0">
                <a:solidFill>
                  <a:srgbClr val="605964"/>
                </a:solidFill>
                <a:latin typeface="Times New Roman"/>
                <a:cs typeface="Times New Roman"/>
              </a:rPr>
              <a:t>d</a:t>
            </a:r>
            <a:r>
              <a:rPr sz="2000" spc="95" dirty="0">
                <a:solidFill>
                  <a:srgbClr val="605964"/>
                </a:solidFill>
                <a:latin typeface="Times New Roman"/>
                <a:cs typeface="Times New Roman"/>
              </a:rPr>
              <a:t>i</a:t>
            </a:r>
            <a:r>
              <a:rPr sz="2000" spc="5" dirty="0">
                <a:solidFill>
                  <a:srgbClr val="605964"/>
                </a:solidFill>
                <a:latin typeface="Times New Roman"/>
                <a:cs typeface="Times New Roman"/>
              </a:rPr>
              <a:t>s</a:t>
            </a:r>
            <a:r>
              <a:rPr sz="2000" spc="45" dirty="0">
                <a:solidFill>
                  <a:srgbClr val="605964"/>
                </a:solidFill>
                <a:latin typeface="Times New Roman"/>
                <a:cs typeface="Times New Roman"/>
              </a:rPr>
              <a:t>clo</a:t>
            </a:r>
            <a:r>
              <a:rPr sz="2000" spc="-45" dirty="0">
                <a:solidFill>
                  <a:srgbClr val="605964"/>
                </a:solidFill>
                <a:latin typeface="Times New Roman"/>
                <a:cs typeface="Times New Roman"/>
              </a:rPr>
              <a:t>s</a:t>
            </a:r>
            <a:r>
              <a:rPr sz="2000" spc="80" dirty="0">
                <a:solidFill>
                  <a:srgbClr val="605964"/>
                </a:solidFill>
                <a:latin typeface="Times New Roman"/>
                <a:cs typeface="Times New Roman"/>
              </a:rPr>
              <a:t>es</a:t>
            </a:r>
            <a:r>
              <a:rPr sz="2000" spc="-85" dirty="0">
                <a:solidFill>
                  <a:srgbClr val="605964"/>
                </a:solidFill>
                <a:latin typeface="Times New Roman"/>
                <a:cs typeface="Times New Roman"/>
              </a:rPr>
              <a:t> </a:t>
            </a:r>
            <a:r>
              <a:rPr sz="2000" spc="60" dirty="0">
                <a:solidFill>
                  <a:srgbClr val="49444F"/>
                </a:solidFill>
                <a:latin typeface="Times New Roman"/>
                <a:cs typeface="Times New Roman"/>
              </a:rPr>
              <a:t>no</a:t>
            </a:r>
            <a:r>
              <a:rPr sz="2000" spc="-15" dirty="0">
                <a:solidFill>
                  <a:srgbClr val="49444F"/>
                </a:solidFill>
                <a:latin typeface="Times New Roman"/>
                <a:cs typeface="Times New Roman"/>
              </a:rPr>
              <a:t> </a:t>
            </a:r>
            <a:r>
              <a:rPr sz="2000" spc="20" dirty="0">
                <a:solidFill>
                  <a:srgbClr val="605964"/>
                </a:solidFill>
                <a:latin typeface="Times New Roman"/>
                <a:cs typeface="Times New Roman"/>
              </a:rPr>
              <a:t>conflicts</a:t>
            </a:r>
            <a:r>
              <a:rPr sz="2000" spc="55" dirty="0">
                <a:solidFill>
                  <a:srgbClr val="605964"/>
                </a:solidFill>
                <a:latin typeface="Times New Roman"/>
                <a:cs typeface="Times New Roman"/>
              </a:rPr>
              <a:t> </a:t>
            </a:r>
            <a:r>
              <a:rPr sz="2000" spc="65" dirty="0">
                <a:solidFill>
                  <a:srgbClr val="605964"/>
                </a:solidFill>
                <a:latin typeface="Times New Roman"/>
                <a:cs typeface="Times New Roman"/>
              </a:rPr>
              <a:t>of</a:t>
            </a:r>
            <a:r>
              <a:rPr sz="2000" spc="35" dirty="0">
                <a:solidFill>
                  <a:srgbClr val="605964"/>
                </a:solidFill>
                <a:latin typeface="Times New Roman"/>
                <a:cs typeface="Times New Roman"/>
              </a:rPr>
              <a:t> </a:t>
            </a:r>
            <a:r>
              <a:rPr sz="2000" spc="50" dirty="0">
                <a:solidFill>
                  <a:srgbClr val="605964"/>
                </a:solidFill>
                <a:latin typeface="Times New Roman"/>
                <a:cs typeface="Times New Roman"/>
              </a:rPr>
              <a:t>in</a:t>
            </a:r>
            <a:r>
              <a:rPr sz="2000" spc="-65" dirty="0">
                <a:solidFill>
                  <a:srgbClr val="605964"/>
                </a:solidFill>
                <a:latin typeface="Times New Roman"/>
                <a:cs typeface="Times New Roman"/>
              </a:rPr>
              <a:t>t</a:t>
            </a:r>
            <a:r>
              <a:rPr sz="2000" spc="45" dirty="0">
                <a:solidFill>
                  <a:srgbClr val="605964"/>
                </a:solidFill>
                <a:latin typeface="Times New Roman"/>
                <a:cs typeface="Times New Roman"/>
              </a:rPr>
              <a:t>ere</a:t>
            </a:r>
            <a:r>
              <a:rPr sz="2000" spc="-130" dirty="0">
                <a:solidFill>
                  <a:srgbClr val="605964"/>
                </a:solidFill>
                <a:latin typeface="Times New Roman"/>
                <a:cs typeface="Times New Roman"/>
              </a:rPr>
              <a:t>s</a:t>
            </a:r>
            <a:r>
              <a:rPr sz="2000" spc="540" dirty="0">
                <a:solidFill>
                  <a:srgbClr val="605964"/>
                </a:solidFill>
                <a:latin typeface="Times New Roman"/>
                <a:cs typeface="Times New Roman"/>
              </a:rPr>
              <a:t>t</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748915"/>
          </a:xfrm>
          <a:prstGeom prst="rect">
            <a:avLst/>
          </a:prstGeom>
        </p:spPr>
        <p:txBody>
          <a:bodyPr vert="horz" wrap="square" lIns="0" tIns="71112" rIns="0" bIns="0" rtlCol="0">
            <a:spAutoFit/>
          </a:bodyPr>
          <a:lstStyle/>
          <a:p>
            <a:pPr marL="1033780" algn="ctr">
              <a:lnSpc>
                <a:spcPct val="100000"/>
              </a:lnSpc>
            </a:pPr>
            <a:r>
              <a:rPr lang="fr-CA" b="0" u="none" dirty="0" smtClean="0">
                <a:latin typeface="Arial"/>
                <a:cs typeface="Arial"/>
              </a:rPr>
              <a:t>Revisiter « l’affiliation »</a:t>
            </a:r>
            <a:endParaRPr b="0" u="none" dirty="0">
              <a:latin typeface="ＭＳ Ｐゴシック"/>
              <a:cs typeface="ＭＳ Ｐゴシック"/>
            </a:endParaRPr>
          </a:p>
        </p:txBody>
      </p:sp>
      <p:sp>
        <p:nvSpPr>
          <p:cNvPr id="3" name="object 3"/>
          <p:cNvSpPr/>
          <p:nvPr/>
        </p:nvSpPr>
        <p:spPr>
          <a:xfrm>
            <a:off x="3048000" y="1168908"/>
            <a:ext cx="3047987" cy="14721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748915"/>
          </a:xfrm>
          <a:prstGeom prst="rect">
            <a:avLst/>
          </a:prstGeom>
        </p:spPr>
        <p:txBody>
          <a:bodyPr vert="horz" wrap="square" lIns="0" tIns="71112" rIns="0" bIns="0" rtlCol="0">
            <a:spAutoFit/>
          </a:bodyPr>
          <a:lstStyle/>
          <a:p>
            <a:pPr marL="1033780" algn="ctr">
              <a:lnSpc>
                <a:spcPct val="100000"/>
              </a:lnSpc>
            </a:pPr>
            <a:r>
              <a:rPr lang="fr-CA" b="0" u="none" dirty="0"/>
              <a:t>Revisiter « l’affiliation »</a:t>
            </a:r>
            <a:endParaRPr b="0" u="none" dirty="0">
              <a:latin typeface="ＭＳ Ｐゴシック"/>
              <a:cs typeface="ＭＳ Ｐゴシック"/>
            </a:endParaRPr>
          </a:p>
        </p:txBody>
      </p:sp>
      <p:sp>
        <p:nvSpPr>
          <p:cNvPr id="3" name="object 3"/>
          <p:cNvSpPr/>
          <p:nvPr/>
        </p:nvSpPr>
        <p:spPr>
          <a:xfrm>
            <a:off x="3048000" y="1168908"/>
            <a:ext cx="3047987" cy="14721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552700"/>
            <a:ext cx="9144000" cy="20833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76400" y="4369308"/>
            <a:ext cx="6184391" cy="248869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89660" y="4335779"/>
            <a:ext cx="2336291" cy="252222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126269"/>
          </a:xfrm>
          <a:prstGeom prst="rect">
            <a:avLst/>
          </a:prstGeom>
        </p:spPr>
        <p:txBody>
          <a:bodyPr vert="horz" wrap="square" lIns="0" tIns="444817" rIns="0" bIns="0" rtlCol="0">
            <a:spAutoFit/>
          </a:bodyPr>
          <a:lstStyle/>
          <a:p>
            <a:pPr marL="2184400">
              <a:lnSpc>
                <a:spcPct val="100000"/>
              </a:lnSpc>
            </a:pPr>
            <a:r>
              <a:rPr lang="fr-CA" b="0" u="none" spc="-5" dirty="0" smtClean="0">
                <a:latin typeface="Arial"/>
                <a:cs typeface="Arial"/>
              </a:rPr>
              <a:t>La cible à atteindre</a:t>
            </a:r>
            <a:endParaRPr b="0" u="none" dirty="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1565043"/>
          </a:xfrm>
          <a:prstGeom prst="rect">
            <a:avLst/>
          </a:prstGeom>
        </p:spPr>
        <p:txBody>
          <a:bodyPr vert="horz" wrap="square" lIns="0" tIns="330707" rIns="0" bIns="0" rtlCol="0">
            <a:spAutoFit/>
          </a:bodyPr>
          <a:lstStyle/>
          <a:p>
            <a:pPr marL="770255" algn="ctr">
              <a:lnSpc>
                <a:spcPct val="100000"/>
              </a:lnSpc>
            </a:pPr>
            <a:r>
              <a:rPr lang="fr-CA" sz="4000" spc="-5" dirty="0" smtClean="0"/>
              <a:t>Vous ne pouvez pas être trop riche ou trop bas</a:t>
            </a:r>
            <a:endParaRPr sz="4000" dirty="0"/>
          </a:p>
        </p:txBody>
      </p:sp>
      <p:sp>
        <p:nvSpPr>
          <p:cNvPr id="3" name="object 3"/>
          <p:cNvSpPr txBox="1"/>
          <p:nvPr/>
        </p:nvSpPr>
        <p:spPr>
          <a:xfrm>
            <a:off x="609600" y="2209800"/>
            <a:ext cx="7744459" cy="3772828"/>
          </a:xfrm>
          <a:prstGeom prst="rect">
            <a:avLst/>
          </a:prstGeom>
        </p:spPr>
        <p:txBody>
          <a:bodyPr vert="horz" wrap="square" lIns="0" tIns="0" rIns="0" bIns="0" rtlCol="0">
            <a:spAutoFit/>
          </a:bodyPr>
          <a:lstStyle/>
          <a:p>
            <a:pPr marL="355600" marR="27305" indent="-342900">
              <a:lnSpc>
                <a:spcPct val="100000"/>
              </a:lnSpc>
              <a:buChar char="•"/>
              <a:tabLst>
                <a:tab pos="355600" algn="l"/>
              </a:tabLst>
            </a:pPr>
            <a:r>
              <a:rPr lang="fr-CA" sz="3200" spc="-5" dirty="0" smtClean="0">
                <a:latin typeface="Arial"/>
                <a:cs typeface="Arial"/>
              </a:rPr>
              <a:t>Tension artérielle, lipides, A1C, poids, contrôle de la fréquence ET dosage.</a:t>
            </a:r>
            <a:endParaRPr sz="3200" dirty="0">
              <a:latin typeface="Arial"/>
              <a:cs typeface="Arial"/>
            </a:endParaRPr>
          </a:p>
          <a:p>
            <a:pPr marL="355600" marR="5080" indent="-342900">
              <a:lnSpc>
                <a:spcPct val="100000"/>
              </a:lnSpc>
              <a:spcBef>
                <a:spcPts val="770"/>
              </a:spcBef>
              <a:buChar char="•"/>
              <a:tabLst>
                <a:tab pos="355600" algn="l"/>
              </a:tabLst>
            </a:pPr>
            <a:r>
              <a:rPr lang="fr-CA" sz="3200" spc="-5" dirty="0" smtClean="0">
                <a:latin typeface="Arial"/>
                <a:cs typeface="Arial"/>
              </a:rPr>
              <a:t>Tous, lorsque élevés, sont liés à un risque élevé.</a:t>
            </a:r>
            <a:endParaRPr sz="3200" dirty="0">
              <a:latin typeface="Arial"/>
              <a:cs typeface="Arial"/>
            </a:endParaRPr>
          </a:p>
          <a:p>
            <a:pPr>
              <a:lnSpc>
                <a:spcPct val="100000"/>
              </a:lnSpc>
              <a:spcBef>
                <a:spcPts val="30"/>
              </a:spcBef>
              <a:buFont typeface="Arial"/>
              <a:buChar char="•"/>
            </a:pPr>
            <a:endParaRPr sz="4650" dirty="0">
              <a:latin typeface="Times New Roman"/>
              <a:cs typeface="Times New Roman"/>
            </a:endParaRPr>
          </a:p>
          <a:p>
            <a:pPr marL="355600" marR="302895" indent="-342900">
              <a:lnSpc>
                <a:spcPct val="100000"/>
              </a:lnSpc>
              <a:buChar char="•"/>
              <a:tabLst>
                <a:tab pos="355600" algn="l"/>
              </a:tabLst>
            </a:pPr>
            <a:r>
              <a:rPr lang="fr-CA" sz="3200" spc="-5" dirty="0" smtClean="0">
                <a:latin typeface="Arial"/>
                <a:cs typeface="Arial"/>
              </a:rPr>
              <a:t>Donc, les ramener à la « normale » est la solution.</a:t>
            </a:r>
            <a:endParaRPr sz="3200" dirty="0">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147" y="-152400"/>
            <a:ext cx="8351653" cy="1479122"/>
          </a:xfrm>
          <a:prstGeom prst="rect">
            <a:avLst/>
          </a:prstGeom>
        </p:spPr>
        <p:txBody>
          <a:bodyPr vert="horz" wrap="square" lIns="0" tIns="489457" rIns="0" bIns="0" rtlCol="0">
            <a:spAutoFit/>
          </a:bodyPr>
          <a:lstStyle/>
          <a:p>
            <a:pPr marL="193675" algn="ctr">
              <a:lnSpc>
                <a:spcPct val="100000"/>
              </a:lnSpc>
            </a:pPr>
            <a:r>
              <a:rPr lang="fr-CA" sz="3200" spc="-5" dirty="0"/>
              <a:t>Vous ne pouvez pas être trop riche ou trop </a:t>
            </a:r>
            <a:r>
              <a:rPr lang="fr-CA" sz="3200" spc="-5" dirty="0" smtClean="0"/>
              <a:t>bas : cibles</a:t>
            </a:r>
            <a:endParaRPr sz="3600" dirty="0"/>
          </a:p>
        </p:txBody>
      </p:sp>
      <p:sp>
        <p:nvSpPr>
          <p:cNvPr id="3" name="object 3"/>
          <p:cNvSpPr/>
          <p:nvPr/>
        </p:nvSpPr>
        <p:spPr>
          <a:xfrm>
            <a:off x="891539" y="4184269"/>
            <a:ext cx="645160" cy="0"/>
          </a:xfrm>
          <a:custGeom>
            <a:avLst/>
            <a:gdLst/>
            <a:ahLst/>
            <a:cxnLst/>
            <a:rect l="l" t="t" r="r" b="b"/>
            <a:pathLst>
              <a:path w="645160">
                <a:moveTo>
                  <a:pt x="0" y="0"/>
                </a:moveTo>
                <a:lnTo>
                  <a:pt x="644652" y="0"/>
                </a:lnTo>
              </a:path>
            </a:pathLst>
          </a:custGeom>
          <a:ln w="16763">
            <a:solidFill>
              <a:srgbClr val="000000"/>
            </a:solidFill>
          </a:ln>
        </p:spPr>
        <p:txBody>
          <a:bodyPr wrap="square" lIns="0" tIns="0" rIns="0" bIns="0" rtlCol="0"/>
          <a:lstStyle/>
          <a:p>
            <a:endParaRPr/>
          </a:p>
        </p:txBody>
      </p:sp>
      <p:sp>
        <p:nvSpPr>
          <p:cNvPr id="4" name="object 4"/>
          <p:cNvSpPr/>
          <p:nvPr/>
        </p:nvSpPr>
        <p:spPr>
          <a:xfrm>
            <a:off x="891539" y="5726557"/>
            <a:ext cx="1979930" cy="0"/>
          </a:xfrm>
          <a:custGeom>
            <a:avLst/>
            <a:gdLst/>
            <a:ahLst/>
            <a:cxnLst/>
            <a:rect l="l" t="t" r="r" b="b"/>
            <a:pathLst>
              <a:path w="1979930">
                <a:moveTo>
                  <a:pt x="0" y="0"/>
                </a:moveTo>
                <a:lnTo>
                  <a:pt x="1979676" y="0"/>
                </a:lnTo>
              </a:path>
            </a:pathLst>
          </a:custGeom>
          <a:ln w="16763">
            <a:solidFill>
              <a:srgbClr val="000000"/>
            </a:solidFill>
          </a:ln>
        </p:spPr>
        <p:txBody>
          <a:bodyPr wrap="square" lIns="0" tIns="0" rIns="0" bIns="0" rtlCol="0"/>
          <a:lstStyle/>
          <a:p>
            <a:endParaRPr/>
          </a:p>
        </p:txBody>
      </p:sp>
      <p:sp>
        <p:nvSpPr>
          <p:cNvPr id="5" name="object 5"/>
          <p:cNvSpPr txBox="1">
            <a:spLocks noGrp="1"/>
          </p:cNvSpPr>
          <p:nvPr>
            <p:ph type="body" idx="1"/>
          </p:nvPr>
        </p:nvSpPr>
        <p:spPr>
          <a:xfrm>
            <a:off x="152400" y="1447800"/>
            <a:ext cx="8915400" cy="4788490"/>
          </a:xfrm>
          <a:prstGeom prst="rect">
            <a:avLst/>
          </a:prstGeom>
        </p:spPr>
        <p:txBody>
          <a:bodyPr vert="horz" wrap="square" lIns="0" tIns="0" rIns="0" bIns="0" rtlCol="0">
            <a:spAutoFit/>
          </a:bodyPr>
          <a:lstStyle/>
          <a:p>
            <a:pPr marL="605155" marR="213360" indent="-342265">
              <a:lnSpc>
                <a:spcPts val="2810"/>
              </a:lnSpc>
              <a:buChar char="•"/>
              <a:tabLst>
                <a:tab pos="605790" algn="l"/>
              </a:tabLst>
            </a:pPr>
            <a:r>
              <a:rPr u="heavy" spc="5" dirty="0" smtClean="0"/>
              <a:t>L</a:t>
            </a:r>
            <a:r>
              <a:rPr u="heavy" spc="-5" dirty="0" smtClean="0"/>
              <a:t>i</a:t>
            </a:r>
            <a:r>
              <a:rPr u="heavy" spc="5" dirty="0" smtClean="0"/>
              <a:t>p</a:t>
            </a:r>
            <a:r>
              <a:rPr u="heavy" spc="-5" dirty="0" smtClean="0"/>
              <a:t>i</a:t>
            </a:r>
            <a:r>
              <a:rPr u="heavy" spc="5" dirty="0" smtClean="0"/>
              <a:t>d</a:t>
            </a:r>
            <a:r>
              <a:rPr lang="fr-CA" u="heavy" spc="5" dirty="0" smtClean="0"/>
              <a:t>e</a:t>
            </a:r>
            <a:r>
              <a:rPr u="heavy" dirty="0" smtClean="0"/>
              <a:t>s</a:t>
            </a:r>
            <a:r>
              <a:rPr dirty="0"/>
              <a:t>:</a:t>
            </a:r>
            <a:r>
              <a:rPr spc="-20" dirty="0"/>
              <a:t> </a:t>
            </a:r>
            <a:r>
              <a:rPr lang="fr-CA" dirty="0" smtClean="0"/>
              <a:t>AUCUNE </a:t>
            </a:r>
            <a:r>
              <a:rPr lang="fr-CA" spc="5" dirty="0" smtClean="0"/>
              <a:t>étude ne cherche à obtenir des patients à différents niveaux lipidiques.</a:t>
            </a:r>
            <a:endParaRPr spc="-5" dirty="0"/>
          </a:p>
          <a:p>
            <a:pPr marL="250190">
              <a:lnSpc>
                <a:spcPct val="100000"/>
              </a:lnSpc>
              <a:spcBef>
                <a:spcPts val="12"/>
              </a:spcBef>
              <a:buFont typeface="Arial"/>
              <a:buChar char="•"/>
            </a:pPr>
            <a:endParaRPr sz="2750" dirty="0">
              <a:latin typeface="Times New Roman"/>
              <a:cs typeface="Times New Roman"/>
            </a:endParaRPr>
          </a:p>
          <a:p>
            <a:pPr marL="605790" indent="-342900">
              <a:lnSpc>
                <a:spcPct val="100000"/>
              </a:lnSpc>
              <a:buChar char="•"/>
              <a:tabLst>
                <a:tab pos="605790" algn="l"/>
              </a:tabLst>
            </a:pPr>
            <a:r>
              <a:rPr lang="fr-CA" u="heavy" dirty="0" smtClean="0"/>
              <a:t>TA</a:t>
            </a:r>
            <a:r>
              <a:rPr sz="2550" spc="15" baseline="26143" dirty="0" smtClean="0"/>
              <a:t>1</a:t>
            </a:r>
            <a:r>
              <a:rPr sz="2600" dirty="0"/>
              <a:t>:</a:t>
            </a:r>
            <a:r>
              <a:rPr sz="2600" spc="5" dirty="0"/>
              <a:t> </a:t>
            </a:r>
            <a:r>
              <a:rPr lang="fr-CA" sz="2600" dirty="0" smtClean="0"/>
              <a:t>Preuve de </a:t>
            </a:r>
            <a:r>
              <a:rPr sz="2600" spc="5" dirty="0" smtClean="0"/>
              <a:t>130</a:t>
            </a:r>
            <a:r>
              <a:rPr sz="2600" spc="-5" dirty="0" smtClean="0"/>
              <a:t>/</a:t>
            </a:r>
            <a:r>
              <a:rPr sz="2600" spc="5" dirty="0" smtClean="0"/>
              <a:t>8</a:t>
            </a:r>
            <a:r>
              <a:rPr sz="2600" dirty="0" smtClean="0"/>
              <a:t>0 </a:t>
            </a:r>
            <a:r>
              <a:rPr lang="fr-CA" sz="2600" spc="-5" dirty="0" smtClean="0"/>
              <a:t>est inconsistante</a:t>
            </a:r>
            <a:r>
              <a:rPr sz="2600" dirty="0" smtClean="0"/>
              <a:t>,</a:t>
            </a:r>
            <a:endParaRPr sz="2600" dirty="0"/>
          </a:p>
          <a:p>
            <a:pPr marL="1006475" lvl="1" indent="-286385">
              <a:lnSpc>
                <a:spcPct val="100000"/>
              </a:lnSpc>
              <a:spcBef>
                <a:spcPts val="295"/>
              </a:spcBef>
              <a:buChar char="–"/>
              <a:tabLst>
                <a:tab pos="1007110" algn="l"/>
              </a:tabLst>
            </a:pPr>
            <a:r>
              <a:rPr lang="fr-CA" sz="2400" spc="-5" dirty="0" smtClean="0">
                <a:latin typeface="Arial"/>
                <a:cs typeface="Arial"/>
              </a:rPr>
              <a:t>Même dans le diabète, maladie rénale ou MCV existante.</a:t>
            </a:r>
            <a:endParaRPr sz="2400" dirty="0" smtClean="0">
              <a:latin typeface="Arial"/>
              <a:cs typeface="Arial"/>
            </a:endParaRPr>
          </a:p>
          <a:p>
            <a:pPr marL="250190" lvl="1">
              <a:lnSpc>
                <a:spcPct val="100000"/>
              </a:lnSpc>
              <a:spcBef>
                <a:spcPts val="22"/>
              </a:spcBef>
              <a:buFont typeface="Arial"/>
              <a:buChar char="–"/>
            </a:pPr>
            <a:endParaRPr sz="3000" dirty="0" smtClean="0">
              <a:latin typeface="Times New Roman"/>
              <a:cs typeface="Times New Roman"/>
            </a:endParaRPr>
          </a:p>
          <a:p>
            <a:pPr marL="605790" indent="-342900">
              <a:lnSpc>
                <a:spcPct val="100000"/>
              </a:lnSpc>
              <a:buChar char="•"/>
              <a:tabLst>
                <a:tab pos="605790" algn="l"/>
              </a:tabLst>
            </a:pPr>
            <a:r>
              <a:rPr dirty="0" smtClean="0"/>
              <a:t>A1C</a:t>
            </a:r>
            <a:r>
              <a:rPr sz="2550" spc="15" baseline="26143" dirty="0" smtClean="0"/>
              <a:t>2</a:t>
            </a:r>
            <a:r>
              <a:rPr sz="2600" dirty="0"/>
              <a:t>:</a:t>
            </a:r>
            <a:r>
              <a:rPr sz="2600" spc="-10" dirty="0"/>
              <a:t> </a:t>
            </a:r>
            <a:r>
              <a:rPr lang="fr-CA" sz="2600" dirty="0" smtClean="0"/>
              <a:t>Meilleur cas</a:t>
            </a:r>
            <a:r>
              <a:rPr sz="2600" spc="5" dirty="0" smtClean="0"/>
              <a:t>10</a:t>
            </a:r>
            <a:r>
              <a:rPr sz="2600" spc="-10" dirty="0" smtClean="0"/>
              <a:t>-</a:t>
            </a:r>
            <a:r>
              <a:rPr sz="2600" dirty="0" smtClean="0">
                <a:latin typeface="Arial"/>
                <a:cs typeface="Arial"/>
              </a:rPr>
              <a:t>15</a:t>
            </a:r>
            <a:r>
              <a:rPr sz="2600" dirty="0">
                <a:latin typeface="Arial"/>
                <a:cs typeface="Arial"/>
              </a:rPr>
              <a:t>%</a:t>
            </a:r>
            <a:r>
              <a:rPr sz="2600" spc="-5" dirty="0">
                <a:latin typeface="Arial"/>
                <a:cs typeface="Arial"/>
              </a:rPr>
              <a:t> </a:t>
            </a:r>
            <a:r>
              <a:rPr sz="2600" dirty="0">
                <a:latin typeface="Arial"/>
                <a:cs typeface="Arial"/>
              </a:rPr>
              <a:t>↓ </a:t>
            </a:r>
            <a:r>
              <a:rPr lang="fr-CA" sz="2600" dirty="0" smtClean="0">
                <a:latin typeface="Arial"/>
                <a:cs typeface="Arial"/>
              </a:rPr>
              <a:t>MCV</a:t>
            </a:r>
            <a:r>
              <a:rPr sz="2600" dirty="0" smtClean="0">
                <a:latin typeface="Arial"/>
                <a:cs typeface="Arial"/>
              </a:rPr>
              <a:t>,</a:t>
            </a:r>
            <a:r>
              <a:rPr sz="2600" spc="-20" dirty="0" smtClean="0">
                <a:latin typeface="Arial"/>
                <a:cs typeface="Arial"/>
              </a:rPr>
              <a:t> </a:t>
            </a:r>
            <a:r>
              <a:rPr lang="fr-CA" spc="-20" dirty="0" smtClean="0"/>
              <a:t>MAIS</a:t>
            </a:r>
            <a:endParaRPr sz="2600" dirty="0">
              <a:latin typeface="Arial"/>
              <a:cs typeface="Arial"/>
            </a:endParaRPr>
          </a:p>
          <a:p>
            <a:pPr marL="1006475" lvl="1" indent="-286385">
              <a:lnSpc>
                <a:spcPct val="100000"/>
              </a:lnSpc>
              <a:spcBef>
                <a:spcPts val="265"/>
              </a:spcBef>
              <a:buFont typeface="Arial"/>
              <a:buChar char="–"/>
              <a:tabLst>
                <a:tab pos="1007110" algn="l"/>
              </a:tabLst>
            </a:pPr>
            <a:r>
              <a:rPr sz="2200" spc="-5" dirty="0" smtClean="0">
                <a:latin typeface="Arial"/>
                <a:cs typeface="Arial"/>
              </a:rPr>
              <a:t>r</a:t>
            </a:r>
            <a:r>
              <a:rPr lang="fr-CA" sz="2200" spc="-5" dirty="0" smtClean="0">
                <a:latin typeface="Arial"/>
                <a:cs typeface="Arial"/>
              </a:rPr>
              <a:t>é</a:t>
            </a:r>
            <a:r>
              <a:rPr sz="2200" spc="-5" dirty="0" err="1" smtClean="0">
                <a:latin typeface="Arial"/>
                <a:cs typeface="Arial"/>
              </a:rPr>
              <a:t>du</a:t>
            </a:r>
            <a:r>
              <a:rPr sz="2200" dirty="0" err="1" smtClean="0">
                <a:latin typeface="Arial"/>
                <a:cs typeface="Arial"/>
              </a:rPr>
              <a:t>c</a:t>
            </a:r>
            <a:r>
              <a:rPr sz="2200" spc="-5" dirty="0" err="1" smtClean="0">
                <a:latin typeface="Arial"/>
                <a:cs typeface="Arial"/>
              </a:rPr>
              <a:t>tion</a:t>
            </a:r>
            <a:r>
              <a:rPr sz="2200" spc="10" dirty="0" smtClean="0">
                <a:latin typeface="Arial"/>
                <a:cs typeface="Arial"/>
              </a:rPr>
              <a:t> </a:t>
            </a:r>
            <a:r>
              <a:rPr lang="fr-CA" sz="2200" spc="10" dirty="0" smtClean="0">
                <a:latin typeface="Arial"/>
                <a:cs typeface="Arial"/>
              </a:rPr>
              <a:t>agressive </a:t>
            </a:r>
            <a:r>
              <a:rPr sz="2200" spc="-5" dirty="0" smtClean="0">
                <a:latin typeface="Arial"/>
                <a:cs typeface="Arial"/>
              </a:rPr>
              <a:t>↑</a:t>
            </a:r>
            <a:r>
              <a:rPr sz="2200" spc="-10" dirty="0" smtClean="0">
                <a:latin typeface="Arial"/>
                <a:cs typeface="Arial"/>
              </a:rPr>
              <a:t> </a:t>
            </a:r>
            <a:r>
              <a:rPr lang="fr-CA" sz="2200" spc="-15" dirty="0" smtClean="0">
                <a:latin typeface="Arial"/>
                <a:cs typeface="Arial"/>
              </a:rPr>
              <a:t>mortalité</a:t>
            </a:r>
            <a:endParaRPr sz="2200" dirty="0">
              <a:latin typeface="Arial"/>
              <a:cs typeface="Arial"/>
            </a:endParaRPr>
          </a:p>
          <a:p>
            <a:pPr marL="1006475" lvl="1" indent="-286385">
              <a:lnSpc>
                <a:spcPct val="100000"/>
              </a:lnSpc>
              <a:spcBef>
                <a:spcPts val="260"/>
              </a:spcBef>
              <a:buChar char="–"/>
              <a:tabLst>
                <a:tab pos="1007110" algn="l"/>
              </a:tabLst>
            </a:pPr>
            <a:r>
              <a:rPr lang="fr-CA" sz="2200" spc="-5" dirty="0" smtClean="0">
                <a:latin typeface="Arial"/>
                <a:cs typeface="Arial"/>
              </a:rPr>
              <a:t>Pour hypoglycémie sévère, </a:t>
            </a:r>
            <a:r>
              <a:rPr sz="2200" spc="-10" dirty="0" smtClean="0">
                <a:latin typeface="Arial"/>
                <a:cs typeface="Arial"/>
              </a:rPr>
              <a:t>NN</a:t>
            </a:r>
            <a:r>
              <a:rPr lang="fr-CA" sz="2200" spc="-10" dirty="0" smtClean="0">
                <a:latin typeface="Arial"/>
                <a:cs typeface="Arial"/>
              </a:rPr>
              <a:t>N</a:t>
            </a:r>
            <a:r>
              <a:rPr sz="2200" spc="-5" dirty="0" smtClean="0">
                <a:latin typeface="Arial"/>
                <a:cs typeface="Arial"/>
              </a:rPr>
              <a:t>=15-52</a:t>
            </a:r>
            <a:r>
              <a:rPr sz="2200" spc="-5" dirty="0">
                <a:latin typeface="Arial"/>
                <a:cs typeface="Arial"/>
              </a:rPr>
              <a:t>.</a:t>
            </a:r>
            <a:endParaRPr sz="2200" dirty="0">
              <a:latin typeface="Arial"/>
              <a:cs typeface="Arial"/>
            </a:endParaRPr>
          </a:p>
          <a:p>
            <a:pPr marL="250190" lvl="1">
              <a:lnSpc>
                <a:spcPct val="100000"/>
              </a:lnSpc>
              <a:spcBef>
                <a:spcPts val="49"/>
              </a:spcBef>
              <a:buFont typeface="Arial"/>
              <a:buChar char="–"/>
            </a:pPr>
            <a:endParaRPr sz="2750" dirty="0">
              <a:latin typeface="Times New Roman"/>
              <a:cs typeface="Times New Roman"/>
            </a:endParaRPr>
          </a:p>
          <a:p>
            <a:pPr marL="605790" indent="-342900">
              <a:lnSpc>
                <a:spcPct val="100000"/>
              </a:lnSpc>
              <a:buChar char="•"/>
              <a:tabLst>
                <a:tab pos="605790" algn="l"/>
              </a:tabLst>
            </a:pPr>
            <a:r>
              <a:rPr lang="fr-CA" dirty="0" smtClean="0"/>
              <a:t>Contrôle taux</a:t>
            </a:r>
            <a:r>
              <a:rPr sz="2600" dirty="0" smtClean="0"/>
              <a:t>:</a:t>
            </a:r>
            <a:r>
              <a:rPr sz="2600" spc="-10" dirty="0" smtClean="0"/>
              <a:t> </a:t>
            </a:r>
            <a:r>
              <a:rPr lang="fr-CA" sz="2600" dirty="0" smtClean="0"/>
              <a:t>Aucune</a:t>
            </a:r>
            <a:r>
              <a:rPr sz="2600" spc="-10" dirty="0" smtClean="0"/>
              <a:t> </a:t>
            </a:r>
            <a:r>
              <a:rPr sz="2600" spc="5" dirty="0" smtClean="0"/>
              <a:t>d</a:t>
            </a:r>
            <a:r>
              <a:rPr sz="2600" spc="-5" dirty="0" smtClean="0"/>
              <a:t>iff</a:t>
            </a:r>
            <a:r>
              <a:rPr lang="fr-CA" sz="2600" spc="-5" dirty="0" smtClean="0"/>
              <a:t>é</a:t>
            </a:r>
            <a:r>
              <a:rPr sz="2600" spc="-5" dirty="0" err="1" smtClean="0"/>
              <a:t>r</a:t>
            </a:r>
            <a:r>
              <a:rPr sz="2600" spc="5" dirty="0" err="1" smtClean="0"/>
              <a:t>enc</a:t>
            </a:r>
            <a:r>
              <a:rPr sz="2600" dirty="0" err="1" smtClean="0"/>
              <a:t>e</a:t>
            </a:r>
            <a:r>
              <a:rPr sz="2600" dirty="0" smtClean="0"/>
              <a:t> </a:t>
            </a:r>
            <a:r>
              <a:rPr lang="fr-CA" sz="2600" spc="-5" dirty="0" smtClean="0"/>
              <a:t>si fréquence cardiaque </a:t>
            </a:r>
            <a:r>
              <a:rPr sz="2600" dirty="0" smtClean="0"/>
              <a:t>&lt;</a:t>
            </a:r>
            <a:r>
              <a:rPr sz="2600" spc="5" dirty="0" smtClean="0"/>
              <a:t>8</a:t>
            </a:r>
            <a:r>
              <a:rPr sz="2600" dirty="0" smtClean="0"/>
              <a:t>0</a:t>
            </a:r>
            <a:r>
              <a:rPr sz="2600" spc="-10" dirty="0" smtClean="0"/>
              <a:t> </a:t>
            </a:r>
            <a:r>
              <a:rPr sz="2600" spc="5" dirty="0"/>
              <a:t>o</a:t>
            </a:r>
            <a:r>
              <a:rPr sz="2600" dirty="0"/>
              <a:t>r</a:t>
            </a:r>
            <a:r>
              <a:rPr sz="2600" spc="-10" dirty="0"/>
              <a:t> </a:t>
            </a:r>
            <a:r>
              <a:rPr sz="2600" dirty="0"/>
              <a:t>&lt;</a:t>
            </a:r>
            <a:r>
              <a:rPr sz="2600" spc="5" dirty="0" smtClean="0"/>
              <a:t>11</a:t>
            </a:r>
            <a:r>
              <a:rPr sz="2600" dirty="0" smtClean="0"/>
              <a:t>0</a:t>
            </a:r>
            <a:r>
              <a:rPr lang="fr-CA" sz="2600" dirty="0" smtClean="0"/>
              <a:t>.</a:t>
            </a:r>
            <a:endParaRPr sz="2600" dirty="0"/>
          </a:p>
        </p:txBody>
      </p:sp>
      <p:sp>
        <p:nvSpPr>
          <p:cNvPr id="6" name="object 6"/>
          <p:cNvSpPr txBox="1"/>
          <p:nvPr/>
        </p:nvSpPr>
        <p:spPr>
          <a:xfrm>
            <a:off x="402590" y="6256758"/>
            <a:ext cx="7853045" cy="630555"/>
          </a:xfrm>
          <a:prstGeom prst="rect">
            <a:avLst/>
          </a:prstGeom>
        </p:spPr>
        <p:txBody>
          <a:bodyPr vert="horz" wrap="square" lIns="0" tIns="0" rIns="0" bIns="0" rtlCol="0">
            <a:spAutoFit/>
          </a:bodyPr>
          <a:lstStyle/>
          <a:p>
            <a:pPr marL="12700" marR="5080">
              <a:lnSpc>
                <a:spcPct val="100000"/>
              </a:lnSpc>
            </a:pPr>
            <a:r>
              <a:rPr sz="1400" spc="-5" dirty="0">
                <a:latin typeface="Arial"/>
                <a:cs typeface="Arial"/>
              </a:rPr>
              <a:t>1</a:t>
            </a:r>
            <a:r>
              <a:rPr sz="1400" dirty="0">
                <a:latin typeface="Arial"/>
                <a:cs typeface="Arial"/>
              </a:rPr>
              <a:t>)</a:t>
            </a:r>
            <a:r>
              <a:rPr sz="1400" spc="-20" dirty="0">
                <a:latin typeface="Arial"/>
                <a:cs typeface="Arial"/>
              </a:rPr>
              <a:t> </a:t>
            </a:r>
            <a:r>
              <a:rPr sz="1400" spc="-10" dirty="0">
                <a:latin typeface="Arial"/>
                <a:cs typeface="Arial"/>
              </a:rPr>
              <a:t>C</a:t>
            </a:r>
            <a:r>
              <a:rPr sz="1400" spc="-5" dirty="0">
                <a:latin typeface="Arial"/>
                <a:cs typeface="Arial"/>
              </a:rPr>
              <a:t>o</a:t>
            </a:r>
            <a:r>
              <a:rPr sz="1400" spc="5" dirty="0">
                <a:latin typeface="Arial"/>
                <a:cs typeface="Arial"/>
              </a:rPr>
              <a:t>c</a:t>
            </a:r>
            <a:r>
              <a:rPr sz="1400" spc="-5" dirty="0">
                <a:latin typeface="Arial"/>
                <a:cs typeface="Arial"/>
              </a:rPr>
              <a:t>h</a:t>
            </a:r>
            <a:r>
              <a:rPr sz="1400" dirty="0">
                <a:latin typeface="Arial"/>
                <a:cs typeface="Arial"/>
              </a:rPr>
              <a:t>r</a:t>
            </a:r>
            <a:r>
              <a:rPr sz="1400" spc="-5" dirty="0">
                <a:latin typeface="Arial"/>
                <a:cs typeface="Arial"/>
              </a:rPr>
              <a:t>an</a:t>
            </a:r>
            <a:r>
              <a:rPr sz="1400" dirty="0">
                <a:latin typeface="Arial"/>
                <a:cs typeface="Arial"/>
              </a:rPr>
              <a:t>e</a:t>
            </a:r>
            <a:r>
              <a:rPr sz="1400" spc="-30" dirty="0">
                <a:latin typeface="Arial"/>
                <a:cs typeface="Arial"/>
              </a:rPr>
              <a:t> </a:t>
            </a:r>
            <a:r>
              <a:rPr sz="1400" spc="-10" dirty="0">
                <a:latin typeface="Arial"/>
                <a:cs typeface="Arial"/>
              </a:rPr>
              <a:t>D</a:t>
            </a:r>
            <a:r>
              <a:rPr sz="1400" spc="-5" dirty="0">
                <a:latin typeface="Arial"/>
                <a:cs typeface="Arial"/>
              </a:rPr>
              <a:t>a</a:t>
            </a:r>
            <a:r>
              <a:rPr sz="1400" spc="5" dirty="0">
                <a:latin typeface="Arial"/>
                <a:cs typeface="Arial"/>
              </a:rPr>
              <a:t>t</a:t>
            </a:r>
            <a:r>
              <a:rPr sz="1400" spc="-5" dirty="0">
                <a:latin typeface="Arial"/>
                <a:cs typeface="Arial"/>
              </a:rPr>
              <a:t>aba</a:t>
            </a:r>
            <a:r>
              <a:rPr sz="1400" spc="5" dirty="0">
                <a:latin typeface="Arial"/>
                <a:cs typeface="Arial"/>
              </a:rPr>
              <a:t>s</a:t>
            </a:r>
            <a:r>
              <a:rPr sz="1400" dirty="0">
                <a:latin typeface="Arial"/>
                <a:cs typeface="Arial"/>
              </a:rPr>
              <a:t>e</a:t>
            </a:r>
            <a:r>
              <a:rPr sz="1400" spc="-45"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spc="-5" dirty="0">
                <a:latin typeface="Arial"/>
                <a:cs typeface="Arial"/>
              </a:rPr>
              <a:t>S</a:t>
            </a:r>
            <a:r>
              <a:rPr sz="1400" spc="-20" dirty="0">
                <a:latin typeface="Arial"/>
                <a:cs typeface="Arial"/>
              </a:rPr>
              <a:t>y</a:t>
            </a:r>
            <a:r>
              <a:rPr sz="1400" spc="5" dirty="0">
                <a:latin typeface="Arial"/>
                <a:cs typeface="Arial"/>
              </a:rPr>
              <a:t>st</a:t>
            </a:r>
            <a:r>
              <a:rPr sz="1400" spc="-5" dirty="0">
                <a:latin typeface="Arial"/>
                <a:cs typeface="Arial"/>
              </a:rPr>
              <a:t>e</a:t>
            </a:r>
            <a:r>
              <a:rPr sz="1400" spc="-10" dirty="0">
                <a:latin typeface="Arial"/>
                <a:cs typeface="Arial"/>
              </a:rPr>
              <a:t>m</a:t>
            </a:r>
            <a:r>
              <a:rPr sz="1400" spc="-5" dirty="0">
                <a:latin typeface="Arial"/>
                <a:cs typeface="Arial"/>
              </a:rPr>
              <a:t>a</a:t>
            </a:r>
            <a:r>
              <a:rPr sz="1400" spc="5" dirty="0">
                <a:latin typeface="Arial"/>
                <a:cs typeface="Arial"/>
              </a:rPr>
              <a:t>t</a:t>
            </a:r>
            <a:r>
              <a:rPr sz="1400" dirty="0">
                <a:latin typeface="Arial"/>
                <a:cs typeface="Arial"/>
              </a:rPr>
              <a:t>ic</a:t>
            </a:r>
            <a:r>
              <a:rPr sz="1400" spc="-25" dirty="0">
                <a:latin typeface="Arial"/>
                <a:cs typeface="Arial"/>
              </a:rPr>
              <a:t> </a:t>
            </a:r>
            <a:r>
              <a:rPr sz="1400" spc="-10" dirty="0">
                <a:latin typeface="Arial"/>
                <a:cs typeface="Arial"/>
              </a:rPr>
              <a:t>R</a:t>
            </a:r>
            <a:r>
              <a:rPr sz="1400" spc="-5" dirty="0">
                <a:latin typeface="Arial"/>
                <a:cs typeface="Arial"/>
              </a:rPr>
              <a:t>e</a:t>
            </a:r>
            <a:r>
              <a:rPr sz="1400" spc="-20" dirty="0">
                <a:latin typeface="Arial"/>
                <a:cs typeface="Arial"/>
              </a:rPr>
              <a:t>v</a:t>
            </a:r>
            <a:r>
              <a:rPr sz="1400" dirty="0">
                <a:latin typeface="Arial"/>
                <a:cs typeface="Arial"/>
              </a:rPr>
              <a:t>i</a:t>
            </a:r>
            <a:r>
              <a:rPr sz="1400" spc="-5" dirty="0">
                <a:latin typeface="Arial"/>
                <a:cs typeface="Arial"/>
              </a:rPr>
              <a:t>e</a:t>
            </a:r>
            <a:r>
              <a:rPr sz="1400" spc="-20" dirty="0">
                <a:latin typeface="Arial"/>
                <a:cs typeface="Arial"/>
              </a:rPr>
              <a:t>w</a:t>
            </a:r>
            <a:r>
              <a:rPr sz="1400" dirty="0">
                <a:latin typeface="Arial"/>
                <a:cs typeface="Arial"/>
              </a:rPr>
              <a:t>s</a:t>
            </a:r>
            <a:r>
              <a:rPr sz="1400" spc="20" dirty="0">
                <a:latin typeface="Arial"/>
                <a:cs typeface="Arial"/>
              </a:rPr>
              <a:t> </a:t>
            </a:r>
            <a:r>
              <a:rPr sz="1400" spc="-5" dirty="0">
                <a:latin typeface="Arial"/>
                <a:cs typeface="Arial"/>
              </a:rPr>
              <a:t>2009</a:t>
            </a:r>
            <a:r>
              <a:rPr sz="1400" dirty="0">
                <a:latin typeface="Arial"/>
                <a:cs typeface="Arial"/>
              </a:rPr>
              <a:t>,</a:t>
            </a:r>
            <a:r>
              <a:rPr sz="1400" spc="-25" dirty="0">
                <a:latin typeface="Arial"/>
                <a:cs typeface="Arial"/>
              </a:rPr>
              <a:t> </a:t>
            </a:r>
            <a:r>
              <a:rPr sz="1400" spc="5" dirty="0">
                <a:latin typeface="Arial"/>
                <a:cs typeface="Arial"/>
              </a:rPr>
              <a:t>Iss</a:t>
            </a:r>
            <a:r>
              <a:rPr sz="1400" spc="-5" dirty="0">
                <a:latin typeface="Arial"/>
                <a:cs typeface="Arial"/>
              </a:rPr>
              <a:t>u</a:t>
            </a:r>
            <a:r>
              <a:rPr sz="1400" dirty="0">
                <a:latin typeface="Arial"/>
                <a:cs typeface="Arial"/>
              </a:rPr>
              <a:t>e</a:t>
            </a:r>
            <a:r>
              <a:rPr sz="1400" spc="-35" dirty="0">
                <a:latin typeface="Arial"/>
                <a:cs typeface="Arial"/>
              </a:rPr>
              <a:t> </a:t>
            </a:r>
            <a:r>
              <a:rPr sz="1400" spc="-5" dirty="0">
                <a:latin typeface="Arial"/>
                <a:cs typeface="Arial"/>
              </a:rPr>
              <a:t>3</a:t>
            </a:r>
            <a:r>
              <a:rPr sz="1400" dirty="0">
                <a:latin typeface="Arial"/>
                <a:cs typeface="Arial"/>
              </a:rPr>
              <a:t>.</a:t>
            </a:r>
            <a:r>
              <a:rPr sz="1400" spc="-100" dirty="0">
                <a:latin typeface="Arial"/>
                <a:cs typeface="Arial"/>
              </a:rPr>
              <a:t> </a:t>
            </a:r>
            <a:r>
              <a:rPr sz="1400" spc="-5" dirty="0">
                <a:latin typeface="Arial"/>
                <a:cs typeface="Arial"/>
              </a:rPr>
              <a:t>A</a:t>
            </a:r>
            <a:r>
              <a:rPr sz="1400" dirty="0">
                <a:latin typeface="Arial"/>
                <a:cs typeface="Arial"/>
              </a:rPr>
              <a:t>r</a:t>
            </a:r>
            <a:r>
              <a:rPr sz="1400" spc="5" dirty="0">
                <a:latin typeface="Arial"/>
                <a:cs typeface="Arial"/>
              </a:rPr>
              <a:t>t</a:t>
            </a:r>
            <a:r>
              <a:rPr sz="1400" dirty="0">
                <a:latin typeface="Arial"/>
                <a:cs typeface="Arial"/>
              </a:rPr>
              <a:t>.</a:t>
            </a:r>
            <a:r>
              <a:rPr sz="1400" spc="-15" dirty="0">
                <a:latin typeface="Arial"/>
                <a:cs typeface="Arial"/>
              </a:rPr>
              <a:t> </a:t>
            </a:r>
            <a:r>
              <a:rPr sz="1400" spc="-10" dirty="0">
                <a:latin typeface="Arial"/>
                <a:cs typeface="Arial"/>
              </a:rPr>
              <a:t>N</a:t>
            </a:r>
            <a:r>
              <a:rPr sz="1400" spc="-5" dirty="0">
                <a:latin typeface="Arial"/>
                <a:cs typeface="Arial"/>
              </a:rPr>
              <a:t>o</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CD</a:t>
            </a:r>
            <a:r>
              <a:rPr sz="1400" spc="-5" dirty="0">
                <a:latin typeface="Arial"/>
                <a:cs typeface="Arial"/>
              </a:rPr>
              <a:t>004349</a:t>
            </a:r>
            <a:r>
              <a:rPr sz="1400" dirty="0">
                <a:latin typeface="Arial"/>
                <a:cs typeface="Arial"/>
              </a:rPr>
              <a:t>. </a:t>
            </a:r>
            <a:r>
              <a:rPr sz="1400" spc="-20" dirty="0">
                <a:latin typeface="Arial"/>
                <a:cs typeface="Arial"/>
              </a:rPr>
              <a:t> </a:t>
            </a:r>
            <a:r>
              <a:rPr sz="1400" dirty="0">
                <a:latin typeface="Arial"/>
                <a:cs typeface="Arial"/>
              </a:rPr>
              <a:t>N</a:t>
            </a:r>
            <a:r>
              <a:rPr sz="1400" spc="-15" dirty="0">
                <a:latin typeface="Arial"/>
                <a:cs typeface="Arial"/>
              </a:rPr>
              <a:t> </a:t>
            </a:r>
            <a:r>
              <a:rPr sz="1400" spc="-5" dirty="0">
                <a:latin typeface="Arial"/>
                <a:cs typeface="Arial"/>
              </a:rPr>
              <a:t>Eng</a:t>
            </a:r>
            <a:r>
              <a:rPr sz="1400" dirty="0">
                <a:latin typeface="Arial"/>
                <a:cs typeface="Arial"/>
              </a:rPr>
              <a:t>l</a:t>
            </a:r>
            <a:r>
              <a:rPr sz="1400" spc="-20" dirty="0">
                <a:latin typeface="Arial"/>
                <a:cs typeface="Arial"/>
              </a:rPr>
              <a:t> </a:t>
            </a:r>
            <a:r>
              <a:rPr sz="1400" dirty="0">
                <a:latin typeface="Arial"/>
                <a:cs typeface="Arial"/>
              </a:rPr>
              <a:t>J </a:t>
            </a:r>
            <a:r>
              <a:rPr sz="1400" spc="-10" dirty="0">
                <a:latin typeface="Arial"/>
                <a:cs typeface="Arial"/>
              </a:rPr>
              <a:t>M</a:t>
            </a:r>
            <a:r>
              <a:rPr sz="1400" spc="-5" dirty="0">
                <a:latin typeface="Arial"/>
                <a:cs typeface="Arial"/>
              </a:rPr>
              <a:t>ed</a:t>
            </a:r>
            <a:r>
              <a:rPr sz="1400" dirty="0">
                <a:latin typeface="Arial"/>
                <a:cs typeface="Arial"/>
              </a:rPr>
              <a:t>. </a:t>
            </a:r>
            <a:r>
              <a:rPr sz="1400" spc="-5" dirty="0">
                <a:latin typeface="Arial"/>
                <a:cs typeface="Arial"/>
              </a:rPr>
              <a:t>201</a:t>
            </a:r>
            <a:r>
              <a:rPr sz="1400" dirty="0">
                <a:latin typeface="Arial"/>
                <a:cs typeface="Arial"/>
              </a:rPr>
              <a:t>0</a:t>
            </a:r>
            <a:r>
              <a:rPr sz="1400" spc="-105" dirty="0">
                <a:latin typeface="Arial"/>
                <a:cs typeface="Arial"/>
              </a:rPr>
              <a:t> </a:t>
            </a:r>
            <a:r>
              <a:rPr sz="1400" spc="-5" dirty="0">
                <a:latin typeface="Arial"/>
                <a:cs typeface="Arial"/>
              </a:rPr>
              <a:t>Ap</a:t>
            </a:r>
            <a:r>
              <a:rPr sz="1400" dirty="0">
                <a:latin typeface="Arial"/>
                <a:cs typeface="Arial"/>
              </a:rPr>
              <a:t>r</a:t>
            </a:r>
            <a:r>
              <a:rPr sz="1400" spc="-5" dirty="0">
                <a:latin typeface="Arial"/>
                <a:cs typeface="Arial"/>
              </a:rPr>
              <a:t> 29</a:t>
            </a:r>
            <a:r>
              <a:rPr sz="1400" spc="5" dirty="0">
                <a:latin typeface="Arial"/>
                <a:cs typeface="Arial"/>
              </a:rPr>
              <a:t>;</a:t>
            </a:r>
            <a:r>
              <a:rPr sz="1400" spc="-5" dirty="0">
                <a:latin typeface="Arial"/>
                <a:cs typeface="Arial"/>
              </a:rPr>
              <a:t>362</a:t>
            </a:r>
            <a:r>
              <a:rPr sz="1400" spc="-15" dirty="0">
                <a:latin typeface="Arial"/>
                <a:cs typeface="Arial"/>
              </a:rPr>
              <a:t>(</a:t>
            </a:r>
            <a:r>
              <a:rPr sz="1400" spc="-5" dirty="0">
                <a:latin typeface="Arial"/>
                <a:cs typeface="Arial"/>
              </a:rPr>
              <a:t>17</a:t>
            </a:r>
            <a:r>
              <a:rPr sz="1400" spc="-15" dirty="0">
                <a:latin typeface="Arial"/>
                <a:cs typeface="Arial"/>
              </a:rPr>
              <a:t>)</a:t>
            </a:r>
            <a:r>
              <a:rPr sz="1400" spc="5" dirty="0">
                <a:latin typeface="Arial"/>
                <a:cs typeface="Arial"/>
              </a:rPr>
              <a:t>:</a:t>
            </a:r>
            <a:r>
              <a:rPr sz="1400" spc="-15" dirty="0">
                <a:latin typeface="Arial"/>
                <a:cs typeface="Arial"/>
              </a:rPr>
              <a:t>1</a:t>
            </a:r>
            <a:r>
              <a:rPr sz="1400" spc="-5" dirty="0">
                <a:latin typeface="Arial"/>
                <a:cs typeface="Arial"/>
              </a:rPr>
              <a:t>5</a:t>
            </a:r>
            <a:r>
              <a:rPr sz="1400" spc="-15" dirty="0">
                <a:latin typeface="Arial"/>
                <a:cs typeface="Arial"/>
              </a:rPr>
              <a:t>7</a:t>
            </a:r>
            <a:r>
              <a:rPr sz="1400" dirty="0">
                <a:latin typeface="Arial"/>
                <a:cs typeface="Arial"/>
              </a:rPr>
              <a:t>5</a:t>
            </a:r>
            <a:r>
              <a:rPr sz="1400" spc="-15" dirty="0">
                <a:latin typeface="Arial"/>
                <a:cs typeface="Arial"/>
              </a:rPr>
              <a:t>-</a:t>
            </a:r>
            <a:r>
              <a:rPr sz="1400" spc="-5" dirty="0">
                <a:latin typeface="Arial"/>
                <a:cs typeface="Arial"/>
              </a:rPr>
              <a:t>85</a:t>
            </a:r>
            <a:r>
              <a:rPr sz="1400" dirty="0">
                <a:latin typeface="Arial"/>
                <a:cs typeface="Arial"/>
              </a:rPr>
              <a:t>. </a:t>
            </a:r>
            <a:r>
              <a:rPr sz="1400" spc="-45" dirty="0">
                <a:latin typeface="Arial"/>
                <a:cs typeface="Arial"/>
              </a:rPr>
              <a:t> </a:t>
            </a:r>
            <a:r>
              <a:rPr sz="1400" spc="-5" dirty="0">
                <a:latin typeface="Arial"/>
                <a:cs typeface="Arial"/>
              </a:rPr>
              <a:t>Lan</a:t>
            </a:r>
            <a:r>
              <a:rPr sz="1400" spc="5" dirty="0">
                <a:latin typeface="Arial"/>
                <a:cs typeface="Arial"/>
              </a:rPr>
              <a:t>c</a:t>
            </a:r>
            <a:r>
              <a:rPr sz="1400" spc="-5" dirty="0">
                <a:latin typeface="Arial"/>
                <a:cs typeface="Arial"/>
              </a:rPr>
              <a:t>e</a:t>
            </a:r>
            <a:r>
              <a:rPr sz="1400" dirty="0">
                <a:latin typeface="Arial"/>
                <a:cs typeface="Arial"/>
              </a:rPr>
              <a:t>t</a:t>
            </a:r>
            <a:r>
              <a:rPr sz="1400" spc="-40" dirty="0">
                <a:latin typeface="Arial"/>
                <a:cs typeface="Arial"/>
              </a:rPr>
              <a:t> </a:t>
            </a:r>
            <a:r>
              <a:rPr sz="1400" spc="-5" dirty="0">
                <a:latin typeface="Arial"/>
                <a:cs typeface="Arial"/>
              </a:rPr>
              <a:t>2009</a:t>
            </a:r>
            <a:r>
              <a:rPr sz="1400" dirty="0">
                <a:latin typeface="Arial"/>
                <a:cs typeface="Arial"/>
              </a:rPr>
              <a:t>;</a:t>
            </a:r>
            <a:r>
              <a:rPr sz="1400" spc="-25" dirty="0">
                <a:latin typeface="Arial"/>
                <a:cs typeface="Arial"/>
              </a:rPr>
              <a:t> </a:t>
            </a:r>
            <a:r>
              <a:rPr sz="1400" spc="-5" dirty="0">
                <a:latin typeface="Arial"/>
                <a:cs typeface="Arial"/>
              </a:rPr>
              <a:t>374</a:t>
            </a:r>
            <a:r>
              <a:rPr sz="1400" dirty="0">
                <a:latin typeface="Arial"/>
                <a:cs typeface="Arial"/>
              </a:rPr>
              <a:t>:</a:t>
            </a:r>
            <a:r>
              <a:rPr sz="1400" spc="-25" dirty="0">
                <a:latin typeface="Arial"/>
                <a:cs typeface="Arial"/>
              </a:rPr>
              <a:t> </a:t>
            </a:r>
            <a:r>
              <a:rPr sz="1400" spc="-5" dirty="0">
                <a:latin typeface="Arial"/>
                <a:cs typeface="Arial"/>
              </a:rPr>
              <a:t>525</a:t>
            </a:r>
            <a:r>
              <a:rPr sz="1400" dirty="0">
                <a:latin typeface="Arial"/>
                <a:cs typeface="Arial"/>
              </a:rPr>
              <a:t>–</a:t>
            </a:r>
            <a:r>
              <a:rPr sz="1400" spc="-5" dirty="0">
                <a:latin typeface="Arial"/>
                <a:cs typeface="Arial"/>
              </a:rPr>
              <a:t>33</a:t>
            </a:r>
            <a:r>
              <a:rPr sz="1400" dirty="0">
                <a:latin typeface="Arial"/>
                <a:cs typeface="Arial"/>
              </a:rPr>
              <a:t>. </a:t>
            </a:r>
            <a:r>
              <a:rPr sz="1400" spc="-30" dirty="0">
                <a:latin typeface="Arial"/>
                <a:cs typeface="Arial"/>
              </a:rPr>
              <a:t> </a:t>
            </a:r>
            <a:r>
              <a:rPr sz="1400" dirty="0">
                <a:latin typeface="Arial"/>
                <a:cs typeface="Arial"/>
              </a:rPr>
              <a:t>N</a:t>
            </a:r>
            <a:r>
              <a:rPr sz="1400" spc="-15" dirty="0">
                <a:latin typeface="Arial"/>
                <a:cs typeface="Arial"/>
              </a:rPr>
              <a:t> </a:t>
            </a:r>
            <a:r>
              <a:rPr sz="1400" spc="-5" dirty="0">
                <a:latin typeface="Arial"/>
                <a:cs typeface="Arial"/>
              </a:rPr>
              <a:t>Eng</a:t>
            </a:r>
            <a:r>
              <a:rPr sz="1400" dirty="0">
                <a:latin typeface="Arial"/>
                <a:cs typeface="Arial"/>
              </a:rPr>
              <a:t>l</a:t>
            </a:r>
            <a:r>
              <a:rPr sz="1400" spc="-5" dirty="0">
                <a:latin typeface="Arial"/>
                <a:cs typeface="Arial"/>
              </a:rPr>
              <a:t> </a:t>
            </a:r>
            <a:r>
              <a:rPr sz="1400" dirty="0">
                <a:latin typeface="Arial"/>
                <a:cs typeface="Arial"/>
              </a:rPr>
              <a:t>J</a:t>
            </a:r>
            <a:r>
              <a:rPr sz="1400" spc="-15" dirty="0">
                <a:latin typeface="Arial"/>
                <a:cs typeface="Arial"/>
              </a:rPr>
              <a:t> </a:t>
            </a:r>
            <a:r>
              <a:rPr sz="1400" spc="-10" dirty="0">
                <a:latin typeface="Arial"/>
                <a:cs typeface="Arial"/>
              </a:rPr>
              <a:t>M</a:t>
            </a:r>
            <a:r>
              <a:rPr sz="1400" spc="-5" dirty="0">
                <a:latin typeface="Arial"/>
                <a:cs typeface="Arial"/>
              </a:rPr>
              <a:t>e</a:t>
            </a:r>
            <a:r>
              <a:rPr sz="1400" dirty="0">
                <a:latin typeface="Arial"/>
                <a:cs typeface="Arial"/>
              </a:rPr>
              <a:t>d</a:t>
            </a:r>
            <a:r>
              <a:rPr sz="1400" spc="-10" dirty="0">
                <a:latin typeface="Arial"/>
                <a:cs typeface="Arial"/>
              </a:rPr>
              <a:t> </a:t>
            </a:r>
            <a:r>
              <a:rPr sz="1400" spc="-5" dirty="0">
                <a:latin typeface="Arial"/>
                <a:cs typeface="Arial"/>
              </a:rPr>
              <a:t>2010</a:t>
            </a:r>
            <a:r>
              <a:rPr sz="1400" spc="5" dirty="0">
                <a:latin typeface="Arial"/>
                <a:cs typeface="Arial"/>
              </a:rPr>
              <a:t>;</a:t>
            </a:r>
            <a:r>
              <a:rPr sz="1400" spc="-5" dirty="0">
                <a:latin typeface="Arial"/>
                <a:cs typeface="Arial"/>
              </a:rPr>
              <a:t>3</a:t>
            </a:r>
            <a:r>
              <a:rPr sz="1400" spc="-15" dirty="0">
                <a:latin typeface="Arial"/>
                <a:cs typeface="Arial"/>
              </a:rPr>
              <a:t>6</a:t>
            </a:r>
            <a:r>
              <a:rPr sz="1400" spc="-5" dirty="0">
                <a:latin typeface="Arial"/>
                <a:cs typeface="Arial"/>
              </a:rPr>
              <a:t>3</a:t>
            </a:r>
            <a:r>
              <a:rPr sz="1400" spc="-10" dirty="0">
                <a:latin typeface="Arial"/>
                <a:cs typeface="Arial"/>
              </a:rPr>
              <a:t>:</a:t>
            </a:r>
            <a:r>
              <a:rPr sz="1400" spc="-5" dirty="0">
                <a:latin typeface="Arial"/>
                <a:cs typeface="Arial"/>
              </a:rPr>
              <a:t>9</a:t>
            </a:r>
            <a:r>
              <a:rPr sz="1400" spc="-15" dirty="0">
                <a:latin typeface="Arial"/>
                <a:cs typeface="Arial"/>
              </a:rPr>
              <a:t>1</a:t>
            </a:r>
            <a:r>
              <a:rPr sz="1400" spc="5" dirty="0">
                <a:latin typeface="Arial"/>
                <a:cs typeface="Arial"/>
              </a:rPr>
              <a:t>8</a:t>
            </a:r>
            <a:r>
              <a:rPr sz="1400" dirty="0">
                <a:latin typeface="Arial"/>
                <a:cs typeface="Arial"/>
              </a:rPr>
              <a:t>-</a:t>
            </a:r>
            <a:r>
              <a:rPr sz="1400" spc="-15" dirty="0">
                <a:latin typeface="Arial"/>
                <a:cs typeface="Arial"/>
              </a:rPr>
              <a:t>2</a:t>
            </a:r>
            <a:r>
              <a:rPr sz="1400" spc="-5" dirty="0">
                <a:latin typeface="Arial"/>
                <a:cs typeface="Arial"/>
              </a:rPr>
              <a:t>9</a:t>
            </a:r>
            <a:r>
              <a:rPr sz="1400" dirty="0">
                <a:latin typeface="Arial"/>
                <a:cs typeface="Arial"/>
              </a:rPr>
              <a:t>. </a:t>
            </a:r>
            <a:r>
              <a:rPr sz="1400" spc="-45" dirty="0">
                <a:latin typeface="Arial"/>
                <a:cs typeface="Arial"/>
              </a:rPr>
              <a:t> </a:t>
            </a:r>
            <a:r>
              <a:rPr sz="1400" spc="-5" dirty="0">
                <a:latin typeface="Arial"/>
                <a:cs typeface="Arial"/>
              </a:rPr>
              <a:t>2</a:t>
            </a:r>
            <a:r>
              <a:rPr sz="1400" dirty="0">
                <a:latin typeface="Arial"/>
                <a:cs typeface="Arial"/>
              </a:rPr>
              <a:t>)</a:t>
            </a:r>
            <a:r>
              <a:rPr sz="1400" spc="-20" dirty="0">
                <a:latin typeface="Arial"/>
                <a:cs typeface="Arial"/>
              </a:rPr>
              <a:t> </a:t>
            </a:r>
            <a:r>
              <a:rPr sz="1400" spc="-5" dirty="0">
                <a:latin typeface="Arial"/>
                <a:cs typeface="Arial"/>
              </a:rPr>
              <a:t>B</a:t>
            </a:r>
            <a:r>
              <a:rPr sz="1400" spc="-10" dirty="0">
                <a:latin typeface="Arial"/>
                <a:cs typeface="Arial"/>
              </a:rPr>
              <a:t>MJ </a:t>
            </a:r>
            <a:r>
              <a:rPr sz="1400" spc="-5" dirty="0">
                <a:latin typeface="Arial"/>
                <a:cs typeface="Arial"/>
              </a:rPr>
              <a:t>20</a:t>
            </a:r>
            <a:r>
              <a:rPr sz="1400" spc="-110" dirty="0">
                <a:latin typeface="Arial"/>
                <a:cs typeface="Arial"/>
              </a:rPr>
              <a:t>1</a:t>
            </a:r>
            <a:r>
              <a:rPr sz="1400" spc="-5" dirty="0">
                <a:latin typeface="Arial"/>
                <a:cs typeface="Arial"/>
              </a:rPr>
              <a:t>1</a:t>
            </a:r>
            <a:r>
              <a:rPr sz="1400" spc="5" dirty="0">
                <a:latin typeface="Arial"/>
                <a:cs typeface="Arial"/>
              </a:rPr>
              <a:t>;</a:t>
            </a:r>
            <a:r>
              <a:rPr sz="1400" spc="-5" dirty="0">
                <a:latin typeface="Arial"/>
                <a:cs typeface="Arial"/>
              </a:rPr>
              <a:t>343</a:t>
            </a:r>
            <a:r>
              <a:rPr sz="1400" spc="-10" dirty="0">
                <a:latin typeface="Arial"/>
                <a:cs typeface="Arial"/>
              </a:rPr>
              <a:t>:</a:t>
            </a:r>
            <a:r>
              <a:rPr sz="1400" spc="-5" dirty="0">
                <a:latin typeface="Arial"/>
                <a:cs typeface="Arial"/>
              </a:rPr>
              <a:t>d</a:t>
            </a:r>
            <a:r>
              <a:rPr sz="1400" spc="-15" dirty="0">
                <a:latin typeface="Arial"/>
                <a:cs typeface="Arial"/>
              </a:rPr>
              <a:t>4</a:t>
            </a:r>
            <a:r>
              <a:rPr sz="1400" spc="-5" dirty="0">
                <a:latin typeface="Arial"/>
                <a:cs typeface="Arial"/>
              </a:rPr>
              <a:t>1</a:t>
            </a:r>
            <a:r>
              <a:rPr sz="1400" spc="-15" dirty="0">
                <a:latin typeface="Arial"/>
                <a:cs typeface="Arial"/>
              </a:rPr>
              <a:t>6</a:t>
            </a:r>
            <a:r>
              <a:rPr sz="1400" dirty="0">
                <a:latin typeface="Arial"/>
                <a:cs typeface="Arial"/>
              </a:rPr>
              <a:t>9</a:t>
            </a:r>
            <a:r>
              <a:rPr sz="1400" spc="-45" dirty="0">
                <a:latin typeface="Arial"/>
                <a:cs typeface="Arial"/>
              </a:rPr>
              <a:t> </a:t>
            </a:r>
            <a:r>
              <a:rPr sz="1400" spc="-5" dirty="0">
                <a:latin typeface="Arial"/>
                <a:cs typeface="Arial"/>
              </a:rPr>
              <a:t>do</a:t>
            </a:r>
            <a:r>
              <a:rPr sz="1400" dirty="0">
                <a:latin typeface="Arial"/>
                <a:cs typeface="Arial"/>
              </a:rPr>
              <a:t>i:</a:t>
            </a:r>
            <a:r>
              <a:rPr sz="1400" spc="-15" dirty="0">
                <a:latin typeface="Arial"/>
                <a:cs typeface="Arial"/>
              </a:rPr>
              <a:t> </a:t>
            </a:r>
            <a:r>
              <a:rPr sz="1400" spc="-5" dirty="0">
                <a:latin typeface="Arial"/>
                <a:cs typeface="Arial"/>
              </a:rPr>
              <a:t>10</a:t>
            </a:r>
            <a:r>
              <a:rPr sz="1400" spc="5" dirty="0">
                <a:latin typeface="Arial"/>
                <a:cs typeface="Arial"/>
              </a:rPr>
              <a:t>.</a:t>
            </a:r>
            <a:r>
              <a:rPr sz="1400" spc="-110" dirty="0">
                <a:latin typeface="Arial"/>
                <a:cs typeface="Arial"/>
              </a:rPr>
              <a:t>1</a:t>
            </a:r>
            <a:r>
              <a:rPr sz="1400" spc="-5" dirty="0">
                <a:latin typeface="Arial"/>
                <a:cs typeface="Arial"/>
              </a:rPr>
              <a:t>136</a:t>
            </a:r>
            <a:r>
              <a:rPr sz="1400" spc="-10" dirty="0">
                <a:latin typeface="Arial"/>
                <a:cs typeface="Arial"/>
              </a:rPr>
              <a:t>/</a:t>
            </a:r>
            <a:r>
              <a:rPr sz="1400" spc="-5" dirty="0">
                <a:latin typeface="Arial"/>
                <a:cs typeface="Arial"/>
              </a:rPr>
              <a:t>b</a:t>
            </a:r>
            <a:r>
              <a:rPr sz="1400" spc="-10" dirty="0">
                <a:latin typeface="Arial"/>
                <a:cs typeface="Arial"/>
              </a:rPr>
              <a:t>m</a:t>
            </a:r>
            <a:r>
              <a:rPr sz="1400" dirty="0">
                <a:latin typeface="Arial"/>
                <a:cs typeface="Arial"/>
              </a:rPr>
              <a:t>j</a:t>
            </a:r>
            <a:r>
              <a:rPr sz="1400" spc="-10" dirty="0">
                <a:latin typeface="Arial"/>
                <a:cs typeface="Arial"/>
              </a:rPr>
              <a:t>.</a:t>
            </a:r>
            <a:r>
              <a:rPr sz="1400" spc="-5" dirty="0">
                <a:latin typeface="Arial"/>
                <a:cs typeface="Arial"/>
              </a:rPr>
              <a:t>d</a:t>
            </a:r>
            <a:r>
              <a:rPr sz="1400" spc="-15" dirty="0">
                <a:latin typeface="Arial"/>
                <a:cs typeface="Arial"/>
              </a:rPr>
              <a:t>4</a:t>
            </a:r>
            <a:r>
              <a:rPr sz="1400" spc="-5" dirty="0">
                <a:latin typeface="Arial"/>
                <a:cs typeface="Arial"/>
              </a:rPr>
              <a:t>16</a:t>
            </a:r>
            <a:r>
              <a:rPr sz="1400" dirty="0">
                <a:latin typeface="Arial"/>
                <a:cs typeface="Arial"/>
              </a:rPr>
              <a:t>9 </a:t>
            </a:r>
            <a:r>
              <a:rPr sz="1400" spc="-50" dirty="0">
                <a:latin typeface="Arial"/>
                <a:cs typeface="Arial"/>
              </a:rPr>
              <a:t> </a:t>
            </a:r>
            <a:r>
              <a:rPr sz="1400" spc="-5" dirty="0">
                <a:latin typeface="Arial"/>
                <a:cs typeface="Arial"/>
              </a:rPr>
              <a:t>3</a:t>
            </a:r>
            <a:r>
              <a:rPr sz="1400" dirty="0">
                <a:latin typeface="Arial"/>
                <a:cs typeface="Arial"/>
              </a:rPr>
              <a:t>)</a:t>
            </a:r>
            <a:r>
              <a:rPr sz="1400" spc="-20" dirty="0">
                <a:latin typeface="Arial"/>
                <a:cs typeface="Arial"/>
              </a:rPr>
              <a:t> </a:t>
            </a:r>
            <a:r>
              <a:rPr sz="1400" dirty="0">
                <a:latin typeface="Arial"/>
                <a:cs typeface="Arial"/>
              </a:rPr>
              <a:t>N </a:t>
            </a:r>
            <a:r>
              <a:rPr sz="1400" spc="-5" dirty="0">
                <a:latin typeface="Arial"/>
                <a:cs typeface="Arial"/>
              </a:rPr>
              <a:t>Eng</a:t>
            </a:r>
            <a:r>
              <a:rPr sz="1400" dirty="0">
                <a:latin typeface="Arial"/>
                <a:cs typeface="Arial"/>
              </a:rPr>
              <a:t>l</a:t>
            </a:r>
            <a:r>
              <a:rPr sz="1400" spc="-20" dirty="0">
                <a:latin typeface="Arial"/>
                <a:cs typeface="Arial"/>
              </a:rPr>
              <a:t> </a:t>
            </a:r>
            <a:r>
              <a:rPr sz="1400" dirty="0">
                <a:latin typeface="Arial"/>
                <a:cs typeface="Arial"/>
              </a:rPr>
              <a:t>J </a:t>
            </a:r>
            <a:r>
              <a:rPr sz="1400" spc="-10" dirty="0">
                <a:latin typeface="Arial"/>
                <a:cs typeface="Arial"/>
              </a:rPr>
              <a:t>M</a:t>
            </a:r>
            <a:r>
              <a:rPr sz="1400" spc="-5" dirty="0">
                <a:latin typeface="Arial"/>
                <a:cs typeface="Arial"/>
              </a:rPr>
              <a:t>e</a:t>
            </a:r>
            <a:r>
              <a:rPr sz="1400" dirty="0">
                <a:latin typeface="Arial"/>
                <a:cs typeface="Arial"/>
              </a:rPr>
              <a:t>d</a:t>
            </a:r>
            <a:r>
              <a:rPr sz="1400" spc="-20" dirty="0">
                <a:latin typeface="Arial"/>
                <a:cs typeface="Arial"/>
              </a:rPr>
              <a:t> </a:t>
            </a:r>
            <a:r>
              <a:rPr sz="1400" spc="-5" dirty="0">
                <a:latin typeface="Arial"/>
                <a:cs typeface="Arial"/>
              </a:rPr>
              <a:t>2010</a:t>
            </a:r>
            <a:r>
              <a:rPr sz="1400" spc="5" dirty="0">
                <a:latin typeface="Arial"/>
                <a:cs typeface="Arial"/>
              </a:rPr>
              <a:t>;</a:t>
            </a:r>
            <a:r>
              <a:rPr sz="1400" spc="-5" dirty="0">
                <a:latin typeface="Arial"/>
                <a:cs typeface="Arial"/>
              </a:rPr>
              <a:t>362</a:t>
            </a:r>
            <a:r>
              <a:rPr sz="1400" spc="-10" dirty="0">
                <a:latin typeface="Arial"/>
                <a:cs typeface="Arial"/>
              </a:rPr>
              <a:t>:</a:t>
            </a:r>
            <a:r>
              <a:rPr sz="1400" spc="-5" dirty="0">
                <a:latin typeface="Arial"/>
                <a:cs typeface="Arial"/>
              </a:rPr>
              <a:t>1</a:t>
            </a:r>
            <a:r>
              <a:rPr sz="1400" spc="-15" dirty="0">
                <a:latin typeface="Arial"/>
                <a:cs typeface="Arial"/>
              </a:rPr>
              <a:t>3</a:t>
            </a:r>
            <a:r>
              <a:rPr sz="1400" spc="-5" dirty="0">
                <a:latin typeface="Arial"/>
                <a:cs typeface="Arial"/>
              </a:rPr>
              <a:t>63</a:t>
            </a:r>
            <a:r>
              <a:rPr sz="1400" dirty="0">
                <a:latin typeface="Arial"/>
                <a:cs typeface="Arial"/>
              </a:rPr>
              <a:t>-</a:t>
            </a:r>
            <a:r>
              <a:rPr sz="1400" spc="-5" dirty="0">
                <a:latin typeface="Arial"/>
                <a:cs typeface="Arial"/>
              </a:rPr>
              <a:t>7</a:t>
            </a:r>
            <a:r>
              <a:rPr sz="1400" spc="-15" dirty="0">
                <a:latin typeface="Arial"/>
                <a:cs typeface="Arial"/>
              </a:rPr>
              <a:t>3.</a:t>
            </a:r>
            <a:endParaRPr sz="140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84692"/>
            <a:ext cx="8763000" cy="861774"/>
          </a:xfrm>
          <a:prstGeom prst="rect">
            <a:avLst/>
          </a:prstGeom>
        </p:spPr>
        <p:txBody>
          <a:bodyPr vert="horz" wrap="square" lIns="0" tIns="0" rIns="0" bIns="0" rtlCol="0">
            <a:spAutoFit/>
          </a:bodyPr>
          <a:lstStyle/>
          <a:p>
            <a:pPr marL="12700" marR="5080" indent="88265" algn="ctr">
              <a:lnSpc>
                <a:spcPct val="100000"/>
              </a:lnSpc>
            </a:pPr>
            <a:r>
              <a:rPr lang="fr-CA" sz="2800" spc="-5" dirty="0"/>
              <a:t>Vous ne pouvez pas être trop riche ou trop </a:t>
            </a:r>
            <a:r>
              <a:rPr lang="fr-CA" sz="2800" spc="-5" dirty="0" smtClean="0"/>
              <a:t>bas</a:t>
            </a:r>
            <a:br>
              <a:rPr lang="fr-CA" sz="2800" spc="-5" dirty="0" smtClean="0"/>
            </a:br>
            <a:r>
              <a:rPr lang="fr-CA" sz="2800" spc="-5" dirty="0" smtClean="0"/>
              <a:t>Combien de courbes en J sont suffisantes?</a:t>
            </a:r>
            <a:endParaRPr sz="2800" dirty="0"/>
          </a:p>
        </p:txBody>
      </p:sp>
      <p:sp>
        <p:nvSpPr>
          <p:cNvPr id="3" name="object 3"/>
          <p:cNvSpPr/>
          <p:nvPr/>
        </p:nvSpPr>
        <p:spPr>
          <a:xfrm>
            <a:off x="0" y="4290191"/>
            <a:ext cx="3400043" cy="254480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295399"/>
            <a:ext cx="3494531" cy="29717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013704" y="1905000"/>
            <a:ext cx="3110102" cy="361340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660140" y="1598549"/>
            <a:ext cx="622300" cy="345440"/>
          </a:xfrm>
          <a:prstGeom prst="rect">
            <a:avLst/>
          </a:prstGeom>
        </p:spPr>
        <p:txBody>
          <a:bodyPr vert="horz" wrap="square" lIns="0" tIns="0" rIns="0" bIns="0" rtlCol="0">
            <a:spAutoFit/>
          </a:bodyPr>
          <a:lstStyle/>
          <a:p>
            <a:pPr marL="12700">
              <a:lnSpc>
                <a:spcPct val="100000"/>
              </a:lnSpc>
            </a:pPr>
            <a:r>
              <a:rPr sz="2400" spc="-5" dirty="0">
                <a:latin typeface="Calibri"/>
                <a:cs typeface="Calibri"/>
              </a:rPr>
              <a:t>A1</a:t>
            </a:r>
            <a:r>
              <a:rPr sz="2400" dirty="0">
                <a:latin typeface="Calibri"/>
                <a:cs typeface="Calibri"/>
              </a:rPr>
              <a:t>C</a:t>
            </a:r>
            <a:r>
              <a:rPr sz="2400" spc="-7" baseline="24305" dirty="0">
                <a:latin typeface="Calibri"/>
                <a:cs typeface="Calibri"/>
              </a:rPr>
              <a:t>1</a:t>
            </a:r>
            <a:endParaRPr sz="2400" baseline="24305">
              <a:latin typeface="Calibri"/>
              <a:cs typeface="Calibri"/>
            </a:endParaRPr>
          </a:p>
        </p:txBody>
      </p:sp>
      <p:sp>
        <p:nvSpPr>
          <p:cNvPr id="7" name="object 7"/>
          <p:cNvSpPr txBox="1"/>
          <p:nvPr/>
        </p:nvSpPr>
        <p:spPr>
          <a:xfrm>
            <a:off x="3583940" y="4417948"/>
            <a:ext cx="1565275" cy="345440"/>
          </a:xfrm>
          <a:prstGeom prst="rect">
            <a:avLst/>
          </a:prstGeom>
        </p:spPr>
        <p:txBody>
          <a:bodyPr vert="horz" wrap="square" lIns="0" tIns="0" rIns="0" bIns="0" rtlCol="0">
            <a:spAutoFit/>
          </a:bodyPr>
          <a:lstStyle/>
          <a:p>
            <a:pPr marL="12700">
              <a:lnSpc>
                <a:spcPct val="100000"/>
              </a:lnSpc>
            </a:pPr>
            <a:r>
              <a:rPr sz="2400" spc="-5" dirty="0">
                <a:latin typeface="Calibri"/>
                <a:cs typeface="Calibri"/>
              </a:rPr>
              <a:t>D</a:t>
            </a:r>
            <a:r>
              <a:rPr sz="2400" dirty="0">
                <a:latin typeface="Calibri"/>
                <a:cs typeface="Calibri"/>
              </a:rPr>
              <a:t>ia</a:t>
            </a:r>
            <a:r>
              <a:rPr sz="2400" spc="-30" dirty="0">
                <a:latin typeface="Calibri"/>
                <a:cs typeface="Calibri"/>
              </a:rPr>
              <a:t>s</a:t>
            </a:r>
            <a:r>
              <a:rPr sz="2400" spc="-25" dirty="0">
                <a:latin typeface="Calibri"/>
                <a:cs typeface="Calibri"/>
              </a:rPr>
              <a:t>t</a:t>
            </a:r>
            <a:r>
              <a:rPr sz="2400" spc="-10" dirty="0">
                <a:latin typeface="Calibri"/>
                <a:cs typeface="Calibri"/>
              </a:rPr>
              <a:t>o</a:t>
            </a:r>
            <a:r>
              <a:rPr sz="2400" dirty="0">
                <a:latin typeface="Calibri"/>
                <a:cs typeface="Calibri"/>
              </a:rPr>
              <a:t>lic</a:t>
            </a:r>
            <a:r>
              <a:rPr sz="2400" spc="-25" dirty="0">
                <a:latin typeface="Calibri"/>
                <a:cs typeface="Calibri"/>
              </a:rPr>
              <a:t> </a:t>
            </a:r>
            <a:r>
              <a:rPr sz="2400" spc="-5" dirty="0">
                <a:latin typeface="Calibri"/>
                <a:cs typeface="Calibri"/>
              </a:rPr>
              <a:t>B</a:t>
            </a:r>
            <a:r>
              <a:rPr sz="2400" spc="-10" dirty="0">
                <a:latin typeface="Calibri"/>
                <a:cs typeface="Calibri"/>
              </a:rPr>
              <a:t>P</a:t>
            </a:r>
            <a:r>
              <a:rPr sz="2400" spc="-7" baseline="24305" dirty="0">
                <a:latin typeface="Calibri"/>
                <a:cs typeface="Calibri"/>
              </a:rPr>
              <a:t>2</a:t>
            </a:r>
            <a:endParaRPr sz="2400" baseline="24305">
              <a:latin typeface="Calibri"/>
              <a:cs typeface="Calibri"/>
            </a:endParaRPr>
          </a:p>
        </p:txBody>
      </p:sp>
      <p:sp>
        <p:nvSpPr>
          <p:cNvPr id="8" name="object 8"/>
          <p:cNvSpPr txBox="1"/>
          <p:nvPr/>
        </p:nvSpPr>
        <p:spPr>
          <a:xfrm>
            <a:off x="6098540" y="1446149"/>
            <a:ext cx="1628139" cy="345440"/>
          </a:xfrm>
          <a:prstGeom prst="rect">
            <a:avLst/>
          </a:prstGeom>
        </p:spPr>
        <p:txBody>
          <a:bodyPr vert="horz" wrap="square" lIns="0" tIns="0" rIns="0" bIns="0" rtlCol="0">
            <a:spAutoFit/>
          </a:bodyPr>
          <a:lstStyle/>
          <a:p>
            <a:pPr marL="12700">
              <a:lnSpc>
                <a:spcPct val="100000"/>
              </a:lnSpc>
            </a:pPr>
            <a:r>
              <a:rPr sz="2400" spc="-5" dirty="0">
                <a:latin typeface="Calibri"/>
                <a:cs typeface="Calibri"/>
              </a:rPr>
              <a:t>BMI</a:t>
            </a:r>
            <a:r>
              <a:rPr sz="2400" spc="-7" baseline="24305" dirty="0">
                <a:latin typeface="Calibri"/>
                <a:cs typeface="Calibri"/>
              </a:rPr>
              <a:t>3</a:t>
            </a:r>
            <a:r>
              <a:rPr sz="2400" spc="254" baseline="24305" dirty="0">
                <a:latin typeface="Calibri"/>
                <a:cs typeface="Calibri"/>
              </a:rPr>
              <a:t> </a:t>
            </a:r>
            <a:r>
              <a:rPr sz="2400" spc="-20" dirty="0">
                <a:latin typeface="Calibri"/>
                <a:cs typeface="Calibri"/>
              </a:rPr>
              <a:t>o</a:t>
            </a:r>
            <a:r>
              <a:rPr sz="2400" spc="-35" dirty="0">
                <a:latin typeface="Calibri"/>
                <a:cs typeface="Calibri"/>
              </a:rPr>
              <a:t>v</a:t>
            </a:r>
            <a:r>
              <a:rPr sz="2400" dirty="0">
                <a:latin typeface="Calibri"/>
                <a:cs typeface="Calibri"/>
              </a:rPr>
              <a:t>e</a:t>
            </a:r>
            <a:r>
              <a:rPr sz="2400" spc="-5" dirty="0">
                <a:latin typeface="Calibri"/>
                <a:cs typeface="Calibri"/>
              </a:rPr>
              <a:t>r</a:t>
            </a:r>
            <a:r>
              <a:rPr sz="2400" dirty="0">
                <a:latin typeface="Calibri"/>
                <a:cs typeface="Calibri"/>
              </a:rPr>
              <a:t> </a:t>
            </a:r>
            <a:r>
              <a:rPr sz="2400" spc="-10" dirty="0">
                <a:latin typeface="Calibri"/>
                <a:cs typeface="Calibri"/>
              </a:rPr>
              <a:t>6</a:t>
            </a:r>
            <a:r>
              <a:rPr sz="2400" spc="-5" dirty="0">
                <a:latin typeface="Calibri"/>
                <a:cs typeface="Calibri"/>
              </a:rPr>
              <a:t>5</a:t>
            </a:r>
            <a:endParaRPr sz="2400">
              <a:latin typeface="Calibri"/>
              <a:cs typeface="Calibri"/>
            </a:endParaRPr>
          </a:p>
        </p:txBody>
      </p:sp>
      <p:sp>
        <p:nvSpPr>
          <p:cNvPr id="9" name="object 9"/>
          <p:cNvSpPr txBox="1"/>
          <p:nvPr/>
        </p:nvSpPr>
        <p:spPr>
          <a:xfrm>
            <a:off x="4690427" y="6009004"/>
            <a:ext cx="3893820" cy="802640"/>
          </a:xfrm>
          <a:prstGeom prst="rect">
            <a:avLst/>
          </a:prstGeom>
        </p:spPr>
        <p:txBody>
          <a:bodyPr vert="horz" wrap="square" lIns="0" tIns="0" rIns="0" bIns="0" rtlCol="0">
            <a:spAutoFit/>
          </a:bodyPr>
          <a:lstStyle/>
          <a:p>
            <a:pPr marL="12700">
              <a:lnSpc>
                <a:spcPct val="100000"/>
              </a:lnSpc>
            </a:pPr>
            <a:r>
              <a:rPr sz="1800" dirty="0">
                <a:latin typeface="Calibri"/>
                <a:cs typeface="Calibri"/>
              </a:rPr>
              <a:t>1)</a:t>
            </a:r>
            <a:r>
              <a:rPr sz="1800" spc="5" dirty="0">
                <a:latin typeface="Calibri"/>
                <a:cs typeface="Calibri"/>
              </a:rPr>
              <a:t> </a:t>
            </a:r>
            <a:r>
              <a:rPr sz="1800" spc="-5" dirty="0">
                <a:latin typeface="Calibri"/>
                <a:cs typeface="Calibri"/>
              </a:rPr>
              <a:t>L</a:t>
            </a:r>
            <a:r>
              <a:rPr sz="1800" dirty="0">
                <a:latin typeface="Calibri"/>
                <a:cs typeface="Calibri"/>
              </a:rPr>
              <a:t>an</a:t>
            </a:r>
            <a:r>
              <a:rPr sz="1800" spc="-15" dirty="0">
                <a:latin typeface="Calibri"/>
                <a:cs typeface="Calibri"/>
              </a:rPr>
              <a:t>ce</a:t>
            </a:r>
            <a:r>
              <a:rPr sz="1800" dirty="0">
                <a:latin typeface="Calibri"/>
                <a:cs typeface="Calibri"/>
              </a:rPr>
              <a:t>t</a:t>
            </a:r>
            <a:r>
              <a:rPr sz="1800" spc="20" dirty="0">
                <a:latin typeface="Calibri"/>
                <a:cs typeface="Calibri"/>
              </a:rPr>
              <a:t> </a:t>
            </a:r>
            <a:r>
              <a:rPr sz="1800" spc="-5" dirty="0">
                <a:latin typeface="Calibri"/>
                <a:cs typeface="Calibri"/>
              </a:rPr>
              <a:t>2010;</a:t>
            </a:r>
            <a:r>
              <a:rPr sz="1800" spc="10" dirty="0">
                <a:latin typeface="Calibri"/>
                <a:cs typeface="Calibri"/>
              </a:rPr>
              <a:t> </a:t>
            </a:r>
            <a:r>
              <a:rPr sz="1800" spc="-5" dirty="0">
                <a:latin typeface="Calibri"/>
                <a:cs typeface="Calibri"/>
              </a:rPr>
              <a:t>375:</a:t>
            </a:r>
            <a:r>
              <a:rPr sz="1800" spc="10" dirty="0">
                <a:latin typeface="Calibri"/>
                <a:cs typeface="Calibri"/>
              </a:rPr>
              <a:t> </a:t>
            </a:r>
            <a:r>
              <a:rPr sz="1800" spc="-5" dirty="0">
                <a:latin typeface="Calibri"/>
                <a:cs typeface="Calibri"/>
              </a:rPr>
              <a:t>481–89</a:t>
            </a:r>
            <a:endParaRPr sz="1800">
              <a:latin typeface="Calibri"/>
              <a:cs typeface="Calibri"/>
            </a:endParaRPr>
          </a:p>
          <a:p>
            <a:pPr marL="12700" marR="5080">
              <a:lnSpc>
                <a:spcPct val="100000"/>
              </a:lnSpc>
            </a:pPr>
            <a:r>
              <a:rPr sz="1800" dirty="0">
                <a:latin typeface="Calibri"/>
                <a:cs typeface="Calibri"/>
              </a:rPr>
              <a:t>2)</a:t>
            </a:r>
            <a:r>
              <a:rPr sz="1800" spc="5" dirty="0">
                <a:latin typeface="Calibri"/>
                <a:cs typeface="Calibri"/>
              </a:rPr>
              <a:t> </a:t>
            </a:r>
            <a:r>
              <a:rPr sz="1800" spc="-5" dirty="0">
                <a:latin typeface="Calibri"/>
                <a:cs typeface="Calibri"/>
              </a:rPr>
              <a:t>C</a:t>
            </a:r>
            <a:r>
              <a:rPr sz="1800" dirty="0">
                <a:latin typeface="Calibri"/>
                <a:cs typeface="Calibri"/>
              </a:rPr>
              <a:t>u</a:t>
            </a:r>
            <a:r>
              <a:rPr sz="1800" spc="-10" dirty="0">
                <a:latin typeface="Calibri"/>
                <a:cs typeface="Calibri"/>
              </a:rPr>
              <a:t>r</a:t>
            </a:r>
            <a:r>
              <a:rPr sz="1800" spc="-5" dirty="0">
                <a:latin typeface="Calibri"/>
                <a:cs typeface="Calibri"/>
              </a:rPr>
              <a:t>r</a:t>
            </a:r>
            <a:r>
              <a:rPr sz="1800" spc="5" dirty="0">
                <a:latin typeface="Calibri"/>
                <a:cs typeface="Calibri"/>
              </a:rPr>
              <a:t> </a:t>
            </a:r>
            <a:r>
              <a:rPr sz="1800" spc="-10" dirty="0">
                <a:latin typeface="Calibri"/>
                <a:cs typeface="Calibri"/>
              </a:rPr>
              <a:t>H</a:t>
            </a:r>
            <a:r>
              <a:rPr sz="1800" dirty="0">
                <a:latin typeface="Calibri"/>
                <a:cs typeface="Calibri"/>
              </a:rPr>
              <a:t>yp</a:t>
            </a:r>
            <a:r>
              <a:rPr sz="1800" spc="-5" dirty="0">
                <a:latin typeface="Calibri"/>
                <a:cs typeface="Calibri"/>
              </a:rPr>
              <a:t>e</a:t>
            </a:r>
            <a:r>
              <a:rPr sz="1800" spc="-10" dirty="0">
                <a:latin typeface="Calibri"/>
                <a:cs typeface="Calibri"/>
              </a:rPr>
              <a:t>r</a:t>
            </a:r>
            <a:r>
              <a:rPr sz="1800" spc="-30" dirty="0">
                <a:latin typeface="Calibri"/>
                <a:cs typeface="Calibri"/>
              </a:rPr>
              <a:t>t</a:t>
            </a:r>
            <a:r>
              <a:rPr sz="1800" spc="-5" dirty="0">
                <a:latin typeface="Calibri"/>
                <a:cs typeface="Calibri"/>
              </a:rPr>
              <a:t>e</a:t>
            </a:r>
            <a:r>
              <a:rPr sz="1800" dirty="0">
                <a:latin typeface="Calibri"/>
                <a:cs typeface="Calibri"/>
              </a:rPr>
              <a:t>ns</a:t>
            </a:r>
            <a:r>
              <a:rPr sz="1800" spc="15" dirty="0">
                <a:latin typeface="Calibri"/>
                <a:cs typeface="Calibri"/>
              </a:rPr>
              <a:t> </a:t>
            </a:r>
            <a:r>
              <a:rPr sz="1800" spc="-45" dirty="0">
                <a:latin typeface="Calibri"/>
                <a:cs typeface="Calibri"/>
              </a:rPr>
              <a:t>R</a:t>
            </a:r>
            <a:r>
              <a:rPr sz="1800" spc="-5" dirty="0">
                <a:latin typeface="Calibri"/>
                <a:cs typeface="Calibri"/>
              </a:rPr>
              <a:t>e</a:t>
            </a:r>
            <a:r>
              <a:rPr sz="1800" dirty="0">
                <a:latin typeface="Calibri"/>
                <a:cs typeface="Calibri"/>
              </a:rPr>
              <a:t>p</a:t>
            </a:r>
            <a:r>
              <a:rPr sz="1800" spc="10" dirty="0">
                <a:latin typeface="Calibri"/>
                <a:cs typeface="Calibri"/>
              </a:rPr>
              <a:t> </a:t>
            </a:r>
            <a:r>
              <a:rPr sz="1800" spc="-10" dirty="0">
                <a:latin typeface="Calibri"/>
                <a:cs typeface="Calibri"/>
              </a:rPr>
              <a:t>(</a:t>
            </a:r>
            <a:r>
              <a:rPr sz="1800" spc="-5" dirty="0">
                <a:latin typeface="Calibri"/>
                <a:cs typeface="Calibri"/>
              </a:rPr>
              <a:t>2010)</a:t>
            </a:r>
            <a:r>
              <a:rPr sz="1800" spc="30" dirty="0">
                <a:latin typeface="Calibri"/>
                <a:cs typeface="Calibri"/>
              </a:rPr>
              <a:t> </a:t>
            </a:r>
            <a:r>
              <a:rPr sz="1800" spc="-5" dirty="0">
                <a:latin typeface="Calibri"/>
                <a:cs typeface="Calibri"/>
              </a:rPr>
              <a:t>12</a:t>
            </a:r>
            <a:r>
              <a:rPr sz="1800" spc="-10" dirty="0">
                <a:latin typeface="Calibri"/>
                <a:cs typeface="Calibri"/>
              </a:rPr>
              <a:t>:</a:t>
            </a:r>
            <a:r>
              <a:rPr sz="1800" spc="-5" dirty="0">
                <a:latin typeface="Calibri"/>
                <a:cs typeface="Calibri"/>
              </a:rPr>
              <a:t>290</a:t>
            </a:r>
            <a:r>
              <a:rPr sz="1800" dirty="0">
                <a:latin typeface="Calibri"/>
                <a:cs typeface="Calibri"/>
              </a:rPr>
              <a:t>–</a:t>
            </a:r>
            <a:r>
              <a:rPr sz="1800" spc="-5" dirty="0">
                <a:latin typeface="Calibri"/>
                <a:cs typeface="Calibri"/>
              </a:rPr>
              <a:t>295 </a:t>
            </a:r>
            <a:r>
              <a:rPr sz="1800" dirty="0">
                <a:latin typeface="Calibri"/>
                <a:cs typeface="Calibri"/>
              </a:rPr>
              <a:t>3)</a:t>
            </a:r>
            <a:r>
              <a:rPr sz="1800" spc="5" dirty="0">
                <a:latin typeface="Calibri"/>
                <a:cs typeface="Calibri"/>
              </a:rPr>
              <a:t> </a:t>
            </a:r>
            <a:r>
              <a:rPr sz="1800" spc="-5" dirty="0">
                <a:latin typeface="Calibri"/>
                <a:cs typeface="Calibri"/>
              </a:rPr>
              <a:t>J</a:t>
            </a:r>
            <a:r>
              <a:rPr sz="1800" spc="10" dirty="0">
                <a:latin typeface="Calibri"/>
                <a:cs typeface="Calibri"/>
              </a:rPr>
              <a:t> </a:t>
            </a:r>
            <a:r>
              <a:rPr sz="1800" spc="-5" dirty="0">
                <a:latin typeface="Calibri"/>
                <a:cs typeface="Calibri"/>
              </a:rPr>
              <a:t>Am</a:t>
            </a:r>
            <a:r>
              <a:rPr sz="1800" spc="-10" dirty="0">
                <a:latin typeface="Calibri"/>
                <a:cs typeface="Calibri"/>
              </a:rPr>
              <a:t> </a:t>
            </a:r>
            <a:r>
              <a:rPr sz="1800" spc="-5" dirty="0">
                <a:latin typeface="Calibri"/>
                <a:cs typeface="Calibri"/>
              </a:rPr>
              <a:t>Ge</a:t>
            </a:r>
            <a:r>
              <a:rPr sz="1800" spc="-10" dirty="0">
                <a:latin typeface="Calibri"/>
                <a:cs typeface="Calibri"/>
              </a:rPr>
              <a:t>r</a:t>
            </a:r>
            <a:r>
              <a:rPr sz="1800" spc="-5" dirty="0">
                <a:latin typeface="Calibri"/>
                <a:cs typeface="Calibri"/>
              </a:rPr>
              <a:t>i</a:t>
            </a:r>
            <a:r>
              <a:rPr sz="1800" spc="-15" dirty="0">
                <a:latin typeface="Calibri"/>
                <a:cs typeface="Calibri"/>
              </a:rPr>
              <a:t>a</a:t>
            </a:r>
            <a:r>
              <a:rPr sz="1800" spc="-5" dirty="0">
                <a:latin typeface="Calibri"/>
                <a:cs typeface="Calibri"/>
              </a:rPr>
              <a:t>tr </a:t>
            </a:r>
            <a:r>
              <a:rPr sz="1800" dirty="0">
                <a:latin typeface="Calibri"/>
                <a:cs typeface="Calibri"/>
              </a:rPr>
              <a:t>S</a:t>
            </a:r>
            <a:r>
              <a:rPr sz="1800" spc="-5" dirty="0">
                <a:latin typeface="Calibri"/>
                <a:cs typeface="Calibri"/>
              </a:rPr>
              <a:t>o</a:t>
            </a:r>
            <a:r>
              <a:rPr sz="1800" dirty="0">
                <a:latin typeface="Calibri"/>
                <a:cs typeface="Calibri"/>
              </a:rPr>
              <a:t>c</a:t>
            </a:r>
            <a:r>
              <a:rPr sz="1800" spc="5" dirty="0">
                <a:latin typeface="Calibri"/>
                <a:cs typeface="Calibri"/>
              </a:rPr>
              <a:t> </a:t>
            </a:r>
            <a:r>
              <a:rPr sz="1800" spc="-5" dirty="0">
                <a:latin typeface="Calibri"/>
                <a:cs typeface="Calibri"/>
              </a:rPr>
              <a:t>2010;</a:t>
            </a:r>
            <a:r>
              <a:rPr sz="1800" spc="10" dirty="0">
                <a:latin typeface="Calibri"/>
                <a:cs typeface="Calibri"/>
              </a:rPr>
              <a:t> </a:t>
            </a:r>
            <a:r>
              <a:rPr sz="1800" spc="-5" dirty="0">
                <a:latin typeface="Calibri"/>
                <a:cs typeface="Calibri"/>
              </a:rPr>
              <a:t>58</a:t>
            </a:r>
            <a:r>
              <a:rPr sz="1800" spc="-10" dirty="0">
                <a:latin typeface="Calibri"/>
                <a:cs typeface="Calibri"/>
              </a:rPr>
              <a:t>:</a:t>
            </a:r>
            <a:r>
              <a:rPr sz="1800" spc="-5" dirty="0">
                <a:latin typeface="Calibri"/>
                <a:cs typeface="Calibri"/>
              </a:rPr>
              <a:t>234</a:t>
            </a:r>
            <a:r>
              <a:rPr sz="1800" dirty="0">
                <a:latin typeface="Calibri"/>
                <a:cs typeface="Calibri"/>
              </a:rPr>
              <a:t>–241.</a:t>
            </a:r>
            <a:endParaRPr sz="1800">
              <a:latin typeface="Calibri"/>
              <a:cs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851514"/>
          </a:xfrm>
          <a:prstGeom prst="rect">
            <a:avLst/>
          </a:prstGeom>
        </p:spPr>
        <p:txBody>
          <a:bodyPr vert="horz" wrap="square" lIns="0" tIns="182879" rIns="0" bIns="0" rtlCol="0">
            <a:spAutoFit/>
          </a:bodyPr>
          <a:lstStyle/>
          <a:p>
            <a:pPr marL="2700655">
              <a:lnSpc>
                <a:spcPts val="5235"/>
              </a:lnSpc>
            </a:pPr>
            <a:r>
              <a:rPr lang="fr-CA" spc="-10" dirty="0" smtClean="0"/>
              <a:t>Que faire?</a:t>
            </a:r>
            <a:endParaRPr dirty="0"/>
          </a:p>
        </p:txBody>
      </p:sp>
      <p:sp>
        <p:nvSpPr>
          <p:cNvPr id="3" name="object 3"/>
          <p:cNvSpPr txBox="1"/>
          <p:nvPr/>
        </p:nvSpPr>
        <p:spPr>
          <a:xfrm>
            <a:off x="535940" y="1329912"/>
            <a:ext cx="8166734" cy="4819268"/>
          </a:xfrm>
          <a:prstGeom prst="rect">
            <a:avLst/>
          </a:prstGeom>
        </p:spPr>
        <p:txBody>
          <a:bodyPr vert="horz" wrap="square" lIns="0" tIns="0" rIns="0" bIns="0" rtlCol="0">
            <a:spAutoFit/>
          </a:bodyPr>
          <a:lstStyle/>
          <a:p>
            <a:pPr marL="355600" marR="5080" indent="-342900">
              <a:lnSpc>
                <a:spcPct val="100000"/>
              </a:lnSpc>
              <a:buChar char="•"/>
              <a:tabLst>
                <a:tab pos="355600" algn="l"/>
              </a:tabLst>
            </a:pPr>
            <a:r>
              <a:rPr lang="fr-CA" sz="3200" spc="-5" dirty="0" smtClean="0">
                <a:latin typeface="Arial"/>
                <a:cs typeface="Arial"/>
              </a:rPr>
              <a:t>Traiter les patients : pas les remplacements, les chiffres ou les théories</a:t>
            </a:r>
            <a:endParaRPr sz="3200" dirty="0">
              <a:latin typeface="Arial"/>
              <a:cs typeface="Arial"/>
            </a:endParaRPr>
          </a:p>
          <a:p>
            <a:pPr marL="355600" indent="-342900">
              <a:lnSpc>
                <a:spcPct val="100000"/>
              </a:lnSpc>
              <a:spcBef>
                <a:spcPts val="770"/>
              </a:spcBef>
              <a:buChar char="•"/>
              <a:tabLst>
                <a:tab pos="355600" algn="l"/>
              </a:tabLst>
            </a:pPr>
            <a:r>
              <a:rPr lang="fr-CA" sz="3200" spc="-5" dirty="0" smtClean="0">
                <a:latin typeface="Arial"/>
                <a:cs typeface="Arial"/>
              </a:rPr>
              <a:t>Trouver une source fiable de preuves</a:t>
            </a:r>
            <a:endParaRPr sz="3200" dirty="0">
              <a:latin typeface="Arial"/>
              <a:cs typeface="Arial"/>
            </a:endParaRPr>
          </a:p>
          <a:p>
            <a:pPr marL="756285" lvl="1" indent="-286385">
              <a:lnSpc>
                <a:spcPct val="100000"/>
              </a:lnSpc>
              <a:spcBef>
                <a:spcPts val="685"/>
              </a:spcBef>
              <a:buChar char="–"/>
              <a:tabLst>
                <a:tab pos="756920" algn="l"/>
              </a:tabLst>
            </a:pPr>
            <a:r>
              <a:rPr lang="fr-CA" sz="2800" spc="-10" dirty="0" smtClean="0">
                <a:latin typeface="Arial"/>
                <a:cs typeface="Arial"/>
              </a:rPr>
              <a:t>Soins primaires</a:t>
            </a:r>
            <a:endParaRPr sz="2800" dirty="0">
              <a:latin typeface="Arial"/>
              <a:cs typeface="Arial"/>
            </a:endParaRPr>
          </a:p>
          <a:p>
            <a:pPr marL="756285" lvl="1" indent="-286385">
              <a:lnSpc>
                <a:spcPct val="100000"/>
              </a:lnSpc>
              <a:spcBef>
                <a:spcPts val="670"/>
              </a:spcBef>
              <a:buChar char="–"/>
              <a:tabLst>
                <a:tab pos="756920" algn="l"/>
              </a:tabLst>
            </a:pPr>
            <a:r>
              <a:rPr lang="fr-CA" sz="2800" spc="-10" dirty="0" smtClean="0">
                <a:latin typeface="Arial"/>
                <a:cs typeface="Arial"/>
              </a:rPr>
              <a:t>Comprendre les preuves</a:t>
            </a:r>
            <a:endParaRPr sz="2800" dirty="0">
              <a:latin typeface="Arial"/>
              <a:cs typeface="Arial"/>
            </a:endParaRPr>
          </a:p>
          <a:p>
            <a:pPr marL="756285" lvl="1" indent="-286385">
              <a:lnSpc>
                <a:spcPct val="100000"/>
              </a:lnSpc>
              <a:spcBef>
                <a:spcPts val="670"/>
              </a:spcBef>
              <a:buChar char="–"/>
              <a:tabLst>
                <a:tab pos="756920" algn="l"/>
              </a:tabLst>
            </a:pPr>
            <a:r>
              <a:rPr lang="fr-CA" sz="2800" spc="-10" dirty="0" smtClean="0">
                <a:latin typeface="Arial"/>
                <a:cs typeface="Arial"/>
              </a:rPr>
              <a:t>Influences extérieures minimales</a:t>
            </a:r>
            <a:endParaRPr sz="2800" dirty="0">
              <a:latin typeface="Arial"/>
              <a:cs typeface="Arial"/>
            </a:endParaRPr>
          </a:p>
          <a:p>
            <a:pPr marL="355600" marR="873125" indent="-342900">
              <a:lnSpc>
                <a:spcPct val="100000"/>
              </a:lnSpc>
              <a:spcBef>
                <a:spcPts val="750"/>
              </a:spcBef>
              <a:buChar char="•"/>
              <a:tabLst>
                <a:tab pos="355600" algn="l"/>
              </a:tabLst>
            </a:pPr>
            <a:r>
              <a:rPr sz="3200" spc="-5" dirty="0">
                <a:latin typeface="Arial"/>
                <a:cs typeface="Arial"/>
              </a:rPr>
              <a:t>A</a:t>
            </a:r>
            <a:r>
              <a:rPr sz="3200" dirty="0">
                <a:latin typeface="Arial"/>
                <a:cs typeface="Arial"/>
              </a:rPr>
              <a:t>CP</a:t>
            </a:r>
            <a:r>
              <a:rPr sz="3200" spc="-5" dirty="0">
                <a:latin typeface="Arial"/>
                <a:cs typeface="Arial"/>
              </a:rPr>
              <a:t> </a:t>
            </a:r>
            <a:r>
              <a:rPr sz="3200" dirty="0">
                <a:latin typeface="Arial"/>
                <a:cs typeface="Arial"/>
              </a:rPr>
              <a:t>(</a:t>
            </a:r>
            <a:r>
              <a:rPr sz="3200" spc="-5" dirty="0">
                <a:latin typeface="Arial"/>
                <a:cs typeface="Arial"/>
              </a:rPr>
              <a:t>A</a:t>
            </a:r>
            <a:r>
              <a:rPr sz="3200" spc="-10" dirty="0">
                <a:latin typeface="Arial"/>
                <a:cs typeface="Arial"/>
              </a:rPr>
              <a:t>me</a:t>
            </a:r>
            <a:r>
              <a:rPr sz="3200" dirty="0">
                <a:latin typeface="Arial"/>
                <a:cs typeface="Arial"/>
              </a:rPr>
              <a:t>r</a:t>
            </a:r>
            <a:r>
              <a:rPr sz="3200" spc="-5" dirty="0">
                <a:latin typeface="Arial"/>
                <a:cs typeface="Arial"/>
              </a:rPr>
              <a:t>i</a:t>
            </a:r>
            <a:r>
              <a:rPr sz="3200" spc="5" dirty="0">
                <a:latin typeface="Arial"/>
                <a:cs typeface="Arial"/>
              </a:rPr>
              <a:t>c</a:t>
            </a:r>
            <a:r>
              <a:rPr sz="3200" spc="-10" dirty="0">
                <a:latin typeface="Arial"/>
                <a:cs typeface="Arial"/>
              </a:rPr>
              <a:t>a</a:t>
            </a:r>
            <a:r>
              <a:rPr sz="3200" dirty="0">
                <a:latin typeface="Arial"/>
                <a:cs typeface="Arial"/>
              </a:rPr>
              <a:t>n</a:t>
            </a:r>
            <a:r>
              <a:rPr sz="3200" spc="-35" dirty="0">
                <a:latin typeface="Arial"/>
                <a:cs typeface="Arial"/>
              </a:rPr>
              <a:t> </a:t>
            </a:r>
            <a:r>
              <a:rPr sz="3200" dirty="0">
                <a:latin typeface="Arial"/>
                <a:cs typeface="Arial"/>
              </a:rPr>
              <a:t>C</a:t>
            </a:r>
            <a:r>
              <a:rPr sz="3200" spc="-10" dirty="0">
                <a:latin typeface="Arial"/>
                <a:cs typeface="Arial"/>
              </a:rPr>
              <a:t>o</a:t>
            </a:r>
            <a:r>
              <a:rPr sz="3200" spc="-5" dirty="0">
                <a:latin typeface="Arial"/>
                <a:cs typeface="Arial"/>
              </a:rPr>
              <a:t>ll</a:t>
            </a:r>
            <a:r>
              <a:rPr sz="3200" spc="-10" dirty="0">
                <a:latin typeface="Arial"/>
                <a:cs typeface="Arial"/>
              </a:rPr>
              <a:t>eg</a:t>
            </a:r>
            <a:r>
              <a:rPr sz="3200" dirty="0">
                <a:latin typeface="Arial"/>
                <a:cs typeface="Arial"/>
              </a:rPr>
              <a:t>e </a:t>
            </a:r>
            <a:r>
              <a:rPr sz="3200" spc="-10" dirty="0">
                <a:latin typeface="Arial"/>
                <a:cs typeface="Arial"/>
              </a:rPr>
              <a:t>o</a:t>
            </a:r>
            <a:r>
              <a:rPr sz="3200" dirty="0">
                <a:latin typeface="Arial"/>
                <a:cs typeface="Arial"/>
              </a:rPr>
              <a:t>f</a:t>
            </a:r>
            <a:r>
              <a:rPr sz="3200" spc="-20" dirty="0">
                <a:latin typeface="Arial"/>
                <a:cs typeface="Arial"/>
              </a:rPr>
              <a:t> </a:t>
            </a:r>
            <a:r>
              <a:rPr sz="3200" spc="-5" dirty="0">
                <a:latin typeface="Arial"/>
                <a:cs typeface="Arial"/>
              </a:rPr>
              <a:t>P</a:t>
            </a:r>
            <a:r>
              <a:rPr sz="3200" spc="-10" dirty="0">
                <a:latin typeface="Arial"/>
                <a:cs typeface="Arial"/>
              </a:rPr>
              <a:t>h</a:t>
            </a:r>
            <a:r>
              <a:rPr sz="3200" spc="5" dirty="0">
                <a:latin typeface="Arial"/>
                <a:cs typeface="Arial"/>
              </a:rPr>
              <a:t>ys</a:t>
            </a:r>
            <a:r>
              <a:rPr sz="3200" spc="-5" dirty="0">
                <a:latin typeface="Arial"/>
                <a:cs typeface="Arial"/>
              </a:rPr>
              <a:t>i</a:t>
            </a:r>
            <a:r>
              <a:rPr sz="3200" spc="5" dirty="0">
                <a:latin typeface="Arial"/>
                <a:cs typeface="Arial"/>
              </a:rPr>
              <a:t>c</a:t>
            </a:r>
            <a:r>
              <a:rPr sz="3200" spc="-5" dirty="0">
                <a:latin typeface="Arial"/>
                <a:cs typeface="Arial"/>
              </a:rPr>
              <a:t>i</a:t>
            </a:r>
            <a:r>
              <a:rPr sz="3200" spc="-10" dirty="0">
                <a:latin typeface="Arial"/>
                <a:cs typeface="Arial"/>
              </a:rPr>
              <a:t>an</a:t>
            </a:r>
            <a:r>
              <a:rPr sz="3200" spc="5" dirty="0">
                <a:latin typeface="Arial"/>
                <a:cs typeface="Arial"/>
              </a:rPr>
              <a:t>s</a:t>
            </a:r>
            <a:r>
              <a:rPr sz="3200" dirty="0">
                <a:latin typeface="Arial"/>
                <a:cs typeface="Arial"/>
              </a:rPr>
              <a:t>) </a:t>
            </a:r>
            <a:r>
              <a:rPr sz="3200" spc="-5" dirty="0">
                <a:latin typeface="Arial"/>
                <a:cs typeface="Arial"/>
              </a:rPr>
              <a:t>I</a:t>
            </a:r>
            <a:r>
              <a:rPr sz="3200" spc="-10" dirty="0">
                <a:latin typeface="Arial"/>
                <a:cs typeface="Arial"/>
              </a:rPr>
              <a:t>n</a:t>
            </a:r>
            <a:r>
              <a:rPr sz="3200" spc="-5" dirty="0">
                <a:latin typeface="Arial"/>
                <a:cs typeface="Arial"/>
              </a:rPr>
              <a:t>f</a:t>
            </a:r>
            <a:r>
              <a:rPr sz="3200" spc="-10" dirty="0">
                <a:latin typeface="Arial"/>
                <a:cs typeface="Arial"/>
              </a:rPr>
              <a:t>o</a:t>
            </a:r>
            <a:r>
              <a:rPr sz="3200" spc="-5" dirty="0">
                <a:latin typeface="Arial"/>
                <a:cs typeface="Arial"/>
              </a:rPr>
              <a:t>P</a:t>
            </a:r>
            <a:r>
              <a:rPr sz="3200" dirty="0">
                <a:latin typeface="Arial"/>
                <a:cs typeface="Arial"/>
              </a:rPr>
              <a:t>O</a:t>
            </a:r>
            <a:r>
              <a:rPr sz="3200" spc="-5" dirty="0">
                <a:latin typeface="Arial"/>
                <a:cs typeface="Arial"/>
              </a:rPr>
              <a:t>EM</a:t>
            </a:r>
            <a:r>
              <a:rPr sz="3200" spc="5" dirty="0">
                <a:latin typeface="Arial"/>
                <a:cs typeface="Arial"/>
              </a:rPr>
              <a:t>s</a:t>
            </a:r>
            <a:r>
              <a:rPr sz="3200" dirty="0">
                <a:latin typeface="Arial"/>
                <a:cs typeface="Arial"/>
              </a:rPr>
              <a:t>,</a:t>
            </a:r>
            <a:r>
              <a:rPr sz="3200" spc="-30" dirty="0">
                <a:latin typeface="Arial"/>
                <a:cs typeface="Arial"/>
              </a:rPr>
              <a:t> </a:t>
            </a:r>
            <a:r>
              <a:rPr sz="3200" dirty="0">
                <a:latin typeface="Arial"/>
                <a:cs typeface="Arial"/>
              </a:rPr>
              <a:t>C</a:t>
            </a:r>
            <a:r>
              <a:rPr sz="3200" spc="-5" dirty="0">
                <a:latin typeface="Arial"/>
                <a:cs typeface="Arial"/>
              </a:rPr>
              <a:t>A</a:t>
            </a:r>
            <a:r>
              <a:rPr sz="3200" dirty="0">
                <a:latin typeface="Arial"/>
                <a:cs typeface="Arial"/>
              </a:rPr>
              <a:t>D</a:t>
            </a:r>
            <a:r>
              <a:rPr sz="3200" spc="-5" dirty="0">
                <a:latin typeface="Arial"/>
                <a:cs typeface="Arial"/>
              </a:rPr>
              <a:t>T</a:t>
            </a:r>
            <a:r>
              <a:rPr sz="3200" dirty="0">
                <a:latin typeface="Arial"/>
                <a:cs typeface="Arial"/>
              </a:rPr>
              <a:t>H,</a:t>
            </a:r>
            <a:r>
              <a:rPr sz="3200" spc="-20" dirty="0">
                <a:latin typeface="Arial"/>
                <a:cs typeface="Arial"/>
              </a:rPr>
              <a:t> </a:t>
            </a:r>
            <a:r>
              <a:rPr sz="3200" dirty="0">
                <a:latin typeface="Arial"/>
                <a:cs typeface="Arial"/>
              </a:rPr>
              <a:t>N</a:t>
            </a:r>
            <a:r>
              <a:rPr sz="3200" spc="-5" dirty="0">
                <a:latin typeface="Arial"/>
                <a:cs typeface="Arial"/>
              </a:rPr>
              <a:t>I</a:t>
            </a:r>
            <a:r>
              <a:rPr sz="3200" dirty="0">
                <a:latin typeface="Arial"/>
                <a:cs typeface="Arial"/>
              </a:rPr>
              <a:t>C</a:t>
            </a:r>
            <a:r>
              <a:rPr sz="3200" spc="-5" dirty="0">
                <a:latin typeface="Arial"/>
                <a:cs typeface="Arial"/>
              </a:rPr>
              <a:t>E</a:t>
            </a:r>
            <a:r>
              <a:rPr sz="3200" dirty="0">
                <a:latin typeface="Arial"/>
                <a:cs typeface="Arial"/>
              </a:rPr>
              <a:t>,</a:t>
            </a:r>
            <a:r>
              <a:rPr sz="3200" spc="-5" dirty="0">
                <a:latin typeface="Arial"/>
                <a:cs typeface="Arial"/>
              </a:rPr>
              <a:t> &amp;,…</a:t>
            </a:r>
            <a:endParaRPr sz="3200" dirty="0">
              <a:latin typeface="Arial"/>
              <a:cs typeface="Arial"/>
            </a:endParaRPr>
          </a:p>
          <a:p>
            <a:pPr marL="355600" indent="-342900">
              <a:lnSpc>
                <a:spcPts val="3810"/>
              </a:lnSpc>
              <a:spcBef>
                <a:spcPts val="770"/>
              </a:spcBef>
              <a:buChar char="•"/>
              <a:tabLst>
                <a:tab pos="355600" algn="l"/>
              </a:tabLst>
            </a:pPr>
            <a:r>
              <a:rPr lang="fr-CA" sz="3200" dirty="0" smtClean="0">
                <a:latin typeface="Arial"/>
                <a:cs typeface="Arial"/>
              </a:rPr>
              <a:t>Demeurer sceptique</a:t>
            </a:r>
            <a:endParaRPr sz="3200" dirty="0">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67572"/>
            <a:ext cx="8305800" cy="1046440"/>
          </a:xfrm>
          <a:prstGeom prst="rect">
            <a:avLst/>
          </a:prstGeom>
        </p:spPr>
        <p:txBody>
          <a:bodyPr vert="horz" wrap="square" lIns="0" tIns="0" rIns="0" bIns="0" rtlCol="0">
            <a:spAutoFit/>
          </a:bodyPr>
          <a:lstStyle/>
          <a:p>
            <a:pPr marL="43180" algn="ctr">
              <a:lnSpc>
                <a:spcPct val="100000"/>
              </a:lnSpc>
              <a:tabLst>
                <a:tab pos="3727450" algn="l"/>
              </a:tabLst>
            </a:pPr>
            <a:r>
              <a:rPr lang="fr-CA" sz="3600" b="0" u="none" spc="-5" dirty="0" smtClean="0">
                <a:latin typeface="Arial"/>
                <a:cs typeface="Arial"/>
              </a:rPr>
              <a:t>Outils pour la pratique</a:t>
            </a:r>
            <a:r>
              <a:rPr sz="3600" b="0" u="none" dirty="0">
                <a:latin typeface="Arial"/>
                <a:cs typeface="Arial"/>
              </a:rPr>
              <a:t>	</a:t>
            </a:r>
            <a:r>
              <a:rPr sz="3600" b="0" u="none" spc="-10" dirty="0">
                <a:latin typeface="Arial"/>
                <a:cs typeface="Arial"/>
              </a:rPr>
              <a:t>(</a:t>
            </a:r>
            <a:r>
              <a:rPr sz="3600" b="0" u="heavy" dirty="0">
                <a:solidFill>
                  <a:srgbClr val="009999"/>
                </a:solidFill>
                <a:latin typeface="Arial"/>
                <a:cs typeface="Arial"/>
                <a:hlinkClick r:id="rId2"/>
              </a:rPr>
              <a:t>www</a:t>
            </a:r>
            <a:r>
              <a:rPr sz="3600" b="0" u="heavy" spc="-5" dirty="0">
                <a:solidFill>
                  <a:srgbClr val="009999"/>
                </a:solidFill>
                <a:latin typeface="Arial"/>
                <a:cs typeface="Arial"/>
                <a:hlinkClick r:id="rId2"/>
              </a:rPr>
              <a:t>.</a:t>
            </a:r>
            <a:r>
              <a:rPr sz="3600" b="0" u="heavy" dirty="0">
                <a:solidFill>
                  <a:srgbClr val="009999"/>
                </a:solidFill>
                <a:latin typeface="Arial"/>
                <a:cs typeface="Arial"/>
                <a:hlinkClick r:id="rId2"/>
              </a:rPr>
              <a:t>ac</a:t>
            </a:r>
            <a:r>
              <a:rPr sz="3600" b="0" u="heavy" spc="-5" dirty="0">
                <a:solidFill>
                  <a:srgbClr val="009999"/>
                </a:solidFill>
                <a:latin typeface="Arial"/>
                <a:cs typeface="Arial"/>
                <a:hlinkClick r:id="rId2"/>
              </a:rPr>
              <a:t>f</a:t>
            </a:r>
            <a:r>
              <a:rPr sz="3600" b="0" u="heavy" dirty="0">
                <a:solidFill>
                  <a:srgbClr val="009999"/>
                </a:solidFill>
                <a:latin typeface="Arial"/>
                <a:cs typeface="Arial"/>
                <a:hlinkClick r:id="rId2"/>
              </a:rPr>
              <a:t>p</a:t>
            </a:r>
            <a:r>
              <a:rPr sz="3600" b="0" u="heavy" spc="-5" dirty="0">
                <a:solidFill>
                  <a:srgbClr val="009999"/>
                </a:solidFill>
                <a:latin typeface="Arial"/>
                <a:cs typeface="Arial"/>
                <a:hlinkClick r:id="rId2"/>
              </a:rPr>
              <a:t>.</a:t>
            </a:r>
            <a:r>
              <a:rPr sz="3600" b="0" u="heavy" dirty="0">
                <a:solidFill>
                  <a:srgbClr val="009999"/>
                </a:solidFill>
                <a:latin typeface="Arial"/>
                <a:cs typeface="Arial"/>
                <a:hlinkClick r:id="rId2"/>
              </a:rPr>
              <a:t>ca</a:t>
            </a:r>
            <a:r>
              <a:rPr sz="3600" b="0" u="none" spc="-15" dirty="0">
                <a:solidFill>
                  <a:srgbClr val="009999"/>
                </a:solidFill>
                <a:latin typeface="Arial"/>
                <a:cs typeface="Arial"/>
                <a:hlinkClick r:id="rId2"/>
              </a:rPr>
              <a:t> </a:t>
            </a:r>
            <a:r>
              <a:rPr sz="3600" b="0" u="none" dirty="0">
                <a:latin typeface="Arial"/>
                <a:cs typeface="Arial"/>
              </a:rPr>
              <a:t>)</a:t>
            </a:r>
            <a:endParaRPr sz="3600" dirty="0">
              <a:latin typeface="Arial"/>
              <a:cs typeface="Arial"/>
            </a:endParaRPr>
          </a:p>
          <a:p>
            <a:pPr marL="12700" algn="ctr">
              <a:lnSpc>
                <a:spcPct val="100000"/>
              </a:lnSpc>
              <a:spcBef>
                <a:spcPts val="5"/>
              </a:spcBef>
            </a:pPr>
            <a:r>
              <a:rPr lang="fr-CA" sz="3200" b="0" u="none" spc="-5" dirty="0" smtClean="0">
                <a:latin typeface="Arial"/>
                <a:cs typeface="Arial"/>
              </a:rPr>
              <a:t>Collaboration thérapeutique en éducation</a:t>
            </a:r>
            <a:endParaRPr sz="3200" dirty="0">
              <a:latin typeface="Arial"/>
              <a:cs typeface="Arial"/>
            </a:endParaRPr>
          </a:p>
        </p:txBody>
      </p:sp>
      <p:sp>
        <p:nvSpPr>
          <p:cNvPr id="3" name="object 3"/>
          <p:cNvSpPr txBox="1"/>
          <p:nvPr/>
        </p:nvSpPr>
        <p:spPr>
          <a:xfrm>
            <a:off x="152400" y="1414085"/>
            <a:ext cx="4268470" cy="2274982"/>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2800" spc="-10" dirty="0" smtClean="0">
                <a:latin typeface="Arial"/>
                <a:cs typeface="Arial"/>
              </a:rPr>
              <a:t>Inscrivez-vous pour recevoir </a:t>
            </a:r>
            <a:r>
              <a:rPr sz="2800" dirty="0" smtClean="0">
                <a:latin typeface="Arial"/>
                <a:cs typeface="Arial"/>
              </a:rPr>
              <a:t>(</a:t>
            </a:r>
            <a:r>
              <a:rPr lang="fr-CA" sz="2800" spc="-5" dirty="0" smtClean="0">
                <a:latin typeface="Arial"/>
                <a:cs typeface="Arial"/>
              </a:rPr>
              <a:t>gratuitement</a:t>
            </a:r>
            <a:r>
              <a:rPr sz="2800" spc="-5" dirty="0" smtClean="0">
                <a:latin typeface="Arial"/>
                <a:cs typeface="Arial"/>
              </a:rPr>
              <a:t>!)</a:t>
            </a:r>
            <a:endParaRPr sz="2800" dirty="0">
              <a:latin typeface="Arial"/>
              <a:cs typeface="Arial"/>
            </a:endParaRPr>
          </a:p>
          <a:p>
            <a:pPr marL="756285" lvl="1" indent="-342900">
              <a:lnSpc>
                <a:spcPct val="100000"/>
              </a:lnSpc>
              <a:spcBef>
                <a:spcPts val="500"/>
              </a:spcBef>
              <a:buClr>
                <a:srgbClr val="000000"/>
              </a:buClr>
              <a:buChar char="•"/>
              <a:tabLst>
                <a:tab pos="756920" algn="l"/>
              </a:tabLst>
            </a:pPr>
            <a:r>
              <a:rPr sz="2000" u="sng" dirty="0">
                <a:solidFill>
                  <a:srgbClr val="009999"/>
                </a:solidFill>
                <a:latin typeface="Arial"/>
                <a:cs typeface="Arial"/>
                <a:hlinkClick r:id="rId3"/>
              </a:rPr>
              <a:t>h</a:t>
            </a:r>
            <a:r>
              <a:rPr sz="2000" u="sng" spc="-10" dirty="0">
                <a:solidFill>
                  <a:srgbClr val="009999"/>
                </a:solidFill>
                <a:latin typeface="Arial"/>
                <a:cs typeface="Arial"/>
                <a:hlinkClick r:id="rId3"/>
              </a:rPr>
              <a:t>t</a:t>
            </a:r>
            <a:r>
              <a:rPr sz="2000" u="sng" spc="-5" dirty="0">
                <a:solidFill>
                  <a:srgbClr val="009999"/>
                </a:solidFill>
                <a:latin typeface="Arial"/>
                <a:cs typeface="Arial"/>
                <a:hlinkClick r:id="rId3"/>
              </a:rPr>
              <a:t>t</a:t>
            </a:r>
            <a:r>
              <a:rPr sz="2000" u="sng" dirty="0">
                <a:solidFill>
                  <a:srgbClr val="009999"/>
                </a:solidFill>
                <a:latin typeface="Arial"/>
                <a:cs typeface="Arial"/>
                <a:hlinkClick r:id="rId3"/>
              </a:rPr>
              <a:t>p</a:t>
            </a:r>
            <a:r>
              <a:rPr sz="2000" u="sng" spc="-10" dirty="0">
                <a:solidFill>
                  <a:srgbClr val="009999"/>
                </a:solidFill>
                <a:latin typeface="Arial"/>
                <a:cs typeface="Arial"/>
                <a:hlinkClick r:id="rId3"/>
              </a:rPr>
              <a:t>:/</a:t>
            </a:r>
            <a:r>
              <a:rPr sz="2000" u="sng" spc="-5" dirty="0">
                <a:solidFill>
                  <a:srgbClr val="009999"/>
                </a:solidFill>
                <a:latin typeface="Arial"/>
                <a:cs typeface="Arial"/>
                <a:hlinkClick r:id="rId3"/>
              </a:rPr>
              <a:t>/</a:t>
            </a:r>
            <a:r>
              <a:rPr sz="2000" u="sng" dirty="0">
                <a:solidFill>
                  <a:srgbClr val="009999"/>
                </a:solidFill>
                <a:latin typeface="Arial"/>
                <a:cs typeface="Arial"/>
                <a:hlinkClick r:id="rId3"/>
              </a:rPr>
              <a:t>b</a:t>
            </a:r>
            <a:r>
              <a:rPr sz="2000" u="sng" spc="-5" dirty="0">
                <a:solidFill>
                  <a:srgbClr val="009999"/>
                </a:solidFill>
                <a:latin typeface="Arial"/>
                <a:cs typeface="Arial"/>
                <a:hlinkClick r:id="rId3"/>
              </a:rPr>
              <a:t>it</a:t>
            </a:r>
            <a:r>
              <a:rPr sz="2000" u="sng" spc="-10" dirty="0">
                <a:solidFill>
                  <a:srgbClr val="009999"/>
                </a:solidFill>
                <a:latin typeface="Arial"/>
                <a:cs typeface="Arial"/>
                <a:hlinkClick r:id="rId3"/>
              </a:rPr>
              <a:t>.</a:t>
            </a:r>
            <a:r>
              <a:rPr sz="2000" u="sng" spc="-5" dirty="0">
                <a:solidFill>
                  <a:srgbClr val="009999"/>
                </a:solidFill>
                <a:latin typeface="Arial"/>
                <a:cs typeface="Arial"/>
                <a:hlinkClick r:id="rId3"/>
              </a:rPr>
              <a:t>l</a:t>
            </a:r>
            <a:r>
              <a:rPr sz="2000" u="sng" spc="-10" dirty="0">
                <a:solidFill>
                  <a:srgbClr val="009999"/>
                </a:solidFill>
                <a:latin typeface="Arial"/>
                <a:cs typeface="Arial"/>
                <a:hlinkClick r:id="rId3"/>
              </a:rPr>
              <a:t>y</a:t>
            </a:r>
            <a:r>
              <a:rPr sz="2000" u="sng" spc="-5" dirty="0">
                <a:solidFill>
                  <a:srgbClr val="009999"/>
                </a:solidFill>
                <a:latin typeface="Arial"/>
                <a:cs typeface="Arial"/>
                <a:hlinkClick r:id="rId3"/>
              </a:rPr>
              <a:t>/</a:t>
            </a:r>
            <a:r>
              <a:rPr sz="2000" u="sng" spc="5" dirty="0">
                <a:solidFill>
                  <a:srgbClr val="009999"/>
                </a:solidFill>
                <a:latin typeface="Arial"/>
                <a:cs typeface="Arial"/>
                <a:hlinkClick r:id="rId3"/>
              </a:rPr>
              <a:t>s</a:t>
            </a:r>
            <a:r>
              <a:rPr sz="2000" u="sng" spc="-5" dirty="0">
                <a:solidFill>
                  <a:srgbClr val="009999"/>
                </a:solidFill>
                <a:latin typeface="Arial"/>
                <a:cs typeface="Arial"/>
                <a:hlinkClick r:id="rId3"/>
              </a:rPr>
              <a:t>i</a:t>
            </a:r>
            <a:r>
              <a:rPr sz="2000" u="sng" dirty="0">
                <a:solidFill>
                  <a:srgbClr val="009999"/>
                </a:solidFill>
                <a:latin typeface="Arial"/>
                <a:cs typeface="Arial"/>
                <a:hlinkClick r:id="rId3"/>
              </a:rPr>
              <a:t>gnup</a:t>
            </a:r>
            <a:r>
              <a:rPr sz="2000" u="sng" spc="-5" dirty="0">
                <a:solidFill>
                  <a:srgbClr val="009999"/>
                </a:solidFill>
                <a:latin typeface="Arial"/>
                <a:cs typeface="Arial"/>
                <a:hlinkClick r:id="rId3"/>
              </a:rPr>
              <a:t>f</a:t>
            </a:r>
            <a:r>
              <a:rPr sz="2000" u="sng" dirty="0">
                <a:solidFill>
                  <a:srgbClr val="009999"/>
                </a:solidFill>
                <a:latin typeface="Arial"/>
                <a:cs typeface="Arial"/>
                <a:hlinkClick r:id="rId3"/>
              </a:rPr>
              <a:t>or</a:t>
            </a:r>
            <a:r>
              <a:rPr sz="2000" u="sng" spc="-20" dirty="0">
                <a:solidFill>
                  <a:srgbClr val="009999"/>
                </a:solidFill>
                <a:latin typeface="Arial"/>
                <a:cs typeface="Arial"/>
                <a:hlinkClick r:id="rId3"/>
              </a:rPr>
              <a:t>t</a:t>
            </a:r>
            <a:r>
              <a:rPr sz="2000" u="sng" spc="-10" dirty="0">
                <a:solidFill>
                  <a:srgbClr val="009999"/>
                </a:solidFill>
                <a:latin typeface="Arial"/>
                <a:cs typeface="Arial"/>
                <a:hlinkClick r:id="rId3"/>
              </a:rPr>
              <a:t>f</a:t>
            </a:r>
            <a:r>
              <a:rPr sz="2000" u="sng" dirty="0">
                <a:solidFill>
                  <a:srgbClr val="009999"/>
                </a:solidFill>
                <a:latin typeface="Arial"/>
                <a:cs typeface="Arial"/>
                <a:hlinkClick r:id="rId3"/>
              </a:rPr>
              <a:t>p</a:t>
            </a:r>
            <a:endParaRPr sz="2000" dirty="0">
              <a:latin typeface="Arial"/>
              <a:cs typeface="Arial"/>
            </a:endParaRPr>
          </a:p>
          <a:p>
            <a:pPr marL="355600" indent="-342900">
              <a:lnSpc>
                <a:spcPct val="100000"/>
              </a:lnSpc>
              <a:spcBef>
                <a:spcPts val="650"/>
              </a:spcBef>
              <a:buChar char="•"/>
              <a:tabLst>
                <a:tab pos="355600" algn="l"/>
              </a:tabLst>
            </a:pPr>
            <a:r>
              <a:rPr lang="fr-CA" sz="2800" spc="-10" dirty="0" smtClean="0">
                <a:latin typeface="Arial"/>
                <a:cs typeface="Arial"/>
              </a:rPr>
              <a:t>Suggérez des sujets</a:t>
            </a:r>
            <a:endParaRPr sz="2800" dirty="0">
              <a:latin typeface="Arial"/>
              <a:cs typeface="Arial"/>
            </a:endParaRPr>
          </a:p>
          <a:p>
            <a:pPr marL="355600" indent="-342900">
              <a:lnSpc>
                <a:spcPct val="100000"/>
              </a:lnSpc>
              <a:spcBef>
                <a:spcPts val="670"/>
              </a:spcBef>
              <a:buChar char="•"/>
              <a:tabLst>
                <a:tab pos="355600" algn="l"/>
              </a:tabLst>
            </a:pPr>
            <a:r>
              <a:rPr lang="fr-CA" sz="2800" dirty="0" smtClean="0">
                <a:latin typeface="Arial"/>
                <a:cs typeface="Arial"/>
              </a:rPr>
              <a:t>Devenez un réviseur</a:t>
            </a:r>
            <a:endParaRPr sz="2800" dirty="0">
              <a:latin typeface="Arial"/>
              <a:cs typeface="Arial"/>
            </a:endParaRPr>
          </a:p>
        </p:txBody>
      </p:sp>
      <p:sp>
        <p:nvSpPr>
          <p:cNvPr id="4" name="object 4"/>
          <p:cNvSpPr txBox="1"/>
          <p:nvPr/>
        </p:nvSpPr>
        <p:spPr>
          <a:xfrm>
            <a:off x="5031740" y="1691431"/>
            <a:ext cx="3968115" cy="861774"/>
          </a:xfrm>
          <a:prstGeom prst="rect">
            <a:avLst/>
          </a:prstGeom>
        </p:spPr>
        <p:txBody>
          <a:bodyPr vert="horz" wrap="square" lIns="0" tIns="0" rIns="0" bIns="0" rtlCol="0">
            <a:spAutoFit/>
          </a:bodyPr>
          <a:lstStyle/>
          <a:p>
            <a:pPr marL="355600" marR="5080" indent="-342900">
              <a:lnSpc>
                <a:spcPct val="100000"/>
              </a:lnSpc>
              <a:buChar char="•"/>
              <a:tabLst>
                <a:tab pos="355600" algn="l"/>
              </a:tabLst>
            </a:pPr>
            <a:r>
              <a:rPr lang="fr-CA" sz="2800" spc="-10" dirty="0" smtClean="0">
                <a:latin typeface="Arial"/>
                <a:cs typeface="Arial"/>
              </a:rPr>
              <a:t>Meilleur podcast en médecine scientifique</a:t>
            </a:r>
            <a:endParaRPr sz="2800" dirty="0">
              <a:latin typeface="Arial"/>
              <a:cs typeface="Arial"/>
            </a:endParaRPr>
          </a:p>
        </p:txBody>
      </p:sp>
      <p:sp>
        <p:nvSpPr>
          <p:cNvPr id="5" name="object 5"/>
          <p:cNvSpPr/>
          <p:nvPr/>
        </p:nvSpPr>
        <p:spPr>
          <a:xfrm>
            <a:off x="838200" y="3671315"/>
            <a:ext cx="2496312" cy="318668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62600" y="3450335"/>
            <a:ext cx="3048000" cy="307695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9648"/>
            <a:ext cx="6172200" cy="984885"/>
          </a:xfrm>
          <a:prstGeom prst="rect">
            <a:avLst/>
          </a:prstGeom>
        </p:spPr>
        <p:txBody>
          <a:bodyPr vert="horz" wrap="square" lIns="0" tIns="0" rIns="0" bIns="0" rtlCol="0">
            <a:spAutoFit/>
          </a:bodyPr>
          <a:lstStyle/>
          <a:p>
            <a:pPr marL="12700" marR="5080" indent="429259" algn="ctr">
              <a:lnSpc>
                <a:spcPct val="100000"/>
              </a:lnSpc>
            </a:pPr>
            <a:r>
              <a:rPr lang="fr-CA" sz="3200" dirty="0"/>
              <a:t>Un conte médical:</a:t>
            </a:r>
            <a:br>
              <a:rPr lang="fr-CA" sz="3200" dirty="0"/>
            </a:br>
            <a:r>
              <a:rPr lang="fr-CA" sz="3200" dirty="0"/>
              <a:t>Un cœur de remplacement</a:t>
            </a:r>
            <a:endParaRPr sz="2900" dirty="0"/>
          </a:p>
        </p:txBody>
      </p:sp>
      <p:sp>
        <p:nvSpPr>
          <p:cNvPr id="3" name="object 3"/>
          <p:cNvSpPr txBox="1"/>
          <p:nvPr/>
        </p:nvSpPr>
        <p:spPr>
          <a:xfrm>
            <a:off x="307340" y="2168012"/>
            <a:ext cx="8281034" cy="2667397"/>
          </a:xfrm>
          <a:prstGeom prst="rect">
            <a:avLst/>
          </a:prstGeom>
        </p:spPr>
        <p:txBody>
          <a:bodyPr vert="horz" wrap="square" lIns="0" tIns="0" rIns="0" bIns="0" rtlCol="0">
            <a:spAutoFit/>
          </a:bodyPr>
          <a:lstStyle/>
          <a:p>
            <a:pPr marL="355600" marR="995044" indent="-342900">
              <a:lnSpc>
                <a:spcPct val="100000"/>
              </a:lnSpc>
              <a:buChar char="•"/>
              <a:tabLst>
                <a:tab pos="355600" algn="l"/>
              </a:tabLst>
            </a:pPr>
            <a:r>
              <a:rPr lang="fr-CA" sz="3200" spc="-5" dirty="0" smtClean="0">
                <a:latin typeface="Arial"/>
                <a:cs typeface="Arial"/>
              </a:rPr>
              <a:t>Après l’exécution, le Roi demanda au gens de résoudre l’énigme.</a:t>
            </a:r>
            <a:endParaRPr sz="3200" dirty="0">
              <a:latin typeface="Arial"/>
              <a:cs typeface="Arial"/>
            </a:endParaRPr>
          </a:p>
          <a:p>
            <a:pPr marL="355600" marR="5080" indent="-342900">
              <a:lnSpc>
                <a:spcPct val="100000"/>
              </a:lnSpc>
              <a:spcBef>
                <a:spcPts val="770"/>
              </a:spcBef>
              <a:buChar char="•"/>
              <a:tabLst>
                <a:tab pos="355600" algn="l"/>
              </a:tabLst>
            </a:pPr>
            <a:r>
              <a:rPr lang="fr-CA" sz="3200" spc="-5" dirty="0" smtClean="0">
                <a:latin typeface="Arial"/>
                <a:cs typeface="Arial"/>
              </a:rPr>
              <a:t>Donc, ils ont donné la potion magique à certains et pas à d’autres</a:t>
            </a:r>
            <a:endParaRPr sz="3200" dirty="0">
              <a:latin typeface="Arial"/>
              <a:cs typeface="Arial"/>
            </a:endParaRPr>
          </a:p>
          <a:p>
            <a:pPr marL="355600" indent="-342900">
              <a:lnSpc>
                <a:spcPct val="100000"/>
              </a:lnSpc>
              <a:spcBef>
                <a:spcPts val="770"/>
              </a:spcBef>
              <a:buChar char="•"/>
              <a:tabLst>
                <a:tab pos="355600" algn="l"/>
              </a:tabLst>
            </a:pPr>
            <a:r>
              <a:rPr lang="fr-CA" sz="3200" spc="-5" dirty="0" smtClean="0">
                <a:latin typeface="Arial"/>
                <a:cs typeface="Arial"/>
              </a:rPr>
              <a:t>Après 10 mois</a:t>
            </a:r>
            <a:endParaRPr sz="3200" dirty="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4817" rIns="0" bIns="0" rtlCol="0">
            <a:spAutoFit/>
          </a:bodyPr>
          <a:lstStyle/>
          <a:p>
            <a:pPr marL="2809240">
              <a:lnSpc>
                <a:spcPct val="100000"/>
              </a:lnSpc>
            </a:pPr>
            <a:r>
              <a:rPr spc="-10" dirty="0"/>
              <a:t>Q</a:t>
            </a:r>
            <a:r>
              <a:rPr spc="-5" dirty="0"/>
              <a:t>u</a:t>
            </a:r>
            <a:r>
              <a:rPr dirty="0"/>
              <a:t>es</a:t>
            </a:r>
            <a:r>
              <a:rPr spc="-5" dirty="0"/>
              <a:t>t</a:t>
            </a:r>
            <a:r>
              <a:rPr dirty="0"/>
              <a:t>i</a:t>
            </a:r>
            <a:r>
              <a:rPr spc="-5" dirty="0"/>
              <a:t>on</a:t>
            </a:r>
            <a:r>
              <a:rPr dirty="0"/>
              <a: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565140" y="6286936"/>
            <a:ext cx="3019425"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i</a:t>
            </a:r>
            <a:r>
              <a:rPr sz="1800" dirty="0">
                <a:latin typeface="Arial"/>
                <a:cs typeface="Arial"/>
              </a:rPr>
              <a:t>.</a:t>
            </a:r>
            <a:r>
              <a:rPr sz="1800" spc="5" dirty="0">
                <a:latin typeface="Arial"/>
                <a:cs typeface="Arial"/>
              </a:rPr>
              <a:t> </a:t>
            </a:r>
            <a:r>
              <a:rPr sz="1800" spc="-5" dirty="0">
                <a:latin typeface="Arial"/>
                <a:cs typeface="Arial"/>
              </a:rPr>
              <a:t>NE</a:t>
            </a:r>
            <a:r>
              <a:rPr sz="1800" dirty="0">
                <a:latin typeface="Arial"/>
                <a:cs typeface="Arial"/>
              </a:rPr>
              <a:t>JM </a:t>
            </a:r>
            <a:r>
              <a:rPr sz="1800" spc="-10" dirty="0">
                <a:latin typeface="Arial"/>
                <a:cs typeface="Arial"/>
              </a:rPr>
              <a:t>1989</a:t>
            </a:r>
            <a:r>
              <a:rPr sz="1800" dirty="0">
                <a:latin typeface="Arial"/>
                <a:cs typeface="Arial"/>
              </a:rPr>
              <a:t>;</a:t>
            </a:r>
            <a:r>
              <a:rPr sz="1800" spc="5" dirty="0">
                <a:latin typeface="Arial"/>
                <a:cs typeface="Arial"/>
              </a:rPr>
              <a:t> </a:t>
            </a:r>
            <a:r>
              <a:rPr sz="1800" spc="-10" dirty="0">
                <a:latin typeface="Arial"/>
                <a:cs typeface="Arial"/>
              </a:rPr>
              <a:t>321</a:t>
            </a:r>
            <a:r>
              <a:rPr sz="1800" dirty="0">
                <a:latin typeface="Arial"/>
                <a:cs typeface="Arial"/>
              </a:rPr>
              <a:t>(</a:t>
            </a:r>
            <a:r>
              <a:rPr sz="1800" spc="-10" dirty="0">
                <a:latin typeface="Arial"/>
                <a:cs typeface="Arial"/>
              </a:rPr>
              <a:t>6</a:t>
            </a:r>
            <a:r>
              <a:rPr sz="1800" dirty="0">
                <a:latin typeface="Arial"/>
                <a:cs typeface="Arial"/>
              </a:rPr>
              <a:t>):</a:t>
            </a:r>
            <a:r>
              <a:rPr sz="1800" spc="15" dirty="0">
                <a:latin typeface="Arial"/>
                <a:cs typeface="Arial"/>
              </a:rPr>
              <a:t> </a:t>
            </a:r>
            <a:r>
              <a:rPr sz="1800" spc="-10" dirty="0">
                <a:latin typeface="Arial"/>
                <a:cs typeface="Arial"/>
              </a:rPr>
              <a:t>406</a:t>
            </a:r>
            <a:r>
              <a:rPr sz="1800" dirty="0">
                <a:latin typeface="Arial"/>
                <a:cs typeface="Arial"/>
              </a:rPr>
              <a:t>-</a:t>
            </a:r>
            <a:r>
              <a:rPr sz="1800" spc="-10" dirty="0">
                <a:latin typeface="Arial"/>
                <a:cs typeface="Arial"/>
              </a:rPr>
              <a:t>12</a:t>
            </a:r>
            <a:endParaRPr sz="1800">
              <a:latin typeface="Arial"/>
              <a:cs typeface="Arial"/>
            </a:endParaRPr>
          </a:p>
        </p:txBody>
      </p:sp>
      <p:sp>
        <p:nvSpPr>
          <p:cNvPr id="2" name="object 2"/>
          <p:cNvSpPr txBox="1">
            <a:spLocks noGrp="1"/>
          </p:cNvSpPr>
          <p:nvPr>
            <p:ph type="title"/>
          </p:nvPr>
        </p:nvSpPr>
        <p:spPr>
          <a:xfrm>
            <a:off x="152400" y="144192"/>
            <a:ext cx="8839199" cy="946269"/>
          </a:xfrm>
          <a:prstGeom prst="rect">
            <a:avLst/>
          </a:prstGeom>
        </p:spPr>
        <p:txBody>
          <a:bodyPr vert="horz" wrap="square" lIns="0" tIns="510397" rIns="0" bIns="0" rtlCol="0">
            <a:spAutoFit/>
          </a:bodyPr>
          <a:lstStyle/>
          <a:p>
            <a:pPr marL="690880">
              <a:lnSpc>
                <a:spcPct val="100000"/>
              </a:lnSpc>
            </a:pPr>
            <a:r>
              <a:rPr lang="fr-CA" sz="2800" dirty="0"/>
              <a:t>Un conte médical</a:t>
            </a:r>
            <a:r>
              <a:rPr lang="fr-CA" sz="2800" dirty="0" smtClean="0"/>
              <a:t>: Un </a:t>
            </a:r>
            <a:r>
              <a:rPr lang="fr-CA" sz="2800" dirty="0"/>
              <a:t>cœur de remplacement</a:t>
            </a:r>
            <a:endParaRPr sz="2800" dirty="0"/>
          </a:p>
        </p:txBody>
      </p:sp>
      <p:graphicFrame>
        <p:nvGraphicFramePr>
          <p:cNvPr id="3" name="object 3"/>
          <p:cNvGraphicFramePr>
            <a:graphicFrameLocks noGrp="1"/>
          </p:cNvGraphicFramePr>
          <p:nvPr>
            <p:extLst>
              <p:ext uri="{D42A27DB-BD31-4B8C-83A1-F6EECF244321}">
                <p14:modId xmlns:p14="http://schemas.microsoft.com/office/powerpoint/2010/main" val="138636238"/>
              </p:ext>
            </p:extLst>
          </p:nvPr>
        </p:nvGraphicFramePr>
        <p:xfrm>
          <a:off x="1821408" y="1374533"/>
          <a:ext cx="5105400" cy="4419600"/>
        </p:xfrm>
        <a:graphic>
          <a:graphicData uri="http://schemas.openxmlformats.org/drawingml/2006/table">
            <a:tbl>
              <a:tblPr firstRow="1" bandRow="1">
                <a:tableStyleId>{2D5ABB26-0587-4C30-8999-92F81FD0307C}</a:tableStyleId>
              </a:tblPr>
              <a:tblGrid>
                <a:gridCol w="1905000"/>
                <a:gridCol w="1676400"/>
                <a:gridCol w="1524000"/>
              </a:tblGrid>
              <a:tr h="1250950">
                <a:tc>
                  <a:txBody>
                    <a:bodyPr/>
                    <a:lstStyle/>
                    <a:p>
                      <a:endParaRPr sz="3200" dirty="0"/>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84455">
                        <a:lnSpc>
                          <a:spcPct val="100000"/>
                        </a:lnSpc>
                      </a:pPr>
                      <a:r>
                        <a:rPr sz="2400" dirty="0">
                          <a:latin typeface="Arial"/>
                          <a:cs typeface="Arial"/>
                        </a:rPr>
                        <a:t>X</a:t>
                      </a:r>
                      <a:endParaRPr sz="2400">
                        <a:latin typeface="Arial"/>
                        <a:cs typeface="Arial"/>
                      </a:endParaRPr>
                    </a:p>
                    <a:p>
                      <a:pPr marL="84455">
                        <a:lnSpc>
                          <a:spcPct val="100000"/>
                        </a:lnSpc>
                        <a:spcBef>
                          <a:spcPts val="655"/>
                        </a:spcBef>
                      </a:pPr>
                      <a:r>
                        <a:rPr sz="2800" spc="5" dirty="0">
                          <a:latin typeface="Arial"/>
                          <a:cs typeface="Arial"/>
                        </a:rPr>
                        <a:t>(730)</a:t>
                      </a:r>
                      <a:endParaRPr sz="280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84455">
                        <a:lnSpc>
                          <a:spcPct val="100000"/>
                        </a:lnSpc>
                      </a:pPr>
                      <a:r>
                        <a:rPr sz="2400" dirty="0">
                          <a:latin typeface="Arial"/>
                          <a:cs typeface="Arial"/>
                        </a:rPr>
                        <a:t>Y</a:t>
                      </a:r>
                      <a:endParaRPr sz="2400">
                        <a:latin typeface="Arial"/>
                        <a:cs typeface="Arial"/>
                      </a:endParaRPr>
                    </a:p>
                    <a:p>
                      <a:pPr marL="84455">
                        <a:lnSpc>
                          <a:spcPct val="100000"/>
                        </a:lnSpc>
                        <a:spcBef>
                          <a:spcPts val="655"/>
                        </a:spcBef>
                      </a:pPr>
                      <a:r>
                        <a:rPr sz="2800" spc="5" dirty="0">
                          <a:latin typeface="Arial"/>
                          <a:cs typeface="Arial"/>
                        </a:rPr>
                        <a:t>(725)</a:t>
                      </a:r>
                      <a:endParaRPr sz="2800">
                        <a:latin typeface="Arial"/>
                        <a:cs typeface="Arial"/>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1249362">
                <a:tc>
                  <a:txBody>
                    <a:bodyPr/>
                    <a:lstStyle/>
                    <a:p>
                      <a:pPr marL="76835">
                        <a:lnSpc>
                          <a:spcPct val="100000"/>
                        </a:lnSpc>
                      </a:pPr>
                      <a:r>
                        <a:rPr lang="fr-CA" sz="2800" spc="-5" dirty="0" smtClean="0">
                          <a:latin typeface="Arial"/>
                          <a:cs typeface="Arial"/>
                        </a:rPr>
                        <a:t>mortalité</a:t>
                      </a:r>
                      <a:endParaRPr sz="2800" dirty="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2800" spc="5" dirty="0">
                          <a:latin typeface="Arial"/>
                          <a:cs typeface="Arial"/>
                        </a:rPr>
                        <a:t>56</a:t>
                      </a:r>
                      <a:endParaRPr sz="2800">
                        <a:latin typeface="Arial"/>
                        <a:cs typeface="Arial"/>
                      </a:endParaRPr>
                    </a:p>
                    <a:p>
                      <a:pPr marL="85090">
                        <a:lnSpc>
                          <a:spcPct val="100000"/>
                        </a:lnSpc>
                      </a:pPr>
                      <a:r>
                        <a:rPr sz="2800" spc="5" dirty="0">
                          <a:latin typeface="Arial"/>
                          <a:cs typeface="Arial"/>
                        </a:rPr>
                        <a:t>(7</a:t>
                      </a:r>
                      <a:r>
                        <a:rPr sz="2800" dirty="0">
                          <a:latin typeface="Arial"/>
                          <a:cs typeface="Arial"/>
                        </a:rPr>
                        <a:t>.</a:t>
                      </a:r>
                      <a:r>
                        <a:rPr sz="2800" spc="5" dirty="0">
                          <a:latin typeface="Arial"/>
                          <a:cs typeface="Arial"/>
                        </a:rPr>
                        <a:t>7</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4455">
                        <a:lnSpc>
                          <a:spcPct val="100000"/>
                        </a:lnSpc>
                      </a:pPr>
                      <a:r>
                        <a:rPr sz="2800" spc="5" dirty="0">
                          <a:latin typeface="Arial"/>
                          <a:cs typeface="Arial"/>
                        </a:rPr>
                        <a:t>22</a:t>
                      </a:r>
                      <a:endParaRPr sz="2800">
                        <a:latin typeface="Arial"/>
                        <a:cs typeface="Arial"/>
                      </a:endParaRPr>
                    </a:p>
                    <a:p>
                      <a:pPr marL="84455">
                        <a:lnSpc>
                          <a:spcPct val="100000"/>
                        </a:lnSpc>
                      </a:pPr>
                      <a:r>
                        <a:rPr sz="2800" spc="5" dirty="0">
                          <a:latin typeface="Arial"/>
                          <a:cs typeface="Arial"/>
                        </a:rPr>
                        <a:t>(3</a:t>
                      </a:r>
                      <a:r>
                        <a:rPr sz="2800" dirty="0">
                          <a:latin typeface="Arial"/>
                          <a:cs typeface="Arial"/>
                        </a:rPr>
                        <a:t>.</a:t>
                      </a:r>
                      <a:r>
                        <a:rPr sz="2800" spc="5" dirty="0">
                          <a:latin typeface="Arial"/>
                          <a:cs typeface="Arial"/>
                        </a:rPr>
                        <a:t>0</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919288">
                <a:tc>
                  <a:txBody>
                    <a:bodyPr/>
                    <a:lstStyle/>
                    <a:p>
                      <a:pPr marL="76835" marR="117475">
                        <a:lnSpc>
                          <a:spcPct val="100000"/>
                        </a:lnSpc>
                      </a:pPr>
                      <a:r>
                        <a:rPr lang="fr-CA" sz="2000" spc="5" dirty="0" smtClean="0">
                          <a:latin typeface="Arial"/>
                          <a:cs typeface="Arial"/>
                        </a:rPr>
                        <a:t>Morts</a:t>
                      </a:r>
                      <a:r>
                        <a:rPr lang="fr-CA" sz="2000" spc="5" baseline="0" dirty="0" smtClean="0">
                          <a:latin typeface="Arial"/>
                          <a:cs typeface="Arial"/>
                        </a:rPr>
                        <a:t> reliées à l’arythmie ou aux arrêts cardiaques</a:t>
                      </a:r>
                      <a:endParaRPr sz="2000" dirty="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85090">
                        <a:lnSpc>
                          <a:spcPct val="100000"/>
                        </a:lnSpc>
                      </a:pPr>
                      <a:r>
                        <a:rPr sz="2800" spc="5" dirty="0">
                          <a:latin typeface="Arial"/>
                          <a:cs typeface="Arial"/>
                        </a:rPr>
                        <a:t>33</a:t>
                      </a:r>
                      <a:endParaRPr sz="2800">
                        <a:latin typeface="Arial"/>
                        <a:cs typeface="Arial"/>
                      </a:endParaRPr>
                    </a:p>
                    <a:p>
                      <a:pPr marL="85090">
                        <a:lnSpc>
                          <a:spcPct val="100000"/>
                        </a:lnSpc>
                        <a:spcBef>
                          <a:spcPts val="670"/>
                        </a:spcBef>
                      </a:pPr>
                      <a:r>
                        <a:rPr sz="2800" spc="5" dirty="0">
                          <a:latin typeface="Arial"/>
                          <a:cs typeface="Arial"/>
                        </a:rPr>
                        <a:t>(4</a:t>
                      </a:r>
                      <a:r>
                        <a:rPr sz="2800" dirty="0">
                          <a:latin typeface="Arial"/>
                          <a:cs typeface="Arial"/>
                        </a:rPr>
                        <a:t>.</a:t>
                      </a:r>
                      <a:r>
                        <a:rPr sz="2800" spc="5" dirty="0">
                          <a:latin typeface="Arial"/>
                          <a:cs typeface="Arial"/>
                        </a:rPr>
                        <a:t>5</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84455">
                        <a:lnSpc>
                          <a:spcPct val="100000"/>
                        </a:lnSpc>
                      </a:pPr>
                      <a:r>
                        <a:rPr sz="2800" dirty="0">
                          <a:latin typeface="Arial"/>
                          <a:cs typeface="Arial"/>
                        </a:rPr>
                        <a:t>9</a:t>
                      </a:r>
                      <a:endParaRPr sz="2800">
                        <a:latin typeface="Arial"/>
                        <a:cs typeface="Arial"/>
                      </a:endParaRPr>
                    </a:p>
                    <a:p>
                      <a:pPr marL="84455">
                        <a:lnSpc>
                          <a:spcPct val="100000"/>
                        </a:lnSpc>
                        <a:spcBef>
                          <a:spcPts val="670"/>
                        </a:spcBef>
                      </a:pPr>
                      <a:r>
                        <a:rPr sz="2800" spc="5" dirty="0">
                          <a:latin typeface="Arial"/>
                          <a:cs typeface="Arial"/>
                        </a:rPr>
                        <a:t>(1</a:t>
                      </a:r>
                      <a:r>
                        <a:rPr sz="2800" dirty="0">
                          <a:latin typeface="Arial"/>
                          <a:cs typeface="Arial"/>
                        </a:rPr>
                        <a:t>.</a:t>
                      </a:r>
                      <a:r>
                        <a:rPr sz="2800" spc="5" dirty="0">
                          <a:latin typeface="Arial"/>
                          <a:cs typeface="Arial"/>
                        </a:rPr>
                        <a:t>2</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565140" y="6286936"/>
            <a:ext cx="3019425" cy="254000"/>
          </a:xfrm>
          <a:prstGeom prst="rect">
            <a:avLst/>
          </a:prstGeom>
        </p:spPr>
        <p:txBody>
          <a:bodyPr vert="horz" wrap="square" lIns="0" tIns="0" rIns="0" bIns="0" rtlCol="0">
            <a:spAutoFit/>
          </a:bodyPr>
          <a:lstStyle/>
          <a:p>
            <a:pPr marL="12700">
              <a:lnSpc>
                <a:spcPct val="100000"/>
              </a:lnSpc>
            </a:pPr>
            <a:r>
              <a:rPr sz="1800" spc="-5" dirty="0">
                <a:latin typeface="Arial"/>
                <a:cs typeface="Arial"/>
              </a:rPr>
              <a:t>i</a:t>
            </a:r>
            <a:r>
              <a:rPr sz="1800" dirty="0">
                <a:latin typeface="Arial"/>
                <a:cs typeface="Arial"/>
              </a:rPr>
              <a:t>.</a:t>
            </a:r>
            <a:r>
              <a:rPr sz="1800" spc="5" dirty="0">
                <a:latin typeface="Arial"/>
                <a:cs typeface="Arial"/>
              </a:rPr>
              <a:t> </a:t>
            </a:r>
            <a:r>
              <a:rPr sz="1800" spc="-5" dirty="0">
                <a:latin typeface="Arial"/>
                <a:cs typeface="Arial"/>
              </a:rPr>
              <a:t>NE</a:t>
            </a:r>
            <a:r>
              <a:rPr sz="1800" dirty="0">
                <a:latin typeface="Arial"/>
                <a:cs typeface="Arial"/>
              </a:rPr>
              <a:t>JM </a:t>
            </a:r>
            <a:r>
              <a:rPr sz="1800" spc="-10" dirty="0">
                <a:latin typeface="Arial"/>
                <a:cs typeface="Arial"/>
              </a:rPr>
              <a:t>1989</a:t>
            </a:r>
            <a:r>
              <a:rPr sz="1800" dirty="0">
                <a:latin typeface="Arial"/>
                <a:cs typeface="Arial"/>
              </a:rPr>
              <a:t>;</a:t>
            </a:r>
            <a:r>
              <a:rPr sz="1800" spc="5" dirty="0">
                <a:latin typeface="Arial"/>
                <a:cs typeface="Arial"/>
              </a:rPr>
              <a:t> </a:t>
            </a:r>
            <a:r>
              <a:rPr sz="1800" spc="-10" dirty="0">
                <a:latin typeface="Arial"/>
                <a:cs typeface="Arial"/>
              </a:rPr>
              <a:t>321</a:t>
            </a:r>
            <a:r>
              <a:rPr sz="1800" dirty="0">
                <a:latin typeface="Arial"/>
                <a:cs typeface="Arial"/>
              </a:rPr>
              <a:t>(</a:t>
            </a:r>
            <a:r>
              <a:rPr sz="1800" spc="-10" dirty="0">
                <a:latin typeface="Arial"/>
                <a:cs typeface="Arial"/>
              </a:rPr>
              <a:t>6</a:t>
            </a:r>
            <a:r>
              <a:rPr sz="1800" dirty="0">
                <a:latin typeface="Arial"/>
                <a:cs typeface="Arial"/>
              </a:rPr>
              <a:t>):</a:t>
            </a:r>
            <a:r>
              <a:rPr sz="1800" spc="15" dirty="0">
                <a:latin typeface="Arial"/>
                <a:cs typeface="Arial"/>
              </a:rPr>
              <a:t> </a:t>
            </a:r>
            <a:r>
              <a:rPr sz="1800" spc="-10" dirty="0">
                <a:latin typeface="Arial"/>
                <a:cs typeface="Arial"/>
              </a:rPr>
              <a:t>406</a:t>
            </a:r>
            <a:r>
              <a:rPr sz="1800" dirty="0">
                <a:latin typeface="Arial"/>
                <a:cs typeface="Arial"/>
              </a:rPr>
              <a:t>-</a:t>
            </a:r>
            <a:r>
              <a:rPr sz="1800" spc="-10" dirty="0">
                <a:latin typeface="Arial"/>
                <a:cs typeface="Arial"/>
              </a:rPr>
              <a:t>12</a:t>
            </a:r>
            <a:endParaRPr sz="1800">
              <a:latin typeface="Arial"/>
              <a:cs typeface="Arial"/>
            </a:endParaRPr>
          </a:p>
        </p:txBody>
      </p:sp>
      <p:sp>
        <p:nvSpPr>
          <p:cNvPr id="2" name="object 2"/>
          <p:cNvSpPr txBox="1">
            <a:spLocks noGrp="1"/>
          </p:cNvSpPr>
          <p:nvPr>
            <p:ph type="title"/>
          </p:nvPr>
        </p:nvSpPr>
        <p:spPr>
          <a:xfrm>
            <a:off x="152401" y="144192"/>
            <a:ext cx="8595426" cy="946269"/>
          </a:xfrm>
          <a:prstGeom prst="rect">
            <a:avLst/>
          </a:prstGeom>
        </p:spPr>
        <p:txBody>
          <a:bodyPr vert="horz" wrap="square" lIns="0" tIns="510397" rIns="0" bIns="0" rtlCol="0">
            <a:spAutoFit/>
          </a:bodyPr>
          <a:lstStyle/>
          <a:p>
            <a:pPr marL="690880">
              <a:lnSpc>
                <a:spcPct val="100000"/>
              </a:lnSpc>
            </a:pPr>
            <a:r>
              <a:rPr lang="fr-CA" sz="2800" dirty="0" smtClean="0"/>
              <a:t>Un conte médical : un cœur de remplacement</a:t>
            </a:r>
            <a:endParaRPr sz="2800" dirty="0"/>
          </a:p>
        </p:txBody>
      </p:sp>
      <p:sp>
        <p:nvSpPr>
          <p:cNvPr id="3" name="object 3"/>
          <p:cNvSpPr txBox="1"/>
          <p:nvPr/>
        </p:nvSpPr>
        <p:spPr>
          <a:xfrm>
            <a:off x="78739" y="4663231"/>
            <a:ext cx="3695700" cy="923330"/>
          </a:xfrm>
          <a:prstGeom prst="rect">
            <a:avLst/>
          </a:prstGeom>
        </p:spPr>
        <p:txBody>
          <a:bodyPr vert="horz" wrap="square" lIns="0" tIns="0" rIns="0" bIns="0" rtlCol="0">
            <a:spAutoFit/>
          </a:bodyPr>
          <a:lstStyle/>
          <a:p>
            <a:pPr marL="355600" marR="5080" indent="-342900">
              <a:lnSpc>
                <a:spcPct val="100000"/>
              </a:lnSpc>
              <a:buChar char="•"/>
              <a:tabLst>
                <a:tab pos="355600" algn="l"/>
              </a:tabLst>
            </a:pPr>
            <a:r>
              <a:rPr lang="fr-CA" sz="2000" spc="-10" dirty="0" smtClean="0">
                <a:latin typeface="Arial"/>
                <a:cs typeface="Arial"/>
              </a:rPr>
              <a:t>Le nombre nécessaire pour nuire (tuer) à 1 patient supplémentaire était de 21</a:t>
            </a:r>
            <a:r>
              <a:rPr sz="2000" dirty="0" smtClean="0">
                <a:latin typeface="Arial"/>
                <a:cs typeface="Arial"/>
              </a:rPr>
              <a:t>.</a:t>
            </a:r>
            <a:endParaRPr sz="2000" dirty="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347532287"/>
              </p:ext>
            </p:extLst>
          </p:nvPr>
        </p:nvGraphicFramePr>
        <p:xfrm>
          <a:off x="4024312" y="1585912"/>
          <a:ext cx="5105400" cy="4419600"/>
        </p:xfrm>
        <a:graphic>
          <a:graphicData uri="http://schemas.openxmlformats.org/drawingml/2006/table">
            <a:tbl>
              <a:tblPr firstRow="1" bandRow="1">
                <a:tableStyleId>{2D5ABB26-0587-4C30-8999-92F81FD0307C}</a:tableStyleId>
              </a:tblPr>
              <a:tblGrid>
                <a:gridCol w="1905000"/>
                <a:gridCol w="1676400"/>
                <a:gridCol w="1524000"/>
              </a:tblGrid>
              <a:tr h="1250950">
                <a:tc>
                  <a:txBody>
                    <a:bodyPr/>
                    <a:lstStyle/>
                    <a:p>
                      <a:endParaRPr sz="2800" dirty="0">
                        <a:latin typeface="Arial"/>
                        <a:cs typeface="Arial"/>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84455">
                        <a:lnSpc>
                          <a:spcPct val="100000"/>
                        </a:lnSpc>
                      </a:pPr>
                      <a:r>
                        <a:rPr lang="fr-CA" sz="2400" spc="-90" dirty="0" smtClean="0">
                          <a:latin typeface="Arial"/>
                          <a:cs typeface="Arial"/>
                        </a:rPr>
                        <a:t>Traitement</a:t>
                      </a:r>
                      <a:endParaRPr sz="2400" dirty="0">
                        <a:latin typeface="Arial"/>
                        <a:cs typeface="Arial"/>
                      </a:endParaRPr>
                    </a:p>
                    <a:p>
                      <a:pPr marL="84455">
                        <a:lnSpc>
                          <a:spcPct val="100000"/>
                        </a:lnSpc>
                        <a:spcBef>
                          <a:spcPts val="655"/>
                        </a:spcBef>
                      </a:pPr>
                      <a:r>
                        <a:rPr sz="2800" spc="5" dirty="0">
                          <a:latin typeface="Arial"/>
                          <a:cs typeface="Arial"/>
                        </a:rPr>
                        <a:t>(730)</a:t>
                      </a:r>
                      <a:endParaRPr sz="2800" dirty="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85090">
                        <a:lnSpc>
                          <a:spcPct val="100000"/>
                        </a:lnSpc>
                      </a:pPr>
                      <a:r>
                        <a:rPr sz="2400" spc="-5" dirty="0">
                          <a:latin typeface="Arial"/>
                          <a:cs typeface="Arial"/>
                        </a:rPr>
                        <a:t>Pla</a:t>
                      </a:r>
                      <a:r>
                        <a:rPr sz="2400" dirty="0">
                          <a:latin typeface="Arial"/>
                          <a:cs typeface="Arial"/>
                        </a:rPr>
                        <a:t>c</a:t>
                      </a:r>
                      <a:r>
                        <a:rPr sz="2400" spc="-5" dirty="0">
                          <a:latin typeface="Arial"/>
                          <a:cs typeface="Arial"/>
                        </a:rPr>
                        <a:t>ebo</a:t>
                      </a:r>
                      <a:endParaRPr sz="2400">
                        <a:latin typeface="Arial"/>
                        <a:cs typeface="Arial"/>
                      </a:endParaRPr>
                    </a:p>
                    <a:p>
                      <a:pPr marL="85090">
                        <a:lnSpc>
                          <a:spcPct val="100000"/>
                        </a:lnSpc>
                        <a:spcBef>
                          <a:spcPts val="655"/>
                        </a:spcBef>
                      </a:pPr>
                      <a:r>
                        <a:rPr sz="2800" spc="5" dirty="0">
                          <a:latin typeface="Arial"/>
                          <a:cs typeface="Arial"/>
                        </a:rPr>
                        <a:t>(725)</a:t>
                      </a:r>
                      <a:endParaRPr sz="2800">
                        <a:latin typeface="Arial"/>
                        <a:cs typeface="Arial"/>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1249362">
                <a:tc>
                  <a:txBody>
                    <a:bodyPr/>
                    <a:lstStyle/>
                    <a:p>
                      <a:pPr marL="76835">
                        <a:lnSpc>
                          <a:spcPct val="100000"/>
                        </a:lnSpc>
                      </a:pPr>
                      <a:r>
                        <a:rPr lang="fr-CA" sz="2800" spc="-5" dirty="0" smtClean="0">
                          <a:latin typeface="Arial"/>
                          <a:cs typeface="Arial"/>
                        </a:rPr>
                        <a:t>mortalité</a:t>
                      </a:r>
                      <a:endParaRPr sz="2800" dirty="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2800" spc="5" dirty="0">
                          <a:latin typeface="Arial"/>
                          <a:cs typeface="Arial"/>
                        </a:rPr>
                        <a:t>56</a:t>
                      </a:r>
                      <a:endParaRPr sz="2800">
                        <a:latin typeface="Arial"/>
                        <a:cs typeface="Arial"/>
                      </a:endParaRPr>
                    </a:p>
                    <a:p>
                      <a:pPr marL="85090">
                        <a:lnSpc>
                          <a:spcPct val="100000"/>
                        </a:lnSpc>
                      </a:pPr>
                      <a:r>
                        <a:rPr sz="2800" spc="5" dirty="0">
                          <a:latin typeface="Arial"/>
                          <a:cs typeface="Arial"/>
                        </a:rPr>
                        <a:t>(7</a:t>
                      </a:r>
                      <a:r>
                        <a:rPr sz="2800" dirty="0">
                          <a:latin typeface="Arial"/>
                          <a:cs typeface="Arial"/>
                        </a:rPr>
                        <a:t>.</a:t>
                      </a:r>
                      <a:r>
                        <a:rPr sz="2800" spc="5" dirty="0">
                          <a:latin typeface="Arial"/>
                          <a:cs typeface="Arial"/>
                        </a:rPr>
                        <a:t>7</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a:lnSpc>
                          <a:spcPct val="100000"/>
                        </a:lnSpc>
                      </a:pPr>
                      <a:r>
                        <a:rPr sz="2800" spc="5" dirty="0">
                          <a:latin typeface="Arial"/>
                          <a:cs typeface="Arial"/>
                        </a:rPr>
                        <a:t>22</a:t>
                      </a:r>
                      <a:endParaRPr sz="2800">
                        <a:latin typeface="Arial"/>
                        <a:cs typeface="Arial"/>
                      </a:endParaRPr>
                    </a:p>
                    <a:p>
                      <a:pPr marL="85090">
                        <a:lnSpc>
                          <a:spcPct val="100000"/>
                        </a:lnSpc>
                      </a:pPr>
                      <a:r>
                        <a:rPr sz="2800" spc="5" dirty="0">
                          <a:latin typeface="Arial"/>
                          <a:cs typeface="Arial"/>
                        </a:rPr>
                        <a:t>(3</a:t>
                      </a:r>
                      <a:r>
                        <a:rPr sz="2800" dirty="0">
                          <a:latin typeface="Arial"/>
                          <a:cs typeface="Arial"/>
                        </a:rPr>
                        <a:t>.</a:t>
                      </a:r>
                      <a:r>
                        <a:rPr sz="2800" spc="5" dirty="0">
                          <a:latin typeface="Arial"/>
                          <a:cs typeface="Arial"/>
                        </a:rPr>
                        <a:t>0</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919288">
                <a:tc>
                  <a:txBody>
                    <a:bodyPr/>
                    <a:lstStyle/>
                    <a:p>
                      <a:pPr marL="76835" marR="117475">
                        <a:lnSpc>
                          <a:spcPct val="100000"/>
                        </a:lnSpc>
                      </a:pPr>
                      <a:r>
                        <a:rPr lang="fr-FR" sz="2000" spc="5" dirty="0" smtClean="0">
                          <a:latin typeface="Arial"/>
                          <a:cs typeface="Arial"/>
                        </a:rPr>
                        <a:t>Morts</a:t>
                      </a:r>
                      <a:r>
                        <a:rPr lang="fr-FR" sz="2000" spc="5" baseline="0" dirty="0" smtClean="0">
                          <a:latin typeface="Arial"/>
                          <a:cs typeface="Arial"/>
                        </a:rPr>
                        <a:t> reliées à l’arythmie ou aux arrêts cardiaques</a:t>
                      </a:r>
                      <a:endParaRPr lang="fr-FR" sz="2000" dirty="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85090">
                        <a:lnSpc>
                          <a:spcPct val="100000"/>
                        </a:lnSpc>
                      </a:pPr>
                      <a:r>
                        <a:rPr sz="2800" spc="5" dirty="0">
                          <a:latin typeface="Arial"/>
                          <a:cs typeface="Arial"/>
                        </a:rPr>
                        <a:t>33</a:t>
                      </a:r>
                      <a:endParaRPr sz="2800">
                        <a:latin typeface="Arial"/>
                        <a:cs typeface="Arial"/>
                      </a:endParaRPr>
                    </a:p>
                    <a:p>
                      <a:pPr marL="85090">
                        <a:lnSpc>
                          <a:spcPct val="100000"/>
                        </a:lnSpc>
                        <a:spcBef>
                          <a:spcPts val="670"/>
                        </a:spcBef>
                      </a:pPr>
                      <a:r>
                        <a:rPr sz="2800" spc="5" dirty="0">
                          <a:latin typeface="Arial"/>
                          <a:cs typeface="Arial"/>
                        </a:rPr>
                        <a:t>(4</a:t>
                      </a:r>
                      <a:r>
                        <a:rPr sz="2800" dirty="0">
                          <a:latin typeface="Arial"/>
                          <a:cs typeface="Arial"/>
                        </a:rPr>
                        <a:t>.</a:t>
                      </a:r>
                      <a:r>
                        <a:rPr sz="2800" spc="5" dirty="0">
                          <a:latin typeface="Arial"/>
                          <a:cs typeface="Arial"/>
                        </a:rPr>
                        <a:t>5</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85090">
                        <a:lnSpc>
                          <a:spcPct val="100000"/>
                        </a:lnSpc>
                      </a:pPr>
                      <a:r>
                        <a:rPr sz="2800" dirty="0">
                          <a:latin typeface="Arial"/>
                          <a:cs typeface="Arial"/>
                        </a:rPr>
                        <a:t>9</a:t>
                      </a:r>
                      <a:endParaRPr sz="2800">
                        <a:latin typeface="Arial"/>
                        <a:cs typeface="Arial"/>
                      </a:endParaRPr>
                    </a:p>
                    <a:p>
                      <a:pPr marL="85090">
                        <a:lnSpc>
                          <a:spcPct val="100000"/>
                        </a:lnSpc>
                        <a:spcBef>
                          <a:spcPts val="670"/>
                        </a:spcBef>
                      </a:pPr>
                      <a:r>
                        <a:rPr sz="2800" spc="5" dirty="0">
                          <a:latin typeface="Arial"/>
                          <a:cs typeface="Arial"/>
                        </a:rPr>
                        <a:t>(1</a:t>
                      </a:r>
                      <a:r>
                        <a:rPr sz="2800" dirty="0">
                          <a:latin typeface="Arial"/>
                          <a:cs typeface="Arial"/>
                        </a:rPr>
                        <a:t>.</a:t>
                      </a:r>
                      <a:r>
                        <a:rPr sz="2800" spc="5" dirty="0">
                          <a:latin typeface="Arial"/>
                          <a:cs typeface="Arial"/>
                        </a:rPr>
                        <a:t>2</a:t>
                      </a:r>
                      <a:r>
                        <a:rPr sz="2800" spc="-5" dirty="0">
                          <a:latin typeface="Arial"/>
                          <a:cs typeface="Arial"/>
                        </a:rPr>
                        <a:t>%</a:t>
                      </a:r>
                      <a:r>
                        <a:rPr sz="2800" dirty="0">
                          <a:latin typeface="Arial"/>
                          <a:cs typeface="Arial"/>
                        </a:rPr>
                        <a:t>)</a:t>
                      </a:r>
                      <a:endParaRPr sz="2800">
                        <a:latin typeface="Arial"/>
                        <a:cs typeface="Arial"/>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4165" y="381000"/>
            <a:ext cx="6260434" cy="1231106"/>
          </a:xfrm>
          <a:prstGeom prst="rect">
            <a:avLst/>
          </a:prstGeom>
        </p:spPr>
        <p:txBody>
          <a:bodyPr vert="horz" wrap="square" lIns="0" tIns="0" rIns="0" bIns="0" rtlCol="0">
            <a:spAutoFit/>
          </a:bodyPr>
          <a:lstStyle/>
          <a:p>
            <a:pPr marL="125095" marR="5080" indent="-113030" algn="ctr">
              <a:lnSpc>
                <a:spcPct val="100000"/>
              </a:lnSpc>
            </a:pPr>
            <a:r>
              <a:rPr lang="fr-CA" sz="4000" spc="-10" dirty="0" smtClean="0"/>
              <a:t>Résultats: remplacement,</a:t>
            </a:r>
            <a:br>
              <a:rPr lang="fr-CA" sz="4000" spc="-10" dirty="0" smtClean="0"/>
            </a:br>
            <a:r>
              <a:rPr lang="fr-CA" sz="4000" spc="-10" dirty="0" smtClean="0"/>
              <a:t>subjectif, objectif</a:t>
            </a:r>
            <a:endParaRPr sz="4000" dirty="0"/>
          </a:p>
        </p:txBody>
      </p:sp>
      <p:sp>
        <p:nvSpPr>
          <p:cNvPr id="3" name="object 3"/>
          <p:cNvSpPr txBox="1"/>
          <p:nvPr/>
        </p:nvSpPr>
        <p:spPr>
          <a:xfrm>
            <a:off x="307340" y="1883949"/>
            <a:ext cx="8554085" cy="1574790"/>
          </a:xfrm>
          <a:prstGeom prst="rect">
            <a:avLst/>
          </a:prstGeom>
        </p:spPr>
        <p:txBody>
          <a:bodyPr vert="horz" wrap="square" lIns="0" tIns="0" rIns="0" bIns="0" rtlCol="0">
            <a:spAutoFit/>
          </a:bodyPr>
          <a:lstStyle/>
          <a:p>
            <a:pPr marL="355600" indent="-342900">
              <a:lnSpc>
                <a:spcPct val="100000"/>
              </a:lnSpc>
              <a:buChar char="•"/>
              <a:tabLst>
                <a:tab pos="355600" algn="l"/>
              </a:tabLst>
            </a:pPr>
            <a:r>
              <a:rPr lang="fr-CA" sz="3200" spc="-5" dirty="0" smtClean="0">
                <a:latin typeface="Arial"/>
                <a:cs typeface="Arial"/>
              </a:rPr>
              <a:t>Demandez vous: est-ce qu’un patient peut ressentir le résultat?</a:t>
            </a:r>
            <a:endParaRPr sz="3200" dirty="0">
              <a:latin typeface="Arial"/>
              <a:cs typeface="Arial"/>
            </a:endParaRPr>
          </a:p>
          <a:p>
            <a:pPr marL="355600" indent="-342900">
              <a:lnSpc>
                <a:spcPts val="3810"/>
              </a:lnSpc>
              <a:spcBef>
                <a:spcPts val="765"/>
              </a:spcBef>
              <a:buChar char="•"/>
              <a:tabLst>
                <a:tab pos="355600" algn="l"/>
              </a:tabLst>
            </a:pPr>
            <a:r>
              <a:rPr lang="fr-CA" sz="3200" spc="-5" dirty="0" smtClean="0">
                <a:latin typeface="Arial"/>
                <a:cs typeface="Arial"/>
              </a:rPr>
              <a:t>Si non: c’est un marqueur de remplacement</a:t>
            </a:r>
            <a:endParaRPr sz="32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173" y="144192"/>
            <a:ext cx="8351653" cy="924803"/>
          </a:xfrm>
          <a:prstGeom prst="rect">
            <a:avLst/>
          </a:prstGeom>
        </p:spPr>
        <p:txBody>
          <a:bodyPr vert="horz" wrap="square" lIns="0" tIns="367219" rIns="0" bIns="0" rtlCol="0">
            <a:spAutoFit/>
          </a:bodyPr>
          <a:lstStyle/>
          <a:p>
            <a:pPr marL="504825">
              <a:lnSpc>
                <a:spcPct val="100000"/>
              </a:lnSpc>
            </a:pPr>
            <a:r>
              <a:rPr lang="fr-CA" sz="3600" b="0" u="none" spc="-5" dirty="0" smtClean="0">
                <a:latin typeface="Arial"/>
                <a:cs typeface="Arial"/>
              </a:rPr>
              <a:t>Remplacements: l’histoire sans fin</a:t>
            </a:r>
            <a:endParaRPr sz="3600" dirty="0">
              <a:latin typeface="Arial"/>
              <a:cs typeface="Arial"/>
            </a:endParaRPr>
          </a:p>
        </p:txBody>
      </p:sp>
      <p:sp>
        <p:nvSpPr>
          <p:cNvPr id="3" name="object 3"/>
          <p:cNvSpPr txBox="1">
            <a:spLocks noGrp="1"/>
          </p:cNvSpPr>
          <p:nvPr>
            <p:ph type="body" idx="1"/>
          </p:nvPr>
        </p:nvSpPr>
        <p:spPr>
          <a:xfrm>
            <a:off x="285749" y="1459857"/>
            <a:ext cx="8572500" cy="4432421"/>
          </a:xfrm>
          <a:prstGeom prst="rect">
            <a:avLst/>
          </a:prstGeom>
        </p:spPr>
        <p:txBody>
          <a:bodyPr vert="horz" wrap="square" lIns="0" tIns="79174" rIns="0" bIns="0" rtlCol="0">
            <a:spAutoFit/>
          </a:bodyPr>
          <a:lstStyle/>
          <a:p>
            <a:pPr marL="5520690">
              <a:lnSpc>
                <a:spcPct val="100000"/>
              </a:lnSpc>
            </a:pPr>
            <a:r>
              <a:rPr lang="fr-CA" sz="2800" b="1" u="heavy" spc="-10" dirty="0" smtClean="0">
                <a:latin typeface="Arial"/>
                <a:cs typeface="Arial"/>
              </a:rPr>
              <a:t>Le traitement</a:t>
            </a:r>
            <a:endParaRPr sz="2800" dirty="0">
              <a:latin typeface="Arial"/>
              <a:cs typeface="Arial"/>
            </a:endParaRPr>
          </a:p>
          <a:p>
            <a:pPr marL="4606290">
              <a:lnSpc>
                <a:spcPct val="100000"/>
              </a:lnSpc>
              <a:spcBef>
                <a:spcPts val="670"/>
              </a:spcBef>
            </a:pPr>
            <a:r>
              <a:rPr sz="2800" spc="-15" dirty="0"/>
              <a:t>•</a:t>
            </a:r>
            <a:r>
              <a:rPr sz="2800" spc="-10" dirty="0"/>
              <a:t>T</a:t>
            </a:r>
            <a:r>
              <a:rPr sz="2800" dirty="0"/>
              <a:t>orce</a:t>
            </a:r>
            <a:r>
              <a:rPr sz="2800" spc="-5" dirty="0"/>
              <a:t>t</a:t>
            </a:r>
            <a:r>
              <a:rPr sz="2800" dirty="0"/>
              <a:t>rap</a:t>
            </a:r>
            <a:r>
              <a:rPr sz="2800" spc="-5" dirty="0"/>
              <a:t>ib</a:t>
            </a:r>
            <a:endParaRPr sz="2800" dirty="0"/>
          </a:p>
          <a:p>
            <a:pPr marL="4606290">
              <a:lnSpc>
                <a:spcPct val="100000"/>
              </a:lnSpc>
              <a:spcBef>
                <a:spcPts val="670"/>
              </a:spcBef>
            </a:pPr>
            <a:r>
              <a:rPr sz="2800" spc="-15" dirty="0"/>
              <a:t>•</a:t>
            </a:r>
            <a:r>
              <a:rPr sz="2800" spc="-10" dirty="0"/>
              <a:t>N</a:t>
            </a:r>
            <a:r>
              <a:rPr sz="2800" spc="-5" dirty="0"/>
              <a:t>i</a:t>
            </a:r>
            <a:r>
              <a:rPr sz="2800" dirty="0"/>
              <a:t>ac</a:t>
            </a:r>
            <a:r>
              <a:rPr sz="2800" spc="-5" dirty="0"/>
              <a:t>in</a:t>
            </a:r>
            <a:endParaRPr sz="2800" dirty="0"/>
          </a:p>
          <a:p>
            <a:pPr marL="4606290">
              <a:lnSpc>
                <a:spcPct val="100000"/>
              </a:lnSpc>
              <a:spcBef>
                <a:spcPts val="670"/>
              </a:spcBef>
            </a:pPr>
            <a:r>
              <a:rPr sz="2800" spc="-15" dirty="0"/>
              <a:t>•</a:t>
            </a:r>
            <a:r>
              <a:rPr sz="2800" spc="-10" dirty="0"/>
              <a:t>E</a:t>
            </a:r>
            <a:r>
              <a:rPr sz="2800" dirty="0"/>
              <a:t>ze</a:t>
            </a:r>
            <a:r>
              <a:rPr sz="2800" spc="-5" dirty="0"/>
              <a:t>ti</a:t>
            </a:r>
            <a:r>
              <a:rPr sz="2800" spc="-10" dirty="0"/>
              <a:t>m</a:t>
            </a:r>
            <a:r>
              <a:rPr sz="2800" spc="-5" dirty="0"/>
              <a:t>i</a:t>
            </a:r>
            <a:r>
              <a:rPr sz="2800" dirty="0"/>
              <a:t>b</a:t>
            </a:r>
            <a:r>
              <a:rPr sz="2800" spc="-5" dirty="0"/>
              <a:t>e</a:t>
            </a:r>
            <a:endParaRPr sz="2800" dirty="0"/>
          </a:p>
          <a:p>
            <a:pPr marL="4606290">
              <a:lnSpc>
                <a:spcPct val="100000"/>
              </a:lnSpc>
              <a:spcBef>
                <a:spcPts val="590"/>
              </a:spcBef>
            </a:pPr>
            <a:r>
              <a:rPr sz="2400" dirty="0"/>
              <a:t>•</a:t>
            </a:r>
            <a:r>
              <a:rPr sz="2400" spc="-5" dirty="0"/>
              <a:t>A</a:t>
            </a:r>
            <a:r>
              <a:rPr sz="2400" dirty="0"/>
              <a:t>t</a:t>
            </a:r>
            <a:r>
              <a:rPr sz="2400" spc="-5" dirty="0"/>
              <a:t>enolol</a:t>
            </a:r>
            <a:endParaRPr sz="2400" dirty="0"/>
          </a:p>
          <a:p>
            <a:pPr marL="4606290">
              <a:lnSpc>
                <a:spcPct val="100000"/>
              </a:lnSpc>
              <a:spcBef>
                <a:spcPts val="480"/>
              </a:spcBef>
            </a:pPr>
            <a:r>
              <a:rPr sz="2000" spc="-10" dirty="0"/>
              <a:t>•</a:t>
            </a:r>
            <a:r>
              <a:rPr sz="2000" spc="5" dirty="0"/>
              <a:t>D</a:t>
            </a:r>
            <a:r>
              <a:rPr sz="2000" dirty="0"/>
              <a:t>o</a:t>
            </a:r>
            <a:r>
              <a:rPr sz="2000" spc="-10" dirty="0"/>
              <a:t>x</a:t>
            </a:r>
            <a:r>
              <a:rPr sz="2000" dirty="0"/>
              <a:t>a</a:t>
            </a:r>
            <a:r>
              <a:rPr sz="2000" spc="5" dirty="0"/>
              <a:t>z</a:t>
            </a:r>
            <a:r>
              <a:rPr sz="2000" dirty="0"/>
              <a:t>o</a:t>
            </a:r>
            <a:r>
              <a:rPr sz="2000" spc="5" dirty="0"/>
              <a:t>s</a:t>
            </a:r>
            <a:r>
              <a:rPr sz="2000" spc="-5" dirty="0"/>
              <a:t>i</a:t>
            </a:r>
            <a:r>
              <a:rPr sz="2000" dirty="0"/>
              <a:t>n</a:t>
            </a:r>
          </a:p>
          <a:p>
            <a:pPr marL="4606290">
              <a:lnSpc>
                <a:spcPct val="100000"/>
              </a:lnSpc>
              <a:spcBef>
                <a:spcPts val="480"/>
              </a:spcBef>
            </a:pPr>
            <a:r>
              <a:rPr sz="2000" spc="-10" dirty="0"/>
              <a:t>•</a:t>
            </a:r>
            <a:r>
              <a:rPr sz="2000" spc="-5" dirty="0"/>
              <a:t>Ali</a:t>
            </a:r>
            <a:r>
              <a:rPr sz="2000" spc="5" dirty="0"/>
              <a:t>sk</a:t>
            </a:r>
            <a:r>
              <a:rPr sz="2000" dirty="0"/>
              <a:t>er</a:t>
            </a:r>
            <a:r>
              <a:rPr sz="2000" spc="-5" dirty="0"/>
              <a:t>i</a:t>
            </a:r>
            <a:r>
              <a:rPr sz="2000" dirty="0"/>
              <a:t>n</a:t>
            </a:r>
          </a:p>
          <a:p>
            <a:pPr marL="4606290">
              <a:lnSpc>
                <a:spcPct val="100000"/>
              </a:lnSpc>
              <a:spcBef>
                <a:spcPts val="440"/>
              </a:spcBef>
            </a:pPr>
            <a:r>
              <a:rPr sz="1800" spc="-10" dirty="0"/>
              <a:t>•</a:t>
            </a:r>
            <a:r>
              <a:rPr sz="1800" spc="-5" dirty="0"/>
              <a:t>R</a:t>
            </a:r>
            <a:r>
              <a:rPr sz="1800" spc="-10" dirty="0"/>
              <a:t>o</a:t>
            </a:r>
            <a:r>
              <a:rPr sz="1800" dirty="0"/>
              <a:t>s</a:t>
            </a:r>
            <a:r>
              <a:rPr sz="1800" spc="-5" dirty="0"/>
              <a:t>i</a:t>
            </a:r>
            <a:r>
              <a:rPr sz="1800" spc="-10" dirty="0"/>
              <a:t>g</a:t>
            </a:r>
            <a:r>
              <a:rPr sz="1800" spc="-5" dirty="0"/>
              <a:t>li</a:t>
            </a:r>
            <a:r>
              <a:rPr sz="1800" dirty="0"/>
              <a:t>t</a:t>
            </a:r>
            <a:r>
              <a:rPr sz="1800" spc="-10" dirty="0"/>
              <a:t>a</a:t>
            </a:r>
            <a:r>
              <a:rPr sz="1800" dirty="0"/>
              <a:t>z</a:t>
            </a:r>
            <a:r>
              <a:rPr sz="1800" spc="-10" dirty="0"/>
              <a:t>one</a:t>
            </a:r>
            <a:endParaRPr sz="1800" dirty="0"/>
          </a:p>
          <a:p>
            <a:pPr marL="4606290" marR="5080" indent="-635">
              <a:lnSpc>
                <a:spcPct val="100000"/>
              </a:lnSpc>
              <a:spcBef>
                <a:spcPts val="390"/>
              </a:spcBef>
            </a:pPr>
            <a:r>
              <a:rPr lang="fr-CA" sz="1600" dirty="0" smtClean="0"/>
              <a:t>  - Presque tous les médicaments pour le   diabète à l’exception de la Metformine</a:t>
            </a:r>
            <a:endParaRPr sz="1600" dirty="0"/>
          </a:p>
          <a:p>
            <a:pPr marL="4606290">
              <a:lnSpc>
                <a:spcPct val="100000"/>
              </a:lnSpc>
              <a:spcBef>
                <a:spcPts val="384"/>
              </a:spcBef>
            </a:pPr>
            <a:r>
              <a:rPr sz="1600" dirty="0"/>
              <a:t>•</a:t>
            </a:r>
            <a:r>
              <a:rPr sz="1600" spc="-5" dirty="0" smtClean="0"/>
              <a:t>V</a:t>
            </a:r>
            <a:r>
              <a:rPr sz="1600" dirty="0" smtClean="0"/>
              <a:t>i</a:t>
            </a:r>
            <a:r>
              <a:rPr sz="1600" spc="-5" dirty="0" smtClean="0"/>
              <a:t>tam</a:t>
            </a:r>
            <a:r>
              <a:rPr sz="1600" dirty="0" smtClean="0"/>
              <a:t>i</a:t>
            </a:r>
            <a:r>
              <a:rPr sz="1600" spc="-5" dirty="0" smtClean="0"/>
              <a:t>n</a:t>
            </a:r>
            <a:r>
              <a:rPr lang="fr-CA" sz="1600" spc="-5" dirty="0" smtClean="0"/>
              <a:t>e</a:t>
            </a:r>
            <a:r>
              <a:rPr sz="1600" spc="-15" dirty="0" smtClean="0"/>
              <a:t> </a:t>
            </a:r>
            <a:r>
              <a:rPr sz="1600" spc="-5" dirty="0"/>
              <a:t>E,</a:t>
            </a:r>
            <a:r>
              <a:rPr sz="1600" spc="10" dirty="0"/>
              <a:t> </a:t>
            </a:r>
            <a:r>
              <a:rPr sz="1600" spc="-5" dirty="0"/>
              <a:t>Ro</a:t>
            </a:r>
            <a:r>
              <a:rPr sz="1600" dirty="0"/>
              <a:t>si</a:t>
            </a:r>
            <a:r>
              <a:rPr sz="1600" spc="-5" dirty="0"/>
              <a:t>g</a:t>
            </a:r>
            <a:r>
              <a:rPr sz="1600" dirty="0"/>
              <a:t>li</a:t>
            </a:r>
            <a:r>
              <a:rPr sz="1600" spc="-5" dirty="0"/>
              <a:t>ta</a:t>
            </a:r>
            <a:r>
              <a:rPr sz="1600" dirty="0"/>
              <a:t>z</a:t>
            </a:r>
            <a:r>
              <a:rPr sz="1600" spc="-5" dirty="0"/>
              <a:t>one,</a:t>
            </a:r>
            <a:r>
              <a:rPr sz="1600" spc="-25" dirty="0"/>
              <a:t> </a:t>
            </a:r>
            <a:r>
              <a:rPr sz="1600" spc="-5" dirty="0"/>
              <a:t>et</a:t>
            </a:r>
            <a:r>
              <a:rPr sz="1600" dirty="0"/>
              <a:t>c</a:t>
            </a:r>
            <a:r>
              <a:rPr sz="1600" spc="-5" dirty="0"/>
              <a:t>.</a:t>
            </a:r>
            <a:endParaRPr sz="1600" dirty="0"/>
          </a:p>
        </p:txBody>
      </p:sp>
      <p:sp>
        <p:nvSpPr>
          <p:cNvPr id="4" name="object 4"/>
          <p:cNvSpPr txBox="1"/>
          <p:nvPr/>
        </p:nvSpPr>
        <p:spPr>
          <a:xfrm>
            <a:off x="381001" y="1539031"/>
            <a:ext cx="2969894" cy="951543"/>
          </a:xfrm>
          <a:prstGeom prst="rect">
            <a:avLst/>
          </a:prstGeom>
        </p:spPr>
        <p:txBody>
          <a:bodyPr vert="horz" wrap="square" lIns="0" tIns="0" rIns="0" bIns="0" rtlCol="0">
            <a:spAutoFit/>
          </a:bodyPr>
          <a:lstStyle/>
          <a:p>
            <a:pPr marL="601980">
              <a:lnSpc>
                <a:spcPct val="100000"/>
              </a:lnSpc>
            </a:pPr>
            <a:r>
              <a:rPr lang="fr-CA" sz="2800" b="1" u="heavy" spc="-10" dirty="0" smtClean="0">
                <a:latin typeface="Arial"/>
                <a:cs typeface="Arial"/>
              </a:rPr>
              <a:t>Le marqueur</a:t>
            </a:r>
            <a:endParaRPr sz="2800" dirty="0">
              <a:latin typeface="Arial"/>
              <a:cs typeface="Arial"/>
            </a:endParaRPr>
          </a:p>
          <a:p>
            <a:pPr marL="12700">
              <a:lnSpc>
                <a:spcPct val="100000"/>
              </a:lnSpc>
              <a:spcBef>
                <a:spcPts val="670"/>
              </a:spcBef>
            </a:pPr>
            <a:r>
              <a:rPr lang="fr-CA" sz="2800" spc="-15" dirty="0" smtClean="0">
                <a:latin typeface="Arial"/>
                <a:cs typeface="Arial"/>
              </a:rPr>
              <a:t>    </a:t>
            </a:r>
            <a:r>
              <a:rPr sz="2800" spc="-15" dirty="0" smtClean="0">
                <a:latin typeface="Arial"/>
                <a:cs typeface="Arial"/>
              </a:rPr>
              <a:t>•</a:t>
            </a:r>
            <a:r>
              <a:rPr lang="fr-CA" sz="2800" spc="-10" dirty="0" smtClean="0">
                <a:latin typeface="Arial"/>
                <a:cs typeface="Arial"/>
              </a:rPr>
              <a:t>LHD</a:t>
            </a:r>
            <a:endParaRPr sz="2800" dirty="0">
              <a:latin typeface="Arial"/>
              <a:cs typeface="Arial"/>
            </a:endParaRPr>
          </a:p>
        </p:txBody>
      </p:sp>
      <p:sp>
        <p:nvSpPr>
          <p:cNvPr id="5" name="object 5"/>
          <p:cNvSpPr txBox="1"/>
          <p:nvPr/>
        </p:nvSpPr>
        <p:spPr>
          <a:xfrm>
            <a:off x="834389" y="3075223"/>
            <a:ext cx="800100" cy="877163"/>
          </a:xfrm>
          <a:prstGeom prst="rect">
            <a:avLst/>
          </a:prstGeom>
        </p:spPr>
        <p:txBody>
          <a:bodyPr vert="horz" wrap="square" lIns="0" tIns="0" rIns="0" bIns="0" rtlCol="0">
            <a:spAutoFit/>
          </a:bodyPr>
          <a:lstStyle/>
          <a:p>
            <a:pPr marL="12700">
              <a:lnSpc>
                <a:spcPct val="100000"/>
              </a:lnSpc>
            </a:pPr>
            <a:r>
              <a:rPr sz="2800" spc="-15" dirty="0">
                <a:latin typeface="Arial"/>
                <a:cs typeface="Arial"/>
              </a:rPr>
              <a:t>•</a:t>
            </a:r>
            <a:r>
              <a:rPr sz="2800" dirty="0">
                <a:latin typeface="Arial"/>
                <a:cs typeface="Arial"/>
              </a:rPr>
              <a:t>L</a:t>
            </a:r>
            <a:r>
              <a:rPr sz="2800" spc="-10" dirty="0">
                <a:latin typeface="Arial"/>
                <a:cs typeface="Arial"/>
              </a:rPr>
              <a:t>DL</a:t>
            </a:r>
            <a:endParaRPr sz="2800" dirty="0">
              <a:latin typeface="Arial"/>
              <a:cs typeface="Arial"/>
            </a:endParaRPr>
          </a:p>
          <a:p>
            <a:pPr marL="12700">
              <a:lnSpc>
                <a:spcPct val="100000"/>
              </a:lnSpc>
              <a:spcBef>
                <a:spcPts val="590"/>
              </a:spcBef>
            </a:pPr>
            <a:r>
              <a:rPr sz="2400" dirty="0" smtClean="0">
                <a:latin typeface="Arial"/>
                <a:cs typeface="Arial"/>
              </a:rPr>
              <a:t>•</a:t>
            </a:r>
            <a:r>
              <a:rPr lang="fr-CA" sz="2400" spc="-5" dirty="0" smtClean="0">
                <a:latin typeface="Arial"/>
                <a:cs typeface="Arial"/>
              </a:rPr>
              <a:t>TA</a:t>
            </a:r>
            <a:endParaRPr sz="2400" dirty="0">
              <a:latin typeface="Arial"/>
              <a:cs typeface="Arial"/>
            </a:endParaRPr>
          </a:p>
        </p:txBody>
      </p:sp>
      <p:sp>
        <p:nvSpPr>
          <p:cNvPr id="6" name="object 6"/>
          <p:cNvSpPr txBox="1"/>
          <p:nvPr/>
        </p:nvSpPr>
        <p:spPr>
          <a:xfrm>
            <a:off x="834389" y="4642628"/>
            <a:ext cx="1031559" cy="307777"/>
          </a:xfrm>
          <a:prstGeom prst="rect">
            <a:avLst/>
          </a:prstGeom>
        </p:spPr>
        <p:txBody>
          <a:bodyPr vert="horz" wrap="square" lIns="0" tIns="0" rIns="0" bIns="0" rtlCol="0">
            <a:spAutoFit/>
          </a:bodyPr>
          <a:lstStyle/>
          <a:p>
            <a:pPr marL="12700">
              <a:lnSpc>
                <a:spcPct val="100000"/>
              </a:lnSpc>
            </a:pPr>
            <a:r>
              <a:rPr sz="2000" spc="-10" dirty="0" smtClean="0">
                <a:latin typeface="Arial"/>
                <a:cs typeface="Arial"/>
              </a:rPr>
              <a:t>•</a:t>
            </a:r>
            <a:r>
              <a:rPr lang="fr-CA" sz="2000" spc="-5" dirty="0" smtClean="0">
                <a:latin typeface="Arial"/>
                <a:cs typeface="Arial"/>
              </a:rPr>
              <a:t>HbA1c</a:t>
            </a:r>
            <a:endParaRPr sz="2000" dirty="0">
              <a:latin typeface="Arial"/>
              <a:cs typeface="Arial"/>
            </a:endParaRPr>
          </a:p>
        </p:txBody>
      </p:sp>
      <p:sp>
        <p:nvSpPr>
          <p:cNvPr id="7" name="object 7"/>
          <p:cNvSpPr txBox="1"/>
          <p:nvPr/>
        </p:nvSpPr>
        <p:spPr>
          <a:xfrm>
            <a:off x="834389" y="5428326"/>
            <a:ext cx="1985011" cy="492443"/>
          </a:xfrm>
          <a:prstGeom prst="rect">
            <a:avLst/>
          </a:prstGeom>
        </p:spPr>
        <p:txBody>
          <a:bodyPr vert="horz" wrap="square" lIns="0" tIns="0" rIns="0" bIns="0" rtlCol="0">
            <a:spAutoFit/>
          </a:bodyPr>
          <a:lstStyle/>
          <a:p>
            <a:pPr marL="12700">
              <a:lnSpc>
                <a:spcPct val="100000"/>
              </a:lnSpc>
            </a:pPr>
            <a:r>
              <a:rPr sz="1600" dirty="0">
                <a:latin typeface="Arial"/>
                <a:cs typeface="Arial"/>
              </a:rPr>
              <a:t>•</a:t>
            </a:r>
            <a:r>
              <a:rPr sz="1600" spc="-5" dirty="0">
                <a:latin typeface="Arial"/>
                <a:cs typeface="Arial"/>
              </a:rPr>
              <a:t>CRP</a:t>
            </a:r>
            <a:r>
              <a:rPr sz="1600" dirty="0">
                <a:latin typeface="Arial"/>
                <a:cs typeface="Arial"/>
              </a:rPr>
              <a:t> </a:t>
            </a:r>
            <a:r>
              <a:rPr lang="fr-CA" sz="1600" dirty="0" smtClean="0">
                <a:latin typeface="Arial"/>
                <a:cs typeface="Arial"/>
              </a:rPr>
              <a:t>dans maladies cardiovasculaires</a:t>
            </a:r>
            <a:endParaRPr sz="1600" dirty="0">
              <a:latin typeface="Arial"/>
              <a:cs typeface="Arial"/>
            </a:endParaRPr>
          </a:p>
        </p:txBody>
      </p:sp>
      <p:sp>
        <p:nvSpPr>
          <p:cNvPr id="8" name="object 8"/>
          <p:cNvSpPr txBox="1"/>
          <p:nvPr/>
        </p:nvSpPr>
        <p:spPr>
          <a:xfrm>
            <a:off x="78561" y="6080546"/>
            <a:ext cx="8656320" cy="843915"/>
          </a:xfrm>
          <a:prstGeom prst="rect">
            <a:avLst/>
          </a:prstGeom>
        </p:spPr>
        <p:txBody>
          <a:bodyPr vert="horz" wrap="square" lIns="0" tIns="0" rIns="0" bIns="0" rtlCol="0">
            <a:spAutoFit/>
          </a:bodyPr>
          <a:lstStyle/>
          <a:p>
            <a:pPr marL="12700" marR="98425">
              <a:lnSpc>
                <a:spcPct val="100000"/>
              </a:lnSpc>
            </a:pPr>
            <a:r>
              <a:rPr sz="1400" spc="-10" dirty="0">
                <a:latin typeface="Arial"/>
                <a:cs typeface="Arial"/>
              </a:rPr>
              <a:t>HD</a:t>
            </a:r>
            <a:r>
              <a:rPr sz="1400" spc="-5" dirty="0">
                <a:latin typeface="Arial"/>
                <a:cs typeface="Arial"/>
              </a:rPr>
              <a:t>L</a:t>
            </a:r>
            <a:r>
              <a:rPr sz="1400" dirty="0">
                <a:latin typeface="Arial"/>
                <a:cs typeface="Arial"/>
              </a:rPr>
              <a:t>: N </a:t>
            </a:r>
            <a:r>
              <a:rPr sz="1400" spc="-5" dirty="0">
                <a:latin typeface="Arial"/>
                <a:cs typeface="Arial"/>
              </a:rPr>
              <a:t>Eng</a:t>
            </a:r>
            <a:r>
              <a:rPr sz="1400" dirty="0">
                <a:latin typeface="Arial"/>
                <a:cs typeface="Arial"/>
              </a:rPr>
              <a:t>l</a:t>
            </a:r>
            <a:r>
              <a:rPr sz="1400" spc="-20" dirty="0">
                <a:latin typeface="Arial"/>
                <a:cs typeface="Arial"/>
              </a:rPr>
              <a:t> </a:t>
            </a:r>
            <a:r>
              <a:rPr sz="1400" dirty="0">
                <a:latin typeface="Arial"/>
                <a:cs typeface="Arial"/>
              </a:rPr>
              <a:t>J </a:t>
            </a:r>
            <a:r>
              <a:rPr sz="1400" spc="-10" dirty="0">
                <a:latin typeface="Arial"/>
                <a:cs typeface="Arial"/>
              </a:rPr>
              <a:t>M</a:t>
            </a:r>
            <a:r>
              <a:rPr sz="1400" spc="-5" dirty="0">
                <a:latin typeface="Arial"/>
                <a:cs typeface="Arial"/>
              </a:rPr>
              <a:t>e</a:t>
            </a:r>
            <a:r>
              <a:rPr sz="1400" dirty="0">
                <a:latin typeface="Arial"/>
                <a:cs typeface="Arial"/>
              </a:rPr>
              <a:t>d</a:t>
            </a:r>
            <a:r>
              <a:rPr sz="1400" spc="-20" dirty="0">
                <a:latin typeface="Arial"/>
                <a:cs typeface="Arial"/>
              </a:rPr>
              <a:t> </a:t>
            </a:r>
            <a:r>
              <a:rPr sz="1400" spc="-5" dirty="0">
                <a:latin typeface="Arial"/>
                <a:cs typeface="Arial"/>
              </a:rPr>
              <a:t>2007</a:t>
            </a:r>
            <a:r>
              <a:rPr sz="1400" spc="5" dirty="0">
                <a:latin typeface="Arial"/>
                <a:cs typeface="Arial"/>
              </a:rPr>
              <a:t>;</a:t>
            </a:r>
            <a:r>
              <a:rPr sz="1400" spc="-5" dirty="0">
                <a:latin typeface="Arial"/>
                <a:cs typeface="Arial"/>
              </a:rPr>
              <a:t>357</a:t>
            </a:r>
            <a:r>
              <a:rPr sz="1400" spc="-10" dirty="0">
                <a:latin typeface="Arial"/>
                <a:cs typeface="Arial"/>
              </a:rPr>
              <a:t>:</a:t>
            </a:r>
            <a:r>
              <a:rPr sz="1400" spc="-15" dirty="0">
                <a:latin typeface="Arial"/>
                <a:cs typeface="Arial"/>
              </a:rPr>
              <a:t>2</a:t>
            </a:r>
            <a:r>
              <a:rPr sz="1400" spc="-5" dirty="0">
                <a:latin typeface="Arial"/>
                <a:cs typeface="Arial"/>
              </a:rPr>
              <a:t>10</a:t>
            </a:r>
            <a:r>
              <a:rPr sz="1400" spc="-15" dirty="0">
                <a:latin typeface="Arial"/>
                <a:cs typeface="Arial"/>
              </a:rPr>
              <a:t>9</a:t>
            </a:r>
            <a:r>
              <a:rPr sz="1400" dirty="0">
                <a:latin typeface="Arial"/>
                <a:cs typeface="Arial"/>
              </a:rPr>
              <a:t>-</a:t>
            </a:r>
            <a:r>
              <a:rPr sz="1400" spc="-15" dirty="0">
                <a:latin typeface="Arial"/>
                <a:cs typeface="Arial"/>
              </a:rPr>
              <a:t>2</a:t>
            </a:r>
            <a:r>
              <a:rPr sz="1400" spc="-5" dirty="0">
                <a:latin typeface="Arial"/>
                <a:cs typeface="Arial"/>
              </a:rPr>
              <a:t>2</a:t>
            </a:r>
            <a:r>
              <a:rPr sz="1400" dirty="0">
                <a:latin typeface="Arial"/>
                <a:cs typeface="Arial"/>
              </a:rPr>
              <a:t>.</a:t>
            </a:r>
            <a:r>
              <a:rPr sz="1400" spc="-50" dirty="0">
                <a:latin typeface="Arial"/>
                <a:cs typeface="Arial"/>
              </a:rPr>
              <a:t> </a:t>
            </a:r>
            <a:r>
              <a:rPr sz="1400" spc="-10" dirty="0">
                <a:latin typeface="Arial"/>
                <a:cs typeface="Arial"/>
              </a:rPr>
              <a:t>N</a:t>
            </a:r>
            <a:r>
              <a:rPr sz="1400" spc="-5" dirty="0">
                <a:latin typeface="Arial"/>
                <a:cs typeface="Arial"/>
              </a:rPr>
              <a:t>o</a:t>
            </a:r>
            <a:r>
              <a:rPr sz="1400" spc="-20" dirty="0">
                <a:latin typeface="Arial"/>
                <a:cs typeface="Arial"/>
              </a:rPr>
              <a:t>v</a:t>
            </a:r>
            <a:r>
              <a:rPr sz="1400" spc="-5" dirty="0">
                <a:latin typeface="Arial"/>
                <a:cs typeface="Arial"/>
              </a:rPr>
              <a:t>e</a:t>
            </a:r>
            <a:r>
              <a:rPr sz="1400" spc="-10" dirty="0">
                <a:latin typeface="Arial"/>
                <a:cs typeface="Arial"/>
              </a:rPr>
              <a:t>m</a:t>
            </a:r>
            <a:r>
              <a:rPr sz="1400" spc="-5" dirty="0">
                <a:latin typeface="Arial"/>
                <a:cs typeface="Arial"/>
              </a:rPr>
              <a:t>be</a:t>
            </a:r>
            <a:r>
              <a:rPr sz="1400" dirty="0">
                <a:latin typeface="Arial"/>
                <a:cs typeface="Arial"/>
              </a:rPr>
              <a:t>r</a:t>
            </a:r>
            <a:r>
              <a:rPr sz="1400" spc="-5" dirty="0">
                <a:latin typeface="Arial"/>
                <a:cs typeface="Arial"/>
              </a:rPr>
              <a:t> 5</a:t>
            </a:r>
            <a:r>
              <a:rPr sz="1400" dirty="0">
                <a:latin typeface="Arial"/>
                <a:cs typeface="Arial"/>
              </a:rPr>
              <a:t>,</a:t>
            </a:r>
            <a:r>
              <a:rPr sz="1400" spc="-15" dirty="0">
                <a:latin typeface="Arial"/>
                <a:cs typeface="Arial"/>
              </a:rPr>
              <a:t> </a:t>
            </a:r>
            <a:r>
              <a:rPr sz="1400" spc="-5" dirty="0">
                <a:latin typeface="Arial"/>
                <a:cs typeface="Arial"/>
              </a:rPr>
              <a:t>2012</a:t>
            </a:r>
            <a:r>
              <a:rPr sz="1400" dirty="0">
                <a:latin typeface="Arial"/>
                <a:cs typeface="Arial"/>
              </a:rPr>
              <a:t>,</a:t>
            </a:r>
            <a:r>
              <a:rPr sz="1400" spc="-25" dirty="0">
                <a:latin typeface="Arial"/>
                <a:cs typeface="Arial"/>
              </a:rPr>
              <a:t> </a:t>
            </a:r>
            <a:r>
              <a:rPr sz="1400" spc="-5" dirty="0">
                <a:latin typeface="Arial"/>
                <a:cs typeface="Arial"/>
              </a:rPr>
              <a:t>a</a:t>
            </a:r>
            <a:r>
              <a:rPr sz="1400" dirty="0">
                <a:latin typeface="Arial"/>
                <a:cs typeface="Arial"/>
              </a:rPr>
              <a:t>t</a:t>
            </a:r>
            <a:r>
              <a:rPr sz="1400" spc="-15" dirty="0">
                <a:latin typeface="Arial"/>
                <a:cs typeface="Arial"/>
              </a:rPr>
              <a:t> </a:t>
            </a:r>
            <a:r>
              <a:rPr sz="1400" spc="-10" dirty="0">
                <a:latin typeface="Arial"/>
                <a:cs typeface="Arial"/>
              </a:rPr>
              <a:t>N</a:t>
            </a:r>
            <a:r>
              <a:rPr sz="1400" spc="-5" dirty="0">
                <a:latin typeface="Arial"/>
                <a:cs typeface="Arial"/>
              </a:rPr>
              <a:t>E</a:t>
            </a:r>
            <a:r>
              <a:rPr sz="1400" spc="5" dirty="0">
                <a:latin typeface="Arial"/>
                <a:cs typeface="Arial"/>
              </a:rPr>
              <a:t>J</a:t>
            </a:r>
            <a:r>
              <a:rPr sz="1400" spc="-10" dirty="0">
                <a:latin typeface="Arial"/>
                <a:cs typeface="Arial"/>
              </a:rPr>
              <a:t>M</a:t>
            </a:r>
            <a:r>
              <a:rPr sz="1400" spc="5" dirty="0">
                <a:latin typeface="Arial"/>
                <a:cs typeface="Arial"/>
              </a:rPr>
              <a:t>.</a:t>
            </a:r>
            <a:r>
              <a:rPr sz="1400" spc="-5" dirty="0">
                <a:latin typeface="Arial"/>
                <a:cs typeface="Arial"/>
              </a:rPr>
              <a:t>o</a:t>
            </a:r>
            <a:r>
              <a:rPr sz="1400" dirty="0">
                <a:latin typeface="Arial"/>
                <a:cs typeface="Arial"/>
              </a:rPr>
              <a:t>r</a:t>
            </a:r>
            <a:r>
              <a:rPr sz="1400" spc="-5" dirty="0">
                <a:latin typeface="Arial"/>
                <a:cs typeface="Arial"/>
              </a:rPr>
              <a:t>g</a:t>
            </a:r>
            <a:r>
              <a:rPr sz="1400" dirty="0">
                <a:latin typeface="Arial"/>
                <a:cs typeface="Arial"/>
              </a:rPr>
              <a:t>.</a:t>
            </a:r>
            <a:r>
              <a:rPr sz="1400" spc="-25" dirty="0">
                <a:latin typeface="Arial"/>
                <a:cs typeface="Arial"/>
              </a:rPr>
              <a:t> </a:t>
            </a:r>
            <a:r>
              <a:rPr sz="1400" spc="-10" dirty="0">
                <a:latin typeface="Arial"/>
                <a:cs typeface="Arial"/>
              </a:rPr>
              <a:t>N</a:t>
            </a:r>
            <a:r>
              <a:rPr sz="1400" dirty="0">
                <a:latin typeface="Arial"/>
                <a:cs typeface="Arial"/>
              </a:rPr>
              <a:t>i</a:t>
            </a:r>
            <a:r>
              <a:rPr sz="1400" spc="-5" dirty="0">
                <a:latin typeface="Arial"/>
                <a:cs typeface="Arial"/>
              </a:rPr>
              <a:t>a</a:t>
            </a:r>
            <a:r>
              <a:rPr sz="1400" spc="5" dirty="0">
                <a:latin typeface="Arial"/>
                <a:cs typeface="Arial"/>
              </a:rPr>
              <a:t>c</a:t>
            </a:r>
            <a:r>
              <a:rPr sz="1400" dirty="0">
                <a:latin typeface="Arial"/>
                <a:cs typeface="Arial"/>
              </a:rPr>
              <a:t>i</a:t>
            </a:r>
            <a:r>
              <a:rPr sz="1400" spc="-5" dirty="0">
                <a:latin typeface="Arial"/>
                <a:cs typeface="Arial"/>
              </a:rPr>
              <a:t>n</a:t>
            </a:r>
            <a:r>
              <a:rPr sz="1400" dirty="0">
                <a:latin typeface="Arial"/>
                <a:cs typeface="Arial"/>
              </a:rPr>
              <a:t>:</a:t>
            </a:r>
            <a:r>
              <a:rPr sz="1400" spc="-20" dirty="0">
                <a:latin typeface="Arial"/>
                <a:cs typeface="Arial"/>
              </a:rPr>
              <a:t> </a:t>
            </a:r>
            <a:r>
              <a:rPr sz="1400" dirty="0">
                <a:latin typeface="Arial"/>
                <a:cs typeface="Arial"/>
              </a:rPr>
              <a:t>N </a:t>
            </a:r>
            <a:r>
              <a:rPr sz="1400" spc="-5" dirty="0">
                <a:latin typeface="Arial"/>
                <a:cs typeface="Arial"/>
              </a:rPr>
              <a:t>Eng</a:t>
            </a:r>
            <a:r>
              <a:rPr sz="1400" dirty="0">
                <a:latin typeface="Arial"/>
                <a:cs typeface="Arial"/>
              </a:rPr>
              <a:t>l</a:t>
            </a:r>
            <a:r>
              <a:rPr sz="1400" spc="-5" dirty="0">
                <a:latin typeface="Arial"/>
                <a:cs typeface="Arial"/>
              </a:rPr>
              <a:t> </a:t>
            </a:r>
            <a:r>
              <a:rPr sz="1400" dirty="0">
                <a:latin typeface="Arial"/>
                <a:cs typeface="Arial"/>
              </a:rPr>
              <a:t>J</a:t>
            </a:r>
            <a:r>
              <a:rPr sz="1400" spc="-15" dirty="0">
                <a:latin typeface="Arial"/>
                <a:cs typeface="Arial"/>
              </a:rPr>
              <a:t> </a:t>
            </a:r>
            <a:r>
              <a:rPr sz="1400" spc="-10" dirty="0">
                <a:latin typeface="Arial"/>
                <a:cs typeface="Arial"/>
              </a:rPr>
              <a:t>M</a:t>
            </a:r>
            <a:r>
              <a:rPr sz="1400" spc="-5" dirty="0">
                <a:latin typeface="Arial"/>
                <a:cs typeface="Arial"/>
              </a:rPr>
              <a:t>ed</a:t>
            </a:r>
            <a:r>
              <a:rPr sz="1400" dirty="0">
                <a:latin typeface="Arial"/>
                <a:cs typeface="Arial"/>
              </a:rPr>
              <a:t>. </a:t>
            </a:r>
            <a:r>
              <a:rPr sz="1400" spc="-5" dirty="0">
                <a:latin typeface="Arial"/>
                <a:cs typeface="Arial"/>
              </a:rPr>
              <a:t>20</a:t>
            </a:r>
            <a:r>
              <a:rPr sz="1400" spc="-110" dirty="0">
                <a:latin typeface="Arial"/>
                <a:cs typeface="Arial"/>
              </a:rPr>
              <a:t>1</a:t>
            </a:r>
            <a:r>
              <a:rPr sz="1400" spc="-5" dirty="0">
                <a:latin typeface="Arial"/>
                <a:cs typeface="Arial"/>
              </a:rPr>
              <a:t>1</a:t>
            </a:r>
            <a:r>
              <a:rPr sz="1400" spc="5" dirty="0">
                <a:latin typeface="Arial"/>
                <a:cs typeface="Arial"/>
              </a:rPr>
              <a:t>;</a:t>
            </a:r>
            <a:r>
              <a:rPr sz="1400" spc="-5" dirty="0">
                <a:latin typeface="Arial"/>
                <a:cs typeface="Arial"/>
              </a:rPr>
              <a:t>365</a:t>
            </a:r>
            <a:r>
              <a:rPr sz="1400" spc="-15" dirty="0">
                <a:latin typeface="Arial"/>
                <a:cs typeface="Arial"/>
              </a:rPr>
              <a:t>(</a:t>
            </a:r>
            <a:r>
              <a:rPr sz="1400" spc="-5" dirty="0">
                <a:latin typeface="Arial"/>
                <a:cs typeface="Arial"/>
              </a:rPr>
              <a:t>2</a:t>
            </a:r>
            <a:r>
              <a:rPr sz="1400" spc="-15" dirty="0">
                <a:latin typeface="Arial"/>
                <a:cs typeface="Arial"/>
              </a:rPr>
              <a:t>4</a:t>
            </a:r>
            <a:r>
              <a:rPr sz="1400" dirty="0">
                <a:latin typeface="Arial"/>
                <a:cs typeface="Arial"/>
              </a:rPr>
              <a:t>)</a:t>
            </a:r>
            <a:r>
              <a:rPr sz="1400" spc="-10" dirty="0">
                <a:latin typeface="Arial"/>
                <a:cs typeface="Arial"/>
              </a:rPr>
              <a:t>:</a:t>
            </a:r>
            <a:r>
              <a:rPr sz="1400" spc="-5" dirty="0">
                <a:latin typeface="Arial"/>
                <a:cs typeface="Arial"/>
              </a:rPr>
              <a:t>2</a:t>
            </a:r>
            <a:r>
              <a:rPr sz="1400" spc="-15" dirty="0">
                <a:latin typeface="Arial"/>
                <a:cs typeface="Arial"/>
              </a:rPr>
              <a:t>2</a:t>
            </a:r>
            <a:r>
              <a:rPr sz="1400" spc="-5" dirty="0">
                <a:latin typeface="Arial"/>
                <a:cs typeface="Arial"/>
              </a:rPr>
              <a:t>5</a:t>
            </a:r>
            <a:r>
              <a:rPr sz="1400" dirty="0">
                <a:latin typeface="Arial"/>
                <a:cs typeface="Arial"/>
              </a:rPr>
              <a:t>5</a:t>
            </a:r>
            <a:r>
              <a:rPr sz="1400" spc="-15" dirty="0">
                <a:latin typeface="Arial"/>
                <a:cs typeface="Arial"/>
              </a:rPr>
              <a:t>-</a:t>
            </a:r>
            <a:r>
              <a:rPr sz="1400" spc="-5" dirty="0">
                <a:latin typeface="Arial"/>
                <a:cs typeface="Arial"/>
              </a:rPr>
              <a:t>6</a:t>
            </a:r>
            <a:r>
              <a:rPr sz="1400" spc="-15" dirty="0">
                <a:latin typeface="Arial"/>
                <a:cs typeface="Arial"/>
              </a:rPr>
              <a:t>7</a:t>
            </a:r>
            <a:r>
              <a:rPr sz="1400" dirty="0">
                <a:latin typeface="Arial"/>
                <a:cs typeface="Arial"/>
              </a:rPr>
              <a:t>. </a:t>
            </a:r>
            <a:r>
              <a:rPr sz="1400" spc="-30" dirty="0">
                <a:latin typeface="Arial"/>
                <a:cs typeface="Arial"/>
              </a:rPr>
              <a:t> </a:t>
            </a:r>
            <a:r>
              <a:rPr sz="1400" spc="-5" dirty="0">
                <a:latin typeface="Arial"/>
                <a:cs typeface="Arial"/>
              </a:rPr>
              <a:t>E</a:t>
            </a:r>
            <a:r>
              <a:rPr sz="1400" spc="5" dirty="0">
                <a:latin typeface="Arial"/>
                <a:cs typeface="Arial"/>
              </a:rPr>
              <a:t>z</a:t>
            </a:r>
            <a:r>
              <a:rPr sz="1400" spc="-5" dirty="0">
                <a:latin typeface="Arial"/>
                <a:cs typeface="Arial"/>
              </a:rPr>
              <a:t>e</a:t>
            </a:r>
            <a:r>
              <a:rPr sz="1400" spc="5" dirty="0">
                <a:latin typeface="Arial"/>
                <a:cs typeface="Arial"/>
              </a:rPr>
              <a:t>t</a:t>
            </a:r>
            <a:r>
              <a:rPr sz="1400" dirty="0">
                <a:latin typeface="Arial"/>
                <a:cs typeface="Arial"/>
              </a:rPr>
              <a:t>i</a:t>
            </a:r>
            <a:r>
              <a:rPr sz="1400" spc="-10" dirty="0">
                <a:latin typeface="Arial"/>
                <a:cs typeface="Arial"/>
              </a:rPr>
              <a:t>m</a:t>
            </a:r>
            <a:r>
              <a:rPr sz="1400" dirty="0">
                <a:latin typeface="Arial"/>
                <a:cs typeface="Arial"/>
              </a:rPr>
              <a:t>i</a:t>
            </a:r>
            <a:r>
              <a:rPr sz="1400" spc="-5" dirty="0">
                <a:latin typeface="Arial"/>
                <a:cs typeface="Arial"/>
              </a:rPr>
              <a:t>be</a:t>
            </a:r>
            <a:r>
              <a:rPr sz="1400" dirty="0">
                <a:latin typeface="Arial"/>
                <a:cs typeface="Arial"/>
              </a:rPr>
              <a:t>:</a:t>
            </a:r>
            <a:r>
              <a:rPr sz="1400" spc="-75" dirty="0">
                <a:latin typeface="Arial"/>
                <a:cs typeface="Arial"/>
              </a:rPr>
              <a:t> </a:t>
            </a:r>
            <a:r>
              <a:rPr sz="1400" spc="-165" dirty="0">
                <a:latin typeface="Arial"/>
                <a:cs typeface="Arial"/>
              </a:rPr>
              <a:t>T</a:t>
            </a:r>
            <a:r>
              <a:rPr sz="1400" spc="-5" dirty="0">
                <a:latin typeface="Arial"/>
                <a:cs typeface="Arial"/>
              </a:rPr>
              <a:t>oo</a:t>
            </a:r>
            <a:r>
              <a:rPr sz="1400" dirty="0">
                <a:latin typeface="Arial"/>
                <a:cs typeface="Arial"/>
              </a:rPr>
              <a:t>ls</a:t>
            </a:r>
            <a:r>
              <a:rPr sz="1400" spc="-15" dirty="0">
                <a:latin typeface="Arial"/>
                <a:cs typeface="Arial"/>
              </a:rPr>
              <a:t> </a:t>
            </a:r>
            <a:r>
              <a:rPr sz="1400" spc="5" dirty="0">
                <a:latin typeface="Arial"/>
                <a:cs typeface="Arial"/>
              </a:rPr>
              <a:t>f</a:t>
            </a:r>
            <a:r>
              <a:rPr sz="1400" spc="-5" dirty="0">
                <a:latin typeface="Arial"/>
                <a:cs typeface="Arial"/>
              </a:rPr>
              <a:t>o</a:t>
            </a:r>
            <a:r>
              <a:rPr sz="1400" dirty="0">
                <a:latin typeface="Arial"/>
                <a:cs typeface="Arial"/>
              </a:rPr>
              <a:t>r</a:t>
            </a:r>
            <a:r>
              <a:rPr sz="1400" spc="-20"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a</a:t>
            </a:r>
            <a:r>
              <a:rPr sz="1400" spc="5" dirty="0">
                <a:latin typeface="Arial"/>
                <a:cs typeface="Arial"/>
              </a:rPr>
              <a:t>ct</a:t>
            </a:r>
            <a:r>
              <a:rPr sz="1400" dirty="0">
                <a:latin typeface="Arial"/>
                <a:cs typeface="Arial"/>
              </a:rPr>
              <a:t>i</a:t>
            </a:r>
            <a:r>
              <a:rPr sz="1400" spc="5" dirty="0">
                <a:latin typeface="Arial"/>
                <a:cs typeface="Arial"/>
              </a:rPr>
              <a:t>c</a:t>
            </a:r>
            <a:r>
              <a:rPr sz="1400" spc="-15" dirty="0">
                <a:latin typeface="Arial"/>
                <a:cs typeface="Arial"/>
              </a:rPr>
              <a:t>e</a:t>
            </a:r>
            <a:r>
              <a:rPr sz="1400" dirty="0">
                <a:latin typeface="Arial"/>
                <a:cs typeface="Arial"/>
              </a:rPr>
              <a:t>,</a:t>
            </a:r>
            <a:r>
              <a:rPr sz="1400" spc="-40" dirty="0">
                <a:latin typeface="Arial"/>
                <a:cs typeface="Arial"/>
              </a:rPr>
              <a:t> </a:t>
            </a:r>
            <a:r>
              <a:rPr sz="1400" spc="-10" dirty="0">
                <a:latin typeface="Arial"/>
                <a:cs typeface="Arial"/>
              </a:rPr>
              <a:t>M</a:t>
            </a:r>
            <a:r>
              <a:rPr sz="1400" spc="-5" dirty="0">
                <a:latin typeface="Arial"/>
                <a:cs typeface="Arial"/>
              </a:rPr>
              <a:t>a</a:t>
            </a:r>
            <a:r>
              <a:rPr sz="1400" dirty="0">
                <a:latin typeface="Arial"/>
                <a:cs typeface="Arial"/>
              </a:rPr>
              <a:t>r</a:t>
            </a:r>
            <a:r>
              <a:rPr sz="1400" spc="5" dirty="0">
                <a:latin typeface="Arial"/>
                <a:cs typeface="Arial"/>
              </a:rPr>
              <a:t>c</a:t>
            </a:r>
            <a:r>
              <a:rPr sz="1400" dirty="0">
                <a:latin typeface="Arial"/>
                <a:cs typeface="Arial"/>
              </a:rPr>
              <a:t>h</a:t>
            </a:r>
            <a:r>
              <a:rPr sz="1400" spc="-30" dirty="0">
                <a:latin typeface="Arial"/>
                <a:cs typeface="Arial"/>
              </a:rPr>
              <a:t> </a:t>
            </a:r>
            <a:r>
              <a:rPr sz="1400" spc="-5" dirty="0">
                <a:latin typeface="Arial"/>
                <a:cs typeface="Arial"/>
              </a:rPr>
              <a:t>29</a:t>
            </a:r>
            <a:r>
              <a:rPr sz="1400" dirty="0">
                <a:latin typeface="Arial"/>
                <a:cs typeface="Arial"/>
              </a:rPr>
              <a:t>,</a:t>
            </a:r>
            <a:r>
              <a:rPr sz="1400" spc="-15" dirty="0">
                <a:latin typeface="Arial"/>
                <a:cs typeface="Arial"/>
              </a:rPr>
              <a:t> </a:t>
            </a:r>
            <a:r>
              <a:rPr sz="1400" spc="-5" dirty="0">
                <a:latin typeface="Arial"/>
                <a:cs typeface="Arial"/>
              </a:rPr>
              <a:t>2010</a:t>
            </a:r>
            <a:r>
              <a:rPr sz="1400" dirty="0">
                <a:latin typeface="Arial"/>
                <a:cs typeface="Arial"/>
              </a:rPr>
              <a:t>. </a:t>
            </a:r>
            <a:r>
              <a:rPr sz="1400" spc="-90" dirty="0">
                <a:latin typeface="Arial"/>
                <a:cs typeface="Arial"/>
              </a:rPr>
              <a:t> </a:t>
            </a:r>
            <a:r>
              <a:rPr sz="1400" spc="-5" dirty="0">
                <a:latin typeface="Arial"/>
                <a:cs typeface="Arial"/>
              </a:rPr>
              <a:t>A</a:t>
            </a:r>
            <a:r>
              <a:rPr sz="1400" spc="5" dirty="0">
                <a:latin typeface="Arial"/>
                <a:cs typeface="Arial"/>
              </a:rPr>
              <a:t>t</a:t>
            </a:r>
            <a:r>
              <a:rPr sz="1400" spc="-5" dirty="0">
                <a:latin typeface="Arial"/>
                <a:cs typeface="Arial"/>
              </a:rPr>
              <a:t>eno</a:t>
            </a:r>
            <a:r>
              <a:rPr sz="1400" dirty="0">
                <a:latin typeface="Arial"/>
                <a:cs typeface="Arial"/>
              </a:rPr>
              <a:t>l</a:t>
            </a:r>
            <a:r>
              <a:rPr sz="1400" spc="-5" dirty="0">
                <a:latin typeface="Arial"/>
                <a:cs typeface="Arial"/>
              </a:rPr>
              <a:t>o</a:t>
            </a:r>
            <a:r>
              <a:rPr sz="1400" dirty="0">
                <a:latin typeface="Arial"/>
                <a:cs typeface="Arial"/>
              </a:rPr>
              <a:t>l:</a:t>
            </a:r>
            <a:r>
              <a:rPr sz="1400" spc="-45" dirty="0">
                <a:latin typeface="Arial"/>
                <a:cs typeface="Arial"/>
              </a:rPr>
              <a:t> </a:t>
            </a:r>
            <a:r>
              <a:rPr sz="1400" spc="-5" dirty="0">
                <a:latin typeface="Arial"/>
                <a:cs typeface="Arial"/>
              </a:rPr>
              <a:t>Lan</a:t>
            </a:r>
            <a:r>
              <a:rPr sz="1400" spc="5" dirty="0">
                <a:latin typeface="Arial"/>
                <a:cs typeface="Arial"/>
              </a:rPr>
              <a:t>c</a:t>
            </a:r>
            <a:r>
              <a:rPr sz="1400" spc="-5" dirty="0">
                <a:latin typeface="Arial"/>
                <a:cs typeface="Arial"/>
              </a:rPr>
              <a:t>e</a:t>
            </a:r>
            <a:r>
              <a:rPr sz="1400" dirty="0">
                <a:latin typeface="Arial"/>
                <a:cs typeface="Arial"/>
              </a:rPr>
              <a:t>t</a:t>
            </a:r>
            <a:r>
              <a:rPr sz="1400" spc="-40" dirty="0">
                <a:latin typeface="Arial"/>
                <a:cs typeface="Arial"/>
              </a:rPr>
              <a:t> </a:t>
            </a:r>
            <a:r>
              <a:rPr sz="1400" spc="-5" dirty="0">
                <a:latin typeface="Arial"/>
                <a:cs typeface="Arial"/>
              </a:rPr>
              <a:t>2004</a:t>
            </a:r>
            <a:r>
              <a:rPr sz="1400" dirty="0">
                <a:latin typeface="Arial"/>
                <a:cs typeface="Arial"/>
              </a:rPr>
              <a:t>;</a:t>
            </a:r>
            <a:r>
              <a:rPr sz="1400" spc="-25" dirty="0">
                <a:latin typeface="Arial"/>
                <a:cs typeface="Arial"/>
              </a:rPr>
              <a:t> </a:t>
            </a:r>
            <a:r>
              <a:rPr sz="1400" spc="-5" dirty="0">
                <a:latin typeface="Arial"/>
                <a:cs typeface="Arial"/>
              </a:rPr>
              <a:t>364</a:t>
            </a:r>
            <a:r>
              <a:rPr sz="1400" dirty="0">
                <a:latin typeface="Arial"/>
                <a:cs typeface="Arial"/>
              </a:rPr>
              <a:t>:</a:t>
            </a:r>
            <a:r>
              <a:rPr sz="1400" spc="-15" dirty="0">
                <a:latin typeface="Arial"/>
                <a:cs typeface="Arial"/>
              </a:rPr>
              <a:t> </a:t>
            </a:r>
            <a:r>
              <a:rPr sz="1400" spc="-5" dirty="0">
                <a:latin typeface="Arial"/>
                <a:cs typeface="Arial"/>
              </a:rPr>
              <a:t>168</a:t>
            </a:r>
            <a:r>
              <a:rPr sz="1400" dirty="0">
                <a:latin typeface="Arial"/>
                <a:cs typeface="Arial"/>
              </a:rPr>
              <a:t>4–</a:t>
            </a:r>
            <a:r>
              <a:rPr sz="1400" spc="-5" dirty="0">
                <a:latin typeface="Arial"/>
                <a:cs typeface="Arial"/>
              </a:rPr>
              <a:t>89</a:t>
            </a:r>
            <a:r>
              <a:rPr sz="1400" dirty="0">
                <a:latin typeface="Arial"/>
                <a:cs typeface="Arial"/>
              </a:rPr>
              <a:t>.</a:t>
            </a:r>
            <a:endParaRPr sz="1400">
              <a:latin typeface="Arial"/>
              <a:cs typeface="Arial"/>
            </a:endParaRPr>
          </a:p>
          <a:p>
            <a:pPr marL="12700">
              <a:lnSpc>
                <a:spcPts val="1680"/>
              </a:lnSpc>
            </a:pPr>
            <a:r>
              <a:rPr sz="1400" spc="-10" dirty="0">
                <a:latin typeface="Arial"/>
                <a:cs typeface="Arial"/>
              </a:rPr>
              <a:t>D</a:t>
            </a:r>
            <a:r>
              <a:rPr sz="1400" spc="-5" dirty="0">
                <a:latin typeface="Arial"/>
                <a:cs typeface="Arial"/>
              </a:rPr>
              <a:t>o</a:t>
            </a:r>
            <a:r>
              <a:rPr sz="1400" spc="-20" dirty="0">
                <a:latin typeface="Arial"/>
                <a:cs typeface="Arial"/>
              </a:rPr>
              <a:t>x</a:t>
            </a:r>
            <a:r>
              <a:rPr sz="1400" spc="-5" dirty="0">
                <a:latin typeface="Arial"/>
                <a:cs typeface="Arial"/>
              </a:rPr>
              <a:t>a</a:t>
            </a:r>
            <a:r>
              <a:rPr sz="1400" spc="5" dirty="0">
                <a:latin typeface="Arial"/>
                <a:cs typeface="Arial"/>
              </a:rPr>
              <a:t>z</a:t>
            </a:r>
            <a:r>
              <a:rPr sz="1400" spc="-5" dirty="0">
                <a:latin typeface="Arial"/>
                <a:cs typeface="Arial"/>
              </a:rPr>
              <a:t>o</a:t>
            </a:r>
            <a:r>
              <a:rPr sz="1400" spc="5" dirty="0">
                <a:latin typeface="Arial"/>
                <a:cs typeface="Arial"/>
              </a:rPr>
              <a:t>s</a:t>
            </a:r>
            <a:r>
              <a:rPr sz="1400" dirty="0">
                <a:latin typeface="Arial"/>
                <a:cs typeface="Arial"/>
              </a:rPr>
              <a:t>i</a:t>
            </a:r>
            <a:r>
              <a:rPr sz="1400" spc="-5" dirty="0">
                <a:latin typeface="Arial"/>
                <a:cs typeface="Arial"/>
              </a:rPr>
              <a:t>n</a:t>
            </a:r>
            <a:r>
              <a:rPr sz="1400" dirty="0">
                <a:latin typeface="Arial"/>
                <a:cs typeface="Arial"/>
              </a:rPr>
              <a:t>:</a:t>
            </a:r>
            <a:r>
              <a:rPr sz="1400" spc="-25" dirty="0">
                <a:latin typeface="Arial"/>
                <a:cs typeface="Arial"/>
              </a:rPr>
              <a:t> </a:t>
            </a:r>
            <a:r>
              <a:rPr sz="1400" spc="5" dirty="0">
                <a:latin typeface="Arial"/>
                <a:cs typeface="Arial"/>
              </a:rPr>
              <a:t>J</a:t>
            </a:r>
            <a:r>
              <a:rPr sz="1400" spc="-5" dirty="0">
                <a:latin typeface="Arial"/>
                <a:cs typeface="Arial"/>
              </a:rPr>
              <a:t>A</a:t>
            </a:r>
            <a:r>
              <a:rPr sz="1400" spc="-10" dirty="0">
                <a:latin typeface="Arial"/>
                <a:cs typeface="Arial"/>
              </a:rPr>
              <a:t>M</a:t>
            </a:r>
            <a:r>
              <a:rPr sz="1400" dirty="0">
                <a:latin typeface="Arial"/>
                <a:cs typeface="Arial"/>
              </a:rPr>
              <a:t>A</a:t>
            </a:r>
            <a:r>
              <a:rPr sz="1400" spc="-80" dirty="0">
                <a:latin typeface="Arial"/>
                <a:cs typeface="Arial"/>
              </a:rPr>
              <a:t> </a:t>
            </a:r>
            <a:r>
              <a:rPr sz="1400" spc="-5" dirty="0">
                <a:latin typeface="Arial"/>
                <a:cs typeface="Arial"/>
              </a:rPr>
              <a:t>2000</a:t>
            </a:r>
            <a:r>
              <a:rPr sz="1400" dirty="0">
                <a:latin typeface="Arial"/>
                <a:cs typeface="Arial"/>
              </a:rPr>
              <a:t>;</a:t>
            </a:r>
            <a:r>
              <a:rPr sz="1400" spc="-25" dirty="0">
                <a:latin typeface="Arial"/>
                <a:cs typeface="Arial"/>
              </a:rPr>
              <a:t> </a:t>
            </a:r>
            <a:r>
              <a:rPr sz="1400" spc="-5" dirty="0">
                <a:latin typeface="Arial"/>
                <a:cs typeface="Arial"/>
              </a:rPr>
              <a:t>283</a:t>
            </a:r>
            <a:r>
              <a:rPr sz="1400" dirty="0">
                <a:latin typeface="Arial"/>
                <a:cs typeface="Arial"/>
              </a:rPr>
              <a:t>:</a:t>
            </a:r>
            <a:r>
              <a:rPr sz="1400" spc="-25" dirty="0">
                <a:latin typeface="Arial"/>
                <a:cs typeface="Arial"/>
              </a:rPr>
              <a:t> </a:t>
            </a:r>
            <a:r>
              <a:rPr sz="1400" spc="-5" dirty="0">
                <a:latin typeface="Arial"/>
                <a:cs typeface="Arial"/>
              </a:rPr>
              <a:t>196</a:t>
            </a:r>
            <a:r>
              <a:rPr sz="1400" dirty="0">
                <a:latin typeface="Arial"/>
                <a:cs typeface="Arial"/>
              </a:rPr>
              <a:t>7-</a:t>
            </a:r>
            <a:r>
              <a:rPr sz="1400" spc="-30" dirty="0">
                <a:latin typeface="Arial"/>
                <a:cs typeface="Arial"/>
              </a:rPr>
              <a:t> </a:t>
            </a:r>
            <a:r>
              <a:rPr sz="1400" spc="-5" dirty="0">
                <a:latin typeface="Arial"/>
                <a:cs typeface="Arial"/>
              </a:rPr>
              <a:t>1975</a:t>
            </a:r>
            <a:r>
              <a:rPr sz="1400" dirty="0">
                <a:latin typeface="Arial"/>
                <a:cs typeface="Arial"/>
              </a:rPr>
              <a:t>.</a:t>
            </a:r>
            <a:r>
              <a:rPr sz="1400" spc="-100" dirty="0">
                <a:latin typeface="Arial"/>
                <a:cs typeface="Arial"/>
              </a:rPr>
              <a:t> </a:t>
            </a:r>
            <a:r>
              <a:rPr sz="1400" spc="-5" dirty="0">
                <a:latin typeface="Arial"/>
                <a:cs typeface="Arial"/>
              </a:rPr>
              <a:t>A</a:t>
            </a:r>
            <a:r>
              <a:rPr sz="1400" dirty="0">
                <a:latin typeface="Arial"/>
                <a:cs typeface="Arial"/>
              </a:rPr>
              <a:t>li</a:t>
            </a:r>
            <a:r>
              <a:rPr sz="1400" spc="5" dirty="0">
                <a:latin typeface="Arial"/>
                <a:cs typeface="Arial"/>
              </a:rPr>
              <a:t>sk</a:t>
            </a:r>
            <a:r>
              <a:rPr sz="1400" spc="-5" dirty="0">
                <a:latin typeface="Arial"/>
                <a:cs typeface="Arial"/>
              </a:rPr>
              <a:t>e</a:t>
            </a:r>
            <a:r>
              <a:rPr sz="1400" dirty="0">
                <a:latin typeface="Arial"/>
                <a:cs typeface="Arial"/>
              </a:rPr>
              <a:t>rin</a:t>
            </a:r>
            <a:r>
              <a:rPr sz="1400" spc="-35" dirty="0">
                <a:latin typeface="Arial"/>
                <a:cs typeface="Arial"/>
              </a:rPr>
              <a:t> </a:t>
            </a:r>
            <a:r>
              <a:rPr sz="1400" dirty="0">
                <a:latin typeface="Arial"/>
                <a:cs typeface="Arial"/>
              </a:rPr>
              <a:t>N</a:t>
            </a:r>
            <a:r>
              <a:rPr sz="1400" spc="-15" dirty="0">
                <a:latin typeface="Arial"/>
                <a:cs typeface="Arial"/>
              </a:rPr>
              <a:t> </a:t>
            </a:r>
            <a:r>
              <a:rPr sz="1400" spc="-5" dirty="0">
                <a:latin typeface="Arial"/>
                <a:cs typeface="Arial"/>
              </a:rPr>
              <a:t>Eng</a:t>
            </a:r>
            <a:r>
              <a:rPr sz="1400" dirty="0">
                <a:latin typeface="Arial"/>
                <a:cs typeface="Arial"/>
              </a:rPr>
              <a:t>l</a:t>
            </a:r>
            <a:r>
              <a:rPr sz="1400" spc="-5" dirty="0">
                <a:latin typeface="Arial"/>
                <a:cs typeface="Arial"/>
              </a:rPr>
              <a:t> </a:t>
            </a:r>
            <a:r>
              <a:rPr sz="1400" dirty="0">
                <a:latin typeface="Arial"/>
                <a:cs typeface="Arial"/>
              </a:rPr>
              <a:t>J</a:t>
            </a:r>
            <a:r>
              <a:rPr sz="1400" spc="-15" dirty="0">
                <a:latin typeface="Arial"/>
                <a:cs typeface="Arial"/>
              </a:rPr>
              <a:t> </a:t>
            </a:r>
            <a:r>
              <a:rPr sz="1400" spc="-10" dirty="0">
                <a:latin typeface="Arial"/>
                <a:cs typeface="Arial"/>
              </a:rPr>
              <a:t>M</a:t>
            </a:r>
            <a:r>
              <a:rPr sz="1400" spc="-5" dirty="0">
                <a:latin typeface="Arial"/>
                <a:cs typeface="Arial"/>
              </a:rPr>
              <a:t>ed</a:t>
            </a:r>
            <a:r>
              <a:rPr sz="1400" dirty="0">
                <a:latin typeface="Arial"/>
                <a:cs typeface="Arial"/>
              </a:rPr>
              <a:t>.</a:t>
            </a:r>
            <a:r>
              <a:rPr sz="1400" spc="-15" dirty="0">
                <a:latin typeface="Arial"/>
                <a:cs typeface="Arial"/>
              </a:rPr>
              <a:t> </a:t>
            </a:r>
            <a:r>
              <a:rPr sz="1400" spc="-5" dirty="0">
                <a:latin typeface="Arial"/>
                <a:cs typeface="Arial"/>
              </a:rPr>
              <a:t>201</a:t>
            </a:r>
            <a:r>
              <a:rPr sz="1400" dirty="0">
                <a:latin typeface="Arial"/>
                <a:cs typeface="Arial"/>
              </a:rPr>
              <a:t>2</a:t>
            </a:r>
            <a:r>
              <a:rPr sz="1400" spc="-20" dirty="0">
                <a:latin typeface="Arial"/>
                <a:cs typeface="Arial"/>
              </a:rPr>
              <a:t> </a:t>
            </a:r>
            <a:r>
              <a:rPr sz="1400" spc="-10" dirty="0">
                <a:latin typeface="Arial"/>
                <a:cs typeface="Arial"/>
              </a:rPr>
              <a:t>D</a:t>
            </a:r>
            <a:r>
              <a:rPr sz="1400" spc="-5" dirty="0">
                <a:latin typeface="Arial"/>
                <a:cs typeface="Arial"/>
              </a:rPr>
              <a:t>e</a:t>
            </a:r>
            <a:r>
              <a:rPr sz="1400" dirty="0">
                <a:latin typeface="Arial"/>
                <a:cs typeface="Arial"/>
              </a:rPr>
              <a:t>c</a:t>
            </a:r>
            <a:r>
              <a:rPr sz="1400" spc="-15" dirty="0">
                <a:latin typeface="Arial"/>
                <a:cs typeface="Arial"/>
              </a:rPr>
              <a:t> </a:t>
            </a:r>
            <a:r>
              <a:rPr sz="1400" spc="-5" dirty="0">
                <a:latin typeface="Arial"/>
                <a:cs typeface="Arial"/>
              </a:rPr>
              <a:t>6</a:t>
            </a:r>
            <a:r>
              <a:rPr sz="1400" spc="5" dirty="0">
                <a:latin typeface="Arial"/>
                <a:cs typeface="Arial"/>
              </a:rPr>
              <a:t>;</a:t>
            </a:r>
            <a:r>
              <a:rPr sz="1400" spc="-5" dirty="0">
                <a:latin typeface="Arial"/>
                <a:cs typeface="Arial"/>
              </a:rPr>
              <a:t>367</a:t>
            </a:r>
            <a:r>
              <a:rPr sz="1400" dirty="0">
                <a:latin typeface="Arial"/>
                <a:cs typeface="Arial"/>
              </a:rPr>
              <a:t>(</a:t>
            </a:r>
            <a:r>
              <a:rPr sz="1400" spc="-5" dirty="0">
                <a:latin typeface="Arial"/>
                <a:cs typeface="Arial"/>
              </a:rPr>
              <a:t>23</a:t>
            </a:r>
            <a:r>
              <a:rPr sz="1400" spc="-15" dirty="0">
                <a:latin typeface="Arial"/>
                <a:cs typeface="Arial"/>
              </a:rPr>
              <a:t>)</a:t>
            </a:r>
            <a:r>
              <a:rPr sz="1400" spc="-10" dirty="0">
                <a:latin typeface="Arial"/>
                <a:cs typeface="Arial"/>
              </a:rPr>
              <a:t>:</a:t>
            </a:r>
            <a:r>
              <a:rPr sz="1400" spc="-5" dirty="0">
                <a:latin typeface="Arial"/>
                <a:cs typeface="Arial"/>
              </a:rPr>
              <a:t>22</a:t>
            </a:r>
            <a:r>
              <a:rPr sz="1400" spc="-15" dirty="0">
                <a:latin typeface="Arial"/>
                <a:cs typeface="Arial"/>
              </a:rPr>
              <a:t>0</a:t>
            </a:r>
            <a:r>
              <a:rPr sz="1400" spc="-5" dirty="0">
                <a:latin typeface="Arial"/>
                <a:cs typeface="Arial"/>
              </a:rPr>
              <a:t>4</a:t>
            </a:r>
            <a:r>
              <a:rPr sz="1400" spc="-10" dirty="0">
                <a:latin typeface="Arial"/>
                <a:cs typeface="Arial"/>
              </a:rPr>
              <a:t>-</a:t>
            </a:r>
            <a:r>
              <a:rPr sz="1400" spc="-5" dirty="0">
                <a:latin typeface="Arial"/>
                <a:cs typeface="Arial"/>
              </a:rPr>
              <a:t>1</a:t>
            </a:r>
            <a:r>
              <a:rPr sz="1400" spc="-15" dirty="0">
                <a:latin typeface="Arial"/>
                <a:cs typeface="Arial"/>
              </a:rPr>
              <a:t>3</a:t>
            </a:r>
            <a:r>
              <a:rPr sz="1400" spc="5" dirty="0">
                <a:latin typeface="Arial"/>
                <a:cs typeface="Arial"/>
              </a:rPr>
              <a:t>.</a:t>
            </a:r>
            <a:r>
              <a:rPr sz="1400" spc="-10" dirty="0">
                <a:latin typeface="Arial"/>
                <a:cs typeface="Arial"/>
              </a:rPr>
              <a:t>R</a:t>
            </a:r>
            <a:r>
              <a:rPr sz="1400" spc="-5" dirty="0">
                <a:latin typeface="Arial"/>
                <a:cs typeface="Arial"/>
              </a:rPr>
              <a:t>o</a:t>
            </a:r>
            <a:r>
              <a:rPr sz="1400" spc="-10" dirty="0">
                <a:latin typeface="Arial"/>
                <a:cs typeface="Arial"/>
              </a:rPr>
              <a:t>s</a:t>
            </a:r>
            <a:r>
              <a:rPr sz="1400" dirty="0">
                <a:latin typeface="Arial"/>
                <a:cs typeface="Arial"/>
              </a:rPr>
              <a:t>i:</a:t>
            </a:r>
            <a:r>
              <a:rPr sz="1400" spc="-60" dirty="0">
                <a:latin typeface="Arial"/>
                <a:cs typeface="Arial"/>
              </a:rPr>
              <a:t> </a:t>
            </a:r>
            <a:r>
              <a:rPr sz="1400" spc="-165" dirty="0">
                <a:latin typeface="Arial"/>
                <a:cs typeface="Arial"/>
              </a:rPr>
              <a:t>T</a:t>
            </a:r>
            <a:r>
              <a:rPr sz="1400" spc="-5" dirty="0">
                <a:latin typeface="Arial"/>
                <a:cs typeface="Arial"/>
              </a:rPr>
              <a:t>oo</a:t>
            </a:r>
            <a:r>
              <a:rPr sz="1400" dirty="0">
                <a:latin typeface="Arial"/>
                <a:cs typeface="Arial"/>
              </a:rPr>
              <a:t>ls</a:t>
            </a:r>
            <a:r>
              <a:rPr sz="1400" spc="-25" dirty="0">
                <a:latin typeface="Arial"/>
                <a:cs typeface="Arial"/>
              </a:rPr>
              <a:t> </a:t>
            </a:r>
            <a:r>
              <a:rPr sz="1400" spc="5" dirty="0">
                <a:latin typeface="Arial"/>
                <a:cs typeface="Arial"/>
              </a:rPr>
              <a:t>f</a:t>
            </a:r>
            <a:r>
              <a:rPr sz="1400" spc="-5" dirty="0">
                <a:latin typeface="Arial"/>
                <a:cs typeface="Arial"/>
              </a:rPr>
              <a:t>o</a:t>
            </a:r>
            <a:r>
              <a:rPr sz="1400" dirty="0">
                <a:latin typeface="Arial"/>
                <a:cs typeface="Arial"/>
              </a:rPr>
              <a:t>r</a:t>
            </a:r>
            <a:endParaRPr sz="1400">
              <a:latin typeface="Arial"/>
              <a:cs typeface="Arial"/>
            </a:endParaRPr>
          </a:p>
          <a:p>
            <a:pPr marL="12700">
              <a:lnSpc>
                <a:spcPct val="100000"/>
              </a:lnSpc>
              <a:tabLst>
                <a:tab pos="2121535" algn="l"/>
              </a:tabLst>
            </a:pPr>
            <a:r>
              <a:rPr sz="1400" spc="-5" dirty="0">
                <a:latin typeface="Arial"/>
                <a:cs typeface="Arial"/>
              </a:rPr>
              <a:t>P</a:t>
            </a:r>
            <a:r>
              <a:rPr sz="1400" dirty="0">
                <a:latin typeface="Arial"/>
                <a:cs typeface="Arial"/>
              </a:rPr>
              <a:t>r</a:t>
            </a:r>
            <a:r>
              <a:rPr sz="1400" spc="-5" dirty="0">
                <a:latin typeface="Arial"/>
                <a:cs typeface="Arial"/>
              </a:rPr>
              <a:t>a</a:t>
            </a:r>
            <a:r>
              <a:rPr sz="1400" spc="5" dirty="0">
                <a:latin typeface="Arial"/>
                <a:cs typeface="Arial"/>
              </a:rPr>
              <a:t>ct</a:t>
            </a:r>
            <a:r>
              <a:rPr sz="1400" dirty="0">
                <a:latin typeface="Arial"/>
                <a:cs typeface="Arial"/>
              </a:rPr>
              <a:t>i</a:t>
            </a:r>
            <a:r>
              <a:rPr sz="1400" spc="5" dirty="0">
                <a:latin typeface="Arial"/>
                <a:cs typeface="Arial"/>
              </a:rPr>
              <a:t>c</a:t>
            </a:r>
            <a:r>
              <a:rPr sz="1400" dirty="0">
                <a:latin typeface="Arial"/>
                <a:cs typeface="Arial"/>
              </a:rPr>
              <a:t>e</a:t>
            </a:r>
            <a:r>
              <a:rPr sz="1400" spc="-45" dirty="0">
                <a:latin typeface="Arial"/>
                <a:cs typeface="Arial"/>
              </a:rPr>
              <a:t> </a:t>
            </a:r>
            <a:r>
              <a:rPr sz="1400" spc="-5" dirty="0">
                <a:latin typeface="Arial"/>
                <a:cs typeface="Arial"/>
              </a:rPr>
              <a:t>O</a:t>
            </a:r>
            <a:r>
              <a:rPr sz="1400" spc="5" dirty="0">
                <a:latin typeface="Arial"/>
                <a:cs typeface="Arial"/>
              </a:rPr>
              <a:t>ct</a:t>
            </a:r>
            <a:r>
              <a:rPr sz="1400" spc="-5" dirty="0">
                <a:latin typeface="Arial"/>
                <a:cs typeface="Arial"/>
              </a:rPr>
              <a:t>obe</a:t>
            </a:r>
            <a:r>
              <a:rPr sz="1400" dirty="0">
                <a:latin typeface="Arial"/>
                <a:cs typeface="Arial"/>
              </a:rPr>
              <a:t>r</a:t>
            </a:r>
            <a:r>
              <a:rPr sz="1400" spc="-45" dirty="0">
                <a:latin typeface="Arial"/>
                <a:cs typeface="Arial"/>
              </a:rPr>
              <a:t> </a:t>
            </a:r>
            <a:r>
              <a:rPr sz="1400" dirty="0">
                <a:latin typeface="Arial"/>
                <a:cs typeface="Arial"/>
              </a:rPr>
              <a:t>4 </a:t>
            </a:r>
            <a:r>
              <a:rPr sz="1400" spc="-15" dirty="0">
                <a:latin typeface="Arial"/>
                <a:cs typeface="Arial"/>
              </a:rPr>
              <a:t> </a:t>
            </a:r>
            <a:r>
              <a:rPr sz="1400" spc="-5" dirty="0">
                <a:latin typeface="Arial"/>
                <a:cs typeface="Arial"/>
              </a:rPr>
              <a:t>201</a:t>
            </a:r>
            <a:r>
              <a:rPr sz="1400" dirty="0">
                <a:latin typeface="Arial"/>
                <a:cs typeface="Arial"/>
              </a:rPr>
              <a:t>0	</a:t>
            </a:r>
            <a:r>
              <a:rPr sz="1400" spc="-10" dirty="0">
                <a:latin typeface="Arial"/>
                <a:cs typeface="Arial"/>
              </a:rPr>
              <a:t>CR</a:t>
            </a:r>
            <a:r>
              <a:rPr sz="1400" spc="-5" dirty="0">
                <a:latin typeface="Arial"/>
                <a:cs typeface="Arial"/>
              </a:rPr>
              <a:t>P</a:t>
            </a:r>
            <a:r>
              <a:rPr sz="1400" dirty="0">
                <a:latin typeface="Arial"/>
                <a:cs typeface="Arial"/>
              </a:rPr>
              <a:t>: </a:t>
            </a:r>
            <a:r>
              <a:rPr sz="1400" spc="-5" dirty="0">
                <a:latin typeface="Arial"/>
                <a:cs typeface="Arial"/>
              </a:rPr>
              <a:t>PLo</a:t>
            </a:r>
            <a:r>
              <a:rPr sz="1400" dirty="0">
                <a:latin typeface="Arial"/>
                <a:cs typeface="Arial"/>
              </a:rPr>
              <a:t>S</a:t>
            </a:r>
            <a:r>
              <a:rPr sz="1400" spc="-10" dirty="0">
                <a:latin typeface="Arial"/>
                <a:cs typeface="Arial"/>
              </a:rPr>
              <a:t> M</a:t>
            </a:r>
            <a:r>
              <a:rPr sz="1400" spc="-5" dirty="0">
                <a:latin typeface="Arial"/>
                <a:cs typeface="Arial"/>
              </a:rPr>
              <a:t>e</a:t>
            </a:r>
            <a:r>
              <a:rPr sz="1400" dirty="0">
                <a:latin typeface="Arial"/>
                <a:cs typeface="Arial"/>
              </a:rPr>
              <a:t>d</a:t>
            </a:r>
            <a:r>
              <a:rPr sz="1400" spc="-20" dirty="0">
                <a:latin typeface="Arial"/>
                <a:cs typeface="Arial"/>
              </a:rPr>
              <a:t> </a:t>
            </a:r>
            <a:r>
              <a:rPr sz="1400" spc="-5" dirty="0">
                <a:latin typeface="Arial"/>
                <a:cs typeface="Arial"/>
              </a:rPr>
              <a:t>2010</a:t>
            </a:r>
            <a:r>
              <a:rPr sz="1400" dirty="0">
                <a:latin typeface="Arial"/>
                <a:cs typeface="Arial"/>
              </a:rPr>
              <a:t>;</a:t>
            </a:r>
            <a:r>
              <a:rPr sz="1400" spc="-25" dirty="0">
                <a:latin typeface="Arial"/>
                <a:cs typeface="Arial"/>
              </a:rPr>
              <a:t> </a:t>
            </a:r>
            <a:r>
              <a:rPr sz="1400" spc="-5" dirty="0">
                <a:latin typeface="Arial"/>
                <a:cs typeface="Arial"/>
              </a:rPr>
              <a:t>7</a:t>
            </a:r>
            <a:r>
              <a:rPr sz="1400" dirty="0">
                <a:latin typeface="Arial"/>
                <a:cs typeface="Arial"/>
              </a:rPr>
              <a:t>(</a:t>
            </a:r>
            <a:r>
              <a:rPr sz="1400" spc="-5" dirty="0">
                <a:latin typeface="Arial"/>
                <a:cs typeface="Arial"/>
              </a:rPr>
              <a:t>2</a:t>
            </a:r>
            <a:r>
              <a:rPr sz="1400" dirty="0">
                <a:latin typeface="Arial"/>
                <a:cs typeface="Arial"/>
              </a:rPr>
              <a:t>):</a:t>
            </a:r>
            <a:r>
              <a:rPr sz="1400" spc="-25" dirty="0">
                <a:latin typeface="Arial"/>
                <a:cs typeface="Arial"/>
              </a:rPr>
              <a:t> </a:t>
            </a:r>
            <a:r>
              <a:rPr sz="1400" spc="-5" dirty="0">
                <a:latin typeface="Arial"/>
                <a:cs typeface="Arial"/>
              </a:rPr>
              <a:t>e1000196</a:t>
            </a:r>
            <a:endParaRPr sz="14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2119</Words>
  <Application>Microsoft Office PowerPoint</Application>
  <PresentationFormat>On-screen Show (4:3)</PresentationFormat>
  <Paragraphs>300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Déconcerté, stupéfait et perplexe Comment ne pas se laisser duper encore, et encore, et….</vt:lpstr>
      <vt:lpstr>Conflits d’intérêt</vt:lpstr>
      <vt:lpstr>Un conte médical: Un cœur de remplacement </vt:lpstr>
      <vt:lpstr>Un conte médical: Un cœur de remplacement</vt:lpstr>
      <vt:lpstr>Un conte médical: Un cœur de remplacement</vt:lpstr>
      <vt:lpstr>Un conte médical: Un cœur de remplacement</vt:lpstr>
      <vt:lpstr>Un conte médical : un cœur de remplacement</vt:lpstr>
      <vt:lpstr>Résultats: remplacement, subjectif, objectif</vt:lpstr>
      <vt:lpstr>Remplacements: l’histoire sans fin</vt:lpstr>
      <vt:lpstr>Comment fonctionnent les médicaments?</vt:lpstr>
      <vt:lpstr>PowerPoint Presentation</vt:lpstr>
      <vt:lpstr>PowerPoint Presentation</vt:lpstr>
      <vt:lpstr>Nous n’avons aucune idée réelle pourquoi …</vt:lpstr>
      <vt:lpstr>Comprendre les statistiques</vt:lpstr>
      <vt:lpstr>Risque: relatif, absolu et NST</vt:lpstr>
      <vt:lpstr>PowerPoint Presentation</vt:lpstr>
      <vt:lpstr>Anticoagulants Novel</vt:lpstr>
      <vt:lpstr>Anticoagulants Novel </vt:lpstr>
      <vt:lpstr>Anticoagulants Novel</vt:lpstr>
      <vt:lpstr>Varénicline &amp; risques de maladies cardiovasculaires</vt:lpstr>
      <vt:lpstr>Méta-analyse :  ne pas avaler de la viande mystérieuse</vt:lpstr>
      <vt:lpstr>Diabète: pommes &amp; oranges</vt:lpstr>
      <vt:lpstr>Diabète: pommes &amp; oranges</vt:lpstr>
      <vt:lpstr>6 tests</vt:lpstr>
      <vt:lpstr>24 tests</vt:lpstr>
      <vt:lpstr>114 tests</vt:lpstr>
      <vt:lpstr>168 tests</vt:lpstr>
      <vt:lpstr>250+ tests</vt:lpstr>
      <vt:lpstr>400+ tests</vt:lpstr>
      <vt:lpstr>Façons de mesurer un écoulement nasal</vt:lpstr>
      <vt:lpstr>Avoir accès à l’information lorsque nécessaire</vt:lpstr>
      <vt:lpstr>Comprendre le biais du financement</vt:lpstr>
      <vt:lpstr>Même les résultats objectifs sont subjectifs Voir avec des luenttes de couleur rosée</vt:lpstr>
      <vt:lpstr>Divulgation d’information super sélective</vt:lpstr>
      <vt:lpstr>Divulgation d’information super sélective</vt:lpstr>
      <vt:lpstr>Autre: publication sélective (et rapports)</vt:lpstr>
      <vt:lpstr>Le biais de la“prédisposition”</vt:lpstr>
      <vt:lpstr>Publishing with Purpose!</vt:lpstr>
      <vt:lpstr>PowerPoint Presentation</vt:lpstr>
      <vt:lpstr>PowerPoint Presentation</vt:lpstr>
      <vt:lpstr>PowerPoint Presentation</vt:lpstr>
      <vt:lpstr>Revisiter « l’affiliation »</vt:lpstr>
      <vt:lpstr>Revisiter « l’affiliation »</vt:lpstr>
      <vt:lpstr>La cible à atteindre</vt:lpstr>
      <vt:lpstr>Vous ne pouvez pas être trop riche ou trop bas</vt:lpstr>
      <vt:lpstr>Vous ne pouvez pas être trop riche ou trop bas : cibles</vt:lpstr>
      <vt:lpstr>Vous ne pouvez pas être trop riche ou trop bas Combien de courbes en J sont suffisantes?</vt:lpstr>
      <vt:lpstr>Que faire?</vt:lpstr>
      <vt:lpstr>Outils pour la pratique (www.acfp.ca ) Collaboration thérapeutique en éducation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Allan</dc:creator>
  <cp:lastModifiedBy>Genevieve Morrison</cp:lastModifiedBy>
  <cp:revision>10</cp:revision>
  <dcterms:created xsi:type="dcterms:W3CDTF">2015-05-07T09:26:53Z</dcterms:created>
  <dcterms:modified xsi:type="dcterms:W3CDTF">2015-05-23T15:21:01Z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2015-05-05T00:00:00Z</vt:filetime>
  </property>
  <property fmtid="{D5CDD505-2E9C-101B-9397-08002B2CF9AE}" pid="3" name="Creator">
    <vt:lpwstr>Acrobat PDFMaker 11 for PowerPoint</vt:lpwstr>
  </property>
  <property fmtid="{D5CDD505-2E9C-101B-9397-08002B2CF9AE}" pid="4" name="LastSaved">
    <vt:filetime>2015-05-07T00:00:00Z</vt:filetime>
  </property>
</Properties>
</file>