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sldIdLst>
    <p:sldId id="257" r:id="rId2"/>
    <p:sldId id="326" r:id="rId3"/>
    <p:sldId id="327" r:id="rId4"/>
    <p:sldId id="258" r:id="rId5"/>
    <p:sldId id="259" r:id="rId6"/>
    <p:sldId id="260" r:id="rId7"/>
    <p:sldId id="261" r:id="rId8"/>
    <p:sldId id="263" r:id="rId9"/>
    <p:sldId id="264" r:id="rId10"/>
    <p:sldId id="262" r:id="rId11"/>
    <p:sldId id="265" r:id="rId12"/>
    <p:sldId id="266" r:id="rId13"/>
    <p:sldId id="267" r:id="rId14"/>
    <p:sldId id="268" r:id="rId15"/>
    <p:sldId id="269" r:id="rId16"/>
    <p:sldId id="270" r:id="rId17"/>
    <p:sldId id="308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309" r:id="rId33"/>
    <p:sldId id="287" r:id="rId34"/>
    <p:sldId id="298" r:id="rId35"/>
    <p:sldId id="302" r:id="rId36"/>
    <p:sldId id="296" r:id="rId37"/>
    <p:sldId id="297" r:id="rId38"/>
    <p:sldId id="303" r:id="rId39"/>
    <p:sldId id="288" r:id="rId40"/>
    <p:sldId id="304" r:id="rId41"/>
    <p:sldId id="307" r:id="rId42"/>
    <p:sldId id="305" r:id="rId43"/>
    <p:sldId id="290" r:id="rId44"/>
    <p:sldId id="291" r:id="rId45"/>
    <p:sldId id="292" r:id="rId46"/>
    <p:sldId id="324" r:id="rId47"/>
    <p:sldId id="325" r:id="rId48"/>
    <p:sldId id="320" r:id="rId49"/>
    <p:sldId id="321" r:id="rId50"/>
    <p:sldId id="322" r:id="rId51"/>
    <p:sldId id="323" r:id="rId52"/>
    <p:sldId id="316" r:id="rId53"/>
    <p:sldId id="318" r:id="rId54"/>
    <p:sldId id="319" r:id="rId55"/>
    <p:sldId id="317" r:id="rId56"/>
    <p:sldId id="294" r:id="rId57"/>
    <p:sldId id="295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4" autoAdjust="0"/>
    <p:restoredTop sz="94660"/>
  </p:normalViewPr>
  <p:slideViewPr>
    <p:cSldViewPr>
      <p:cViewPr varScale="1">
        <p:scale>
          <a:sx n="53" d="100"/>
          <a:sy n="53" d="100"/>
        </p:scale>
        <p:origin x="-168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171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E2DF2-7766-49A8-8D7C-DC061D701CDE}" type="datetimeFigureOut">
              <a:rPr lang="en-US" smtClean="0"/>
              <a:t>15-05-27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A7CA3-E709-44FE-A3C4-523371F8F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11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>
                <a:latin typeface="Calibri" charset="0"/>
              </a:rPr>
              <a:t>This slide must be visually presented to the audience AND verbalized by the speaker.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87A24A7-7C33-394D-B230-62E27F7FE229}" type="slidenum">
              <a:rPr lang="en-CA" sz="1200">
                <a:latin typeface="Calibri" charset="0"/>
              </a:rPr>
              <a:pPr eaLnBrk="1" hangingPunct="1"/>
              <a:t>2</a:t>
            </a:fld>
            <a:endParaRPr lang="en-CA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Death Camps. </a:t>
            </a: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BE0FE9-4825-4443-8AD9-2A2B363E6DC2}" type="slidenum">
              <a:rPr lang="en-US" altLang="en-US" smtClean="0"/>
              <a:pPr eaLnBrk="1" hangingPunct="1"/>
              <a:t>49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36EE954-2AA4-44A5-8467-993D06CC6168}" type="slidenum">
              <a:rPr lang="en-US" altLang="en-US" smtClean="0"/>
              <a:pPr eaLnBrk="1" hangingPunct="1"/>
              <a:t>50</a:t>
            </a:fld>
            <a:endParaRPr lang="en-US" alt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The crew monitor each others attitudes. But for the doctor or the nurse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>
                <a:latin typeface="Calibri" charset="0"/>
              </a:rPr>
              <a:t>This slide must be visually presented to the audience AND verbalized by the speaker.</a:t>
            </a:r>
          </a:p>
          <a:p>
            <a:pPr eaLnBrk="1" hangingPunct="1">
              <a:spcBef>
                <a:spcPct val="0"/>
              </a:spcBef>
            </a:pPr>
            <a:endParaRPr lang="en-CA">
              <a:latin typeface="Calibri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3999881-B92A-B34A-902A-4239231EE5BD}" type="slidenum">
              <a:rPr lang="en-CA" sz="1200">
                <a:latin typeface="Calibri" charset="0"/>
              </a:rPr>
              <a:pPr eaLnBrk="1" hangingPunct="1"/>
              <a:t>3</a:t>
            </a:fld>
            <a:endParaRPr lang="en-CA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Reducing Error and improving patient safety.</a:t>
            </a:r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1E2B3CA-6E8E-4E0D-98F0-EF3317044654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E5C96DB-7B60-4672-8740-736FC12B74C8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Medical articles were deferring to the aviation industry to improve patient safety.</a:t>
            </a:r>
          </a:p>
          <a:p>
            <a:r>
              <a:rPr lang="en-US" altLang="en-US" smtClean="0"/>
              <a:t>The Commercial airlines have a stellar safety record:</a:t>
            </a:r>
          </a:p>
          <a:p>
            <a:r>
              <a:rPr lang="en-US" altLang="en-US" smtClean="0"/>
              <a:t>For example for every 1,000,000 departures they have 1.3 hull damages.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Here the brain defaults to the auto-pilot of maintaining rank among our peers. </a:t>
            </a:r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8DF2DA3-FE39-4519-A2D6-09B37571E8C7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EF8CA5A-CA66-49CF-B649-1D09F164C888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 disciplines and Osler Chinese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A7CA3-E709-44FE-A3C4-523371F8F18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67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mtClean="0"/>
              <a:t>Doubt is often the last stop sign on the on the road to error. </a:t>
            </a:r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C22B904-D718-4C6F-8B93-B146412FB898}" type="slidenum">
              <a:rPr lang="en-US" altLang="en-US" smtClean="0"/>
              <a:pPr/>
              <a:t>33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Spent three years in a laboratory….</a:t>
            </a: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67DE61-8F2A-4E70-9D10-9736CAAFA869}" type="slidenum">
              <a:rPr lang="en-US" altLang="en-US" smtClean="0"/>
              <a:pPr eaLnBrk="1" hangingPunct="1"/>
              <a:t>48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71A56-5C9C-4F08-908A-18FD284DE34C}" type="datetimeFigureOut">
              <a:rPr lang="en-US" smtClean="0"/>
              <a:t>15-05-27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E8E97-787C-45B1-8FAD-C73E0346E45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71A56-5C9C-4F08-908A-18FD284DE34C}" type="datetimeFigureOut">
              <a:rPr lang="en-US" smtClean="0"/>
              <a:t>15-05-27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E8E97-787C-45B1-8FAD-C73E0346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71A56-5C9C-4F08-908A-18FD284DE34C}" type="datetimeFigureOut">
              <a:rPr lang="en-US" smtClean="0"/>
              <a:t>15-05-27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E8E97-787C-45B1-8FAD-C73E0346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3F2AF-8CF8-4F07-8EBA-357552BD7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584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71A56-5C9C-4F08-908A-18FD284DE34C}" type="datetimeFigureOut">
              <a:rPr lang="en-US" smtClean="0"/>
              <a:t>15-05-27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E8E97-787C-45B1-8FAD-C73E0346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71A56-5C9C-4F08-908A-18FD284DE34C}" type="datetimeFigureOut">
              <a:rPr lang="en-US" smtClean="0"/>
              <a:t>15-05-27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64E8E97-787C-45B1-8FAD-C73E0346E45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71A56-5C9C-4F08-908A-18FD284DE34C}" type="datetimeFigureOut">
              <a:rPr lang="en-US" smtClean="0"/>
              <a:t>15-05-27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E8E97-787C-45B1-8FAD-C73E0346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71A56-5C9C-4F08-908A-18FD284DE34C}" type="datetimeFigureOut">
              <a:rPr lang="en-US" smtClean="0"/>
              <a:t>15-05-27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E8E97-787C-45B1-8FAD-C73E0346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71A56-5C9C-4F08-908A-18FD284DE34C}" type="datetimeFigureOut">
              <a:rPr lang="en-US" smtClean="0"/>
              <a:t>15-05-27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E8E97-787C-45B1-8FAD-C73E0346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71A56-5C9C-4F08-908A-18FD284DE34C}" type="datetimeFigureOut">
              <a:rPr lang="en-US" smtClean="0"/>
              <a:t>15-05-27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E8E97-787C-45B1-8FAD-C73E0346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71A56-5C9C-4F08-908A-18FD284DE34C}" type="datetimeFigureOut">
              <a:rPr lang="en-US" smtClean="0"/>
              <a:t>15-05-27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E8E97-787C-45B1-8FAD-C73E0346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71A56-5C9C-4F08-908A-18FD284DE34C}" type="datetimeFigureOut">
              <a:rPr lang="en-US" smtClean="0"/>
              <a:t>15-05-27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E8E97-787C-45B1-8FAD-C73E0346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7971A56-5C9C-4F08-908A-18FD284DE34C}" type="datetimeFigureOut">
              <a:rPr lang="en-US" smtClean="0"/>
              <a:t>15-05-27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64E8E97-787C-45B1-8FAD-C73E0346E45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ewererrors.com/wp-content/uploads/2014/01/verbal_cues.png" TargetMode="External"/><Relationship Id="rId3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50" y="1600200"/>
            <a:ext cx="2941299" cy="4708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7852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806700"/>
            <a:ext cx="1524000" cy="2295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690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Iowa Study</a:t>
            </a:r>
            <a:endParaRPr lang="en-CA" dirty="0"/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87209"/>
            <a:ext cx="8229600" cy="133450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172200"/>
            <a:ext cx="4211638" cy="274638"/>
          </a:xfrm>
        </p:spPr>
        <p:txBody>
          <a:bodyPr/>
          <a:lstStyle/>
          <a:p>
            <a:pPr>
              <a:defRPr/>
            </a:pPr>
            <a:r>
              <a:rPr lang="en-US" sz="1600" dirty="0" smtClean="0"/>
              <a:t>The Journal of Family  Practice, Vol. 40, No.4(Apr), 1995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75958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Doctors were </a:t>
            </a:r>
            <a:r>
              <a:rPr lang="en-US" sz="3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l</a:t>
            </a:r>
            <a:r>
              <a:rPr lang="en-US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ooking </a:t>
            </a:r>
            <a:r>
              <a:rPr lang="en-US" sz="3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h</a:t>
            </a:r>
            <a:r>
              <a:rPr lang="en-US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ere</a:t>
            </a:r>
          </a:p>
        </p:txBody>
      </p:sp>
      <p:pic>
        <p:nvPicPr>
          <p:cNvPr id="19459" name="Picture 4" descr="BMJPlan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540" y="1600200"/>
            <a:ext cx="3248919" cy="4708525"/>
          </a:xfrm>
          <a:noFill/>
        </p:spPr>
      </p:pic>
    </p:spTree>
    <p:extLst>
      <p:ext uri="{BB962C8B-B14F-4D97-AF65-F5344CB8AC3E}">
        <p14:creationId xmlns:p14="http://schemas.microsoft.com/office/powerpoint/2010/main" val="1741376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airline_safety_c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0"/>
          <a:stretch>
            <a:fillRect/>
          </a:stretch>
        </p:blipFill>
        <p:spPr bwMode="auto">
          <a:xfrm>
            <a:off x="0" y="76200"/>
            <a:ext cx="9144000" cy="666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854674"/>
      </p:ext>
    </p:extLst>
  </p:cSld>
  <p:clrMapOvr>
    <a:masterClrMapping/>
  </p:clrMapOvr>
  <p:transition xmlns:p14="http://schemas.microsoft.com/office/powerpoint/2010/main" spd="slow">
    <p:zoom dir="in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IMG_279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915150"/>
          </a:xfrm>
          <a:noFill/>
        </p:spPr>
      </p:pic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en-US" sz="4400" b="1">
                <a:solidFill>
                  <a:schemeClr val="bg1"/>
                </a:solidFill>
              </a:rPr>
              <a:t>Moncton Flight College</a:t>
            </a:r>
          </a:p>
        </p:txBody>
      </p:sp>
    </p:spTree>
    <p:extLst>
      <p:ext uri="{BB962C8B-B14F-4D97-AF65-F5344CB8AC3E}">
        <p14:creationId xmlns:p14="http://schemas.microsoft.com/office/powerpoint/2010/main" val="45750826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What I will discuss</a:t>
            </a:r>
            <a:endParaRPr lang="en-US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Three Barriers to Good Judgment</a:t>
            </a:r>
          </a:p>
          <a:p>
            <a:r>
              <a:rPr lang="en-US" altLang="en-US" dirty="0" smtClean="0"/>
              <a:t>An Algorithm to address them</a:t>
            </a:r>
          </a:p>
          <a:p>
            <a:r>
              <a:rPr lang="en-US" altLang="en-US" dirty="0" smtClean="0"/>
              <a:t>The importance of Doubt in our practice</a:t>
            </a:r>
          </a:p>
          <a:p>
            <a:r>
              <a:rPr lang="en-US" altLang="en-US" dirty="0" smtClean="0"/>
              <a:t>Being attentive to the task at hand - micro-vacationing</a:t>
            </a:r>
          </a:p>
        </p:txBody>
      </p:sp>
    </p:spTree>
    <p:extLst>
      <p:ext uri="{BB962C8B-B14F-4D97-AF65-F5344CB8AC3E}">
        <p14:creationId xmlns:p14="http://schemas.microsoft.com/office/powerpoint/2010/main" val="1770322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Three Barriers to good judgment</a:t>
            </a:r>
            <a:endParaRPr lang="en-US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Hurry</a:t>
            </a:r>
          </a:p>
          <a:p>
            <a:r>
              <a:rPr lang="en-US" altLang="en-US" dirty="0" smtClean="0"/>
              <a:t>Egoism</a:t>
            </a:r>
          </a:p>
          <a:p>
            <a:r>
              <a:rPr lang="en-US" altLang="en-US" dirty="0" smtClean="0"/>
              <a:t>Apathy-fatigue- resignation</a:t>
            </a:r>
          </a:p>
        </p:txBody>
      </p:sp>
    </p:spTree>
    <p:extLst>
      <p:ext uri="{BB962C8B-B14F-4D97-AF65-F5344CB8AC3E}">
        <p14:creationId xmlns:p14="http://schemas.microsoft.com/office/powerpoint/2010/main" val="1349383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Hazardous Attitudes in Iowa  Family Physician Study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altLang="en-US" dirty="0" smtClean="0"/>
          </a:p>
          <a:p>
            <a:r>
              <a:rPr lang="en-CA" altLang="en-US" dirty="0" smtClean="0"/>
              <a:t>When </a:t>
            </a:r>
            <a:r>
              <a:rPr lang="en-CA" altLang="en-US" dirty="0"/>
              <a:t>they make their most memorable </a:t>
            </a:r>
            <a:r>
              <a:rPr lang="en-CA" altLang="en-US" dirty="0" smtClean="0"/>
              <a:t>error, </a:t>
            </a:r>
            <a:endParaRPr lang="en-CA" altLang="en-US" dirty="0"/>
          </a:p>
          <a:p>
            <a:endParaRPr lang="en-CA" altLang="en-US" dirty="0"/>
          </a:p>
          <a:p>
            <a:endParaRPr lang="en-CA" altLang="en-US" dirty="0" smtClean="0"/>
          </a:p>
          <a:p>
            <a:r>
              <a:rPr lang="en-CA" altLang="en-US" dirty="0" smtClean="0"/>
              <a:t>91 </a:t>
            </a:r>
            <a:r>
              <a:rPr lang="en-CA" altLang="en-US" dirty="0"/>
              <a:t>% of physicians  said they felt hurried </a:t>
            </a:r>
            <a:endParaRPr lang="en-CA" altLang="en-US" dirty="0" smtClean="0"/>
          </a:p>
          <a:p>
            <a:r>
              <a:rPr lang="en-CA" altLang="en-US" dirty="0" smtClean="0"/>
              <a:t>30</a:t>
            </a:r>
            <a:r>
              <a:rPr lang="en-CA" altLang="en-US" dirty="0"/>
              <a:t>% felt </a:t>
            </a:r>
            <a:r>
              <a:rPr lang="en-CA" altLang="en-US" dirty="0" smtClean="0"/>
              <a:t>fatigued</a:t>
            </a:r>
          </a:p>
          <a:p>
            <a:r>
              <a:rPr lang="en-CA" altLang="en-US" dirty="0"/>
              <a:t>28% felt they had reached beyond their capabilities</a:t>
            </a:r>
          </a:p>
          <a:p>
            <a:endParaRPr lang="en-CA" altLang="en-US" dirty="0"/>
          </a:p>
          <a:p>
            <a:endParaRPr lang="en-CA" alt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72374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Autofit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Example of Egoism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altLang="en-US" sz="2800" i="1" dirty="0" smtClean="0"/>
              <a:t>“I was fearful of looking as incompetent as I was, so that I didn’t feel that I could call on the people that I really needed to help me. I wasn’t supposed to be calling. That was a sign that you were a  ̀̀wuss’.” </a:t>
            </a:r>
          </a:p>
          <a:p>
            <a:pPr eaLnBrk="1" hangingPunct="1">
              <a:buFont typeface="Wingdings" pitchFamily="2" charset="2"/>
              <a:buChar char="§"/>
            </a:pPr>
            <a:endParaRPr lang="en-US" altLang="en-US" i="1" dirty="0"/>
          </a:p>
          <a:p>
            <a:pPr eaLnBrk="1" hangingPunct="1">
              <a:buFont typeface="Wingdings" pitchFamily="2" charset="2"/>
              <a:buChar char="§"/>
            </a:pPr>
            <a:endParaRPr lang="en-US" altLang="en-US" sz="2800" i="1" dirty="0" smtClean="0"/>
          </a:p>
          <a:p>
            <a:pPr>
              <a:buFont typeface="Wingdings" pitchFamily="2" charset="2"/>
              <a:buChar char="§"/>
            </a:pPr>
            <a:r>
              <a:rPr lang="en-US" dirty="0"/>
              <a:t>Man becomes free through the realization of his nothingness</a:t>
            </a:r>
            <a:r>
              <a:rPr lang="en-US" dirty="0" smtClean="0"/>
              <a:t>.   </a:t>
            </a:r>
            <a:r>
              <a:rPr lang="en-US" dirty="0"/>
              <a:t>Sartre</a:t>
            </a: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8200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 Three Barriers are…</a:t>
            </a:r>
            <a:endParaRPr lang="en-US" sz="3600" dirty="0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4096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285" y="2383034"/>
            <a:ext cx="4571429" cy="3142857"/>
          </a:xfrm>
          <a:noFill/>
        </p:spPr>
      </p:pic>
    </p:spTree>
    <p:extLst>
      <p:ext uri="{BB962C8B-B14F-4D97-AF65-F5344CB8AC3E}">
        <p14:creationId xmlns:p14="http://schemas.microsoft.com/office/powerpoint/2010/main" val="1606769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>
                <a:latin typeface="Calibri" charset="0"/>
              </a:rPr>
              <a:t>Presenter Disclosure</a:t>
            </a: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sz="2400" b="1" dirty="0">
                <a:latin typeface="Calibri" charset="0"/>
              </a:rPr>
              <a:t>Presenter: </a:t>
            </a:r>
            <a:r>
              <a:rPr lang="en-CA" sz="2400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en-CA" sz="2400" dirty="0">
                <a:solidFill>
                  <a:srgbClr val="000000"/>
                </a:solidFill>
                <a:latin typeface="Calibri" charset="0"/>
              </a:rPr>
              <a:t>John Mary Meagher</a:t>
            </a:r>
          </a:p>
          <a:p>
            <a:pPr eaLnBrk="1" hangingPunct="1">
              <a:defRPr/>
            </a:pPr>
            <a:endParaRPr lang="en-CA" sz="2400" b="1" dirty="0">
              <a:latin typeface="Calibri" charset="0"/>
            </a:endParaRPr>
          </a:p>
          <a:p>
            <a:pPr eaLnBrk="1" hangingPunct="1">
              <a:defRPr/>
            </a:pPr>
            <a:r>
              <a:rPr lang="en-CA" sz="2400" b="1" dirty="0">
                <a:latin typeface="Calibri" charset="0"/>
              </a:rPr>
              <a:t>Relationships with commercial interests</a:t>
            </a:r>
            <a:r>
              <a:rPr lang="en-CA" sz="2400" b="1" dirty="0" smtClean="0">
                <a:latin typeface="Calibri" charset="0"/>
              </a:rPr>
              <a:t>: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CA" sz="2400" dirty="0" smtClean="0">
                <a:solidFill>
                  <a:srgbClr val="000000"/>
                </a:solidFill>
                <a:latin typeface="Calibri" charset="0"/>
              </a:rPr>
              <a:t>None</a:t>
            </a:r>
            <a:endParaRPr lang="en-CA" sz="2400" dirty="0">
              <a:solidFill>
                <a:srgbClr val="000000"/>
              </a:solidFill>
              <a:latin typeface="Calibri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CA" dirty="0">
              <a:latin typeface="Calibri" charset="0"/>
            </a:endParaRP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179388" y="19050"/>
            <a:ext cx="4392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1800">
                <a:solidFill>
                  <a:schemeClr val="accent2"/>
                </a:solidFill>
                <a:latin typeface="Calibri" charset="0"/>
              </a:rPr>
              <a:t>CFPC CoI Templates: Slide 1</a:t>
            </a:r>
          </a:p>
        </p:txBody>
      </p:sp>
    </p:spTree>
    <p:extLst>
      <p:ext uri="{BB962C8B-B14F-4D97-AF65-F5344CB8AC3E}">
        <p14:creationId xmlns:p14="http://schemas.microsoft.com/office/powerpoint/2010/main" val="3217447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838200"/>
            <a:ext cx="3581400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24000"/>
            <a:ext cx="3052763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373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C -0.02777 -0.00093 -0.04496 0.00231 -0.06805 -0.00417 C -0.0802 -0.00764 -0.09027 -0.01575 -0.10138 -0.02223 C -0.10902 -0.02663 -0.11788 -0.03079 -0.12569 -0.0345 C -0.13437 -0.03843 -0.14218 -0.04538 -0.15138 -0.04862 C -0.16128 -0.05695 -0.17291 -0.05811 -0.18333 -0.06482 C -0.19218 -0.07061 -0.18732 -0.06783 -0.19843 -0.07292 C -0.20052 -0.07385 -0.20243 -0.0757 -0.20451 -0.07686 C -0.20694 -0.07825 -0.20954 -0.07963 -0.21215 -0.08079 C -0.21406 -0.08172 -0.21614 -0.08218 -0.21805 -0.08288 C -0.21961 -0.08357 -0.22274 -0.08496 -0.22274 -0.08496 " pathEditMode="relative" ptsTypes="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C 0.00261 -0.00023 0.025 -0.00069 0.03333 -0.00393 C 0.0474 -0.00949 0.06059 -0.01805 0.07431 -0.0243 C 0.08142 -0.03125 0.08906 -0.03727 0.09705 -0.04236 C 0.10139 -0.04838 0.11458 -0.0618 0.12136 -0.06458 C 0.12795 -0.07338 0.13646 -0.07778 0.14392 -0.08495 C 0.15122 -0.0919 0.14583 -0.09005 0.15313 -0.09491 C 0.16181 -0.10069 0.1533 -0.09213 0.16372 -0.10092 C 0.16962 -0.10579 0.17396 -0.11088 0.18038 -0.11505 C 0.18403 -0.12014 0.18594 -0.12292 0.19097 -0.12523 C 0.19479 -0.14028 0.21059 -0.1456 0.21979 -0.15347 C 0.22413 -0.1625 0.2309 -0.16296 0.23802 -0.16759 C 0.24219 -0.17361 0.24722 -0.17801 0.25156 -0.1838 " pathEditMode="relative" ptsTypes="ffffffffffff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>A vital sign to know when we are more error prone…</a:t>
            </a:r>
            <a:endParaRPr lang="en-US" dirty="0"/>
          </a:p>
        </p:txBody>
      </p:sp>
      <p:pic>
        <p:nvPicPr>
          <p:cNvPr id="2969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50" y="3149721"/>
            <a:ext cx="6322100" cy="160948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3900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PVC  in our irritability</a:t>
            </a:r>
            <a:endParaRPr lang="en-US" dirty="0"/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116" y="3213734"/>
            <a:ext cx="6553768" cy="14814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5030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195263"/>
            <a:ext cx="5924550" cy="646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5871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DOUBTING</a:t>
            </a:r>
            <a:endParaRPr lang="en-US" dirty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Does it have value? Is it unmanly?</a:t>
            </a:r>
          </a:p>
          <a:p>
            <a:endParaRPr lang="en-US" altLang="en-US" b="1" dirty="0" smtClean="0"/>
          </a:p>
          <a:p>
            <a:r>
              <a:rPr lang="en-US" altLang="en-US" b="1" dirty="0" smtClean="0"/>
              <a:t>“IF SOMETHING DOESN’T LOOK OR FEEL RIGHT, IT PROBABLY ISN’T.” </a:t>
            </a:r>
            <a:r>
              <a:rPr lang="en-US" altLang="en-US" sz="2800" dirty="0" smtClean="0"/>
              <a:t>CRM Manual</a:t>
            </a:r>
          </a:p>
        </p:txBody>
      </p:sp>
    </p:spTree>
    <p:extLst>
      <p:ext uri="{BB962C8B-B14F-4D97-AF65-F5344CB8AC3E}">
        <p14:creationId xmlns:p14="http://schemas.microsoft.com/office/powerpoint/2010/main" val="244881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>Are the next letters </a:t>
            </a:r>
            <a:br>
              <a:rPr lang="en-US" dirty="0" smtClean="0"/>
            </a:br>
            <a:r>
              <a:rPr lang="en-US" dirty="0" smtClean="0"/>
              <a:t>Above or Below and  Why?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95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altLang="en-US" dirty="0" smtClean="0"/>
              </a:p>
              <a:p>
                <a:endParaRPr lang="en-US" altLang="en-US" dirty="0" smtClean="0"/>
              </a:p>
              <a:p>
                <a:endParaRPr lang="en-US" altLang="en-US" dirty="0" smtClean="0"/>
              </a:p>
              <a:p>
                <a:r>
                  <a:rPr lang="en-US" altLang="en-US" dirty="0" smtClean="0"/>
                  <a:t>A               EF</a:t>
                </a:r>
              </a:p>
              <a:p>
                <a14:m>
                  <m:oMath xmlns:m="http://schemas.openxmlformats.org/officeDocument/2006/math" xmlns="">
                    <m:r>
                      <a:rPr lang="en-US" altLang="en-US" i="1" dirty="0" smtClean="0">
                        <a:latin typeface="Cambria Math"/>
                        <a:cs typeface="Arial"/>
                      </a:rPr>
                      <m:t>−−−−−−−−−−−−−</m:t>
                    </m:r>
                    <m:r>
                      <a:rPr lang="en-US" altLang="en-US" sz="4400" i="1" dirty="0" smtClean="0">
                        <a:latin typeface="Cambria Math"/>
                        <a:cs typeface="Arial"/>
                      </a:rPr>
                      <m:t>→</m:t>
                    </m:r>
                  </m:oMath>
                </a14:m>
                <a:endParaRPr lang="en-US" altLang="en-US" sz="4400" dirty="0" smtClean="0"/>
              </a:p>
              <a:p>
                <a:r>
                  <a:rPr lang="en-US" altLang="en-US" dirty="0" smtClean="0"/>
                  <a:t>      BCD</a:t>
                </a:r>
              </a:p>
            </p:txBody>
          </p:sp>
        </mc:Choice>
        <mc:Fallback xmlns="">
          <p:sp>
            <p:nvSpPr>
              <p:cNvPr id="3379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7114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Strength of Doubt?</a:t>
            </a:r>
            <a:endParaRPr lang="en-US" dirty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i="1" dirty="0" smtClean="0"/>
              <a:t>First Officer: “Uh, where are we… we going out to…”</a:t>
            </a:r>
            <a:endParaRPr lang="en-US" altLang="en-US" dirty="0" smtClean="0"/>
          </a:p>
          <a:p>
            <a:r>
              <a:rPr lang="en-US" altLang="en-US" i="1" dirty="0" smtClean="0"/>
              <a:t>Captain: “Let’s right to, uh, </a:t>
            </a:r>
            <a:r>
              <a:rPr lang="en-US" altLang="en-US" i="1" dirty="0" err="1" smtClean="0"/>
              <a:t>Tulua</a:t>
            </a:r>
            <a:r>
              <a:rPr lang="en-US" altLang="en-US" i="1" dirty="0" smtClean="0"/>
              <a:t> first of all. OK?”</a:t>
            </a:r>
            <a:endParaRPr lang="en-US" altLang="en-US" dirty="0" smtClean="0"/>
          </a:p>
          <a:p>
            <a:r>
              <a:rPr lang="en-US" altLang="en-US" i="1" dirty="0" smtClean="0"/>
              <a:t>A few seconds later, Captain identifies </a:t>
            </a:r>
            <a:r>
              <a:rPr lang="en-US" altLang="en-US" i="1" dirty="0" err="1" smtClean="0"/>
              <a:t>Tulua</a:t>
            </a:r>
            <a:r>
              <a:rPr lang="en-US" altLang="en-US" i="1" dirty="0" smtClean="0"/>
              <a:t>.</a:t>
            </a:r>
            <a:endParaRPr lang="en-US" altLang="en-US" dirty="0" smtClean="0"/>
          </a:p>
          <a:p>
            <a:r>
              <a:rPr lang="en-US" altLang="en-US" i="1" dirty="0" smtClean="0"/>
              <a:t>Captain: “Just doesn’t look right on mine. I don’t know why.”</a:t>
            </a:r>
            <a:endParaRPr lang="en-US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56248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Strength of Doubt?</a:t>
            </a:r>
            <a:endParaRPr lang="en-US" dirty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i="1" dirty="0" smtClean="0"/>
              <a:t> </a:t>
            </a:r>
            <a:endParaRPr lang="en-US" altLang="en-US" dirty="0" smtClean="0"/>
          </a:p>
          <a:p>
            <a:r>
              <a:rPr lang="en-US" altLang="en-US" dirty="0" smtClean="0"/>
              <a:t> “The engineer asking the captain; `is he not clear then?’ </a:t>
            </a:r>
          </a:p>
          <a:p>
            <a:r>
              <a:rPr lang="en-US" altLang="en-US" dirty="0" smtClean="0"/>
              <a:t>After repeating his question,  the captain answers emphatically, `Oh, yes.’” 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13464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Strong Doubt near Cali</a:t>
            </a:r>
            <a:endParaRPr lang="en-US" dirty="0"/>
          </a:p>
        </p:txBody>
      </p:sp>
      <p:pic>
        <p:nvPicPr>
          <p:cNvPr id="3686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437" y="3168650"/>
            <a:ext cx="2905125" cy="157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2940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>
              <a:defRPr/>
            </a:pPr>
            <a:r>
              <a:rPr lang="en-CA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Weak Doubt at </a:t>
            </a:r>
            <a:r>
              <a:rPr lang="en-US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Tenerife</a:t>
            </a:r>
            <a:endParaRPr lang="en-CA" sz="3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557338"/>
            <a:ext cx="7575550" cy="46799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439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/>
            <a:r>
              <a:rPr lang="en-CA">
                <a:latin typeface="Calibri" charset="0"/>
              </a:rPr>
              <a:t>Mitigating Potential Bias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CA" sz="2400" dirty="0" smtClean="0">
                <a:solidFill>
                  <a:srgbClr val="000000"/>
                </a:solidFill>
                <a:latin typeface="Calibri" charset="0"/>
              </a:rPr>
              <a:t>N\A</a:t>
            </a:r>
            <a:endParaRPr lang="en-CA" sz="2400" dirty="0">
              <a:solidFill>
                <a:srgbClr val="000000"/>
              </a:solidFill>
              <a:latin typeface="Calibri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CA" sz="2000" dirty="0">
              <a:solidFill>
                <a:srgbClr val="FF0000"/>
              </a:solidFill>
              <a:latin typeface="Calibri" charset="0"/>
            </a:endParaRPr>
          </a:p>
          <a:p>
            <a:pPr eaLnBrk="1" hangingPunct="1">
              <a:defRPr/>
            </a:pPr>
            <a:endParaRPr lang="en-CA" dirty="0">
              <a:latin typeface="Calibri" charset="0"/>
            </a:endParaRPr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179388" y="19050"/>
            <a:ext cx="4392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1800">
                <a:solidFill>
                  <a:schemeClr val="accent2"/>
                </a:solidFill>
                <a:latin typeface="Calibri" charset="0"/>
              </a:rPr>
              <a:t>CFPC CoI Templates: Slide 2</a:t>
            </a:r>
          </a:p>
        </p:txBody>
      </p:sp>
    </p:spTree>
    <p:extLst>
      <p:ext uri="{BB962C8B-B14F-4D97-AF65-F5344CB8AC3E}">
        <p14:creationId xmlns:p14="http://schemas.microsoft.com/office/powerpoint/2010/main" val="39847089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</a:t>
            </a:r>
            <a:r>
              <a:rPr lang="en-US" dirty="0" smtClean="0"/>
              <a:t>he Strength of Doubt…</a:t>
            </a:r>
            <a:endParaRPr lang="en-US" dirty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smtClean="0"/>
              <a:t>                         </a:t>
            </a:r>
          </a:p>
          <a:p>
            <a:endParaRPr lang="en-US" altLang="en-US" sz="2400" smtClean="0"/>
          </a:p>
          <a:p>
            <a:endParaRPr lang="en-US" altLang="en-US" sz="2400" smtClean="0"/>
          </a:p>
          <a:p>
            <a:r>
              <a:rPr lang="en-US" altLang="en-US" sz="2400" smtClean="0"/>
              <a:t>                               Attachment to the New Brain</a:t>
            </a:r>
          </a:p>
          <a:p>
            <a:endParaRPr lang="en-US" altLang="en-US" sz="2400" smtClean="0"/>
          </a:p>
          <a:p>
            <a:r>
              <a:rPr lang="en-US" altLang="en-US" sz="2400" smtClean="0"/>
              <a:t>Doubting     </a:t>
            </a:r>
            <a:r>
              <a:rPr lang="en-US" altLang="en-US" sz="2400" smtClean="0">
                <a:sym typeface="Symbol" pitchFamily="18" charset="2"/>
              </a:rPr>
              <a:t></a:t>
            </a:r>
            <a:r>
              <a:rPr lang="en-US" altLang="en-US" sz="2400" smtClean="0"/>
              <a:t> ---------------------------------------                                                 </a:t>
            </a:r>
          </a:p>
          <a:p>
            <a:r>
              <a:rPr lang="en-US" altLang="en-US" sz="2400" smtClean="0"/>
              <a:t>                              Attachment to the Reptilian Brain                    </a:t>
            </a:r>
          </a:p>
          <a:p>
            <a:r>
              <a:rPr lang="en-US" altLang="en-US" sz="2400" smtClean="0"/>
              <a:t> </a:t>
            </a:r>
          </a:p>
          <a:p>
            <a:r>
              <a:rPr lang="en-US" altLang="en-US" smtClean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93298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Signs of Doubting</a:t>
            </a:r>
            <a:endParaRPr lang="en-US" dirty="0"/>
          </a:p>
        </p:txBody>
      </p:sp>
      <p:pic>
        <p:nvPicPr>
          <p:cNvPr id="39939" name="Content Placeholder 3" descr="verbal_cues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075" y="2239269"/>
            <a:ext cx="4573849" cy="3430387"/>
          </a:xfrm>
        </p:spPr>
      </p:pic>
    </p:spTree>
    <p:extLst>
      <p:ext uri="{BB962C8B-B14F-4D97-AF65-F5344CB8AC3E}">
        <p14:creationId xmlns:p14="http://schemas.microsoft.com/office/powerpoint/2010/main" val="1972385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 </a:t>
            </a:r>
            <a:r>
              <a:rPr lang="en-US" dirty="0"/>
              <a:t>More signs of Doubt</a:t>
            </a:r>
            <a:br>
              <a:rPr lang="en-US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Handouts….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Finally….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26483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Doubt may be the only stop sign on the road </a:t>
            </a:r>
            <a:r>
              <a:rPr lang="en-US" smtClean="0"/>
              <a:t>to Error</a:t>
            </a:r>
            <a:endParaRPr lang="en-US" dirty="0" smtClean="0"/>
          </a:p>
        </p:txBody>
      </p:sp>
      <p:pic>
        <p:nvPicPr>
          <p:cNvPr id="4096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265" y="1600200"/>
            <a:ext cx="4573469" cy="4708525"/>
          </a:xfrm>
        </p:spPr>
      </p:pic>
    </p:spTree>
    <p:extLst>
      <p:ext uri="{BB962C8B-B14F-4D97-AF65-F5344CB8AC3E}">
        <p14:creationId xmlns:p14="http://schemas.microsoft.com/office/powerpoint/2010/main" val="1140759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Attention to the Task at Hand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“I have so much stress when the pager goes I wonder what is it now? </a:t>
            </a:r>
            <a:r>
              <a:rPr lang="en-CA" dirty="0" smtClean="0"/>
              <a:t>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761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a Micro-vacation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Why?</a:t>
            </a:r>
          </a:p>
          <a:p>
            <a:r>
              <a:rPr lang="en-US" dirty="0" smtClean="0"/>
              <a:t>How?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095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be Attentive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MRI study found </a:t>
            </a:r>
            <a:r>
              <a:rPr lang="en-US" b="1" i="1" dirty="0" smtClean="0"/>
              <a:t>major </a:t>
            </a:r>
            <a:r>
              <a:rPr lang="en-US" u="sng" dirty="0"/>
              <a:t>increase in gray matter </a:t>
            </a:r>
            <a:r>
              <a:rPr lang="en-US" dirty="0"/>
              <a:t>density in the </a:t>
            </a:r>
            <a:r>
              <a:rPr lang="en-US" dirty="0" smtClean="0"/>
              <a:t>hippocampus----</a:t>
            </a:r>
          </a:p>
          <a:p>
            <a:r>
              <a:rPr lang="en-US" dirty="0" smtClean="0"/>
              <a:t>self-awareness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compassion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/>
              <a:t>introspection.  </a:t>
            </a:r>
            <a:endParaRPr lang="en-US" dirty="0" smtClean="0"/>
          </a:p>
          <a:p>
            <a:endParaRPr lang="en-US" dirty="0"/>
          </a:p>
          <a:p>
            <a:pPr marL="137160" indent="0">
              <a:buNone/>
            </a:pPr>
            <a:r>
              <a:rPr lang="en-CA" dirty="0" smtClean="0"/>
              <a:t>(In</a:t>
            </a:r>
            <a:r>
              <a:rPr lang="en-CA" dirty="0"/>
              <a:t> </a:t>
            </a:r>
            <a:r>
              <a:rPr lang="en-CA" dirty="0" smtClean="0"/>
              <a:t>Alzheimer’s disease the </a:t>
            </a:r>
            <a:r>
              <a:rPr lang="en-CA" dirty="0"/>
              <a:t>hippocampus is one of the first regions of the brain to suffer </a:t>
            </a:r>
            <a:r>
              <a:rPr lang="en-CA" dirty="0" smtClean="0"/>
              <a:t>damage).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259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MRI study also found </a:t>
            </a:r>
            <a:r>
              <a:rPr lang="en-US" b="1" u="sng" dirty="0" smtClean="0"/>
              <a:t>decreased </a:t>
            </a:r>
            <a:r>
              <a:rPr lang="en-US" b="1" u="sng" dirty="0"/>
              <a:t>gray-matter </a:t>
            </a:r>
            <a:r>
              <a:rPr lang="en-US" dirty="0"/>
              <a:t>density in the amygdala, which is known to play an important role in anxiety and stress.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(No changes in the control group)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086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a Micro-vacation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How?</a:t>
            </a:r>
          </a:p>
          <a:p>
            <a:r>
              <a:rPr lang="en-US" dirty="0" smtClean="0"/>
              <a:t>When going from one patient to the next….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223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CA" dirty="0" smtClean="0"/>
              <a:t>Practice Attention to the Task at Hand</a:t>
            </a:r>
            <a:endParaRPr lang="en-CA" dirty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Practice vigilance to the task at hand,</a:t>
            </a:r>
          </a:p>
          <a:p>
            <a:endParaRPr lang="en-CA" dirty="0" smtClean="0"/>
          </a:p>
          <a:p>
            <a:r>
              <a:rPr lang="en-CA" dirty="0" smtClean="0"/>
              <a:t>At home</a:t>
            </a:r>
          </a:p>
          <a:p>
            <a:r>
              <a:rPr lang="en-CA" dirty="0" smtClean="0"/>
              <a:t>Driving… to work </a:t>
            </a:r>
          </a:p>
          <a:p>
            <a:r>
              <a:rPr lang="en-CA" dirty="0" smtClean="0"/>
              <a:t>At work</a:t>
            </a:r>
          </a:p>
          <a:p>
            <a:r>
              <a:rPr lang="en-CA" dirty="0" smtClean="0"/>
              <a:t>And even shoveling snow </a:t>
            </a:r>
          </a:p>
        </p:txBody>
      </p:sp>
    </p:spTree>
    <p:extLst>
      <p:ext uri="{BB962C8B-B14F-4D97-AF65-F5344CB8AC3E}">
        <p14:creationId xmlns:p14="http://schemas.microsoft.com/office/powerpoint/2010/main" val="4013528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Mr. Weston’s vital signs</a:t>
            </a:r>
            <a:endParaRPr lang="en-CA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90/50 mm Hg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Pulse 110/min</a:t>
            </a:r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693870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ZEN ----- Be Present</a:t>
            </a:r>
            <a:endParaRPr lang="en-C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6625" y="2806700"/>
            <a:ext cx="219075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527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Driving - there are rules…</a:t>
            </a:r>
            <a:endParaRPr lang="en-CA" dirty="0"/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39962"/>
            <a:ext cx="4572000" cy="3429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322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Driving the are Speed Limits</a:t>
            </a:r>
            <a:endParaRPr lang="en-C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8138" y="1600200"/>
            <a:ext cx="6987724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621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0"/>
            <a:ext cx="5495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690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5495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450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CA" altLang="en-US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4710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495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836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275"/>
            <a:ext cx="5462588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5385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we have the Freedom 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373528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earch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82563"/>
            <a:ext cx="4314825" cy="6523037"/>
          </a:xfrm>
        </p:spPr>
      </p:pic>
      <p:pic>
        <p:nvPicPr>
          <p:cNvPr id="17411" name="Picture 3" descr="frankl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2008188"/>
            <a:ext cx="4445000" cy="3097212"/>
          </a:xfrm>
          <a:noFill/>
        </p:spPr>
      </p:pic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4724400" y="914400"/>
            <a:ext cx="3810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CA" altLang="en-US" sz="3200"/>
              <a:t>Dr. Frankl</a:t>
            </a:r>
          </a:p>
        </p:txBody>
      </p:sp>
    </p:spTree>
    <p:extLst>
      <p:ext uri="{BB962C8B-B14F-4D97-AF65-F5344CB8AC3E}">
        <p14:creationId xmlns:p14="http://schemas.microsoft.com/office/powerpoint/2010/main" val="3773200805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1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1771650"/>
            <a:ext cx="3962400" cy="2857500"/>
          </a:xfrm>
        </p:spPr>
      </p:pic>
      <p:pic>
        <p:nvPicPr>
          <p:cNvPr id="66563" name="Picture 3" descr="auschwit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6646145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39962"/>
            <a:ext cx="4572000" cy="3429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05206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543800" cy="1143000"/>
          </a:xfrm>
        </p:spPr>
        <p:txBody>
          <a:bodyPr>
            <a:normAutofit fontScale="90000"/>
          </a:bodyPr>
          <a:lstStyle/>
          <a:p>
            <a:pPr marL="54864" algn="l"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Dr. Viktor Frankl concluded that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8077200" cy="46482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2800" smtClean="0"/>
              <a:t>Prisoners reacted differently to the </a:t>
            </a:r>
            <a:r>
              <a:rPr lang="en-US" altLang="en-US" sz="2800" b="1" u="sng" smtClean="0"/>
              <a:t>same system</a:t>
            </a:r>
            <a:endParaRPr lang="en-US" altLang="en-US" sz="2800" smtClean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2800" smtClean="0"/>
              <a:t>The one thing the captors could not take away was one’s </a:t>
            </a:r>
            <a:r>
              <a:rPr lang="en-US" altLang="en-US" sz="2800" b="1" u="sng" smtClean="0"/>
              <a:t>freedom to respond</a:t>
            </a:r>
            <a:endParaRPr lang="en-US" altLang="en-US" sz="2800" smtClean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2800" smtClean="0"/>
              <a:t>We define ourselves by </a:t>
            </a:r>
            <a:r>
              <a:rPr lang="en-US" altLang="en-US" sz="2800" b="1" u="sng" smtClean="0"/>
              <a:t>our responses</a:t>
            </a:r>
            <a:r>
              <a:rPr lang="en-US" altLang="en-US" sz="2800" smtClean="0"/>
              <a:t> regardless of the circumstances</a:t>
            </a:r>
            <a:endParaRPr lang="en-US" altLang="en-US" sz="2800" b="1" smtClean="0"/>
          </a:p>
        </p:txBody>
      </p:sp>
    </p:spTree>
    <p:extLst>
      <p:ext uri="{BB962C8B-B14F-4D97-AF65-F5344CB8AC3E}">
        <p14:creationId xmlns:p14="http://schemas.microsoft.com/office/powerpoint/2010/main" val="775326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have the Freedom…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6756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39962"/>
            <a:ext cx="4572000" cy="3429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808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ZEN ----- Be Present</a:t>
            </a:r>
            <a:endParaRPr lang="en-C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6625" y="2806700"/>
            <a:ext cx="219075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102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275"/>
            <a:ext cx="5462588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094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838200"/>
            <a:ext cx="3581400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24000"/>
            <a:ext cx="3052763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807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C -0.02777 -0.00093 -0.04496 0.00231 -0.06805 -0.00417 C -0.0802 -0.00764 -0.09027 -0.01575 -0.10138 -0.02223 C -0.10902 -0.02663 -0.11788 -0.03079 -0.12569 -0.0345 C -0.13437 -0.03843 -0.14218 -0.04538 -0.15138 -0.04862 C -0.16128 -0.05695 -0.17291 -0.05811 -0.18333 -0.06482 C -0.19218 -0.07061 -0.18732 -0.06783 -0.19843 -0.07292 C -0.20052 -0.07385 -0.20243 -0.0757 -0.20451 -0.07686 C -0.20694 -0.07825 -0.20954 -0.07963 -0.21215 -0.08079 C -0.21406 -0.08172 -0.21614 -0.08218 -0.21805 -0.08288 C -0.21961 -0.08357 -0.22274 -0.08496 -0.22274 -0.08496 " pathEditMode="relative" ptsTypes="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C 0.00261 -0.00023 0.025 -0.00069 0.03333 -0.00393 C 0.0474 -0.00949 0.06059 -0.01805 0.07431 -0.0243 C 0.08142 -0.03125 0.08906 -0.03727 0.09705 -0.04236 C 0.10139 -0.04838 0.11458 -0.0618 0.12136 -0.06458 C 0.12795 -0.07338 0.13646 -0.07778 0.14392 -0.08495 C 0.15122 -0.0919 0.14583 -0.09005 0.15313 -0.09491 C 0.16181 -0.10069 0.1533 -0.09213 0.16372 -0.10092 C 0.16962 -0.10579 0.17396 -0.11088 0.18038 -0.11505 C 0.18403 -0.12014 0.18594 -0.12292 0.19097 -0.12523 C 0.19479 -0.14028 0.21059 -0.1456 0.21979 -0.15347 C 0.22413 -0.1625 0.2309 -0.16296 0.23802 -0.16759 C 0.24219 -0.17361 0.24722 -0.17801 0.25156 -0.1838 " pathEditMode="relative" ptsTypes="ffffffffffff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CA" dirty="0" smtClean="0"/>
              <a:t>Returning to Mr. Weston</a:t>
            </a:r>
            <a:endParaRPr lang="en-CA" dirty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endParaRPr lang="en-CA" dirty="0"/>
          </a:p>
          <a:p>
            <a:r>
              <a:rPr lang="en-US" altLang="en-US" dirty="0"/>
              <a:t>90/50 mm Hg</a:t>
            </a:r>
          </a:p>
          <a:p>
            <a:endParaRPr lang="en-US" altLang="en-US" dirty="0"/>
          </a:p>
          <a:p>
            <a:r>
              <a:rPr lang="en-US" altLang="en-US" dirty="0"/>
              <a:t>Pulse 110/min</a:t>
            </a:r>
            <a:endParaRPr lang="en-CA" altLang="en-US" dirty="0"/>
          </a:p>
          <a:p>
            <a:pPr marL="137160" indent="0">
              <a:buNone/>
            </a:pPr>
            <a:endParaRPr lang="en-CA" dirty="0" smtClean="0"/>
          </a:p>
          <a:p>
            <a:pPr marL="137160" indent="0">
              <a:buNone/>
            </a:pPr>
            <a:endParaRPr lang="en-CA" dirty="0"/>
          </a:p>
          <a:p>
            <a:pPr marL="137160" indent="0">
              <a:buNone/>
            </a:pPr>
            <a:r>
              <a:rPr lang="en-CA" dirty="0" smtClean="0"/>
              <a:t>Autopsy showed that he had a volvulus </a:t>
            </a:r>
          </a:p>
          <a:p>
            <a:r>
              <a:rPr lang="en-CA" dirty="0" smtClean="0"/>
              <a:t>and no fluid in his bladder.</a:t>
            </a:r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I </a:t>
            </a:r>
            <a:r>
              <a:rPr lang="en-CA" dirty="0"/>
              <a:t>s</a:t>
            </a:r>
            <a:r>
              <a:rPr lang="en-CA" dirty="0" smtClean="0"/>
              <a:t>hare these insights because….</a:t>
            </a:r>
          </a:p>
        </p:txBody>
      </p:sp>
    </p:spTree>
    <p:extLst>
      <p:ext uri="{BB962C8B-B14F-4D97-AF65-F5344CB8AC3E}">
        <p14:creationId xmlns:p14="http://schemas.microsoft.com/office/powerpoint/2010/main" val="631370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eaLnBrk="1" hangingPunct="1">
              <a:buFontTx/>
              <a:buNone/>
            </a:pPr>
            <a:endParaRPr lang="en-US" altLang="en-US" smtClean="0"/>
          </a:p>
          <a:p>
            <a:pPr marL="0" indent="0" algn="ctr" eaLnBrk="1" hangingPunct="1">
              <a:buFontTx/>
              <a:buNone/>
            </a:pPr>
            <a:r>
              <a:rPr lang="en-US" altLang="en-US" sz="13800" smtClean="0"/>
              <a:t>?</a:t>
            </a:r>
          </a:p>
          <a:p>
            <a:pPr marL="0" indent="0" algn="ctr" eaLnBrk="1" hangingPunct="1">
              <a:buFontTx/>
              <a:buNone/>
            </a:pPr>
            <a:endParaRPr lang="en-US" altLang="en-US" smtClean="0"/>
          </a:p>
          <a:p>
            <a:pPr marL="0" indent="0" algn="ctr" eaLnBrk="1" hangingPunct="1">
              <a:buFontTx/>
              <a:buNone/>
            </a:pPr>
            <a:endParaRPr lang="en-US" altLang="en-US" smtClean="0"/>
          </a:p>
          <a:p>
            <a:pPr marL="0" indent="0" algn="ctr" eaLnBrk="1" hangingPunct="1">
              <a:buFontTx/>
              <a:buNone/>
            </a:pPr>
            <a:r>
              <a:rPr lang="en-US" altLang="en-US" smtClean="0"/>
              <a:t>Evaluations and Suggestions</a:t>
            </a:r>
          </a:p>
        </p:txBody>
      </p:sp>
      <p:sp>
        <p:nvSpPr>
          <p:cNvPr id="49155" name="TextBox 3"/>
          <p:cNvSpPr txBox="1">
            <a:spLocks noChangeArrowheads="1"/>
          </p:cNvSpPr>
          <p:nvPr/>
        </p:nvSpPr>
        <p:spPr bwMode="auto">
          <a:xfrm>
            <a:off x="1752600" y="863600"/>
            <a:ext cx="556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Rockwell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Rockwell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Rockwell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Rockwell" pitchFamily="18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Rockwell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defRPr sz="1900">
                <a:solidFill>
                  <a:schemeClr val="tx1"/>
                </a:solidFill>
                <a:latin typeface="Rockwell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defRPr sz="1900">
                <a:solidFill>
                  <a:schemeClr val="tx1"/>
                </a:solidFill>
                <a:latin typeface="Rockwell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defRPr sz="1900">
                <a:solidFill>
                  <a:schemeClr val="tx1"/>
                </a:solidFill>
                <a:latin typeface="Rockwell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defRPr sz="1900">
                <a:solidFill>
                  <a:schemeClr val="tx1"/>
                </a:solidFill>
                <a:latin typeface="Rockwell" pitchFamily="18" charset="0"/>
              </a:defRPr>
            </a:lvl9pPr>
          </a:lstStyle>
          <a:p>
            <a:pPr algn="ctr"/>
            <a:r>
              <a:rPr lang="en-US" altLang="en-US">
                <a:latin typeface="Arial" charset="0"/>
              </a:rPr>
              <a:t>Thanks</a:t>
            </a:r>
            <a:endParaRPr lang="en-CA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706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937" y="2049462"/>
            <a:ext cx="2524125" cy="381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029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940050"/>
            <a:ext cx="1524000" cy="2028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908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400" y="2209800"/>
            <a:ext cx="1905000" cy="304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9953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725" y="2306637"/>
            <a:ext cx="2114550" cy="3295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9199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118</TotalTime>
  <Words>849</Words>
  <Application>Microsoft Macintosh PowerPoint</Application>
  <PresentationFormat>On-screen Show (4:3)</PresentationFormat>
  <Paragraphs>160</Paragraphs>
  <Slides>57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Apex</vt:lpstr>
      <vt:lpstr>PowerPoint Presentation</vt:lpstr>
      <vt:lpstr>Presenter Disclosure</vt:lpstr>
      <vt:lpstr>Mitigating Potential Bias</vt:lpstr>
      <vt:lpstr>Mr. Weston’s vital signs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Iowa Study</vt:lpstr>
      <vt:lpstr>Doctors were looking here</vt:lpstr>
      <vt:lpstr>PowerPoint Presentation</vt:lpstr>
      <vt:lpstr>PowerPoint Presentation</vt:lpstr>
      <vt:lpstr>What I will discuss</vt:lpstr>
      <vt:lpstr>Three Barriers to good judgment</vt:lpstr>
      <vt:lpstr>Hazardous Attitudes in Iowa  Family Physician Study</vt:lpstr>
      <vt:lpstr>Example of Egoism</vt:lpstr>
      <vt:lpstr>The Three Barriers are…</vt:lpstr>
      <vt:lpstr>PowerPoint Presentation</vt:lpstr>
      <vt:lpstr>A vital sign to know when we are more error prone…</vt:lpstr>
      <vt:lpstr>PVC  in our irritability</vt:lpstr>
      <vt:lpstr>PowerPoint Presentation</vt:lpstr>
      <vt:lpstr>DOUBTING</vt:lpstr>
      <vt:lpstr>Are the next letters  Above or Below and  Why?</vt:lpstr>
      <vt:lpstr>Strength of Doubt?</vt:lpstr>
      <vt:lpstr>Strength of Doubt?</vt:lpstr>
      <vt:lpstr>Strong Doubt near Cali</vt:lpstr>
      <vt:lpstr>Weak Doubt at Tenerife</vt:lpstr>
      <vt:lpstr>The Strength of Doubt…</vt:lpstr>
      <vt:lpstr>Signs of Doubting</vt:lpstr>
      <vt:lpstr>For More signs of Doubt </vt:lpstr>
      <vt:lpstr>Doubt may be the only stop sign on the road to Error</vt:lpstr>
      <vt:lpstr>Attention to the Task at Hand</vt:lpstr>
      <vt:lpstr>Take a Micro-vacation</vt:lpstr>
      <vt:lpstr>Why be Attentive </vt:lpstr>
      <vt:lpstr>PowerPoint Presentation</vt:lpstr>
      <vt:lpstr>Take a Micro-vacation</vt:lpstr>
      <vt:lpstr>Practice Attention to the Task at Hand</vt:lpstr>
      <vt:lpstr>ZEN ----- Be Present</vt:lpstr>
      <vt:lpstr>Driving - there are rules…</vt:lpstr>
      <vt:lpstr>Driving the are Speed Limits</vt:lpstr>
      <vt:lpstr>PowerPoint Presentation</vt:lpstr>
      <vt:lpstr>PowerPoint Presentation</vt:lpstr>
      <vt:lpstr>PowerPoint Presentation</vt:lpstr>
      <vt:lpstr>PowerPoint Presentation</vt:lpstr>
      <vt:lpstr>Do we have the Freedom ?</vt:lpstr>
      <vt:lpstr>PowerPoint Presentation</vt:lpstr>
      <vt:lpstr>PowerPoint Presentation</vt:lpstr>
      <vt:lpstr>Dr. Viktor Frankl concluded that</vt:lpstr>
      <vt:lpstr>We have the Freedom…</vt:lpstr>
      <vt:lpstr>PowerPoint Presentation</vt:lpstr>
      <vt:lpstr>ZEN ----- Be Present</vt:lpstr>
      <vt:lpstr>PowerPoint Presentation</vt:lpstr>
      <vt:lpstr>PowerPoint Presentation</vt:lpstr>
      <vt:lpstr>Returning to Mr. Weston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meagher</dc:creator>
  <cp:lastModifiedBy>Karine DeGrace</cp:lastModifiedBy>
  <cp:revision>29</cp:revision>
  <dcterms:created xsi:type="dcterms:W3CDTF">2007-11-22T19:33:06Z</dcterms:created>
  <dcterms:modified xsi:type="dcterms:W3CDTF">2015-05-27T23:08:17Z</dcterms:modified>
</cp:coreProperties>
</file>