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326" r:id="rId3"/>
    <p:sldId id="32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30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9" r:id="rId33"/>
    <p:sldId id="287" r:id="rId34"/>
    <p:sldId id="298" r:id="rId35"/>
    <p:sldId id="302" r:id="rId36"/>
    <p:sldId id="296" r:id="rId37"/>
    <p:sldId id="297" r:id="rId38"/>
    <p:sldId id="303" r:id="rId39"/>
    <p:sldId id="288" r:id="rId40"/>
    <p:sldId id="304" r:id="rId41"/>
    <p:sldId id="307" r:id="rId42"/>
    <p:sldId id="305" r:id="rId43"/>
    <p:sldId id="290" r:id="rId44"/>
    <p:sldId id="291" r:id="rId45"/>
    <p:sldId id="292" r:id="rId46"/>
    <p:sldId id="324" r:id="rId47"/>
    <p:sldId id="325" r:id="rId48"/>
    <p:sldId id="320" r:id="rId49"/>
    <p:sldId id="321" r:id="rId50"/>
    <p:sldId id="322" r:id="rId51"/>
    <p:sldId id="323" r:id="rId52"/>
    <p:sldId id="316" r:id="rId53"/>
    <p:sldId id="318" r:id="rId54"/>
    <p:sldId id="319" r:id="rId55"/>
    <p:sldId id="317" r:id="rId56"/>
    <p:sldId id="294" r:id="rId57"/>
    <p:sldId id="29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73043" autoAdjust="0"/>
  </p:normalViewPr>
  <p:slideViewPr>
    <p:cSldViewPr>
      <p:cViewPr varScale="1">
        <p:scale>
          <a:sx n="47" d="100"/>
          <a:sy n="47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7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2DF2-7766-49A8-8D7C-DC061D701CDE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CA3-E709-44FE-A3C4-523371F8F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slide must be visually presented to the audience AND verbalized by the speaker.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3C46F0-BC30-7342-8B9D-8729967BD91E}" type="slidenum">
              <a:rPr lang="en-CA" sz="1200">
                <a:latin typeface="Calibri" charset="0"/>
              </a:rPr>
              <a:pPr eaLnBrk="1" hangingPunct="1"/>
              <a:t>2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en-US" dirty="0" smtClean="0"/>
              <a:t>A</a:t>
            </a:r>
            <a:r>
              <a:rPr lang="fr-CA" altLang="en-US" baseline="0" dirty="0" smtClean="0"/>
              <a:t> passé trois ans dans un laboratoire…</a:t>
            </a: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7DE61-8F2A-4E70-9D10-9736CAAFA869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Camps</a:t>
            </a:r>
            <a:r>
              <a:rPr lang="en-US" altLang="en-US" baseline="0" dirty="0" smtClean="0"/>
              <a:t> de la mort</a:t>
            </a:r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BE0FE9-4825-4443-8AD9-2A2B363E6DC2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6EE954-2AA4-44A5-8467-993D06CC6168}" type="slidenum">
              <a:rPr lang="en-US" altLang="en-US" smtClean="0"/>
              <a:pPr eaLnBrk="1" hangingPunct="1"/>
              <a:t>50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/>
              <a:t>L’équie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surveille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l’attitude</a:t>
            </a:r>
            <a:r>
              <a:rPr lang="en-US" altLang="en-US" baseline="0" dirty="0" smtClean="0"/>
              <a:t> des </a:t>
            </a:r>
            <a:r>
              <a:rPr lang="en-US" altLang="en-US" baseline="0" dirty="0" err="1" smtClean="0"/>
              <a:t>autres</a:t>
            </a:r>
            <a:r>
              <a:rPr lang="en-US" altLang="en-US" baseline="0" dirty="0" smtClean="0"/>
              <a:t> – </a:t>
            </a:r>
            <a:r>
              <a:rPr lang="en-US" altLang="en-US" baseline="0" dirty="0" err="1" smtClean="0"/>
              <a:t>mais</a:t>
            </a:r>
            <a:r>
              <a:rPr lang="en-US" altLang="en-US" baseline="0" dirty="0" smtClean="0"/>
              <a:t> pour les </a:t>
            </a:r>
            <a:r>
              <a:rPr lang="en-US" altLang="en-US" baseline="0" dirty="0" err="1" smtClean="0"/>
              <a:t>médecins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ou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l’infirmière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slide must be visually presented to the audience AND verbalized by the speaker.</a:t>
            </a:r>
          </a:p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409ABD-941C-A949-98FF-A9EA00B91F61}" type="slidenum">
              <a:rPr lang="en-CA" sz="1200">
                <a:latin typeface="Calibri" charset="0"/>
              </a:rPr>
              <a:pPr eaLnBrk="1" hangingPunct="1"/>
              <a:t>3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/>
              <a:t>Réduire</a:t>
            </a:r>
            <a:r>
              <a:rPr lang="en-US" altLang="en-US" baseline="0" dirty="0" smtClean="0"/>
              <a:t> les </a:t>
            </a:r>
            <a:r>
              <a:rPr lang="en-US" altLang="en-US" baseline="0" dirty="0" err="1" smtClean="0"/>
              <a:t>erreurs</a:t>
            </a:r>
            <a:r>
              <a:rPr lang="en-US" altLang="en-US" baseline="0" dirty="0" smtClean="0"/>
              <a:t> et </a:t>
            </a:r>
            <a:r>
              <a:rPr lang="en-US" altLang="en-US" baseline="0" dirty="0" err="1" smtClean="0"/>
              <a:t>améliorer</a:t>
            </a:r>
            <a:r>
              <a:rPr lang="en-US" altLang="en-US" baseline="0" dirty="0" smtClean="0"/>
              <a:t> la </a:t>
            </a:r>
            <a:r>
              <a:rPr lang="en-US" altLang="en-US" baseline="0" dirty="0" err="1" smtClean="0"/>
              <a:t>sécurité</a:t>
            </a:r>
            <a:r>
              <a:rPr lang="en-US" altLang="en-US" baseline="0" dirty="0" smtClean="0"/>
              <a:t> des patients.</a:t>
            </a:r>
            <a:endParaRPr lang="en-US" altLang="en-US" dirty="0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E2B3CA-6E8E-4E0D-98F0-EF3317044654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5C96DB-7B60-4672-8740-736FC12B74C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Les articles </a:t>
            </a:r>
            <a:r>
              <a:rPr lang="en-US" altLang="en-US" dirty="0" err="1" smtClean="0"/>
              <a:t>médicaux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faisaient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référence</a:t>
            </a:r>
            <a:r>
              <a:rPr lang="en-US" altLang="en-US" baseline="0" dirty="0" smtClean="0"/>
              <a:t> à </a:t>
            </a:r>
            <a:r>
              <a:rPr lang="en-US" altLang="en-US" baseline="0" dirty="0" err="1" smtClean="0"/>
              <a:t>l’industrie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l’aviation</a:t>
            </a:r>
            <a:r>
              <a:rPr lang="en-US" altLang="en-US" baseline="0" dirty="0" smtClean="0"/>
              <a:t> pour </a:t>
            </a:r>
            <a:r>
              <a:rPr lang="en-US" altLang="en-US" baseline="0" dirty="0" err="1" smtClean="0"/>
              <a:t>améliorer</a:t>
            </a:r>
            <a:r>
              <a:rPr lang="en-US" altLang="en-US" baseline="0" dirty="0" smtClean="0"/>
              <a:t> la </a:t>
            </a:r>
            <a:r>
              <a:rPr lang="en-US" altLang="en-US" baseline="0" dirty="0" err="1" smtClean="0"/>
              <a:t>sécurité</a:t>
            </a:r>
            <a:r>
              <a:rPr lang="en-US" altLang="en-US" baseline="0" dirty="0" smtClean="0"/>
              <a:t>.</a:t>
            </a:r>
          </a:p>
          <a:p>
            <a:endParaRPr lang="fr-CA" altLang="en-US" baseline="0" dirty="0" smtClean="0"/>
          </a:p>
          <a:p>
            <a:r>
              <a:rPr lang="fr-CA" altLang="en-US" baseline="0" dirty="0" smtClean="0"/>
              <a:t>Les compagnies aériennes commerciales ont un dossier de sécurité stellaire : par exemple, pour chaque 1 million de départs, ils ont 1.3. dommages de la coque de l’avion.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7CA3-E709-44FE-A3C4-523371F8F1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/>
              <a:t>Ici</a:t>
            </a:r>
            <a:r>
              <a:rPr lang="en-US" altLang="en-US" dirty="0" smtClean="0"/>
              <a:t>, le </a:t>
            </a:r>
            <a:r>
              <a:rPr lang="en-US" altLang="en-US" dirty="0" err="1" smtClean="0"/>
              <a:t>cerveau</a:t>
            </a:r>
            <a:r>
              <a:rPr lang="en-US" altLang="en-US" dirty="0" smtClean="0"/>
              <a:t> se place par </a:t>
            </a:r>
            <a:r>
              <a:rPr lang="en-US" altLang="en-US" dirty="0" err="1" smtClean="0"/>
              <a:t>défaut</a:t>
            </a:r>
            <a:r>
              <a:rPr lang="en-US" altLang="en-US" dirty="0" smtClean="0"/>
              <a:t> en mode auto-</a:t>
            </a:r>
            <a:r>
              <a:rPr lang="en-US" altLang="en-US" dirty="0" err="1" smtClean="0"/>
              <a:t>pilote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afin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maintenir</a:t>
            </a:r>
            <a:r>
              <a:rPr lang="en-US" altLang="en-US" dirty="0" smtClean="0"/>
              <a:t> son rang </a:t>
            </a:r>
            <a:r>
              <a:rPr lang="en-US" altLang="en-US" dirty="0" err="1" smtClean="0"/>
              <a:t>parmi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nos</a:t>
            </a:r>
            <a:r>
              <a:rPr lang="en-US" altLang="en-US" dirty="0" smtClean="0"/>
              <a:t> pairs.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DF2DA3-FE39-4519-A2D6-09B37571E8C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F8CA5A-CA66-49CF-B649-1D09F164C888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baseline="0" dirty="0" smtClean="0"/>
              <a:t> disciplines et Osler </a:t>
            </a:r>
            <a:r>
              <a:rPr lang="en-US" baseline="0" dirty="0" err="1" smtClean="0"/>
              <a:t>chinois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7CA3-E709-44FE-A3C4-523371F8F1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doute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souvent</a:t>
            </a:r>
            <a:r>
              <a:rPr lang="en-US" altLang="en-US" baseline="0" dirty="0" smtClean="0"/>
              <a:t> le dernier </a:t>
            </a:r>
            <a:r>
              <a:rPr lang="en-US" altLang="en-US" baseline="0" dirty="0" err="1" smtClean="0"/>
              <a:t>panneau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sur</a:t>
            </a:r>
            <a:r>
              <a:rPr lang="en-US" altLang="en-US" baseline="0" dirty="0" smtClean="0"/>
              <a:t> la route de </a:t>
            </a:r>
            <a:r>
              <a:rPr lang="en-US" altLang="en-US" baseline="0" dirty="0" err="1" smtClean="0"/>
              <a:t>l’erreur</a:t>
            </a:r>
            <a:endParaRPr lang="en-US" alt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22B904-D718-4C6F-8B93-B146412FB89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F2AF-8CF8-4F07-8EBA-357552BD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971A56-5C9C-4F08-908A-18FD284DE34C}" type="datetimeFigureOut">
              <a:rPr lang="en-US" smtClean="0"/>
              <a:pPr/>
              <a:t>15-05-27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4E8E97-787C-45B1-8FAD-C73E0346E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wererrors.com/wp-content/uploads/2014/01/verbal_cues.png" TargetMode="Externa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50" y="1600200"/>
            <a:ext cx="2941299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06700"/>
            <a:ext cx="1524000" cy="229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9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Étude au Iowa</a:t>
            </a:r>
            <a:endParaRPr lang="en-CA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7209"/>
            <a:ext cx="8229600" cy="13345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4211638" cy="274638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The Journal of Family  Practice, Vol. 40, No.4(Apr), 1995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595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fr-CA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Les médecins regardaient ici</a:t>
            </a:r>
            <a:endParaRPr lang="en-US" sz="36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59" name="Picture 4" descr="BMJPla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40" y="1600200"/>
            <a:ext cx="3248919" cy="4708525"/>
          </a:xfrm>
          <a:noFill/>
        </p:spPr>
      </p:pic>
    </p:spTree>
    <p:extLst>
      <p:ext uri="{BB962C8B-B14F-4D97-AF65-F5344CB8AC3E}">
        <p14:creationId xmlns:p14="http://schemas.microsoft.com/office/powerpoint/2010/main" val="174137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irline_safety_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0"/>
          <a:stretch>
            <a:fillRect/>
          </a:stretch>
        </p:blipFill>
        <p:spPr bwMode="auto">
          <a:xfrm>
            <a:off x="0" y="7620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54674"/>
      </p:ext>
    </p:extLst>
  </p:cSld>
  <p:clrMapOvr>
    <a:masterClrMapping/>
  </p:clrMapOvr>
  <p:transition xmlns:p14="http://schemas.microsoft.com/office/powerpoint/2010/main" spd="slow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IMG_27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5150"/>
          </a:xfrm>
          <a:noFill/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4400" b="1">
                <a:solidFill>
                  <a:schemeClr val="bg1"/>
                </a:solidFill>
              </a:rPr>
              <a:t>Moncton Flight College</a:t>
            </a:r>
          </a:p>
        </p:txBody>
      </p:sp>
    </p:spTree>
    <p:extLst>
      <p:ext uri="{BB962C8B-B14F-4D97-AF65-F5344CB8AC3E}">
        <p14:creationId xmlns:p14="http://schemas.microsoft.com/office/powerpoint/2010/main" val="4575082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dont</a:t>
            </a:r>
            <a:r>
              <a:rPr lang="en-US" dirty="0" smtClean="0"/>
              <a:t>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discuter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Les 3 obstacles à un bon </a:t>
            </a:r>
            <a:r>
              <a:rPr lang="en-US" altLang="en-US" dirty="0" err="1" smtClean="0"/>
              <a:t>jugement</a:t>
            </a:r>
            <a:endParaRPr lang="en-US" altLang="en-US" dirty="0" smtClean="0"/>
          </a:p>
          <a:p>
            <a:r>
              <a:rPr lang="fr-CA" altLang="en-US" dirty="0" smtClean="0"/>
              <a:t>Un algorithme permettant de les résoudre</a:t>
            </a:r>
            <a:endParaRPr lang="en-US" altLang="en-US" dirty="0" smtClean="0"/>
          </a:p>
          <a:p>
            <a:r>
              <a:rPr lang="en-US" altLang="en-US" dirty="0" err="1" smtClean="0"/>
              <a:t>L’importance</a:t>
            </a:r>
            <a:r>
              <a:rPr lang="en-US" altLang="en-US" dirty="0" smtClean="0"/>
              <a:t> du </a:t>
            </a:r>
            <a:r>
              <a:rPr lang="en-US" altLang="en-US" dirty="0" err="1" smtClean="0"/>
              <a:t>doute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notre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pratique</a:t>
            </a:r>
            <a:endParaRPr lang="en-US" altLang="en-US" dirty="0" smtClean="0"/>
          </a:p>
          <a:p>
            <a:r>
              <a:rPr lang="fr-CA" altLang="en-US" dirty="0" smtClean="0"/>
              <a:t>Être attentif à la tâche à accomplir – micro-vacances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032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Les </a:t>
            </a:r>
            <a:r>
              <a:rPr lang="en-US" dirty="0" err="1" smtClean="0"/>
              <a:t>trois</a:t>
            </a:r>
            <a:r>
              <a:rPr lang="en-US" dirty="0" smtClean="0"/>
              <a:t> obstacles à un bon </a:t>
            </a:r>
            <a:r>
              <a:rPr lang="en-US" dirty="0" err="1" smtClean="0"/>
              <a:t>jugement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 </a:t>
            </a:r>
            <a:r>
              <a:rPr lang="en-US" altLang="en-US" dirty="0" err="1" smtClean="0"/>
              <a:t>dépêcher</a:t>
            </a:r>
            <a:endParaRPr lang="en-US" altLang="en-US" dirty="0" smtClean="0"/>
          </a:p>
          <a:p>
            <a:r>
              <a:rPr lang="fr-CA" altLang="en-US" dirty="0" smtClean="0"/>
              <a:t>L’égoïsme </a:t>
            </a:r>
            <a:endParaRPr lang="en-US" altLang="en-US" dirty="0" smtClean="0"/>
          </a:p>
          <a:p>
            <a:r>
              <a:rPr lang="en-US" altLang="en-US" dirty="0" err="1" smtClean="0"/>
              <a:t>Apathie</a:t>
            </a:r>
            <a:r>
              <a:rPr lang="en-US" altLang="en-US" dirty="0" smtClean="0"/>
              <a:t> – fatigue - </a:t>
            </a:r>
            <a:r>
              <a:rPr lang="en-US" altLang="en-US" dirty="0" err="1" smtClean="0"/>
              <a:t>démission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38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Attitudes </a:t>
            </a:r>
            <a:r>
              <a:rPr lang="en-US" dirty="0" err="1" smtClean="0"/>
              <a:t>dangereuses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“Iowa Family Physician Study”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 smtClean="0"/>
          </a:p>
          <a:p>
            <a:r>
              <a:rPr lang="en-CA" altLang="en-US" dirty="0" err="1" smtClean="0"/>
              <a:t>Quand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ils</a:t>
            </a:r>
            <a:r>
              <a:rPr lang="en-CA" altLang="en-US" dirty="0" smtClean="0"/>
              <a:t> font </a:t>
            </a:r>
            <a:r>
              <a:rPr lang="en-CA" altLang="en-US" dirty="0" err="1" smtClean="0"/>
              <a:t>leurs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erreurs</a:t>
            </a:r>
            <a:r>
              <a:rPr lang="en-CA" altLang="en-US" dirty="0" smtClean="0"/>
              <a:t> les plus </a:t>
            </a:r>
            <a:r>
              <a:rPr lang="en-CA" altLang="en-US" dirty="0" err="1" smtClean="0"/>
              <a:t>mémorables</a:t>
            </a:r>
            <a:r>
              <a:rPr lang="en-CA" altLang="en-US" dirty="0" smtClean="0"/>
              <a:t>,</a:t>
            </a:r>
            <a:endParaRPr lang="en-CA" altLang="en-US" dirty="0"/>
          </a:p>
          <a:p>
            <a:endParaRPr lang="en-CA" altLang="en-US" dirty="0" smtClean="0"/>
          </a:p>
          <a:p>
            <a:r>
              <a:rPr lang="en-CA" altLang="en-US" dirty="0" smtClean="0"/>
              <a:t>91 </a:t>
            </a:r>
            <a:r>
              <a:rPr lang="en-CA" altLang="en-US" dirty="0"/>
              <a:t>% </a:t>
            </a:r>
            <a:r>
              <a:rPr lang="en-CA" altLang="en-US" dirty="0" smtClean="0"/>
              <a:t>des </a:t>
            </a:r>
            <a:r>
              <a:rPr lang="en-CA" altLang="en-US" dirty="0" err="1" smtClean="0"/>
              <a:t>médecins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ont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dit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qu’ils</a:t>
            </a:r>
            <a:r>
              <a:rPr lang="en-CA" altLang="en-US" dirty="0" smtClean="0"/>
              <a:t> se </a:t>
            </a:r>
            <a:r>
              <a:rPr lang="en-CA" altLang="en-US" dirty="0" err="1" smtClean="0"/>
              <a:t>sentaient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pressés</a:t>
            </a:r>
            <a:endParaRPr lang="en-CA" altLang="en-US" dirty="0" smtClean="0"/>
          </a:p>
          <a:p>
            <a:r>
              <a:rPr lang="en-CA" altLang="en-US" dirty="0" smtClean="0"/>
              <a:t>30</a:t>
            </a:r>
            <a:r>
              <a:rPr lang="en-CA" altLang="en-US" dirty="0"/>
              <a:t>% </a:t>
            </a:r>
            <a:r>
              <a:rPr lang="en-CA" altLang="en-US" dirty="0" smtClean="0"/>
              <a:t>se </a:t>
            </a:r>
            <a:r>
              <a:rPr lang="en-CA" altLang="en-US" dirty="0" err="1" smtClean="0"/>
              <a:t>sentaient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fatigués</a:t>
            </a:r>
            <a:endParaRPr lang="en-CA" altLang="en-US" dirty="0" smtClean="0"/>
          </a:p>
          <a:p>
            <a:r>
              <a:rPr lang="en-CA" altLang="en-US" dirty="0"/>
              <a:t>28% 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estiment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qu’ils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ont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atteint</a:t>
            </a:r>
            <a:r>
              <a:rPr lang="en-CA" altLang="en-US" dirty="0" smtClean="0"/>
              <a:t> au-</a:t>
            </a:r>
            <a:r>
              <a:rPr lang="en-CA" altLang="en-US" dirty="0" err="1" smtClean="0"/>
              <a:t>delà</a:t>
            </a:r>
            <a:r>
              <a:rPr lang="en-CA" altLang="en-US" dirty="0" smtClean="0"/>
              <a:t> de </a:t>
            </a:r>
            <a:r>
              <a:rPr lang="en-CA" altLang="en-US" dirty="0" err="1" smtClean="0"/>
              <a:t>leurs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capacités</a:t>
            </a:r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37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 de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l’égoïsme</a:t>
            </a:r>
            <a:endParaRPr lang="en-US" sz="36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i="1" dirty="0" smtClean="0"/>
              <a:t>“Je </a:t>
            </a:r>
            <a:r>
              <a:rPr lang="en-US" altLang="en-US" sz="2800" i="1" dirty="0" err="1" smtClean="0"/>
              <a:t>craignais</a:t>
            </a:r>
            <a:r>
              <a:rPr lang="en-US" altLang="en-US" sz="2800" i="1" dirty="0" smtClean="0"/>
              <a:t> de </a:t>
            </a:r>
            <a:r>
              <a:rPr lang="en-US" altLang="en-US" sz="2800" i="1" dirty="0" err="1" smtClean="0"/>
              <a:t>paraitre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aussi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incompétent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que</a:t>
            </a:r>
            <a:r>
              <a:rPr lang="en-US" altLang="en-US" sz="2800" i="1" dirty="0" smtClean="0"/>
              <a:t> je </a:t>
            </a:r>
            <a:r>
              <a:rPr lang="en-US" altLang="en-US" sz="2800" i="1" dirty="0" err="1" smtClean="0"/>
              <a:t>l’étais</a:t>
            </a:r>
            <a:r>
              <a:rPr lang="en-US" altLang="en-US" i="1" dirty="0" smtClean="0"/>
              <a:t>, de </a:t>
            </a:r>
            <a:r>
              <a:rPr lang="en-US" altLang="en-US" i="1" dirty="0" err="1" smtClean="0"/>
              <a:t>sorte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que</a:t>
            </a:r>
            <a:r>
              <a:rPr lang="en-US" altLang="en-US" i="1" dirty="0" smtClean="0"/>
              <a:t> je ne </a:t>
            </a:r>
            <a:r>
              <a:rPr lang="en-US" altLang="en-US" i="1" dirty="0" err="1" smtClean="0"/>
              <a:t>sentais</a:t>
            </a:r>
            <a:r>
              <a:rPr lang="en-US" altLang="en-US" i="1" dirty="0" smtClean="0"/>
              <a:t> pas </a:t>
            </a:r>
            <a:r>
              <a:rPr lang="en-US" altLang="en-US" i="1" dirty="0" err="1" smtClean="0"/>
              <a:t>que</a:t>
            </a:r>
            <a:r>
              <a:rPr lang="en-US" altLang="en-US" i="1" dirty="0" smtClean="0"/>
              <a:t> je </a:t>
            </a:r>
            <a:r>
              <a:rPr lang="en-US" altLang="en-US" i="1" dirty="0" err="1" smtClean="0"/>
              <a:t>pouvais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appeller</a:t>
            </a:r>
            <a:r>
              <a:rPr lang="en-US" altLang="en-US" i="1" dirty="0" smtClean="0"/>
              <a:t> les gens qui </a:t>
            </a:r>
            <a:r>
              <a:rPr lang="en-US" altLang="en-US" i="1" dirty="0" err="1" smtClean="0"/>
              <a:t>devaient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vraiment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m’aider</a:t>
            </a:r>
            <a:r>
              <a:rPr lang="en-US" altLang="en-US" i="1" dirty="0" smtClean="0"/>
              <a:t>. Je </a:t>
            </a:r>
            <a:r>
              <a:rPr lang="en-US" altLang="en-US" i="1" dirty="0" err="1" smtClean="0"/>
              <a:t>n’étais</a:t>
            </a:r>
            <a:r>
              <a:rPr lang="en-US" altLang="en-US" i="1" dirty="0" smtClean="0"/>
              <a:t> pas </a:t>
            </a:r>
            <a:r>
              <a:rPr lang="en-US" altLang="en-US" i="1" dirty="0" err="1" smtClean="0"/>
              <a:t>censé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appeler</a:t>
            </a:r>
            <a:r>
              <a:rPr lang="en-US" altLang="en-US" i="1" dirty="0" smtClean="0"/>
              <a:t>. </a:t>
            </a:r>
            <a:r>
              <a:rPr lang="en-US" altLang="en-US" i="1" dirty="0" err="1" smtClean="0"/>
              <a:t>Cela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était</a:t>
            </a:r>
            <a:r>
              <a:rPr lang="en-US" altLang="en-US" i="1" dirty="0" smtClean="0"/>
              <a:t> un </a:t>
            </a:r>
            <a:r>
              <a:rPr lang="en-US" altLang="en-US" i="1" dirty="0" err="1" smtClean="0"/>
              <a:t>signe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que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vous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étiez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une</a:t>
            </a:r>
            <a:r>
              <a:rPr lang="en-US" altLang="en-US" i="1" dirty="0" smtClean="0"/>
              <a:t> “</a:t>
            </a:r>
            <a:r>
              <a:rPr lang="en-US" altLang="en-US" i="1" dirty="0" err="1" smtClean="0"/>
              <a:t>mauviette</a:t>
            </a:r>
            <a:r>
              <a:rPr lang="en-US" altLang="en-US" sz="2800" i="1" dirty="0" smtClean="0"/>
              <a:t>”.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i="1" dirty="0"/>
          </a:p>
          <a:p>
            <a:pPr eaLnBrk="1" hangingPunct="1">
              <a:buFont typeface="Wingdings" pitchFamily="2" charset="2"/>
              <a:buChar char="§"/>
            </a:pPr>
            <a:endParaRPr lang="en-US" altLang="en-US" sz="2800" i="1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L’homme</a:t>
            </a:r>
            <a:r>
              <a:rPr lang="en-US" dirty="0" smtClean="0"/>
              <a:t> </a:t>
            </a:r>
            <a:r>
              <a:rPr lang="en-US" dirty="0" err="1" smtClean="0"/>
              <a:t>devient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à </a:t>
            </a:r>
            <a:r>
              <a:rPr lang="en-US" dirty="0" err="1" smtClean="0"/>
              <a:t>travers</a:t>
            </a:r>
            <a:r>
              <a:rPr lang="en-US" dirty="0" smtClean="0"/>
              <a:t> la </a:t>
            </a:r>
            <a:r>
              <a:rPr lang="en-US" dirty="0" err="1" smtClean="0"/>
              <a:t>réalisation</a:t>
            </a:r>
            <a:r>
              <a:rPr lang="en-US" dirty="0" smtClean="0"/>
              <a:t> de son </a:t>
            </a:r>
            <a:r>
              <a:rPr lang="en-US" dirty="0" err="1" smtClean="0"/>
              <a:t>néant</a:t>
            </a:r>
            <a:r>
              <a:rPr lang="en-US" dirty="0" smtClean="0"/>
              <a:t>.   </a:t>
            </a:r>
            <a:r>
              <a:rPr lang="en-US" dirty="0"/>
              <a:t>Sartre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2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Les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trois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barrières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sont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…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5" y="2383034"/>
            <a:ext cx="4571429" cy="3142857"/>
          </a:xfrm>
          <a:noFill/>
        </p:spPr>
      </p:pic>
    </p:spTree>
    <p:extLst>
      <p:ext uri="{BB962C8B-B14F-4D97-AF65-F5344CB8AC3E}">
        <p14:creationId xmlns:p14="http://schemas.microsoft.com/office/powerpoint/2010/main" val="16067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79388" y="414338"/>
            <a:ext cx="8785225" cy="1143000"/>
          </a:xfrm>
        </p:spPr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Divulgation du présentateur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/>
            <a:r>
              <a:rPr lang="fr-CA" sz="2400" b="1">
                <a:solidFill>
                  <a:srgbClr val="000000"/>
                </a:solidFill>
                <a:latin typeface="Calibri" charset="0"/>
              </a:rPr>
              <a:t>Présentateur : </a:t>
            </a:r>
            <a:r>
              <a:rPr lang="en-CA" sz="2400">
                <a:solidFill>
                  <a:srgbClr val="000000"/>
                </a:solidFill>
                <a:latin typeface="Calibri" charset="0"/>
              </a:rPr>
              <a:t>John Mary Meagher</a:t>
            </a:r>
          </a:p>
          <a:p>
            <a:pPr eaLnBrk="1" hangingPunct="1"/>
            <a:endParaRPr lang="fr-CA" sz="2400" b="1">
              <a:latin typeface="Calibri" charset="0"/>
            </a:endParaRPr>
          </a:p>
          <a:p>
            <a:pPr eaLnBrk="1" hangingPunct="1"/>
            <a:r>
              <a:rPr lang="fr-CA" sz="2400" b="1">
                <a:latin typeface="Calibri" charset="0"/>
              </a:rPr>
              <a:t>Relations avec des intérêts commerciaux 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fr-CA" sz="2000" b="1">
                <a:solidFill>
                  <a:srgbClr val="000000"/>
                </a:solidFill>
                <a:latin typeface="Calibri" charset="0"/>
              </a:rPr>
              <a:t>AUCUNE</a:t>
            </a:r>
            <a:endParaRPr lang="fr-CA" sz="200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endParaRPr lang="fr-CA" sz="240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fr-CA" sz="2400">
              <a:latin typeface="Calibri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388" y="1905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>
                <a:solidFill>
                  <a:schemeClr val="accent2"/>
                </a:solidFill>
                <a:latin typeface="Calibri" charset="0"/>
              </a:rPr>
              <a:t>Modèles conflit d’intérêt CMFC : Diapo 1</a:t>
            </a:r>
          </a:p>
        </p:txBody>
      </p:sp>
    </p:spTree>
    <p:extLst>
      <p:ext uri="{BB962C8B-B14F-4D97-AF65-F5344CB8AC3E}">
        <p14:creationId xmlns:p14="http://schemas.microsoft.com/office/powerpoint/2010/main" val="269575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581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30527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7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-0.02777 -0.00093 -0.04496 0.00231 -0.06805 -0.00417 C -0.0802 -0.00764 -0.09027 -0.01575 -0.10138 -0.02223 C -0.10902 -0.02663 -0.11788 -0.03079 -0.12569 -0.0345 C -0.13437 -0.03843 -0.14218 -0.04538 -0.15138 -0.04862 C -0.16128 -0.05695 -0.17291 -0.05811 -0.18333 -0.06482 C -0.19218 -0.07061 -0.18732 -0.06783 -0.19843 -0.07292 C -0.20052 -0.07385 -0.20243 -0.0757 -0.20451 -0.07686 C -0.20694 -0.07825 -0.20954 -0.07963 -0.21215 -0.08079 C -0.21406 -0.08172 -0.21614 -0.08218 -0.21805 -0.08288 C -0.21961 -0.08357 -0.22274 -0.08496 -0.22274 -0.0849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261 -0.00023 0.025 -0.00069 0.03333 -0.00393 C 0.0474 -0.00949 0.06059 -0.01805 0.07431 -0.0243 C 0.08142 -0.03125 0.08906 -0.03727 0.09705 -0.04236 C 0.10139 -0.04838 0.11458 -0.0618 0.12136 -0.06458 C 0.12795 -0.07338 0.13646 -0.07778 0.14392 -0.08495 C 0.15122 -0.0919 0.14583 -0.09005 0.15313 -0.09491 C 0.16181 -0.10069 0.1533 -0.09213 0.16372 -0.10092 C 0.16962 -0.10579 0.17396 -0.11088 0.18038 -0.11505 C 0.18403 -0.12014 0.18594 -0.12292 0.19097 -0.12523 C 0.19479 -0.14028 0.21059 -0.1456 0.21979 -0.15347 C 0.22413 -0.1625 0.2309 -0.16296 0.23802 -0.16759 C 0.24219 -0.17361 0.24722 -0.17801 0.25156 -0.1838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Un </a:t>
            </a:r>
            <a:r>
              <a:rPr lang="en-US" dirty="0" err="1" smtClean="0"/>
              <a:t>signe</a:t>
            </a:r>
            <a:r>
              <a:rPr lang="en-US" dirty="0" smtClean="0"/>
              <a:t> vital </a:t>
            </a:r>
            <a:r>
              <a:rPr lang="en-US" dirty="0" err="1" smtClean="0"/>
              <a:t>afin</a:t>
            </a:r>
            <a:r>
              <a:rPr lang="en-US" dirty="0" smtClean="0"/>
              <a:t> de savoir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 </a:t>
            </a:r>
            <a:r>
              <a:rPr lang="en-US" dirty="0" err="1" smtClean="0"/>
              <a:t>sommes</a:t>
            </a:r>
            <a:r>
              <a:rPr lang="en-US" dirty="0" smtClean="0"/>
              <a:t> plus </a:t>
            </a:r>
            <a:r>
              <a:rPr lang="en-US" dirty="0" err="1" smtClean="0"/>
              <a:t>sujets</a:t>
            </a:r>
            <a:r>
              <a:rPr lang="en-US" dirty="0" smtClean="0"/>
              <a:t> aux </a:t>
            </a:r>
            <a:r>
              <a:rPr lang="en-US" dirty="0" err="1" smtClean="0"/>
              <a:t>erreurs</a:t>
            </a:r>
            <a:endParaRPr lang="en-US" dirty="0"/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50" y="3149721"/>
            <a:ext cx="6322100" cy="1609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0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Contraction </a:t>
            </a:r>
            <a:r>
              <a:rPr lang="en-US" dirty="0" err="1" smtClean="0"/>
              <a:t>ventriculaire</a:t>
            </a:r>
            <a:r>
              <a:rPr lang="en-US" dirty="0" smtClean="0"/>
              <a:t> </a:t>
            </a:r>
            <a:r>
              <a:rPr lang="en-US" dirty="0" err="1" smtClean="0"/>
              <a:t>prématurée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irritabilité</a:t>
            </a:r>
            <a:endParaRPr lang="en-US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16" y="3213734"/>
            <a:ext cx="6553768" cy="1481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3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95263"/>
            <a:ext cx="5924550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Le </a:t>
            </a:r>
            <a:r>
              <a:rPr lang="en-US" dirty="0" err="1" smtClean="0"/>
              <a:t>doute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A-t-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valeur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indigne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l’homme</a:t>
            </a:r>
            <a:r>
              <a:rPr lang="en-US" altLang="en-US" dirty="0" smtClean="0"/>
              <a:t>?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“SI QUELQUE CHOSE N’A PAS L’AIR OU NE SEMBLE PAS BIEN, IL NE L’EST PROBABLEMENT PAS !” – Manuel CRM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88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Les </a:t>
            </a:r>
            <a:r>
              <a:rPr lang="en-US" dirty="0" err="1" smtClean="0"/>
              <a:t>lettres</a:t>
            </a:r>
            <a:r>
              <a:rPr lang="en-US" dirty="0" smtClean="0"/>
              <a:t> </a:t>
            </a:r>
            <a:r>
              <a:rPr lang="en-US" dirty="0" err="1" smtClean="0"/>
              <a:t>suivantes</a:t>
            </a:r>
            <a:r>
              <a:rPr lang="en-US" dirty="0" smtClean="0"/>
              <a:t> </a:t>
            </a:r>
            <a:r>
              <a:rPr lang="en-US" dirty="0" err="1" smtClean="0"/>
              <a:t>sont-elles</a:t>
            </a:r>
            <a:r>
              <a:rPr lang="en-US" dirty="0" smtClean="0"/>
              <a:t> au-</a:t>
            </a:r>
            <a:r>
              <a:rPr lang="en-US" dirty="0" err="1" smtClean="0"/>
              <a:t>dessus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au-</a:t>
            </a:r>
            <a:r>
              <a:rPr lang="en-US" dirty="0" err="1" smtClean="0"/>
              <a:t>dessous</a:t>
            </a:r>
            <a:r>
              <a:rPr lang="en-US" dirty="0" smtClean="0"/>
              <a:t>, et </a:t>
            </a:r>
            <a:r>
              <a:rPr lang="en-US" dirty="0" err="1" smtClean="0"/>
              <a:t>pourquoi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A               EF</a:t>
                </a:r>
              </a:p>
              <a:p>
                <a14:m>
                  <m:oMath xmlns="" xmlns:m="http://schemas.openxmlformats.org/officeDocument/2006/math">
                    <m:r>
                      <a:rPr lang="en-US" altLang="en-US" i="1" dirty="0" smtClean="0">
                        <a:latin typeface="Cambria Math"/>
                        <a:cs typeface="Arial"/>
                      </a:rPr>
                      <m:t>−−−−−−−−−−−−−</m:t>
                    </m:r>
                    <m:r>
                      <a:rPr lang="en-US" altLang="en-US" sz="4400" i="1" dirty="0" smtClean="0">
                        <a:latin typeface="Cambria Math"/>
                        <a:cs typeface="Arial"/>
                      </a:rPr>
                      <m:t>→</m:t>
                    </m:r>
                  </m:oMath>
                </a14:m>
                <a:endParaRPr lang="en-US" altLang="en-US" sz="4400" dirty="0" smtClean="0"/>
              </a:p>
              <a:p>
                <a:r>
                  <a:rPr lang="en-US" altLang="en-US" dirty="0" smtClean="0"/>
                  <a:t>      BCD</a:t>
                </a:r>
              </a:p>
            </p:txBody>
          </p:sp>
        </mc:Choice>
        <mc:Fallback xmlns="">
          <p:sp>
            <p:nvSpPr>
              <p:cNvPr id="337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11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 force du </a:t>
            </a:r>
            <a:r>
              <a:rPr lang="en-US" dirty="0" err="1" smtClean="0"/>
              <a:t>doute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Premier </a:t>
            </a:r>
            <a:r>
              <a:rPr lang="en-US" altLang="en-US" i="1" dirty="0" err="1" smtClean="0"/>
              <a:t>officier</a:t>
            </a:r>
            <a:r>
              <a:rPr lang="en-US" altLang="en-US" i="1" dirty="0" smtClean="0"/>
              <a:t>: “</a:t>
            </a:r>
            <a:r>
              <a:rPr lang="en-US" altLang="en-US" i="1" dirty="0" err="1" smtClean="0"/>
              <a:t>Euh</a:t>
            </a:r>
            <a:r>
              <a:rPr lang="en-US" altLang="en-US" i="1" dirty="0" smtClean="0"/>
              <a:t>, </a:t>
            </a:r>
            <a:r>
              <a:rPr lang="en-US" altLang="en-US" i="1" dirty="0" err="1" smtClean="0"/>
              <a:t>où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allons</a:t>
            </a:r>
            <a:r>
              <a:rPr lang="en-US" altLang="en-US" i="1" dirty="0" smtClean="0"/>
              <a:t>-nous…</a:t>
            </a:r>
            <a:r>
              <a:rPr lang="en-US" altLang="en-US" i="1" dirty="0" err="1" smtClean="0"/>
              <a:t>allons</a:t>
            </a:r>
            <a:r>
              <a:rPr lang="en-US" altLang="en-US" i="1" dirty="0" smtClean="0"/>
              <a:t>-nous à….”</a:t>
            </a:r>
            <a:endParaRPr lang="en-US" altLang="en-US" dirty="0" smtClean="0"/>
          </a:p>
          <a:p>
            <a:r>
              <a:rPr lang="en-US" altLang="en-US" i="1" dirty="0" err="1" smtClean="0"/>
              <a:t>Capitaine</a:t>
            </a:r>
            <a:r>
              <a:rPr lang="en-US" altLang="en-US" i="1" dirty="0" smtClean="0"/>
              <a:t>: “Nous </a:t>
            </a:r>
            <a:r>
              <a:rPr lang="en-US" altLang="en-US" i="1" dirty="0" err="1" smtClean="0"/>
              <a:t>allons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droit</a:t>
            </a:r>
            <a:r>
              <a:rPr lang="en-US" altLang="en-US" i="1" dirty="0" smtClean="0"/>
              <a:t> à, </a:t>
            </a:r>
            <a:r>
              <a:rPr lang="en-US" altLang="en-US" i="1" dirty="0" err="1" smtClean="0"/>
              <a:t>euh</a:t>
            </a:r>
            <a:r>
              <a:rPr lang="en-US" altLang="en-US" i="1" dirty="0" smtClean="0"/>
              <a:t>, </a:t>
            </a:r>
            <a:r>
              <a:rPr lang="en-US" altLang="en-US" i="1" dirty="0" err="1" smtClean="0"/>
              <a:t>Tulua</a:t>
            </a:r>
            <a:r>
              <a:rPr lang="en-US" altLang="en-US" i="1" dirty="0" smtClean="0"/>
              <a:t> tout </a:t>
            </a:r>
            <a:r>
              <a:rPr lang="en-US" altLang="en-US" i="1" dirty="0" err="1" smtClean="0"/>
              <a:t>d’abord</a:t>
            </a:r>
            <a:r>
              <a:rPr lang="en-US" altLang="en-US" i="1" dirty="0" smtClean="0"/>
              <a:t>. OK?”</a:t>
            </a:r>
            <a:endParaRPr lang="en-US" altLang="en-US" dirty="0" smtClean="0"/>
          </a:p>
          <a:p>
            <a:r>
              <a:rPr lang="en-US" altLang="en-US" i="1" dirty="0" err="1" smtClean="0"/>
              <a:t>Quelques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secondes</a:t>
            </a:r>
            <a:r>
              <a:rPr lang="en-US" altLang="en-US" i="1" dirty="0" smtClean="0"/>
              <a:t> plus </a:t>
            </a:r>
            <a:r>
              <a:rPr lang="en-US" altLang="en-US" i="1" dirty="0" err="1" smtClean="0"/>
              <a:t>tard</a:t>
            </a:r>
            <a:r>
              <a:rPr lang="en-US" altLang="en-US" i="1" dirty="0" smtClean="0"/>
              <a:t>, le </a:t>
            </a:r>
            <a:r>
              <a:rPr lang="en-US" altLang="en-US" i="1" dirty="0" err="1" smtClean="0"/>
              <a:t>capitaine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identifie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Tulua</a:t>
            </a:r>
            <a:r>
              <a:rPr lang="en-US" altLang="en-US" i="1" dirty="0" smtClean="0"/>
              <a:t>.</a:t>
            </a:r>
            <a:endParaRPr lang="en-US" altLang="en-US" dirty="0" smtClean="0"/>
          </a:p>
          <a:p>
            <a:r>
              <a:rPr lang="en-US" altLang="en-US" i="1" dirty="0" err="1" smtClean="0"/>
              <a:t>Capitaine</a:t>
            </a:r>
            <a:r>
              <a:rPr lang="en-US" altLang="en-US" i="1" dirty="0" smtClean="0"/>
              <a:t>: “</a:t>
            </a:r>
            <a:r>
              <a:rPr lang="en-US" altLang="en-US" i="1" dirty="0" err="1" smtClean="0"/>
              <a:t>Ceci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n’a</a:t>
            </a:r>
            <a:r>
              <a:rPr lang="en-US" altLang="en-US" i="1" dirty="0" smtClean="0"/>
              <a:t> pas </a:t>
            </a:r>
            <a:r>
              <a:rPr lang="en-US" altLang="en-US" i="1" dirty="0" err="1" smtClean="0"/>
              <a:t>l’air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juste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sur</a:t>
            </a:r>
            <a:r>
              <a:rPr lang="en-US" altLang="en-US" i="1" dirty="0" smtClean="0"/>
              <a:t> la </a:t>
            </a:r>
            <a:r>
              <a:rPr lang="en-US" altLang="en-US" i="1" dirty="0" err="1" smtClean="0"/>
              <a:t>mienne</a:t>
            </a:r>
            <a:r>
              <a:rPr lang="en-US" altLang="en-US" i="1" dirty="0" smtClean="0"/>
              <a:t>. Je ne sais pas </a:t>
            </a:r>
            <a:r>
              <a:rPr lang="en-US" altLang="en-US" i="1" dirty="0" err="1" smtClean="0"/>
              <a:t>pourquoi</a:t>
            </a:r>
            <a:r>
              <a:rPr lang="en-US" altLang="en-US" i="1" dirty="0" smtClean="0"/>
              <a:t>.”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2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 force du </a:t>
            </a:r>
            <a:r>
              <a:rPr lang="en-US" dirty="0" err="1" smtClean="0"/>
              <a:t>doute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 </a:t>
            </a:r>
            <a:endParaRPr lang="en-US" altLang="en-US" dirty="0" smtClean="0"/>
          </a:p>
          <a:p>
            <a:r>
              <a:rPr lang="en-US" altLang="en-US" dirty="0" smtClean="0"/>
              <a:t> “</a:t>
            </a:r>
            <a:r>
              <a:rPr lang="en-US" altLang="en-US" dirty="0" err="1" smtClean="0"/>
              <a:t>L’ingénieur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demande</a:t>
            </a:r>
            <a:r>
              <a:rPr lang="en-US" altLang="en-US" dirty="0" smtClean="0"/>
              <a:t> au </a:t>
            </a:r>
            <a:r>
              <a:rPr lang="en-US" altLang="en-US" dirty="0" err="1" smtClean="0"/>
              <a:t>capitaine</a:t>
            </a:r>
            <a:r>
              <a:rPr lang="en-US" altLang="en-US" dirty="0" smtClean="0"/>
              <a:t>; `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n’est</a:t>
            </a:r>
            <a:r>
              <a:rPr lang="en-US" altLang="en-US" dirty="0" smtClean="0"/>
              <a:t> pas </a:t>
            </a:r>
            <a:r>
              <a:rPr lang="en-US" altLang="en-US" dirty="0" err="1" smtClean="0"/>
              <a:t>clair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alors</a:t>
            </a:r>
            <a:r>
              <a:rPr lang="en-US" altLang="en-US" dirty="0" smtClean="0"/>
              <a:t>?’ </a:t>
            </a:r>
          </a:p>
          <a:p>
            <a:r>
              <a:rPr lang="en-US" altLang="en-US" dirty="0" smtClean="0"/>
              <a:t>Après </a:t>
            </a:r>
            <a:r>
              <a:rPr lang="en-US" altLang="en-US" dirty="0" err="1" smtClean="0"/>
              <a:t>avoir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répété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</a:t>
            </a:r>
            <a:r>
              <a:rPr lang="en-US" altLang="en-US" dirty="0" smtClean="0"/>
              <a:t> question le </a:t>
            </a:r>
            <a:r>
              <a:rPr lang="en-US" altLang="en-US" dirty="0" err="1" smtClean="0"/>
              <a:t>capitaine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répond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catégoriquement</a:t>
            </a:r>
            <a:r>
              <a:rPr lang="en-US" altLang="en-US" dirty="0" smtClean="0"/>
              <a:t>, `Oh, </a:t>
            </a:r>
            <a:r>
              <a:rPr lang="en-US" altLang="en-US" dirty="0" err="1" smtClean="0"/>
              <a:t>oui</a:t>
            </a:r>
            <a:r>
              <a:rPr lang="en-US" altLang="en-US" dirty="0" smtClean="0"/>
              <a:t>.’”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46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Fort </a:t>
            </a:r>
            <a:r>
              <a:rPr lang="en-US" dirty="0" err="1" smtClean="0"/>
              <a:t>doute</a:t>
            </a:r>
            <a:r>
              <a:rPr lang="en-US" dirty="0" smtClean="0"/>
              <a:t> </a:t>
            </a:r>
            <a:r>
              <a:rPr lang="en-US" dirty="0" err="1" smtClean="0"/>
              <a:t>près</a:t>
            </a:r>
            <a:r>
              <a:rPr lang="en-US" dirty="0" smtClean="0"/>
              <a:t> de la </a:t>
            </a:r>
            <a:r>
              <a:rPr lang="en-US" dirty="0" err="1" smtClean="0"/>
              <a:t>Californie</a:t>
            </a:r>
            <a:endParaRPr lang="en-US" dirty="0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3168650"/>
            <a:ext cx="2905125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4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en-CA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Faible</a:t>
            </a:r>
            <a:r>
              <a:rPr lang="en-C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doute</a:t>
            </a:r>
            <a:r>
              <a:rPr lang="en-C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à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Tenerife</a:t>
            </a:r>
            <a:endParaRPr lang="en-CA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575550" cy="4679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3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5288" y="485775"/>
            <a:ext cx="8229600" cy="1143000"/>
          </a:xfrm>
        </p:spPr>
        <p:txBody>
          <a:bodyPr/>
          <a:lstStyle/>
          <a:p>
            <a:pPr eaLnBrk="1" hangingPunct="1"/>
            <a:r>
              <a:rPr lang="fr-CA" sz="3200">
                <a:latin typeface="Calibri" charset="0"/>
              </a:rPr>
              <a:t>Atténuation des sources potentielles de partialité</a:t>
            </a:r>
            <a:endParaRPr lang="en-CA" sz="3200">
              <a:latin typeface="Calibri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CA" sz="2400" dirty="0" smtClean="0">
                <a:solidFill>
                  <a:srgbClr val="000000"/>
                </a:solidFill>
                <a:latin typeface="Calibri" charset="0"/>
              </a:rPr>
              <a:t>N\A</a:t>
            </a:r>
            <a:endParaRPr lang="fr-CA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A" sz="24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fr-CA" sz="20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A" dirty="0">
              <a:latin typeface="Calibri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0825" y="19050"/>
            <a:ext cx="4392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>
                <a:solidFill>
                  <a:schemeClr val="accent2"/>
                </a:solidFill>
                <a:latin typeface="Calibri" charset="0"/>
              </a:rPr>
              <a:t>Modèles conflit d’intérêt CMFC : Diapo 2</a:t>
            </a:r>
          </a:p>
        </p:txBody>
      </p:sp>
    </p:spTree>
    <p:extLst>
      <p:ext uri="{BB962C8B-B14F-4D97-AF65-F5344CB8AC3E}">
        <p14:creationId xmlns:p14="http://schemas.microsoft.com/office/powerpoint/2010/main" val="48658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 force du </a:t>
            </a:r>
            <a:r>
              <a:rPr lang="en-US" dirty="0" err="1" smtClean="0"/>
              <a:t>doute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                         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                               </a:t>
            </a:r>
            <a:r>
              <a:rPr lang="en-US" altLang="en-US" sz="2400" dirty="0" err="1" smtClean="0"/>
              <a:t>Attachement</a:t>
            </a:r>
            <a:r>
              <a:rPr lang="en-US" altLang="en-US" sz="2400" dirty="0" smtClean="0"/>
              <a:t> au nouveau </a:t>
            </a:r>
            <a:r>
              <a:rPr lang="en-US" altLang="en-US" sz="2400" dirty="0" err="1" smtClean="0"/>
              <a:t>cerveau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err="1" smtClean="0"/>
              <a:t>Doute</a:t>
            </a:r>
            <a:r>
              <a:rPr lang="en-US" altLang="en-US" sz="2400" dirty="0" smtClean="0"/>
              <a:t>           </a:t>
            </a:r>
            <a:r>
              <a:rPr lang="en-US" altLang="en-US" sz="2400" dirty="0" smtClean="0">
                <a:sym typeface="Symbol" pitchFamily="18" charset="2"/>
              </a:rPr>
              <a:t></a:t>
            </a:r>
            <a:r>
              <a:rPr lang="en-US" altLang="en-US" sz="2400" dirty="0" smtClean="0"/>
              <a:t> ---------------------------------------                                                 </a:t>
            </a:r>
          </a:p>
          <a:p>
            <a:r>
              <a:rPr lang="en-US" altLang="en-US" sz="2400" dirty="0" smtClean="0"/>
              <a:t>                              </a:t>
            </a:r>
            <a:r>
              <a:rPr lang="en-US" altLang="en-US" sz="2400" dirty="0" err="1" smtClean="0"/>
              <a:t>Attachement</a:t>
            </a:r>
            <a:r>
              <a:rPr lang="en-US" altLang="en-US" sz="2400" dirty="0" smtClean="0"/>
              <a:t> au </a:t>
            </a:r>
            <a:r>
              <a:rPr lang="en-US" altLang="en-US" sz="2400" dirty="0" err="1" smtClean="0"/>
              <a:t>cerveau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reptilien</a:t>
            </a:r>
            <a:endParaRPr lang="en-US" altLang="en-US" sz="2400" dirty="0" smtClean="0"/>
          </a:p>
          <a:p>
            <a:r>
              <a:rPr lang="en-US" altLang="en-US" sz="2400" dirty="0" smtClean="0"/>
              <a:t> </a:t>
            </a:r>
          </a:p>
          <a:p>
            <a:r>
              <a:rPr lang="en-US" altLang="en-US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329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Signes</a:t>
            </a:r>
            <a:r>
              <a:rPr lang="en-US" dirty="0" smtClean="0"/>
              <a:t> du </a:t>
            </a:r>
            <a:r>
              <a:rPr lang="en-US" dirty="0" err="1" smtClean="0"/>
              <a:t>doute</a:t>
            </a:r>
            <a:endParaRPr lang="en-US" dirty="0"/>
          </a:p>
        </p:txBody>
      </p:sp>
      <p:pic>
        <p:nvPicPr>
          <p:cNvPr id="39939" name="Content Placeholder 3" descr="verbal_cue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75" y="2239269"/>
            <a:ext cx="4573849" cy="3430387"/>
          </a:xfrm>
        </p:spPr>
      </p:pic>
    </p:spTree>
    <p:extLst>
      <p:ext uri="{BB962C8B-B14F-4D97-AF65-F5344CB8AC3E}">
        <p14:creationId xmlns:p14="http://schemas.microsoft.com/office/powerpoint/2010/main" val="19723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Pour plus de </a:t>
            </a:r>
            <a:r>
              <a:rPr lang="en-US" dirty="0" err="1" smtClean="0"/>
              <a:t>signes</a:t>
            </a:r>
            <a:r>
              <a:rPr lang="en-US" dirty="0" smtClean="0"/>
              <a:t> de </a:t>
            </a:r>
            <a:r>
              <a:rPr lang="en-US" dirty="0" err="1" smtClean="0"/>
              <a:t>doute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Voir documents distribués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Finalement</a:t>
            </a:r>
            <a:r>
              <a:rPr lang="en-US" dirty="0" smtClean="0"/>
              <a:t>….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648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Le </a:t>
            </a:r>
            <a:r>
              <a:rPr lang="en-US" dirty="0" err="1" smtClean="0"/>
              <a:t>doute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le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panneau</a:t>
            </a:r>
            <a:r>
              <a:rPr lang="en-US" dirty="0" smtClean="0"/>
              <a:t> </a:t>
            </a:r>
            <a:r>
              <a:rPr lang="en-US" dirty="0" err="1" smtClean="0"/>
              <a:t>d’arrêt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route de </a:t>
            </a:r>
            <a:r>
              <a:rPr lang="en-US" dirty="0" err="1" smtClean="0"/>
              <a:t>l’erreur</a:t>
            </a:r>
            <a:endParaRPr lang="en-US" dirty="0" smtClean="0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65" y="1600200"/>
            <a:ext cx="4573469" cy="4708525"/>
          </a:xfrm>
        </p:spPr>
      </p:pic>
    </p:spTree>
    <p:extLst>
      <p:ext uri="{BB962C8B-B14F-4D97-AF65-F5344CB8AC3E}">
        <p14:creationId xmlns:p14="http://schemas.microsoft.com/office/powerpoint/2010/main" val="114075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Attenion</a:t>
            </a:r>
            <a:r>
              <a:rPr lang="en-US" dirty="0" smtClean="0"/>
              <a:t> à la </a:t>
            </a:r>
            <a:r>
              <a:rPr lang="en-US" dirty="0" err="1" smtClean="0"/>
              <a:t>tâche</a:t>
            </a:r>
            <a:r>
              <a:rPr lang="en-US" dirty="0" smtClean="0"/>
              <a:t> à </a:t>
            </a:r>
            <a:r>
              <a:rPr lang="en-US" dirty="0" err="1" smtClean="0"/>
              <a:t>accomplir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dirty="0" err="1" smtClean="0"/>
              <a:t>J’ai</a:t>
            </a:r>
            <a:r>
              <a:rPr lang="en-CA" dirty="0" smtClean="0"/>
              <a:t> </a:t>
            </a:r>
            <a:r>
              <a:rPr lang="en-CA" dirty="0" err="1" smtClean="0"/>
              <a:t>tellement</a:t>
            </a:r>
            <a:r>
              <a:rPr lang="en-CA" dirty="0" smtClean="0"/>
              <a:t> de stress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lorsque</a:t>
            </a:r>
            <a:r>
              <a:rPr lang="en-CA" dirty="0" smtClean="0"/>
              <a:t> la </a:t>
            </a:r>
            <a:r>
              <a:rPr lang="en-CA" dirty="0" err="1" smtClean="0"/>
              <a:t>pagette</a:t>
            </a:r>
            <a:r>
              <a:rPr lang="en-CA" dirty="0" smtClean="0"/>
              <a:t> </a:t>
            </a:r>
            <a:r>
              <a:rPr lang="en-CA" dirty="0" err="1" smtClean="0"/>
              <a:t>sonne</a:t>
            </a:r>
            <a:r>
              <a:rPr lang="en-CA" dirty="0" smtClean="0"/>
              <a:t> je me </a:t>
            </a:r>
            <a:r>
              <a:rPr lang="en-CA" dirty="0" err="1" smtClean="0"/>
              <a:t>demande</a:t>
            </a:r>
            <a:r>
              <a:rPr lang="en-CA" dirty="0" smtClean="0"/>
              <a:t> : quoi encore? 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6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Prenez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micro-</a:t>
            </a:r>
            <a:r>
              <a:rPr lang="en-US" dirty="0" err="1" smtClean="0"/>
              <a:t>vacance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9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attentif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étude</a:t>
            </a:r>
            <a:r>
              <a:rPr lang="en-US" b="1" dirty="0" smtClean="0"/>
              <a:t> IRM a </a:t>
            </a:r>
            <a:r>
              <a:rPr lang="en-US" b="1" dirty="0" err="1" smtClean="0"/>
              <a:t>démontré</a:t>
            </a:r>
            <a:r>
              <a:rPr lang="en-US" b="1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i="1" dirty="0" err="1" smtClean="0"/>
              <a:t>importante</a:t>
            </a:r>
            <a:r>
              <a:rPr lang="en-US" b="1" i="1" dirty="0" smtClean="0"/>
              <a:t> </a:t>
            </a:r>
            <a:r>
              <a:rPr lang="en-US" u="sng" dirty="0" smtClean="0"/>
              <a:t>augmentation</a:t>
            </a:r>
            <a:r>
              <a:rPr lang="en-US" dirty="0" smtClean="0"/>
              <a:t> de la </a:t>
            </a:r>
            <a:r>
              <a:rPr lang="en-US" dirty="0" err="1" smtClean="0"/>
              <a:t>densité</a:t>
            </a:r>
            <a:r>
              <a:rPr lang="en-US" dirty="0" smtClean="0"/>
              <a:t> de la </a:t>
            </a:r>
            <a:r>
              <a:rPr lang="en-US" u="sng" dirty="0" err="1" smtClean="0"/>
              <a:t>matière</a:t>
            </a:r>
            <a:r>
              <a:rPr lang="en-US" u="sng" dirty="0" smtClean="0"/>
              <a:t> </a:t>
            </a:r>
            <a:r>
              <a:rPr lang="en-US" u="sng" dirty="0" err="1" smtClean="0"/>
              <a:t>grise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l’hippocampe</a:t>
            </a:r>
            <a:r>
              <a:rPr lang="en-US" dirty="0" smtClean="0"/>
              <a:t> ---</a:t>
            </a:r>
          </a:p>
          <a:p>
            <a:r>
              <a:rPr lang="en-US" dirty="0" smtClean="0"/>
              <a:t>conscience de </a:t>
            </a:r>
            <a:r>
              <a:rPr lang="en-US" dirty="0" err="1" smtClean="0"/>
              <a:t>soi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compassion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Et </a:t>
            </a:r>
            <a:r>
              <a:rPr lang="en-US" dirty="0" err="1" smtClean="0"/>
              <a:t>l’introspection</a:t>
            </a:r>
            <a:r>
              <a:rPr lang="en-US" dirty="0"/>
              <a:t>.  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CA" dirty="0" smtClean="0"/>
              <a:t>(</a:t>
            </a:r>
            <a:r>
              <a:rPr lang="en-CA" dirty="0" err="1" smtClean="0"/>
              <a:t>Dans</a:t>
            </a:r>
            <a:r>
              <a:rPr lang="en-CA" dirty="0" smtClean="0"/>
              <a:t> la </a:t>
            </a:r>
            <a:r>
              <a:rPr lang="en-CA" dirty="0" err="1" smtClean="0"/>
              <a:t>maladie</a:t>
            </a:r>
            <a:r>
              <a:rPr lang="en-CA" dirty="0" smtClean="0"/>
              <a:t> </a:t>
            </a:r>
            <a:r>
              <a:rPr lang="en-CA" dirty="0" err="1" smtClean="0"/>
              <a:t>d’Alzheimer</a:t>
            </a:r>
            <a:r>
              <a:rPr lang="en-CA" dirty="0" smtClean="0"/>
              <a:t>, </a:t>
            </a:r>
            <a:r>
              <a:rPr lang="en-CA" dirty="0" err="1" smtClean="0"/>
              <a:t>l’hippocampe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l’une</a:t>
            </a:r>
            <a:r>
              <a:rPr lang="en-CA" dirty="0" smtClean="0"/>
              <a:t> des premières </a:t>
            </a:r>
            <a:r>
              <a:rPr lang="en-CA" dirty="0" err="1" smtClean="0"/>
              <a:t>régions</a:t>
            </a:r>
            <a:r>
              <a:rPr lang="en-CA" dirty="0" smtClean="0"/>
              <a:t> du </a:t>
            </a:r>
            <a:r>
              <a:rPr lang="en-CA" dirty="0" err="1" smtClean="0"/>
              <a:t>cerveau</a:t>
            </a:r>
            <a:r>
              <a:rPr lang="en-CA" dirty="0" smtClean="0"/>
              <a:t> à </a:t>
            </a:r>
            <a:r>
              <a:rPr lang="en-CA" dirty="0" err="1" smtClean="0"/>
              <a:t>subir</a:t>
            </a:r>
            <a:r>
              <a:rPr lang="en-CA" dirty="0" smtClean="0"/>
              <a:t> des </a:t>
            </a:r>
            <a:r>
              <a:rPr lang="en-CA" dirty="0" err="1" smtClean="0"/>
              <a:t>dommages</a:t>
            </a:r>
            <a:r>
              <a:rPr lang="en-C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5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L’étude</a:t>
            </a:r>
            <a:r>
              <a:rPr lang="en-US" dirty="0" smtClean="0"/>
              <a:t> IRM a </a:t>
            </a:r>
            <a:r>
              <a:rPr lang="en-US" dirty="0" err="1" smtClean="0"/>
              <a:t>également</a:t>
            </a:r>
            <a:r>
              <a:rPr lang="en-US" dirty="0" smtClean="0"/>
              <a:t> </a:t>
            </a:r>
            <a:r>
              <a:rPr lang="en-US" dirty="0" err="1" smtClean="0"/>
              <a:t>démontré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b="1" u="sng" dirty="0" smtClean="0"/>
              <a:t>diminution</a:t>
            </a:r>
            <a:r>
              <a:rPr lang="en-US" b="1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densité</a:t>
            </a:r>
            <a:r>
              <a:rPr lang="en-US" dirty="0" smtClean="0"/>
              <a:t> de la </a:t>
            </a:r>
            <a:r>
              <a:rPr lang="en-US" b="1" u="sng" dirty="0" err="1" smtClean="0"/>
              <a:t>matière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grise</a:t>
            </a:r>
            <a:r>
              <a:rPr lang="en-US" b="1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l’amygdale</a:t>
            </a:r>
            <a:r>
              <a:rPr lang="en-US" dirty="0" smtClean="0"/>
              <a:t>,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connue</a:t>
            </a:r>
            <a:r>
              <a:rPr lang="en-US" dirty="0" smtClean="0"/>
              <a:t> pour </a:t>
            </a:r>
            <a:r>
              <a:rPr lang="en-US" dirty="0" err="1" smtClean="0"/>
              <a:t>jouer</a:t>
            </a:r>
            <a:r>
              <a:rPr lang="en-US" dirty="0" smtClean="0"/>
              <a:t> un </a:t>
            </a:r>
            <a:r>
              <a:rPr lang="en-US" dirty="0" err="1" smtClean="0"/>
              <a:t>rôle</a:t>
            </a:r>
            <a:r>
              <a:rPr lang="en-US" dirty="0" smtClean="0"/>
              <a:t> important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l’anxiété</a:t>
            </a:r>
            <a:r>
              <a:rPr lang="en-US" dirty="0" smtClean="0"/>
              <a:t> et le stress.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groupe</a:t>
            </a:r>
            <a:r>
              <a:rPr lang="en-US" dirty="0" smtClean="0"/>
              <a:t> de </a:t>
            </a:r>
            <a:r>
              <a:rPr lang="en-US" dirty="0" err="1" smtClean="0"/>
              <a:t>contrôle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8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Prenez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micro-</a:t>
            </a:r>
            <a:r>
              <a:rPr lang="en-US" dirty="0" err="1" smtClean="0"/>
              <a:t>vacance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Comment?</a:t>
            </a:r>
          </a:p>
          <a:p>
            <a:r>
              <a:rPr lang="en-US" dirty="0" err="1" smtClean="0"/>
              <a:t>Lors</a:t>
            </a:r>
            <a:r>
              <a:rPr lang="en-US" dirty="0" smtClean="0"/>
              <a:t> du passage d’un patient à </a:t>
            </a:r>
            <a:r>
              <a:rPr lang="en-US" dirty="0" err="1" smtClean="0"/>
              <a:t>l’autre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2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err="1" smtClean="0"/>
              <a:t>Pratiquez</a:t>
            </a:r>
            <a:r>
              <a:rPr lang="en-CA" dirty="0" smtClean="0"/>
              <a:t> </a:t>
            </a:r>
            <a:r>
              <a:rPr lang="en-CA" dirty="0" err="1" smtClean="0"/>
              <a:t>l’attention</a:t>
            </a:r>
            <a:r>
              <a:rPr lang="en-CA" dirty="0" smtClean="0"/>
              <a:t> de la </a:t>
            </a:r>
            <a:r>
              <a:rPr lang="en-CA" dirty="0" err="1" smtClean="0"/>
              <a:t>tâche</a:t>
            </a:r>
            <a:r>
              <a:rPr lang="en-CA" dirty="0" smtClean="0"/>
              <a:t> à </a:t>
            </a:r>
            <a:r>
              <a:rPr lang="en-CA" dirty="0" err="1" smtClean="0"/>
              <a:t>accomplir</a:t>
            </a:r>
            <a:endParaRPr lang="en-CA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Pratiquez</a:t>
            </a:r>
            <a:r>
              <a:rPr lang="en-CA" dirty="0" smtClean="0"/>
              <a:t> la vigilance de la </a:t>
            </a:r>
            <a:r>
              <a:rPr lang="en-CA" dirty="0" err="1" smtClean="0"/>
              <a:t>tâche</a:t>
            </a:r>
            <a:r>
              <a:rPr lang="en-CA" dirty="0" smtClean="0"/>
              <a:t> à </a:t>
            </a:r>
            <a:r>
              <a:rPr lang="en-CA" dirty="0" err="1" smtClean="0"/>
              <a:t>accomplir</a:t>
            </a:r>
            <a:r>
              <a:rPr lang="en-CA" dirty="0" smtClean="0"/>
              <a:t>,</a:t>
            </a:r>
          </a:p>
          <a:p>
            <a:endParaRPr lang="en-CA" dirty="0" smtClean="0"/>
          </a:p>
          <a:p>
            <a:r>
              <a:rPr lang="en-CA" dirty="0" smtClean="0"/>
              <a:t>À la </a:t>
            </a:r>
            <a:r>
              <a:rPr lang="en-CA" dirty="0" err="1" smtClean="0"/>
              <a:t>maison</a:t>
            </a:r>
            <a:endParaRPr lang="en-CA" dirty="0" smtClean="0"/>
          </a:p>
          <a:p>
            <a:r>
              <a:rPr lang="en-CA" dirty="0" smtClean="0"/>
              <a:t>En </a:t>
            </a:r>
            <a:r>
              <a:rPr lang="en-CA" dirty="0" err="1" smtClean="0"/>
              <a:t>conduisant</a:t>
            </a:r>
            <a:r>
              <a:rPr lang="en-CA" dirty="0" smtClean="0"/>
              <a:t>…au travail</a:t>
            </a:r>
          </a:p>
          <a:p>
            <a:r>
              <a:rPr lang="en-CA" dirty="0" smtClean="0"/>
              <a:t>Au travail</a:t>
            </a:r>
          </a:p>
          <a:p>
            <a:r>
              <a:rPr lang="en-CA" dirty="0" smtClean="0"/>
              <a:t>et </a:t>
            </a:r>
            <a:r>
              <a:rPr lang="en-CA" dirty="0" err="1" smtClean="0"/>
              <a:t>même</a:t>
            </a:r>
            <a:r>
              <a:rPr lang="en-CA" dirty="0" smtClean="0"/>
              <a:t> </a:t>
            </a:r>
            <a:r>
              <a:rPr lang="en-CA" dirty="0" err="1" smtClean="0"/>
              <a:t>lors</a:t>
            </a:r>
            <a:r>
              <a:rPr lang="en-CA" dirty="0" smtClean="0"/>
              <a:t> du </a:t>
            </a:r>
            <a:r>
              <a:rPr lang="en-CA" dirty="0" err="1" smtClean="0"/>
              <a:t>pelletage</a:t>
            </a:r>
            <a:r>
              <a:rPr lang="en-CA" dirty="0" smtClean="0"/>
              <a:t> de la </a:t>
            </a:r>
            <a:r>
              <a:rPr lang="en-CA" dirty="0" err="1" smtClean="0"/>
              <a:t>neige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1352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Les </a:t>
            </a:r>
            <a:r>
              <a:rPr lang="en-US" dirty="0" err="1" smtClean="0"/>
              <a:t>signes</a:t>
            </a:r>
            <a:r>
              <a:rPr lang="en-US" dirty="0" smtClean="0"/>
              <a:t> </a:t>
            </a:r>
            <a:r>
              <a:rPr lang="en-US" dirty="0" err="1" smtClean="0"/>
              <a:t>vitaux</a:t>
            </a:r>
            <a:r>
              <a:rPr lang="en-US" dirty="0" smtClean="0"/>
              <a:t> de M. Weston</a:t>
            </a:r>
            <a:endParaRPr lang="en-CA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90/50 mm Hg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Pouls</a:t>
            </a:r>
            <a:r>
              <a:rPr lang="en-US" altLang="en-US" dirty="0" smtClean="0"/>
              <a:t> 110/min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387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 ----- </a:t>
            </a:r>
            <a:r>
              <a:rPr lang="en-US" dirty="0" err="1" smtClean="0"/>
              <a:t>Soyez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5" y="2806700"/>
            <a:ext cx="2190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Conduire</a:t>
            </a:r>
            <a:r>
              <a:rPr lang="en-US" dirty="0" smtClean="0"/>
              <a:t> – </a:t>
            </a:r>
            <a:r>
              <a:rPr lang="en-US" dirty="0" err="1" smtClean="0"/>
              <a:t>il</a:t>
            </a:r>
            <a:r>
              <a:rPr lang="en-US" dirty="0" smtClean="0"/>
              <a:t> y a des </a:t>
            </a:r>
            <a:r>
              <a:rPr lang="en-US" dirty="0" err="1" smtClean="0"/>
              <a:t>réglements</a:t>
            </a:r>
            <a:endParaRPr lang="en-CA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9962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2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Lors</a:t>
            </a:r>
            <a:r>
              <a:rPr lang="en-US" dirty="0" smtClean="0"/>
              <a:t> de la </a:t>
            </a:r>
            <a:r>
              <a:rPr lang="en-US" dirty="0" err="1" smtClean="0"/>
              <a:t>conduite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des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vitesse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38" y="1600200"/>
            <a:ext cx="698772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62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4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CA" altLang="en-US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7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3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54625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8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Avons-nous la liberté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7352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ar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563"/>
            <a:ext cx="4314825" cy="6523037"/>
          </a:xfrm>
        </p:spPr>
      </p:pic>
      <p:pic>
        <p:nvPicPr>
          <p:cNvPr id="17411" name="Picture 3" descr="frank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08188"/>
            <a:ext cx="4445000" cy="3097212"/>
          </a:xfrm>
          <a:noFill/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724400" y="9144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altLang="en-US" sz="3200"/>
              <a:t>Dr. Frankl</a:t>
            </a:r>
          </a:p>
        </p:txBody>
      </p:sp>
    </p:spTree>
    <p:extLst>
      <p:ext uri="{BB962C8B-B14F-4D97-AF65-F5344CB8AC3E}">
        <p14:creationId xmlns:p14="http://schemas.microsoft.com/office/powerpoint/2010/main" val="377320080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71650"/>
            <a:ext cx="3962400" cy="2857500"/>
          </a:xfrm>
        </p:spPr>
      </p:pic>
      <p:pic>
        <p:nvPicPr>
          <p:cNvPr id="66563" name="Picture 3" descr="auschw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4614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9962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20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543800" cy="1143000"/>
          </a:xfrm>
        </p:spPr>
        <p:txBody>
          <a:bodyPr>
            <a:normAutofit/>
          </a:bodyPr>
          <a:lstStyle/>
          <a:p>
            <a:pPr marL="54864"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 Viktor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Frankl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a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que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 smtClean="0"/>
              <a:t>Les </a:t>
            </a:r>
            <a:r>
              <a:rPr lang="en-US" altLang="en-US" sz="2800" dirty="0" err="1" smtClean="0"/>
              <a:t>prisonniers</a:t>
            </a:r>
            <a:r>
              <a:rPr lang="en-US" altLang="en-US" sz="2800" dirty="0" smtClean="0"/>
              <a:t> </a:t>
            </a:r>
            <a:r>
              <a:rPr lang="en-US" altLang="en-US" dirty="0" err="1" smtClean="0"/>
              <a:t>réagissent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différemment</a:t>
            </a:r>
            <a:r>
              <a:rPr lang="en-US" altLang="en-US" dirty="0" smtClean="0"/>
              <a:t> aux </a:t>
            </a:r>
            <a:r>
              <a:rPr lang="en-US" altLang="en-US" sz="2800" b="1" u="sng" dirty="0" err="1" smtClean="0"/>
              <a:t>même</a:t>
            </a:r>
            <a:r>
              <a:rPr lang="en-US" altLang="en-US" sz="2800" b="1" u="sng" dirty="0" smtClean="0"/>
              <a:t> </a:t>
            </a:r>
            <a:r>
              <a:rPr lang="en-US" altLang="en-US" sz="2800" b="1" u="sng" dirty="0" err="1" smtClean="0"/>
              <a:t>système</a:t>
            </a:r>
            <a:endParaRPr lang="en-US" alt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 smtClean="0"/>
              <a:t>La </a:t>
            </a:r>
            <a:r>
              <a:rPr lang="en-US" altLang="en-US" sz="2800" dirty="0" err="1" smtClean="0"/>
              <a:t>seule</a:t>
            </a:r>
            <a:r>
              <a:rPr lang="en-US" altLang="en-US" sz="2800" dirty="0" smtClean="0"/>
              <a:t> chose </a:t>
            </a:r>
            <a:r>
              <a:rPr lang="en-US" altLang="en-US" sz="2800" dirty="0" err="1" smtClean="0"/>
              <a:t>que</a:t>
            </a:r>
            <a:r>
              <a:rPr lang="en-US" altLang="en-US" sz="2800" dirty="0" smtClean="0"/>
              <a:t> les </a:t>
            </a:r>
            <a:r>
              <a:rPr lang="en-US" altLang="en-US" sz="2800" dirty="0" err="1" smtClean="0"/>
              <a:t>ravisseurs</a:t>
            </a:r>
            <a:r>
              <a:rPr lang="en-US" altLang="en-US" sz="2800" dirty="0" smtClean="0"/>
              <a:t> ne </a:t>
            </a:r>
            <a:r>
              <a:rPr lang="en-US" altLang="en-US" sz="2800" dirty="0" err="1" smtClean="0"/>
              <a:t>pouvaient</a:t>
            </a:r>
            <a:r>
              <a:rPr lang="en-US" altLang="en-US" sz="2800" dirty="0" smtClean="0"/>
              <a:t> pas </a:t>
            </a:r>
            <a:r>
              <a:rPr lang="en-US" altLang="en-US" sz="2800" dirty="0" err="1" smtClean="0"/>
              <a:t>enlever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était</a:t>
            </a:r>
            <a:r>
              <a:rPr lang="en-US" altLang="en-US" sz="2800" dirty="0" smtClean="0"/>
              <a:t> la </a:t>
            </a:r>
            <a:r>
              <a:rPr lang="en-US" altLang="en-US" sz="2800" b="1" u="sng" dirty="0" err="1" smtClean="0"/>
              <a:t>liberté</a:t>
            </a:r>
            <a:r>
              <a:rPr lang="en-US" altLang="en-US" sz="2800" b="1" u="sng" dirty="0" smtClean="0"/>
              <a:t> de </a:t>
            </a:r>
            <a:r>
              <a:rPr lang="en-US" altLang="en-US" sz="2800" b="1" u="sng" dirty="0" err="1" smtClean="0"/>
              <a:t>répondre</a:t>
            </a:r>
            <a:endParaRPr lang="en-US" alt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 smtClean="0"/>
              <a:t>Nous </a:t>
            </a:r>
            <a:r>
              <a:rPr lang="en-US" altLang="en-US" sz="2800" dirty="0" err="1" smtClean="0"/>
              <a:t>nous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définissons</a:t>
            </a:r>
            <a:r>
              <a:rPr lang="en-US" altLang="en-US" sz="2800" dirty="0" smtClean="0"/>
              <a:t> par </a:t>
            </a:r>
            <a:r>
              <a:rPr lang="en-US" altLang="en-US" sz="2800" b="1" u="sng" dirty="0" err="1" smtClean="0"/>
              <a:t>nos</a:t>
            </a:r>
            <a:r>
              <a:rPr lang="en-US" altLang="en-US" sz="2800" b="1" u="sng" dirty="0" smtClean="0"/>
              <a:t> </a:t>
            </a:r>
            <a:r>
              <a:rPr lang="en-US" altLang="en-US" sz="2800" b="1" u="sng" dirty="0" err="1" smtClean="0"/>
              <a:t>réponses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quelles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soient</a:t>
            </a:r>
            <a:r>
              <a:rPr lang="en-US" altLang="en-US" sz="2800" dirty="0" smtClean="0"/>
              <a:t> les </a:t>
            </a:r>
            <a:r>
              <a:rPr lang="en-US" altLang="en-US" sz="2800" dirty="0" err="1" smtClean="0"/>
              <a:t>circonstances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753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la </a:t>
            </a:r>
            <a:r>
              <a:rPr lang="en-US" dirty="0" err="1" smtClean="0"/>
              <a:t>liberté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75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9962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0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 ----- </a:t>
            </a:r>
            <a:r>
              <a:rPr lang="en-US" dirty="0" err="1" smtClean="0"/>
              <a:t>Soyez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5" y="2806700"/>
            <a:ext cx="2190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54625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581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30527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-0.02777 -0.00093 -0.04496 0.00231 -0.06805 -0.00417 C -0.0802 -0.00764 -0.09027 -0.01575 -0.10138 -0.02223 C -0.10902 -0.02663 -0.11788 -0.03079 -0.12569 -0.0345 C -0.13437 -0.03843 -0.14218 -0.04538 -0.15138 -0.04862 C -0.16128 -0.05695 -0.17291 -0.05811 -0.18333 -0.06482 C -0.19218 -0.07061 -0.18732 -0.06783 -0.19843 -0.07292 C -0.20052 -0.07385 -0.20243 -0.0757 -0.20451 -0.07686 C -0.20694 -0.07825 -0.20954 -0.07963 -0.21215 -0.08079 C -0.21406 -0.08172 -0.21614 -0.08218 -0.21805 -0.08288 C -0.21961 -0.08357 -0.22274 -0.08496 -0.22274 -0.0849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261 -0.00023 0.025 -0.00069 0.03333 -0.00393 C 0.0474 -0.00949 0.06059 -0.01805 0.07431 -0.0243 C 0.08142 -0.03125 0.08906 -0.03727 0.09705 -0.04236 C 0.10139 -0.04838 0.11458 -0.0618 0.12136 -0.06458 C 0.12795 -0.07338 0.13646 -0.07778 0.14392 -0.08495 C 0.15122 -0.0919 0.14583 -0.09005 0.15313 -0.09491 C 0.16181 -0.10069 0.1533 -0.09213 0.16372 -0.10092 C 0.16962 -0.10579 0.17396 -0.11088 0.18038 -0.11505 C 0.18403 -0.12014 0.18594 -0.12292 0.19097 -0.12523 C 0.19479 -0.14028 0.21059 -0.1456 0.21979 -0.15347 C 0.22413 -0.1625 0.2309 -0.16296 0.23802 -0.16759 C 0.24219 -0.17361 0.24722 -0.17801 0.25156 -0.1838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Revenant à M. Weston</a:t>
            </a:r>
            <a:endParaRPr lang="en-CA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en-CA" dirty="0"/>
          </a:p>
          <a:p>
            <a:r>
              <a:rPr lang="en-US" altLang="en-US" dirty="0"/>
              <a:t>90/50 mm Hg</a:t>
            </a:r>
          </a:p>
          <a:p>
            <a:endParaRPr lang="en-US" altLang="en-US" dirty="0"/>
          </a:p>
          <a:p>
            <a:r>
              <a:rPr lang="en-US" altLang="en-US" dirty="0" smtClean="0"/>
              <a:t>Pouls110/min</a:t>
            </a:r>
            <a:endParaRPr lang="en-CA" altLang="en-US" dirty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err="1" smtClean="0"/>
              <a:t>L’autopsie</a:t>
            </a:r>
            <a:r>
              <a:rPr lang="en-CA" dirty="0" smtClean="0"/>
              <a:t> a </a:t>
            </a:r>
            <a:r>
              <a:rPr lang="en-CA" dirty="0" err="1" smtClean="0"/>
              <a:t>démontré</a:t>
            </a:r>
            <a:r>
              <a:rPr lang="en-CA" dirty="0" smtClean="0"/>
              <a:t> </a:t>
            </a:r>
            <a:r>
              <a:rPr lang="en-CA" dirty="0" err="1" smtClean="0"/>
              <a:t>qu’il</a:t>
            </a:r>
            <a:r>
              <a:rPr lang="en-CA" dirty="0" smtClean="0"/>
              <a:t> </a:t>
            </a:r>
            <a:r>
              <a:rPr lang="en-CA" dirty="0" err="1" smtClean="0"/>
              <a:t>avait</a:t>
            </a:r>
            <a:r>
              <a:rPr lang="en-CA" dirty="0" smtClean="0"/>
              <a:t> un </a:t>
            </a:r>
            <a:r>
              <a:rPr lang="en-CA" dirty="0" err="1" smtClean="0"/>
              <a:t>volvulus</a:t>
            </a:r>
            <a:endParaRPr lang="en-CA" dirty="0" smtClean="0"/>
          </a:p>
          <a:p>
            <a:r>
              <a:rPr lang="en-CA" dirty="0" smtClean="0"/>
              <a:t>et </a:t>
            </a:r>
            <a:r>
              <a:rPr lang="en-CA" dirty="0" err="1" smtClean="0"/>
              <a:t>aucun</a:t>
            </a:r>
            <a:r>
              <a:rPr lang="en-CA" dirty="0" smtClean="0"/>
              <a:t> </a:t>
            </a:r>
            <a:r>
              <a:rPr lang="en-CA" dirty="0" err="1" smtClean="0"/>
              <a:t>fluide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la </a:t>
            </a:r>
            <a:r>
              <a:rPr lang="en-CA" dirty="0" err="1" smtClean="0"/>
              <a:t>vessie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Je </a:t>
            </a:r>
            <a:r>
              <a:rPr lang="en-CA" dirty="0" err="1" smtClean="0"/>
              <a:t>partage</a:t>
            </a:r>
            <a:r>
              <a:rPr lang="en-CA" dirty="0" smtClean="0"/>
              <a:t> </a:t>
            </a:r>
            <a:r>
              <a:rPr lang="en-CA" dirty="0" err="1" smtClean="0"/>
              <a:t>ces</a:t>
            </a:r>
            <a:r>
              <a:rPr lang="en-CA" dirty="0" smtClean="0"/>
              <a:t> </a:t>
            </a:r>
            <a:r>
              <a:rPr lang="en-CA" dirty="0" err="1" smtClean="0"/>
              <a:t>idées</a:t>
            </a:r>
            <a:r>
              <a:rPr lang="en-CA" dirty="0" smtClean="0"/>
              <a:t> car …</a:t>
            </a:r>
          </a:p>
        </p:txBody>
      </p:sp>
    </p:spTree>
    <p:extLst>
      <p:ext uri="{BB962C8B-B14F-4D97-AF65-F5344CB8AC3E}">
        <p14:creationId xmlns:p14="http://schemas.microsoft.com/office/powerpoint/2010/main" val="63137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endParaRPr lang="en-US" altLang="en-US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13800" dirty="0" smtClean="0"/>
              <a:t>?</a:t>
            </a:r>
          </a:p>
          <a:p>
            <a:pPr marL="0" indent="0" algn="ctr" eaLnBrk="1" hangingPunct="1">
              <a:buFontTx/>
              <a:buNone/>
            </a:pPr>
            <a:endParaRPr lang="en-US" altLang="en-US" dirty="0" smtClean="0"/>
          </a:p>
          <a:p>
            <a:pPr marL="0" indent="0" algn="ctr" eaLnBrk="1" hangingPunct="1">
              <a:buFontTx/>
              <a:buNone/>
            </a:pPr>
            <a:endParaRPr lang="en-US" altLang="en-US" dirty="0" smtClean="0"/>
          </a:p>
          <a:p>
            <a:pPr marL="0" indent="0" algn="ctr" eaLnBrk="1" hangingPunct="1">
              <a:buFontTx/>
              <a:buNone/>
            </a:pPr>
            <a:r>
              <a:rPr lang="fr-CA" altLang="en-US" smtClean="0"/>
              <a:t>Évaluations </a:t>
            </a:r>
            <a:r>
              <a:rPr lang="fr-CA" altLang="en-US" dirty="0" smtClean="0"/>
              <a:t>et suggestions</a:t>
            </a:r>
            <a:endParaRPr lang="en-US" altLang="en-US" dirty="0" smtClean="0"/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752600" y="8636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en-US" altLang="en-US" dirty="0" smtClean="0">
                <a:latin typeface="Arial" charset="0"/>
              </a:rPr>
              <a:t>Merci </a:t>
            </a:r>
            <a:endParaRPr lang="en-CA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0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2049462"/>
            <a:ext cx="252412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40050"/>
            <a:ext cx="1524000" cy="202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0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209800"/>
            <a:ext cx="1905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95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306637"/>
            <a:ext cx="211455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19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952</Words>
  <Application>Microsoft Macintosh PowerPoint</Application>
  <PresentationFormat>On-screen Show (4:3)</PresentationFormat>
  <Paragraphs>161</Paragraphs>
  <Slides>57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Apex</vt:lpstr>
      <vt:lpstr>PowerPoint Presentation</vt:lpstr>
      <vt:lpstr>Divulgation du présentateur</vt:lpstr>
      <vt:lpstr>Atténuation des sources potentielles de partialité</vt:lpstr>
      <vt:lpstr>Les signes vitaux de M. Weston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Étude au Iowa</vt:lpstr>
      <vt:lpstr>Les médecins regardaient ici</vt:lpstr>
      <vt:lpstr>PowerPoint Presentation</vt:lpstr>
      <vt:lpstr>PowerPoint Presentation</vt:lpstr>
      <vt:lpstr>Ce dont je vais discuter</vt:lpstr>
      <vt:lpstr>Les trois obstacles à un bon jugement</vt:lpstr>
      <vt:lpstr>Attitudes dangereuses dans le “Iowa Family Physician Study”</vt:lpstr>
      <vt:lpstr>Example de l’égoïsme</vt:lpstr>
      <vt:lpstr>Les trois barrières sont…</vt:lpstr>
      <vt:lpstr>PowerPoint Presentation</vt:lpstr>
      <vt:lpstr>Un signe vital afin de savoir quand nou sommes plus sujets aux erreurs</vt:lpstr>
      <vt:lpstr>Contraction ventriculaire prématurée dans notre irritabilité</vt:lpstr>
      <vt:lpstr>PowerPoint Presentation</vt:lpstr>
      <vt:lpstr>Le doute</vt:lpstr>
      <vt:lpstr>Les lettres suivantes sont-elles au-dessus ou au-dessous, et pourquoi?</vt:lpstr>
      <vt:lpstr>La force du doute?</vt:lpstr>
      <vt:lpstr>La force du doute?</vt:lpstr>
      <vt:lpstr>Fort doute près de la Californie</vt:lpstr>
      <vt:lpstr>Faible doute à Tenerife</vt:lpstr>
      <vt:lpstr>La force du doute …</vt:lpstr>
      <vt:lpstr>Signes du doute</vt:lpstr>
      <vt:lpstr>Pour plus de signes de doute</vt:lpstr>
      <vt:lpstr>Le doute peut être le seul panneau d’arrêt sur la route de l’erreur</vt:lpstr>
      <vt:lpstr>Attenion à la tâche à accomplir</vt:lpstr>
      <vt:lpstr>Prenez une micro-vacance</vt:lpstr>
      <vt:lpstr>Pourquoi être attentif ?</vt:lpstr>
      <vt:lpstr>PowerPoint Presentation</vt:lpstr>
      <vt:lpstr>Prenez une micro-vacance</vt:lpstr>
      <vt:lpstr>Pratiquez l’attention de la tâche à accomplir</vt:lpstr>
      <vt:lpstr>ZEN ----- Soyez présent</vt:lpstr>
      <vt:lpstr>Conduire – il y a des réglements</vt:lpstr>
      <vt:lpstr>Lors de la conduite il y a des limites de vitesse</vt:lpstr>
      <vt:lpstr>PowerPoint Presentation</vt:lpstr>
      <vt:lpstr>PowerPoint Presentation</vt:lpstr>
      <vt:lpstr>PowerPoint Presentation</vt:lpstr>
      <vt:lpstr>PowerPoint Presentation</vt:lpstr>
      <vt:lpstr>Avons-nous la liberté ?</vt:lpstr>
      <vt:lpstr>PowerPoint Presentation</vt:lpstr>
      <vt:lpstr>PowerPoint Presentation</vt:lpstr>
      <vt:lpstr>Dr Viktor Frankl a conclu que..</vt:lpstr>
      <vt:lpstr>Nous avons la liberté</vt:lpstr>
      <vt:lpstr>PowerPoint Presentation</vt:lpstr>
      <vt:lpstr>ZEN ----- Soyez présent</vt:lpstr>
      <vt:lpstr>PowerPoint Presentation</vt:lpstr>
      <vt:lpstr>PowerPoint Presentation</vt:lpstr>
      <vt:lpstr>Revenant à M. Weston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meagher</dc:creator>
  <cp:lastModifiedBy>Karine DeGrace</cp:lastModifiedBy>
  <cp:revision>36</cp:revision>
  <dcterms:created xsi:type="dcterms:W3CDTF">2007-11-22T19:33:06Z</dcterms:created>
  <dcterms:modified xsi:type="dcterms:W3CDTF">2015-05-27T23:08:33Z</dcterms:modified>
</cp:coreProperties>
</file>