
<file path=[Content_Types].xml><?xml version="1.0" encoding="utf-8"?>
<Types xmlns="http://schemas.openxmlformats.org/package/2006/content-types">
  <Default Extension="xml" ContentType="application/xml"/>
  <Default Extension="jpeg" ContentType="image/jpeg"/>
  <Default Extension="mp3" ContentType="audio/unknown"/>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24" r:id="rId2"/>
    <p:sldId id="325" r:id="rId3"/>
    <p:sldId id="327" r:id="rId4"/>
    <p:sldId id="328" r:id="rId5"/>
    <p:sldId id="329" r:id="rId6"/>
    <p:sldId id="330" r:id="rId7"/>
    <p:sldId id="331" r:id="rId8"/>
    <p:sldId id="333" r:id="rId9"/>
    <p:sldId id="334" r:id="rId10"/>
    <p:sldId id="335" r:id="rId11"/>
    <p:sldId id="340" r:id="rId12"/>
    <p:sldId id="341" r:id="rId13"/>
    <p:sldId id="342" r:id="rId14"/>
    <p:sldId id="343" r:id="rId15"/>
    <p:sldId id="344" r:id="rId16"/>
    <p:sldId id="345" r:id="rId17"/>
    <p:sldId id="346" r:id="rId18"/>
    <p:sldId id="297" r:id="rId19"/>
    <p:sldId id="259" r:id="rId20"/>
    <p:sldId id="266" r:id="rId21"/>
    <p:sldId id="271" r:id="rId22"/>
    <p:sldId id="274" r:id="rId23"/>
    <p:sldId id="275" r:id="rId24"/>
    <p:sldId id="276" r:id="rId25"/>
    <p:sldId id="278" r:id="rId26"/>
    <p:sldId id="279" r:id="rId27"/>
    <p:sldId id="280" r:id="rId28"/>
    <p:sldId id="281" r:id="rId29"/>
    <p:sldId id="283" r:id="rId30"/>
    <p:sldId id="319" r:id="rId31"/>
    <p:sldId id="313" r:id="rId32"/>
    <p:sldId id="312" r:id="rId33"/>
    <p:sldId id="311" r:id="rId34"/>
    <p:sldId id="300" r:id="rId35"/>
    <p:sldId id="302" r:id="rId36"/>
    <p:sldId id="304" r:id="rId37"/>
    <p:sldId id="305" r:id="rId38"/>
    <p:sldId id="306" r:id="rId39"/>
    <p:sldId id="307" r:id="rId40"/>
    <p:sldId id="308" r:id="rId41"/>
    <p:sldId id="314" r:id="rId42"/>
    <p:sldId id="315" r:id="rId43"/>
    <p:sldId id="318" r:id="rId44"/>
    <p:sldId id="309"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50" autoAdjust="0"/>
  </p:normalViewPr>
  <p:slideViewPr>
    <p:cSldViewPr>
      <p:cViewPr varScale="1">
        <p:scale>
          <a:sx n="94" d="100"/>
          <a:sy n="94" d="100"/>
        </p:scale>
        <p:origin x="-1928" y="-104"/>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DEAC381-6BBC-49DC-9082-0471FAC4EE8C}" type="datetimeFigureOut">
              <a:rPr lang="en-CA" smtClean="0"/>
              <a:t>15-05-19</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E740521-F893-4757-A240-9C03FB004F7A}" type="slidenum">
              <a:rPr lang="en-CA" smtClean="0"/>
              <a:t>‹#›</a:t>
            </a:fld>
            <a:endParaRPr lang="en-CA"/>
          </a:p>
        </p:txBody>
      </p:sp>
    </p:spTree>
    <p:extLst>
      <p:ext uri="{BB962C8B-B14F-4D97-AF65-F5344CB8AC3E}">
        <p14:creationId xmlns:p14="http://schemas.microsoft.com/office/powerpoint/2010/main" val="3410027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E0C80C-0CE6-4900-9986-71181B6867D5}" type="datetimeFigureOut">
              <a:rPr lang="en-US" smtClean="0"/>
              <a:pPr/>
              <a:t>15-05-19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8131C67-38F1-4C4F-9E84-120426CB87C0}" type="slidenum">
              <a:rPr lang="en-US" smtClean="0"/>
              <a:pPr/>
              <a:t>‹#›</a:t>
            </a:fld>
            <a:endParaRPr lang="en-US"/>
          </a:p>
        </p:txBody>
      </p:sp>
    </p:spTree>
    <p:extLst>
      <p:ext uri="{BB962C8B-B14F-4D97-AF65-F5344CB8AC3E}">
        <p14:creationId xmlns:p14="http://schemas.microsoft.com/office/powerpoint/2010/main" val="205931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OST is calculated as age in years minus weight in kilograms, with the result divided by 5. </a:t>
            </a:r>
            <a:endParaRPr lang="en-US" dirty="0" smtClean="0"/>
          </a:p>
          <a:p>
            <a:endParaRPr lang="en-US" dirty="0"/>
          </a:p>
        </p:txBody>
      </p:sp>
      <p:sp>
        <p:nvSpPr>
          <p:cNvPr id="4" name="Slide Number Placeholder 3"/>
          <p:cNvSpPr>
            <a:spLocks noGrp="1"/>
          </p:cNvSpPr>
          <p:nvPr>
            <p:ph type="sldNum" sz="quarter" idx="10"/>
          </p:nvPr>
        </p:nvSpPr>
        <p:spPr/>
        <p:txBody>
          <a:bodyPr/>
          <a:lstStyle/>
          <a:p>
            <a:fld id="{8C0A7B92-8941-A943-B431-218BB76E6B99}" type="slidenum">
              <a:rPr lang="en-US" smtClean="0"/>
              <a:t>3</a:t>
            </a:fld>
            <a:endParaRPr lang="en-US"/>
          </a:p>
        </p:txBody>
      </p:sp>
    </p:spTree>
    <p:extLst>
      <p:ext uri="{BB962C8B-B14F-4D97-AF65-F5344CB8AC3E}">
        <p14:creationId xmlns:p14="http://schemas.microsoft.com/office/powerpoint/2010/main" val="3595509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Outcome assessor is blinded.</a:t>
            </a:r>
            <a:r>
              <a:rPr lang="en-US" baseline="0" dirty="0" smtClean="0"/>
              <a:t>  Shots were &gt;1 month apart.  One sports medicine (FP)</a:t>
            </a:r>
          </a:p>
          <a:p>
            <a:r>
              <a:rPr lang="en-US" baseline="0" dirty="0" smtClean="0"/>
              <a:t>Enrolled people with shoulder pain. Impingement included:  rotator cuff syndrome, </a:t>
            </a:r>
            <a:r>
              <a:rPr lang="en-US" baseline="0" dirty="0" err="1" smtClean="0"/>
              <a:t>tendinosis</a:t>
            </a:r>
            <a:r>
              <a:rPr lang="en-US" baseline="0" dirty="0" smtClean="0"/>
              <a:t> of the rotator cuff muscles, and bursitis in the shoulder area</a:t>
            </a:r>
          </a:p>
          <a:p>
            <a:r>
              <a:rPr lang="en-US" baseline="0" dirty="0" smtClean="0"/>
              <a:t>SPADI (pain and disability) improved 23 both in 1 month (MCID 8-13).  Steroid also needed more steroid (NNH 6), and borderline more PT visits (NNH 10 if significant)</a:t>
            </a:r>
          </a:p>
          <a:p>
            <a:r>
              <a:rPr lang="en-US" baseline="0" dirty="0" smtClean="0"/>
              <a:t>Other research mixed but some suggest clearly positive with steroid : </a:t>
            </a:r>
            <a:r>
              <a:rPr lang="de-DE" baseline="0" dirty="0" err="1" smtClean="0"/>
              <a:t>Br</a:t>
            </a:r>
            <a:r>
              <a:rPr lang="de-DE" baseline="0" dirty="0" smtClean="0"/>
              <a:t> J Gen </a:t>
            </a:r>
            <a:r>
              <a:rPr lang="de-DE" baseline="0" dirty="0" err="1" smtClean="0"/>
              <a:t>Pract</a:t>
            </a:r>
            <a:r>
              <a:rPr lang="de-DE" baseline="0" dirty="0" smtClean="0"/>
              <a:t>. 2005 Mar;55(512):224-8. (</a:t>
            </a:r>
            <a:r>
              <a:rPr lang="de-DE" baseline="0" dirty="0" err="1" smtClean="0"/>
              <a:t>meta</a:t>
            </a:r>
            <a:r>
              <a:rPr lang="de-DE" baseline="0" dirty="0" smtClean="0"/>
              <a:t>)</a:t>
            </a:r>
            <a:endParaRPr lang="en-US" dirty="0"/>
          </a:p>
        </p:txBody>
      </p:sp>
      <p:sp>
        <p:nvSpPr>
          <p:cNvPr id="4" name="Slide Number Placeholder 3"/>
          <p:cNvSpPr>
            <a:spLocks noGrp="1"/>
          </p:cNvSpPr>
          <p:nvPr>
            <p:ph type="sldNum" sz="quarter" idx="10"/>
          </p:nvPr>
        </p:nvSpPr>
        <p:spPr/>
        <p:txBody>
          <a:bodyPr/>
          <a:lstStyle/>
          <a:p>
            <a:fld id="{8C0A7B92-8941-A943-B431-218BB76E6B99}" type="slidenum">
              <a:rPr lang="en-US" smtClean="0"/>
              <a:t>15</a:t>
            </a:fld>
            <a:endParaRPr lang="en-US"/>
          </a:p>
        </p:txBody>
      </p:sp>
    </p:spTree>
    <p:extLst>
      <p:ext uri="{BB962C8B-B14F-4D97-AF65-F5344CB8AC3E}">
        <p14:creationId xmlns:p14="http://schemas.microsoft.com/office/powerpoint/2010/main" val="3859888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Target of 5250 </a:t>
            </a:r>
            <a:r>
              <a:rPr lang="en-US" dirty="0" err="1" smtClean="0"/>
              <a:t>pt</a:t>
            </a:r>
            <a:r>
              <a:rPr lang="en-US" baseline="0" dirty="0" err="1" smtClean="0"/>
              <a:t>s</a:t>
            </a:r>
            <a:r>
              <a:rPr lang="en-US" baseline="0" dirty="0" smtClean="0"/>
              <a:t> based on theory that 0.4 LD would give a 9% RRR and with that level of </a:t>
            </a:r>
            <a:r>
              <a:rPr lang="en-US" baseline="0" dirty="0" err="1" smtClean="0"/>
              <a:t>pts</a:t>
            </a:r>
            <a:r>
              <a:rPr lang="en-US" baseline="0" dirty="0" smtClean="0"/>
              <a:t> you could see a difference.</a:t>
            </a:r>
          </a:p>
          <a:p>
            <a:r>
              <a:rPr lang="en-US" baseline="0" dirty="0" smtClean="0"/>
              <a:t>Final number was 5314</a:t>
            </a:r>
            <a:endParaRPr lang="en-US" dirty="0"/>
          </a:p>
        </p:txBody>
      </p:sp>
      <p:sp>
        <p:nvSpPr>
          <p:cNvPr id="4" name="Slide Number Placeholder 3"/>
          <p:cNvSpPr>
            <a:spLocks noGrp="1"/>
          </p:cNvSpPr>
          <p:nvPr>
            <p:ph type="sldNum" sz="quarter" idx="10"/>
          </p:nvPr>
        </p:nvSpPr>
        <p:spPr/>
        <p:txBody>
          <a:bodyPr/>
          <a:lstStyle/>
          <a:p>
            <a:fld id="{F26AD64B-62CA-A34E-B100-57C2F102E786}" type="slidenum">
              <a:rPr lang="en-US" smtClean="0"/>
              <a:t>16</a:t>
            </a:fld>
            <a:endParaRPr lang="en-US"/>
          </a:p>
        </p:txBody>
      </p:sp>
    </p:spTree>
    <p:extLst>
      <p:ext uri="{BB962C8B-B14F-4D97-AF65-F5344CB8AC3E}">
        <p14:creationId xmlns:p14="http://schemas.microsoft.com/office/powerpoint/2010/main" val="610878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AD64B-62CA-A34E-B100-57C2F102E786}" type="slidenum">
              <a:rPr lang="en-US" smtClean="0"/>
              <a:t>17</a:t>
            </a:fld>
            <a:endParaRPr lang="en-US"/>
          </a:p>
        </p:txBody>
      </p:sp>
    </p:spTree>
    <p:extLst>
      <p:ext uri="{BB962C8B-B14F-4D97-AF65-F5344CB8AC3E}">
        <p14:creationId xmlns:p14="http://schemas.microsoft.com/office/powerpoint/2010/main" val="610878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300" dirty="0" smtClean="0"/>
              <a:t>Serious side effects rare: symptomatic hypotension, </a:t>
            </a:r>
            <a:r>
              <a:rPr lang="en-US" sz="2300" dirty="0" err="1" smtClean="0"/>
              <a:t>bradycardia</a:t>
            </a:r>
            <a:r>
              <a:rPr lang="en-US" sz="2300" dirty="0" smtClean="0"/>
              <a:t>, or hypoglycemia in ten</a:t>
            </a:r>
            <a:r>
              <a:rPr lang="en-US" sz="2300" baseline="0" dirty="0" smtClean="0"/>
              <a:t> of 1264 </a:t>
            </a:r>
            <a:endParaRPr lang="en-US" sz="2300" dirty="0" smtClean="0"/>
          </a:p>
          <a:p>
            <a:endParaRPr lang="en-US" dirty="0"/>
          </a:p>
        </p:txBody>
      </p:sp>
      <p:sp>
        <p:nvSpPr>
          <p:cNvPr id="4" name="Slide Number Placeholder 3"/>
          <p:cNvSpPr>
            <a:spLocks noGrp="1"/>
          </p:cNvSpPr>
          <p:nvPr>
            <p:ph type="sldNum" sz="quarter" idx="10"/>
          </p:nvPr>
        </p:nvSpPr>
        <p:spPr/>
        <p:txBody>
          <a:bodyPr/>
          <a:lstStyle/>
          <a:p>
            <a:fld id="{F8131C67-38F1-4C4F-9E84-120426CB87C0}" type="slidenum">
              <a:rPr lang="en-US" smtClean="0"/>
              <a:pPr/>
              <a:t>23</a:t>
            </a:fld>
            <a:endParaRPr lang="en-US"/>
          </a:p>
        </p:txBody>
      </p:sp>
    </p:spTree>
    <p:extLst>
      <p:ext uri="{BB962C8B-B14F-4D97-AF65-F5344CB8AC3E}">
        <p14:creationId xmlns:p14="http://schemas.microsoft.com/office/powerpoint/2010/main" val="1731878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10-11 trips to the bathroom</a:t>
            </a:r>
            <a:r>
              <a:rPr lang="en-US" baseline="0" dirty="0" smtClean="0"/>
              <a:t> per day. </a:t>
            </a:r>
            <a:endParaRPr lang="en-US" dirty="0"/>
          </a:p>
        </p:txBody>
      </p:sp>
      <p:sp>
        <p:nvSpPr>
          <p:cNvPr id="4" name="Slide Number Placeholder 3"/>
          <p:cNvSpPr>
            <a:spLocks noGrp="1"/>
          </p:cNvSpPr>
          <p:nvPr>
            <p:ph type="sldNum" sz="quarter" idx="10"/>
          </p:nvPr>
        </p:nvSpPr>
        <p:spPr/>
        <p:txBody>
          <a:bodyPr/>
          <a:lstStyle/>
          <a:p>
            <a:fld id="{F8131C67-38F1-4C4F-9E84-120426CB87C0}" type="slidenum">
              <a:rPr lang="en-US" smtClean="0"/>
              <a:pPr/>
              <a:t>29</a:t>
            </a:fld>
            <a:endParaRPr lang="en-US"/>
          </a:p>
        </p:txBody>
      </p:sp>
    </p:spTree>
    <p:extLst>
      <p:ext uri="{BB962C8B-B14F-4D97-AF65-F5344CB8AC3E}">
        <p14:creationId xmlns:p14="http://schemas.microsoft.com/office/powerpoint/2010/main" val="1290511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Was this</a:t>
            </a:r>
            <a:r>
              <a:rPr lang="en-US" baseline="0" dirty="0" smtClean="0"/>
              <a:t> study included in the SR?</a:t>
            </a:r>
            <a:endParaRPr lang="en-US" dirty="0"/>
          </a:p>
        </p:txBody>
      </p:sp>
      <p:sp>
        <p:nvSpPr>
          <p:cNvPr id="4" name="Slide Number Placeholder 3"/>
          <p:cNvSpPr>
            <a:spLocks noGrp="1"/>
          </p:cNvSpPr>
          <p:nvPr>
            <p:ph type="sldNum" sz="quarter" idx="10"/>
          </p:nvPr>
        </p:nvSpPr>
        <p:spPr/>
        <p:txBody>
          <a:bodyPr/>
          <a:lstStyle/>
          <a:p>
            <a:fld id="{F8131C67-38F1-4C4F-9E84-120426CB87C0}" type="slidenum">
              <a:rPr lang="en-US" smtClean="0"/>
              <a:pPr/>
              <a:t>36</a:t>
            </a:fld>
            <a:endParaRPr lang="en-US"/>
          </a:p>
        </p:txBody>
      </p:sp>
    </p:spTree>
    <p:extLst>
      <p:ext uri="{BB962C8B-B14F-4D97-AF65-F5344CB8AC3E}">
        <p14:creationId xmlns:p14="http://schemas.microsoft.com/office/powerpoint/2010/main" val="3499040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131C67-38F1-4C4F-9E84-120426CB87C0}" type="slidenum">
              <a:rPr lang="en-US" smtClean="0"/>
              <a:pPr/>
              <a:t>38</a:t>
            </a:fld>
            <a:endParaRPr lang="en-US"/>
          </a:p>
        </p:txBody>
      </p:sp>
    </p:spTree>
    <p:extLst>
      <p:ext uri="{BB962C8B-B14F-4D97-AF65-F5344CB8AC3E}">
        <p14:creationId xmlns:p14="http://schemas.microsoft.com/office/powerpoint/2010/main" val="735009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Bangladesh,</a:t>
            </a:r>
            <a:r>
              <a:rPr lang="en-US" baseline="0" dirty="0" smtClean="0"/>
              <a:t> India, Pakistan, Zimbabwe, China, Colombia, Iran, Palestinian, Argentina, Brazil, Chile, Malaysia, Poland, South Africa, Turkey, Canada, Sweden, United Arab Emirates</a:t>
            </a:r>
            <a:endParaRPr lang="en-US" dirty="0"/>
          </a:p>
        </p:txBody>
      </p:sp>
      <p:sp>
        <p:nvSpPr>
          <p:cNvPr id="4" name="Slide Number Placeholder 3"/>
          <p:cNvSpPr>
            <a:spLocks noGrp="1"/>
          </p:cNvSpPr>
          <p:nvPr>
            <p:ph type="sldNum" sz="quarter" idx="10"/>
          </p:nvPr>
        </p:nvSpPr>
        <p:spPr/>
        <p:txBody>
          <a:bodyPr/>
          <a:lstStyle/>
          <a:p>
            <a:fld id="{8C0A7B92-8941-A943-B431-218BB76E6B99}" type="slidenum">
              <a:rPr lang="en-US" smtClean="0"/>
              <a:t>5</a:t>
            </a:fld>
            <a:endParaRPr lang="en-US"/>
          </a:p>
        </p:txBody>
      </p:sp>
    </p:spTree>
    <p:extLst>
      <p:ext uri="{BB962C8B-B14F-4D97-AF65-F5344CB8AC3E}">
        <p14:creationId xmlns:p14="http://schemas.microsoft.com/office/powerpoint/2010/main" val="799708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an implicit assumption</a:t>
            </a:r>
            <a:r>
              <a:rPr lang="en-US" baseline="0" dirty="0" smtClean="0"/>
              <a:t> in Salt intake guidelines that lower is always better, with no unsafe limit.</a:t>
            </a:r>
            <a:endParaRPr lang="en-US" dirty="0" smtClean="0"/>
          </a:p>
          <a:p>
            <a:r>
              <a:rPr lang="en-US" dirty="0" smtClean="0"/>
              <a:t>Bangladesh,</a:t>
            </a:r>
            <a:r>
              <a:rPr lang="en-US" baseline="0" dirty="0" smtClean="0"/>
              <a:t> India, Pakistan, Zimbabwe, China, Colombia, Iran, Argentina, Brazil, Chile, Malaysia, Poland, South Africa, Turkey, Canada, Sweden, United Arab Emirates (</a:t>
            </a:r>
            <a:r>
              <a:rPr lang="en-US" baseline="0" dirty="0" err="1" smtClean="0"/>
              <a:t>Palestin</a:t>
            </a:r>
            <a:r>
              <a:rPr lang="en-US" baseline="0" dirty="0" smtClean="0"/>
              <a:t> out)</a:t>
            </a:r>
            <a:endParaRPr lang="en-US" dirty="0"/>
          </a:p>
        </p:txBody>
      </p:sp>
      <p:sp>
        <p:nvSpPr>
          <p:cNvPr id="4" name="Slide Number Placeholder 3"/>
          <p:cNvSpPr>
            <a:spLocks noGrp="1"/>
          </p:cNvSpPr>
          <p:nvPr>
            <p:ph type="sldNum" sz="quarter" idx="10"/>
          </p:nvPr>
        </p:nvSpPr>
        <p:spPr/>
        <p:txBody>
          <a:bodyPr/>
          <a:lstStyle/>
          <a:p>
            <a:fld id="{8C0A7B92-8941-A943-B431-218BB76E6B99}" type="slidenum">
              <a:rPr lang="en-US" smtClean="0"/>
              <a:t>6</a:t>
            </a:fld>
            <a:endParaRPr lang="en-US"/>
          </a:p>
        </p:txBody>
      </p:sp>
    </p:spTree>
    <p:extLst>
      <p:ext uri="{BB962C8B-B14F-4D97-AF65-F5344CB8AC3E}">
        <p14:creationId xmlns:p14="http://schemas.microsoft.com/office/powerpoint/2010/main" val="799708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have </a:t>
            </a:r>
            <a:r>
              <a:rPr lang="en-US" dirty="0" err="1" smtClean="0"/>
              <a:t>naprosyn</a:t>
            </a:r>
            <a:r>
              <a:rPr lang="en-US" dirty="0" smtClean="0"/>
              <a:t> as break through.  </a:t>
            </a:r>
          </a:p>
          <a:p>
            <a:r>
              <a:rPr lang="en-US" dirty="0" smtClean="0"/>
              <a:t>Blinding was</a:t>
            </a:r>
            <a:r>
              <a:rPr lang="en-US" baseline="0" dirty="0" smtClean="0"/>
              <a:t> amazing: Most thought they were using regular acetaminophen (around 47% overall),  rest, pretty evenly distributed.    </a:t>
            </a:r>
            <a:endParaRPr lang="en-US" dirty="0" smtClean="0"/>
          </a:p>
          <a:p>
            <a:endParaRPr lang="en-US" dirty="0"/>
          </a:p>
        </p:txBody>
      </p:sp>
      <p:sp>
        <p:nvSpPr>
          <p:cNvPr id="4" name="Slide Number Placeholder 3"/>
          <p:cNvSpPr>
            <a:spLocks noGrp="1"/>
          </p:cNvSpPr>
          <p:nvPr>
            <p:ph type="sldNum" sz="quarter" idx="10"/>
          </p:nvPr>
        </p:nvSpPr>
        <p:spPr/>
        <p:txBody>
          <a:bodyPr/>
          <a:lstStyle/>
          <a:p>
            <a:fld id="{8C0A7B92-8941-A943-B431-218BB76E6B99}" type="slidenum">
              <a:rPr lang="en-US" smtClean="0"/>
              <a:t>8</a:t>
            </a:fld>
            <a:endParaRPr lang="en-US"/>
          </a:p>
        </p:txBody>
      </p:sp>
    </p:spTree>
    <p:extLst>
      <p:ext uri="{BB962C8B-B14F-4D97-AF65-F5344CB8AC3E}">
        <p14:creationId xmlns:p14="http://schemas.microsoft.com/office/powerpoint/2010/main" val="125408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run-in</a:t>
            </a:r>
            <a:r>
              <a:rPr lang="en-US" baseline="0" dirty="0" smtClean="0"/>
              <a:t>s of 2-6 weeks each one with </a:t>
            </a:r>
            <a:r>
              <a:rPr lang="en-US" baseline="0" dirty="0" err="1" smtClean="0"/>
              <a:t>enalapril</a:t>
            </a:r>
            <a:r>
              <a:rPr lang="en-US" baseline="0" dirty="0" smtClean="0"/>
              <a:t> and one with LCZ696.  Each run-in phase lost about 1000 </a:t>
            </a:r>
            <a:r>
              <a:rPr lang="en-US" baseline="0" dirty="0" err="1" smtClean="0"/>
              <a:t>pts</a:t>
            </a:r>
            <a:r>
              <a:rPr lang="en-US" baseline="0" dirty="0" smtClean="0"/>
              <a:t>, mostly from AE.  </a:t>
            </a:r>
          </a:p>
          <a:p>
            <a:r>
              <a:rPr lang="en-US" baseline="0" dirty="0" smtClean="0"/>
              <a:t>LCZ696 was </a:t>
            </a:r>
            <a:r>
              <a:rPr lang="en-US" baseline="0" dirty="0" err="1" smtClean="0"/>
              <a:t>sacubitril</a:t>
            </a:r>
            <a:r>
              <a:rPr lang="en-US" baseline="0" dirty="0" smtClean="0"/>
              <a:t> (a </a:t>
            </a:r>
            <a:r>
              <a:rPr lang="en-US" baseline="0" dirty="0" err="1" smtClean="0"/>
              <a:t>neprilysin</a:t>
            </a:r>
            <a:r>
              <a:rPr lang="en-US" baseline="0" dirty="0" smtClean="0"/>
              <a:t> inhibitor – AHU377) with valsartan.  Doses were 200mg and 160mg (?) BID</a:t>
            </a:r>
          </a:p>
          <a:p>
            <a:pPr defTabSz="465887">
              <a:defRPr/>
            </a:pPr>
            <a:r>
              <a:rPr lang="en-US" dirty="0" err="1"/>
              <a:t>Neprilysin</a:t>
            </a:r>
            <a:r>
              <a:rPr lang="en-US" dirty="0"/>
              <a:t>, a neutral </a:t>
            </a:r>
            <a:r>
              <a:rPr lang="en-US" dirty="0" err="1"/>
              <a:t>endopeptidase</a:t>
            </a:r>
            <a:r>
              <a:rPr lang="en-US" dirty="0"/>
              <a:t>, degrades several endogenous vasoactive peptides, including natriuretic peptides, </a:t>
            </a:r>
            <a:r>
              <a:rPr lang="en-US" dirty="0" err="1"/>
              <a:t>bradykinin</a:t>
            </a:r>
            <a:r>
              <a:rPr lang="en-US" dirty="0"/>
              <a:t>, and </a:t>
            </a:r>
            <a:r>
              <a:rPr lang="en-US" dirty="0" err="1"/>
              <a:t>adrenomedullin</a:t>
            </a:r>
            <a:r>
              <a:rPr lang="en-US" dirty="0"/>
              <a:t>. </a:t>
            </a:r>
          </a:p>
          <a:p>
            <a:pPr defTabSz="465887">
              <a:defRPr/>
            </a:pPr>
            <a:r>
              <a:rPr lang="en-US" dirty="0"/>
              <a:t>KCCQ (Kansas City Cardiomyopathy Questionnaire) is out of 100.  Could not find an MCID.  </a:t>
            </a:r>
          </a:p>
          <a:p>
            <a:pPr defTabSz="465887">
              <a:defRPr/>
            </a:pPr>
            <a:r>
              <a:rPr lang="en-US" dirty="0"/>
              <a:t>Hypotension more common: 14% </a:t>
            </a:r>
            <a:r>
              <a:rPr lang="en-US" dirty="0" err="1"/>
              <a:t>vs</a:t>
            </a:r>
            <a:r>
              <a:rPr lang="en-US" dirty="0"/>
              <a:t> 9.2% (NNH 21)</a:t>
            </a:r>
            <a:endParaRPr lang="en-US" dirty="0" smtClean="0"/>
          </a:p>
          <a:p>
            <a:endParaRPr lang="en-US" dirty="0"/>
          </a:p>
        </p:txBody>
      </p:sp>
      <p:sp>
        <p:nvSpPr>
          <p:cNvPr id="4" name="Slide Number Placeholder 3"/>
          <p:cNvSpPr>
            <a:spLocks noGrp="1"/>
          </p:cNvSpPr>
          <p:nvPr>
            <p:ph type="sldNum" sz="quarter" idx="10"/>
          </p:nvPr>
        </p:nvSpPr>
        <p:spPr/>
        <p:txBody>
          <a:bodyPr/>
          <a:lstStyle/>
          <a:p>
            <a:fld id="{4ED548B3-5808-F84A-BD8A-77377A99A567}" type="slidenum">
              <a:rPr lang="en-US" smtClean="0"/>
              <a:t>9</a:t>
            </a:fld>
            <a:endParaRPr lang="en-US"/>
          </a:p>
        </p:txBody>
      </p:sp>
    </p:spTree>
    <p:extLst>
      <p:ext uri="{BB962C8B-B14F-4D97-AF65-F5344CB8AC3E}">
        <p14:creationId xmlns:p14="http://schemas.microsoft.com/office/powerpoint/2010/main" val="3868443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Imbalance</a:t>
            </a:r>
            <a:r>
              <a:rPr lang="en-US" baseline="0" dirty="0" smtClean="0"/>
              <a:t> in baseline for the amount of 72 cm</a:t>
            </a:r>
            <a:r>
              <a:rPr lang="en-US" baseline="30000" dirty="0" smtClean="0"/>
              <a:t>2</a:t>
            </a:r>
            <a:r>
              <a:rPr lang="en-US" baseline="0" dirty="0" smtClean="0"/>
              <a:t> </a:t>
            </a:r>
            <a:r>
              <a:rPr lang="en-US" baseline="0" dirty="0" err="1" smtClean="0"/>
              <a:t>clobetasol</a:t>
            </a:r>
            <a:r>
              <a:rPr lang="en-US" baseline="0" dirty="0" smtClean="0"/>
              <a:t> </a:t>
            </a:r>
            <a:r>
              <a:rPr lang="en-US" baseline="0" dirty="0" err="1" smtClean="0"/>
              <a:t>vs</a:t>
            </a:r>
            <a:r>
              <a:rPr lang="en-US" baseline="0" dirty="0" smtClean="0"/>
              <a:t> 49 hydrocortisone, this suggests a loss of AC (it was the pharmacists who did group assignment which is normally AC but if he/she got a look at the patient it could be circumvented).  </a:t>
            </a:r>
          </a:p>
          <a:p>
            <a:r>
              <a:rPr lang="en-US" baseline="0" dirty="0" smtClean="0"/>
              <a:t>One patient with extensive alopecia </a:t>
            </a:r>
            <a:r>
              <a:rPr lang="en-US" baseline="0" dirty="0" err="1" smtClean="0"/>
              <a:t>areata</a:t>
            </a:r>
            <a:r>
              <a:rPr lang="en-US" baseline="0" dirty="0" smtClean="0"/>
              <a:t> experienced skin atrophy that resolved spontaneously in 6 weeks</a:t>
            </a:r>
          </a:p>
          <a:p>
            <a:r>
              <a:rPr lang="en-US" baseline="0" dirty="0" smtClean="0"/>
              <a:t>Super high potency </a:t>
            </a:r>
            <a:r>
              <a:rPr lang="en-US" baseline="0" dirty="0" err="1" smtClean="0"/>
              <a:t>vs</a:t>
            </a:r>
            <a:r>
              <a:rPr lang="en-US" baseline="0" dirty="0" smtClean="0"/>
              <a:t> lowest potency, that is category 1 </a:t>
            </a:r>
            <a:r>
              <a:rPr lang="en-US" baseline="0" dirty="0" err="1" smtClean="0"/>
              <a:t>vs</a:t>
            </a:r>
            <a:r>
              <a:rPr lang="en-US" baseline="0" dirty="0" smtClean="0"/>
              <a:t> category 7.  By comparison betamethasone </a:t>
            </a:r>
            <a:r>
              <a:rPr lang="en-US" baseline="0" dirty="0" err="1" smtClean="0"/>
              <a:t>valerate</a:t>
            </a:r>
            <a:r>
              <a:rPr lang="en-US" baseline="0" dirty="0" smtClean="0"/>
              <a:t> 0.1% is category 3</a:t>
            </a:r>
            <a:endParaRPr lang="en-US" baseline="0" dirty="0"/>
          </a:p>
        </p:txBody>
      </p:sp>
      <p:sp>
        <p:nvSpPr>
          <p:cNvPr id="4" name="Slide Number Placeholder 3"/>
          <p:cNvSpPr>
            <a:spLocks noGrp="1"/>
          </p:cNvSpPr>
          <p:nvPr>
            <p:ph type="sldNum" sz="quarter" idx="10"/>
          </p:nvPr>
        </p:nvSpPr>
        <p:spPr/>
        <p:txBody>
          <a:bodyPr/>
          <a:lstStyle/>
          <a:p>
            <a:fld id="{8C0A7B92-8941-A943-B431-218BB76E6B99}" type="slidenum">
              <a:rPr lang="en-US" smtClean="0"/>
              <a:t>10</a:t>
            </a:fld>
            <a:endParaRPr lang="en-US"/>
          </a:p>
        </p:txBody>
      </p:sp>
    </p:spTree>
    <p:extLst>
      <p:ext uri="{BB962C8B-B14F-4D97-AF65-F5344CB8AC3E}">
        <p14:creationId xmlns:p14="http://schemas.microsoft.com/office/powerpoint/2010/main" val="1461705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association of MEE</a:t>
            </a:r>
            <a:r>
              <a:rPr lang="en-US" baseline="0" dirty="0" smtClean="0"/>
              <a:t> with hearing difficulties and learning difficulties. </a:t>
            </a:r>
          </a:p>
          <a:p>
            <a:r>
              <a:rPr lang="en-US" baseline="0" dirty="0" smtClean="0"/>
              <a:t>Diarrhea 12% in </a:t>
            </a:r>
            <a:r>
              <a:rPr lang="en-US" baseline="0" dirty="0" err="1" smtClean="0"/>
              <a:t>clavulin</a:t>
            </a:r>
            <a:r>
              <a:rPr lang="en-US" baseline="0" dirty="0" smtClean="0"/>
              <a:t> </a:t>
            </a:r>
            <a:r>
              <a:rPr lang="en-US" baseline="0" dirty="0" err="1" smtClean="0"/>
              <a:t>vs</a:t>
            </a:r>
            <a:r>
              <a:rPr lang="en-US" baseline="0" dirty="0" smtClean="0"/>
              <a:t> 0% placebo</a:t>
            </a:r>
            <a:endParaRPr lang="en-US" dirty="0"/>
          </a:p>
        </p:txBody>
      </p:sp>
      <p:sp>
        <p:nvSpPr>
          <p:cNvPr id="4" name="Slide Number Placeholder 3"/>
          <p:cNvSpPr>
            <a:spLocks noGrp="1"/>
          </p:cNvSpPr>
          <p:nvPr>
            <p:ph type="sldNum" sz="quarter" idx="10"/>
          </p:nvPr>
        </p:nvSpPr>
        <p:spPr/>
        <p:txBody>
          <a:bodyPr/>
          <a:lstStyle/>
          <a:p>
            <a:fld id="{8C0A7B92-8941-A943-B431-218BB76E6B99}" type="slidenum">
              <a:rPr lang="en-US" smtClean="0"/>
              <a:t>11</a:t>
            </a:fld>
            <a:endParaRPr lang="en-US"/>
          </a:p>
        </p:txBody>
      </p:sp>
    </p:spTree>
    <p:extLst>
      <p:ext uri="{BB962C8B-B14F-4D97-AF65-F5344CB8AC3E}">
        <p14:creationId xmlns:p14="http://schemas.microsoft.com/office/powerpoint/2010/main" val="1023122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5 arms of this study: </a:t>
            </a:r>
            <a:r>
              <a:rPr lang="en-US" dirty="0" err="1"/>
              <a:t>recontact</a:t>
            </a:r>
            <a:r>
              <a:rPr lang="en-US" dirty="0"/>
              <a:t> for a prescription, post-dated prescription, collection of the prescription, and be given the prescription (patient led). Plus no script. </a:t>
            </a:r>
          </a:p>
          <a:p>
            <a:pPr defTabSz="465887">
              <a:defRPr/>
            </a:pPr>
            <a:r>
              <a:rPr lang="en-US" dirty="0"/>
              <a:t>Of the 889, 333 ended up on immediate </a:t>
            </a:r>
            <a:r>
              <a:rPr lang="en-US" dirty="0" err="1"/>
              <a:t>Abx</a:t>
            </a:r>
            <a:r>
              <a:rPr lang="en-US" dirty="0"/>
              <a:t>, leaving 556 to be randomized</a:t>
            </a:r>
          </a:p>
          <a:p>
            <a:pPr defTabSz="465887">
              <a:defRPr/>
            </a:pPr>
            <a:r>
              <a:rPr lang="en-US" dirty="0" err="1"/>
              <a:t>Reconsult</a:t>
            </a:r>
            <a:r>
              <a:rPr lang="en-US" dirty="0"/>
              <a:t> is over 1 month, Symptom score at 2-4 days</a:t>
            </a:r>
            <a:endParaRPr lang="en-US" dirty="0" smtClean="0"/>
          </a:p>
          <a:p>
            <a:pPr defTabSz="465887">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C0A7B92-8941-A943-B431-218BB76E6B99}" type="slidenum">
              <a:rPr lang="en-US" smtClean="0"/>
              <a:t>12</a:t>
            </a:fld>
            <a:endParaRPr lang="en-US"/>
          </a:p>
        </p:txBody>
      </p:sp>
    </p:spTree>
    <p:extLst>
      <p:ext uri="{BB962C8B-B14F-4D97-AF65-F5344CB8AC3E}">
        <p14:creationId xmlns:p14="http://schemas.microsoft.com/office/powerpoint/2010/main" val="3595509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dirty="0" smtClean="0"/>
              <a:t>Falls is page 156 – 167</a:t>
            </a:r>
          </a:p>
          <a:p>
            <a:pPr defTabSz="465887">
              <a:defRPr/>
            </a:pPr>
            <a:r>
              <a:rPr lang="en-US" dirty="0" smtClean="0"/>
              <a:t>Skeletal 193</a:t>
            </a:r>
          </a:p>
          <a:p>
            <a:endParaRPr lang="en-US" dirty="0"/>
          </a:p>
        </p:txBody>
      </p:sp>
      <p:sp>
        <p:nvSpPr>
          <p:cNvPr id="4" name="Slide Number Placeholder 3"/>
          <p:cNvSpPr>
            <a:spLocks noGrp="1"/>
          </p:cNvSpPr>
          <p:nvPr>
            <p:ph type="sldNum" sz="quarter" idx="10"/>
          </p:nvPr>
        </p:nvSpPr>
        <p:spPr/>
        <p:txBody>
          <a:bodyPr/>
          <a:lstStyle/>
          <a:p>
            <a:fld id="{D6E2C213-A1FC-5A4E-BDA2-1F13E851E6D5}" type="slidenum">
              <a:rPr lang="en-US" smtClean="0"/>
              <a:pPr/>
              <a:t>14</a:t>
            </a:fld>
            <a:endParaRPr lang="en-US"/>
          </a:p>
        </p:txBody>
      </p:sp>
    </p:spTree>
    <p:extLst>
      <p:ext uri="{BB962C8B-B14F-4D97-AF65-F5344CB8AC3E}">
        <p14:creationId xmlns:p14="http://schemas.microsoft.com/office/powerpoint/2010/main" val="287249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9AB4CB-C808-4B71-9C5A-BF9EBC6D92BE}" type="datetimeFigureOut">
              <a:rPr lang="en-US" smtClean="0"/>
              <a:pPr/>
              <a:t>15-05-19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C2521-7F0D-4B38-A567-8F038351A12F}" type="slidenum">
              <a:rPr lang="en-US" smtClean="0"/>
              <a:pPr/>
              <a:t>‹#›</a:t>
            </a:fld>
            <a:endParaRPr lang="en-US"/>
          </a:p>
        </p:txBody>
      </p:sp>
    </p:spTree>
    <p:extLst>
      <p:ext uri="{BB962C8B-B14F-4D97-AF65-F5344CB8AC3E}">
        <p14:creationId xmlns:p14="http://schemas.microsoft.com/office/powerpoint/2010/main" val="24858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AB4CB-C808-4B71-9C5A-BF9EBC6D92BE}" type="datetimeFigureOut">
              <a:rPr lang="en-US" smtClean="0"/>
              <a:pPr/>
              <a:t>15-05-19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C2521-7F0D-4B38-A567-8F038351A12F}" type="slidenum">
              <a:rPr lang="en-US" smtClean="0"/>
              <a:pPr/>
              <a:t>‹#›</a:t>
            </a:fld>
            <a:endParaRPr lang="en-US"/>
          </a:p>
        </p:txBody>
      </p:sp>
    </p:spTree>
    <p:extLst>
      <p:ext uri="{BB962C8B-B14F-4D97-AF65-F5344CB8AC3E}">
        <p14:creationId xmlns:p14="http://schemas.microsoft.com/office/powerpoint/2010/main" val="109370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AB4CB-C808-4B71-9C5A-BF9EBC6D92BE}" type="datetimeFigureOut">
              <a:rPr lang="en-US" smtClean="0"/>
              <a:pPr/>
              <a:t>15-05-19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C2521-7F0D-4B38-A567-8F038351A12F}" type="slidenum">
              <a:rPr lang="en-US" smtClean="0"/>
              <a:pPr/>
              <a:t>‹#›</a:t>
            </a:fld>
            <a:endParaRPr lang="en-US"/>
          </a:p>
        </p:txBody>
      </p:sp>
    </p:spTree>
    <p:extLst>
      <p:ext uri="{BB962C8B-B14F-4D97-AF65-F5344CB8AC3E}">
        <p14:creationId xmlns:p14="http://schemas.microsoft.com/office/powerpoint/2010/main" val="72274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AB4CB-C808-4B71-9C5A-BF9EBC6D92BE}" type="datetimeFigureOut">
              <a:rPr lang="en-US" smtClean="0"/>
              <a:pPr/>
              <a:t>15-05-19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C2521-7F0D-4B38-A567-8F038351A12F}" type="slidenum">
              <a:rPr lang="en-US" smtClean="0"/>
              <a:pPr/>
              <a:t>‹#›</a:t>
            </a:fld>
            <a:endParaRPr lang="en-US"/>
          </a:p>
        </p:txBody>
      </p:sp>
    </p:spTree>
    <p:extLst>
      <p:ext uri="{BB962C8B-B14F-4D97-AF65-F5344CB8AC3E}">
        <p14:creationId xmlns:p14="http://schemas.microsoft.com/office/powerpoint/2010/main" val="4267106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9AB4CB-C808-4B71-9C5A-BF9EBC6D92BE}" type="datetimeFigureOut">
              <a:rPr lang="en-US" smtClean="0"/>
              <a:pPr/>
              <a:t>15-05-19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C2521-7F0D-4B38-A567-8F038351A12F}" type="slidenum">
              <a:rPr lang="en-US" smtClean="0"/>
              <a:pPr/>
              <a:t>‹#›</a:t>
            </a:fld>
            <a:endParaRPr lang="en-US"/>
          </a:p>
        </p:txBody>
      </p:sp>
    </p:spTree>
    <p:extLst>
      <p:ext uri="{BB962C8B-B14F-4D97-AF65-F5344CB8AC3E}">
        <p14:creationId xmlns:p14="http://schemas.microsoft.com/office/powerpoint/2010/main" val="386878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9AB4CB-C808-4B71-9C5A-BF9EBC6D92BE}" type="datetimeFigureOut">
              <a:rPr lang="en-US" smtClean="0"/>
              <a:pPr/>
              <a:t>15-05-19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C2521-7F0D-4B38-A567-8F038351A12F}" type="slidenum">
              <a:rPr lang="en-US" smtClean="0"/>
              <a:pPr/>
              <a:t>‹#›</a:t>
            </a:fld>
            <a:endParaRPr lang="en-US"/>
          </a:p>
        </p:txBody>
      </p:sp>
    </p:spTree>
    <p:extLst>
      <p:ext uri="{BB962C8B-B14F-4D97-AF65-F5344CB8AC3E}">
        <p14:creationId xmlns:p14="http://schemas.microsoft.com/office/powerpoint/2010/main" val="215661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9AB4CB-C808-4B71-9C5A-BF9EBC6D92BE}" type="datetimeFigureOut">
              <a:rPr lang="en-US" smtClean="0"/>
              <a:pPr/>
              <a:t>15-05-19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DC2521-7F0D-4B38-A567-8F038351A12F}" type="slidenum">
              <a:rPr lang="en-US" smtClean="0"/>
              <a:pPr/>
              <a:t>‹#›</a:t>
            </a:fld>
            <a:endParaRPr lang="en-US"/>
          </a:p>
        </p:txBody>
      </p:sp>
    </p:spTree>
    <p:extLst>
      <p:ext uri="{BB962C8B-B14F-4D97-AF65-F5344CB8AC3E}">
        <p14:creationId xmlns:p14="http://schemas.microsoft.com/office/powerpoint/2010/main" val="19352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9AB4CB-C808-4B71-9C5A-BF9EBC6D92BE}" type="datetimeFigureOut">
              <a:rPr lang="en-US" smtClean="0"/>
              <a:pPr/>
              <a:t>15-05-19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DC2521-7F0D-4B38-A567-8F038351A12F}" type="slidenum">
              <a:rPr lang="en-US" smtClean="0"/>
              <a:pPr/>
              <a:t>‹#›</a:t>
            </a:fld>
            <a:endParaRPr lang="en-US"/>
          </a:p>
        </p:txBody>
      </p:sp>
    </p:spTree>
    <p:extLst>
      <p:ext uri="{BB962C8B-B14F-4D97-AF65-F5344CB8AC3E}">
        <p14:creationId xmlns:p14="http://schemas.microsoft.com/office/powerpoint/2010/main" val="84044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AB4CB-C808-4B71-9C5A-BF9EBC6D92BE}" type="datetimeFigureOut">
              <a:rPr lang="en-US" smtClean="0"/>
              <a:pPr/>
              <a:t>15-05-19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DC2521-7F0D-4B38-A567-8F038351A12F}" type="slidenum">
              <a:rPr lang="en-US" smtClean="0"/>
              <a:pPr/>
              <a:t>‹#›</a:t>
            </a:fld>
            <a:endParaRPr lang="en-US"/>
          </a:p>
        </p:txBody>
      </p:sp>
    </p:spTree>
    <p:extLst>
      <p:ext uri="{BB962C8B-B14F-4D97-AF65-F5344CB8AC3E}">
        <p14:creationId xmlns:p14="http://schemas.microsoft.com/office/powerpoint/2010/main" val="8456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9AB4CB-C808-4B71-9C5A-BF9EBC6D92BE}" type="datetimeFigureOut">
              <a:rPr lang="en-US" smtClean="0"/>
              <a:pPr/>
              <a:t>15-05-19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C2521-7F0D-4B38-A567-8F038351A12F}" type="slidenum">
              <a:rPr lang="en-US" smtClean="0"/>
              <a:pPr/>
              <a:t>‹#›</a:t>
            </a:fld>
            <a:endParaRPr lang="en-US"/>
          </a:p>
        </p:txBody>
      </p:sp>
    </p:spTree>
    <p:extLst>
      <p:ext uri="{BB962C8B-B14F-4D97-AF65-F5344CB8AC3E}">
        <p14:creationId xmlns:p14="http://schemas.microsoft.com/office/powerpoint/2010/main" val="3950620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9AB4CB-C808-4B71-9C5A-BF9EBC6D92BE}" type="datetimeFigureOut">
              <a:rPr lang="en-US" smtClean="0"/>
              <a:pPr/>
              <a:t>15-05-19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C2521-7F0D-4B38-A567-8F038351A12F}" type="slidenum">
              <a:rPr lang="en-US" smtClean="0"/>
              <a:pPr/>
              <a:t>‹#›</a:t>
            </a:fld>
            <a:endParaRPr lang="en-US"/>
          </a:p>
        </p:txBody>
      </p:sp>
    </p:spTree>
    <p:extLst>
      <p:ext uri="{BB962C8B-B14F-4D97-AF65-F5344CB8AC3E}">
        <p14:creationId xmlns:p14="http://schemas.microsoft.com/office/powerpoint/2010/main" val="29093211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AB4CB-C808-4B71-9C5A-BF9EBC6D92BE}" type="datetimeFigureOut">
              <a:rPr lang="en-US" smtClean="0"/>
              <a:pPr/>
              <a:t>15-05-19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C2521-7F0D-4B38-A567-8F038351A12F}" type="slidenum">
              <a:rPr lang="en-US" smtClean="0"/>
              <a:pPr/>
              <a:t>‹#›</a:t>
            </a:fld>
            <a:endParaRPr lang="en-US"/>
          </a:p>
        </p:txBody>
      </p:sp>
    </p:spTree>
    <p:extLst>
      <p:ext uri="{BB962C8B-B14F-4D97-AF65-F5344CB8AC3E}">
        <p14:creationId xmlns:p14="http://schemas.microsoft.com/office/powerpoint/2010/main" val="3972347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9" Type="http://schemas.openxmlformats.org/officeDocument/2006/relationships/slide" Target="slide20.xml"/><Relationship Id="rId20" Type="http://schemas.openxmlformats.org/officeDocument/2006/relationships/slide" Target="slide31.xml"/><Relationship Id="rId21" Type="http://schemas.openxmlformats.org/officeDocument/2006/relationships/slide" Target="slide32.xml"/><Relationship Id="rId22" Type="http://schemas.openxmlformats.org/officeDocument/2006/relationships/slide" Target="slide33.xml"/><Relationship Id="rId23" Type="http://schemas.openxmlformats.org/officeDocument/2006/relationships/slide" Target="slide34.xml"/><Relationship Id="rId24" Type="http://schemas.openxmlformats.org/officeDocument/2006/relationships/slide" Target="slide43.xml"/><Relationship Id="rId10" Type="http://schemas.openxmlformats.org/officeDocument/2006/relationships/slide" Target="slide21.xml"/><Relationship Id="rId11" Type="http://schemas.openxmlformats.org/officeDocument/2006/relationships/slide" Target="slide22.xml"/><Relationship Id="rId12" Type="http://schemas.openxmlformats.org/officeDocument/2006/relationships/slide" Target="slide23.xml"/><Relationship Id="rId13" Type="http://schemas.openxmlformats.org/officeDocument/2006/relationships/slide" Target="slide24.xml"/><Relationship Id="rId14" Type="http://schemas.openxmlformats.org/officeDocument/2006/relationships/slide" Target="slide25.xml"/><Relationship Id="rId15" Type="http://schemas.openxmlformats.org/officeDocument/2006/relationships/slide" Target="slide26.xml"/><Relationship Id="rId16" Type="http://schemas.openxmlformats.org/officeDocument/2006/relationships/slide" Target="slide27.xml"/><Relationship Id="rId17" Type="http://schemas.openxmlformats.org/officeDocument/2006/relationships/slide" Target="slide28.xml"/><Relationship Id="rId18" Type="http://schemas.openxmlformats.org/officeDocument/2006/relationships/slide" Target="slide29.xml"/><Relationship Id="rId19" Type="http://schemas.openxmlformats.org/officeDocument/2006/relationships/slide" Target="slide30.xml"/><Relationship Id="rId1" Type="http://schemas.openxmlformats.org/officeDocument/2006/relationships/slideLayout" Target="../slideLayouts/slideLayout2.xml"/><Relationship Id="rId2" Type="http://schemas.openxmlformats.org/officeDocument/2006/relationships/slide" Target="slide39.xml"/><Relationship Id="rId3" Type="http://schemas.openxmlformats.org/officeDocument/2006/relationships/slide" Target="slide40.xml"/><Relationship Id="rId4" Type="http://schemas.openxmlformats.org/officeDocument/2006/relationships/slide" Target="slide41.xml"/><Relationship Id="rId5" Type="http://schemas.openxmlformats.org/officeDocument/2006/relationships/slide" Target="slide35.xml"/><Relationship Id="rId6" Type="http://schemas.openxmlformats.org/officeDocument/2006/relationships/slide" Target="slide36.xml"/><Relationship Id="rId7" Type="http://schemas.openxmlformats.org/officeDocument/2006/relationships/slide" Target="slide37.xml"/><Relationship Id="rId8" Type="http://schemas.openxmlformats.org/officeDocument/2006/relationships/slide" Target="slide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19.xml"/><Relationship Id="rId5" Type="http://schemas.openxmlformats.org/officeDocument/2006/relationships/image" Target="../media/image7.png"/><Relationship Id="rId1" Type="http://schemas.microsoft.com/office/2007/relationships/media" Target="../media/media1.mp3"/><Relationship Id="rId2" Type="http://schemas.openxmlformats.org/officeDocument/2006/relationships/audio" Target="../media/media1.mp3"/></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slide" Target="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slide" Target="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slide" Target="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slide" Target="slide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0" y="5624312"/>
            <a:ext cx="9144000" cy="1233687"/>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000" b="1" dirty="0" smtClean="0"/>
              <a:t>Tina Korownyk</a:t>
            </a:r>
            <a:endParaRPr lang="en-US" sz="3000" b="1" dirty="0"/>
          </a:p>
          <a:p>
            <a:pPr marL="0" indent="0" algn="ctr">
              <a:buNone/>
            </a:pPr>
            <a:r>
              <a:rPr lang="en-US" sz="2600" dirty="0" smtClean="0"/>
              <a:t>Associate Professor, </a:t>
            </a:r>
            <a:r>
              <a:rPr lang="en-US" sz="2600" dirty="0" err="1" smtClean="0"/>
              <a:t>Dept</a:t>
            </a:r>
            <a:r>
              <a:rPr lang="en-US" sz="2600" dirty="0" smtClean="0"/>
              <a:t> </a:t>
            </a:r>
            <a:r>
              <a:rPr lang="en-US" sz="2600" dirty="0" err="1" smtClean="0"/>
              <a:t>Fam</a:t>
            </a:r>
            <a:r>
              <a:rPr lang="en-US" sz="2600" dirty="0" smtClean="0"/>
              <a:t> Med, U of A</a:t>
            </a:r>
            <a:endParaRPr lang="en-US" sz="2600" dirty="0"/>
          </a:p>
          <a:p>
            <a:pPr marL="0" indent="0" algn="ctr">
              <a:buNone/>
            </a:pPr>
            <a:r>
              <a:rPr lang="en-US" sz="2600" dirty="0" smtClean="0"/>
              <a:t>Assistant Director, Evidence &amp; CPD Program, ACFP</a:t>
            </a:r>
          </a:p>
        </p:txBody>
      </p:sp>
      <p:sp>
        <p:nvSpPr>
          <p:cNvPr id="7" name="Title 1"/>
          <p:cNvSpPr>
            <a:spLocks noGrp="1"/>
          </p:cNvSpPr>
          <p:nvPr>
            <p:ph type="title"/>
          </p:nvPr>
        </p:nvSpPr>
        <p:spPr>
          <a:xfrm>
            <a:off x="457200" y="274638"/>
            <a:ext cx="8229600" cy="1279244"/>
          </a:xfrm>
          <a:solidFill>
            <a:schemeClr val="bg1"/>
          </a:solidFill>
        </p:spPr>
        <p:txBody>
          <a:bodyPr>
            <a:normAutofit/>
          </a:bodyPr>
          <a:lstStyle/>
          <a:p>
            <a:r>
              <a:rPr lang="en-US" b="1" dirty="0" smtClean="0"/>
              <a:t>Pearls for Practice &amp; Jeopardy </a:t>
            </a:r>
            <a:endParaRPr lang="en-US" b="1" dirty="0"/>
          </a:p>
        </p:txBody>
      </p:sp>
    </p:spTree>
    <p:extLst>
      <p:ext uri="{BB962C8B-B14F-4D97-AF65-F5344CB8AC3E}">
        <p14:creationId xmlns:p14="http://schemas.microsoft.com/office/powerpoint/2010/main" val="12057993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643"/>
            <a:ext cx="8229600" cy="1143000"/>
          </a:xfrm>
        </p:spPr>
        <p:txBody>
          <a:bodyPr/>
          <a:lstStyle/>
          <a:p>
            <a:r>
              <a:rPr lang="en-US" dirty="0" smtClean="0"/>
              <a:t>In Alopecia, Potent is </a:t>
            </a:r>
            <a:r>
              <a:rPr lang="en-US" dirty="0" err="1"/>
              <a:t>I</a:t>
            </a:r>
            <a:r>
              <a:rPr lang="en-US" dirty="0" err="1" smtClean="0"/>
              <a:t>mpotant</a:t>
            </a:r>
            <a:r>
              <a:rPr lang="en-US" dirty="0" smtClean="0"/>
              <a:t> </a:t>
            </a:r>
            <a:endParaRPr lang="en-US" dirty="0"/>
          </a:p>
        </p:txBody>
      </p:sp>
      <p:sp>
        <p:nvSpPr>
          <p:cNvPr id="3" name="Content Placeholder 2"/>
          <p:cNvSpPr>
            <a:spLocks noGrp="1"/>
          </p:cNvSpPr>
          <p:nvPr>
            <p:ph idx="1"/>
          </p:nvPr>
        </p:nvSpPr>
        <p:spPr>
          <a:xfrm>
            <a:off x="457200" y="1417638"/>
            <a:ext cx="8686800" cy="4870456"/>
          </a:xfrm>
        </p:spPr>
        <p:txBody>
          <a:bodyPr>
            <a:normAutofit lnSpcReduction="10000"/>
          </a:bodyPr>
          <a:lstStyle/>
          <a:p>
            <a:r>
              <a:rPr lang="en-US" dirty="0" smtClean="0"/>
              <a:t>DB-RCT 42 (mean age 7.4 </a:t>
            </a:r>
            <a:r>
              <a:rPr lang="en-US" dirty="0" err="1" smtClean="0"/>
              <a:t>yrs</a:t>
            </a:r>
            <a:r>
              <a:rPr lang="en-US" dirty="0" smtClean="0"/>
              <a:t>, 44% male, &gt;10% scalp hair loss), Cycles of </a:t>
            </a:r>
            <a:r>
              <a:rPr lang="en-US" dirty="0" err="1" smtClean="0"/>
              <a:t>clobetasol</a:t>
            </a:r>
            <a:r>
              <a:rPr lang="en-US" dirty="0" smtClean="0"/>
              <a:t> 0.05% or hydrocortisone 1% BID x6wks, off 6xwks, repeat.</a:t>
            </a:r>
          </a:p>
          <a:p>
            <a:pPr lvl="1"/>
            <a:r>
              <a:rPr lang="en-US" dirty="0" smtClean="0"/>
              <a:t>Super high potency (1) </a:t>
            </a:r>
            <a:r>
              <a:rPr lang="en-US" dirty="0" err="1" smtClean="0"/>
              <a:t>vs</a:t>
            </a:r>
            <a:r>
              <a:rPr lang="en-US" dirty="0" smtClean="0"/>
              <a:t> lowest (7), </a:t>
            </a:r>
            <a:r>
              <a:rPr lang="en-US" dirty="0" err="1" smtClean="0"/>
              <a:t>betameth</a:t>
            </a:r>
            <a:r>
              <a:rPr lang="en-US" dirty="0" smtClean="0"/>
              <a:t> Val =3</a:t>
            </a:r>
          </a:p>
          <a:p>
            <a:r>
              <a:rPr lang="en-US" dirty="0" smtClean="0"/>
              <a:t>Outcome at 24 weeks, </a:t>
            </a:r>
          </a:p>
          <a:p>
            <a:pPr lvl="1"/>
            <a:r>
              <a:rPr lang="en-US" dirty="0" smtClean="0"/>
              <a:t>Mean percent improvement: 97% </a:t>
            </a:r>
            <a:r>
              <a:rPr lang="en-US" dirty="0" err="1" smtClean="0"/>
              <a:t>clob</a:t>
            </a:r>
            <a:r>
              <a:rPr lang="en-US" dirty="0" smtClean="0"/>
              <a:t> </a:t>
            </a:r>
            <a:r>
              <a:rPr lang="en-US" dirty="0" err="1" smtClean="0"/>
              <a:t>vs</a:t>
            </a:r>
            <a:r>
              <a:rPr lang="en-US" dirty="0" smtClean="0"/>
              <a:t> 5% (p=002)</a:t>
            </a:r>
          </a:p>
          <a:p>
            <a:pPr lvl="1"/>
            <a:r>
              <a:rPr lang="en-US" dirty="0" smtClean="0"/>
              <a:t>&gt;50% alopecia reduction: 85% </a:t>
            </a:r>
            <a:r>
              <a:rPr lang="en-US" dirty="0" err="1" smtClean="0"/>
              <a:t>clob</a:t>
            </a:r>
            <a:r>
              <a:rPr lang="en-US" dirty="0" smtClean="0"/>
              <a:t> </a:t>
            </a:r>
            <a:r>
              <a:rPr lang="en-US" dirty="0" err="1" smtClean="0"/>
              <a:t>vs</a:t>
            </a:r>
            <a:r>
              <a:rPr lang="en-US" dirty="0" smtClean="0"/>
              <a:t> 33% (NNT 2)</a:t>
            </a:r>
          </a:p>
          <a:p>
            <a:pPr lvl="1"/>
            <a:r>
              <a:rPr lang="en-US" dirty="0"/>
              <a:t>One </a:t>
            </a:r>
            <a:r>
              <a:rPr lang="en-US" dirty="0" err="1" smtClean="0"/>
              <a:t>clobetasol</a:t>
            </a:r>
            <a:r>
              <a:rPr lang="en-US" dirty="0" smtClean="0"/>
              <a:t> patient experienced </a:t>
            </a:r>
            <a:r>
              <a:rPr lang="en-US" dirty="0"/>
              <a:t>skin atrophy that resolved spontaneously in 6 </a:t>
            </a:r>
            <a:r>
              <a:rPr lang="en-US" dirty="0" smtClean="0"/>
              <a:t>weeks. </a:t>
            </a:r>
          </a:p>
          <a:p>
            <a:r>
              <a:rPr lang="en-US" dirty="0" smtClean="0"/>
              <a:t>Verdict: New.  Use high potency for alopecia</a:t>
            </a:r>
            <a:endParaRPr lang="en-US" dirty="0"/>
          </a:p>
        </p:txBody>
      </p:sp>
      <p:sp>
        <p:nvSpPr>
          <p:cNvPr id="4" name="Rectangle 3"/>
          <p:cNvSpPr/>
          <p:nvPr/>
        </p:nvSpPr>
        <p:spPr>
          <a:xfrm>
            <a:off x="3697793" y="6458908"/>
            <a:ext cx="7104517" cy="369332"/>
          </a:xfrm>
          <a:prstGeom prst="rect">
            <a:avLst/>
          </a:prstGeom>
        </p:spPr>
        <p:txBody>
          <a:bodyPr wrap="square">
            <a:spAutoFit/>
          </a:bodyPr>
          <a:lstStyle/>
          <a:p>
            <a:r>
              <a:rPr lang="da-DK" dirty="0" smtClean="0"/>
              <a:t>		JAMA </a:t>
            </a:r>
            <a:r>
              <a:rPr lang="da-DK" dirty="0" err="1"/>
              <a:t>Dermatol</a:t>
            </a:r>
            <a:r>
              <a:rPr lang="da-DK" dirty="0"/>
              <a:t>. 2014 Jan;150(1):47-50. </a:t>
            </a:r>
            <a:endParaRPr lang="en-US" dirty="0"/>
          </a:p>
        </p:txBody>
      </p:sp>
    </p:spTree>
    <p:extLst>
      <p:ext uri="{BB962C8B-B14F-4D97-AF65-F5344CB8AC3E}">
        <p14:creationId xmlns:p14="http://schemas.microsoft.com/office/powerpoint/2010/main" val="1263409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640"/>
            <a:ext cx="8229600" cy="1196298"/>
          </a:xfrm>
        </p:spPr>
        <p:txBody>
          <a:bodyPr/>
          <a:lstStyle/>
          <a:p>
            <a:r>
              <a:rPr lang="en-US" dirty="0" smtClean="0">
                <a:solidFill>
                  <a:srgbClr val="0000FF"/>
                </a:solidFill>
              </a:rPr>
              <a:t>AOM &amp; antibiotics: Wait or not</a:t>
            </a:r>
            <a:endParaRPr lang="en-US" dirty="0">
              <a:solidFill>
                <a:srgbClr val="0000FF"/>
              </a:solidFill>
            </a:endParaRPr>
          </a:p>
        </p:txBody>
      </p:sp>
      <p:sp>
        <p:nvSpPr>
          <p:cNvPr id="3" name="Content Placeholder 2"/>
          <p:cNvSpPr>
            <a:spLocks noGrp="1"/>
          </p:cNvSpPr>
          <p:nvPr>
            <p:ph idx="1"/>
          </p:nvPr>
        </p:nvSpPr>
        <p:spPr>
          <a:xfrm>
            <a:off x="457200" y="1361938"/>
            <a:ext cx="8686800" cy="5095952"/>
          </a:xfrm>
        </p:spPr>
        <p:txBody>
          <a:bodyPr>
            <a:normAutofit/>
          </a:bodyPr>
          <a:lstStyle/>
          <a:p>
            <a:r>
              <a:rPr lang="en-US" dirty="0" smtClean="0"/>
              <a:t>TFP Feb 22, 2011: </a:t>
            </a:r>
            <a:r>
              <a:rPr lang="en-US" dirty="0" err="1" smtClean="0"/>
              <a:t>Abx</a:t>
            </a:r>
            <a:r>
              <a:rPr lang="en-US" dirty="0" smtClean="0"/>
              <a:t> help AOM 1 in 3- 1 in 10</a:t>
            </a:r>
          </a:p>
          <a:p>
            <a:r>
              <a:rPr lang="en-US" dirty="0" smtClean="0"/>
              <a:t>DB-RCT 84 kids, (mean age 4.4 </a:t>
            </a:r>
            <a:r>
              <a:rPr lang="en-US" dirty="0" err="1" smtClean="0"/>
              <a:t>yr</a:t>
            </a:r>
            <a:r>
              <a:rPr lang="en-US" dirty="0" smtClean="0"/>
              <a:t>, 43% male), </a:t>
            </a:r>
            <a:r>
              <a:rPr lang="en-US" dirty="0" err="1" smtClean="0"/>
              <a:t>clavulin</a:t>
            </a:r>
            <a:r>
              <a:rPr lang="en-US" dirty="0" smtClean="0"/>
              <a:t> 40m/kg x 7, focus Middle Ear Effusion. </a:t>
            </a:r>
          </a:p>
          <a:p>
            <a:r>
              <a:rPr lang="en-US" dirty="0" smtClean="0"/>
              <a:t>Outcome up to 60days</a:t>
            </a:r>
          </a:p>
          <a:p>
            <a:pPr lvl="1"/>
            <a:r>
              <a:rPr lang="en-US" dirty="0" smtClean="0"/>
              <a:t>Resolved effusion: 19d </a:t>
            </a:r>
            <a:r>
              <a:rPr lang="en-US" dirty="0" err="1" smtClean="0"/>
              <a:t>clavulin</a:t>
            </a:r>
            <a:r>
              <a:rPr lang="en-US" dirty="0" smtClean="0"/>
              <a:t> </a:t>
            </a:r>
            <a:r>
              <a:rPr lang="en-US" dirty="0" err="1" smtClean="0"/>
              <a:t>vs</a:t>
            </a:r>
            <a:r>
              <a:rPr lang="en-US" dirty="0" smtClean="0"/>
              <a:t> 33d (p=0.02)</a:t>
            </a:r>
          </a:p>
          <a:p>
            <a:pPr lvl="1"/>
            <a:r>
              <a:rPr lang="en-US" dirty="0" smtClean="0"/>
              <a:t>Normal </a:t>
            </a:r>
            <a:r>
              <a:rPr lang="en-US" dirty="0" err="1" smtClean="0"/>
              <a:t>otoscopy</a:t>
            </a:r>
            <a:r>
              <a:rPr lang="en-US" dirty="0"/>
              <a:t> </a:t>
            </a:r>
            <a:r>
              <a:rPr lang="en-US" dirty="0" smtClean="0"/>
              <a:t>14d: 45% </a:t>
            </a:r>
            <a:r>
              <a:rPr lang="en-US" dirty="0" err="1" smtClean="0"/>
              <a:t>clavulin</a:t>
            </a:r>
            <a:r>
              <a:rPr lang="en-US" dirty="0" smtClean="0"/>
              <a:t> </a:t>
            </a:r>
            <a:r>
              <a:rPr lang="en-US" dirty="0" err="1" smtClean="0"/>
              <a:t>vs</a:t>
            </a:r>
            <a:r>
              <a:rPr lang="en-US" dirty="0" smtClean="0"/>
              <a:t> 19% (NNT 4)</a:t>
            </a:r>
          </a:p>
          <a:p>
            <a:pPr lvl="1"/>
            <a:r>
              <a:rPr lang="en-US" dirty="0" smtClean="0"/>
              <a:t>5 days earache: 0% </a:t>
            </a:r>
            <a:r>
              <a:rPr lang="en-US" dirty="0" err="1" smtClean="0"/>
              <a:t>clavulin</a:t>
            </a:r>
            <a:r>
              <a:rPr lang="en-US" dirty="0" smtClean="0"/>
              <a:t> </a:t>
            </a:r>
            <a:r>
              <a:rPr lang="en-US" dirty="0" err="1" smtClean="0"/>
              <a:t>vs</a:t>
            </a:r>
            <a:r>
              <a:rPr lang="en-US" dirty="0" smtClean="0"/>
              <a:t> 17% (NNT 6)</a:t>
            </a:r>
          </a:p>
          <a:p>
            <a:pPr lvl="1"/>
            <a:r>
              <a:rPr lang="en-US" dirty="0" smtClean="0"/>
              <a:t>Mean earache resolved 2.2d </a:t>
            </a:r>
            <a:r>
              <a:rPr lang="en-US" dirty="0" err="1" smtClean="0"/>
              <a:t>clavulin</a:t>
            </a:r>
            <a:r>
              <a:rPr lang="en-US" dirty="0" smtClean="0"/>
              <a:t> </a:t>
            </a:r>
            <a:r>
              <a:rPr lang="en-US" dirty="0" err="1" smtClean="0"/>
              <a:t>vs</a:t>
            </a:r>
            <a:r>
              <a:rPr lang="en-US" dirty="0" smtClean="0"/>
              <a:t> 3.2 (p=0.08)</a:t>
            </a:r>
          </a:p>
          <a:p>
            <a:r>
              <a:rPr lang="en-US" dirty="0" smtClean="0"/>
              <a:t>Verdict: True.  (Selective) </a:t>
            </a:r>
            <a:r>
              <a:rPr lang="en-US" dirty="0" err="1" smtClean="0"/>
              <a:t>Tx</a:t>
            </a:r>
            <a:r>
              <a:rPr lang="en-US" dirty="0" smtClean="0"/>
              <a:t> AOM has advantage</a:t>
            </a:r>
          </a:p>
        </p:txBody>
      </p:sp>
      <p:sp>
        <p:nvSpPr>
          <p:cNvPr id="4" name="Rectangle 3"/>
          <p:cNvSpPr/>
          <p:nvPr/>
        </p:nvSpPr>
        <p:spPr>
          <a:xfrm>
            <a:off x="2884691" y="6457890"/>
            <a:ext cx="6259309" cy="400110"/>
          </a:xfrm>
          <a:prstGeom prst="rect">
            <a:avLst/>
          </a:prstGeom>
        </p:spPr>
        <p:txBody>
          <a:bodyPr wrap="square">
            <a:spAutoFit/>
          </a:bodyPr>
          <a:lstStyle/>
          <a:p>
            <a:r>
              <a:rPr lang="en-US" sz="2000" dirty="0" smtClean="0"/>
              <a:t>					JAMA </a:t>
            </a:r>
            <a:r>
              <a:rPr lang="en-US" sz="2000" dirty="0" err="1"/>
              <a:t>Pediatr</a:t>
            </a:r>
            <a:r>
              <a:rPr lang="en-US" sz="2000" dirty="0"/>
              <a:t>. 2014;168(7):635-641.</a:t>
            </a:r>
          </a:p>
        </p:txBody>
      </p:sp>
    </p:spTree>
    <p:extLst>
      <p:ext uri="{BB962C8B-B14F-4D97-AF65-F5344CB8AC3E}">
        <p14:creationId xmlns:p14="http://schemas.microsoft.com/office/powerpoint/2010/main" val="24241298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FF"/>
                </a:solidFill>
              </a:rPr>
              <a:t>Bugs Need Delayed Drugs?</a:t>
            </a:r>
            <a:endParaRPr lang="en-US" dirty="0">
              <a:solidFill>
                <a:srgbClr val="0000FF"/>
              </a:solidFill>
            </a:endParaRPr>
          </a:p>
        </p:txBody>
      </p:sp>
      <p:sp>
        <p:nvSpPr>
          <p:cNvPr id="3" name="Content Placeholder 2"/>
          <p:cNvSpPr>
            <a:spLocks noGrp="1"/>
          </p:cNvSpPr>
          <p:nvPr>
            <p:ph idx="1"/>
          </p:nvPr>
        </p:nvSpPr>
        <p:spPr>
          <a:xfrm>
            <a:off x="457200" y="1417638"/>
            <a:ext cx="8686800" cy="1992945"/>
          </a:xfrm>
        </p:spPr>
        <p:txBody>
          <a:bodyPr>
            <a:normAutofit fontScale="92500"/>
          </a:bodyPr>
          <a:lstStyle/>
          <a:p>
            <a:r>
              <a:rPr lang="en-US" sz="3000" dirty="0" smtClean="0"/>
              <a:t>TFP October 3, 2011: Delayed </a:t>
            </a:r>
            <a:r>
              <a:rPr lang="en-US" sz="3000" dirty="0" err="1" smtClean="0"/>
              <a:t>Abx</a:t>
            </a:r>
            <a:r>
              <a:rPr lang="en-US" sz="3000" dirty="0" smtClean="0"/>
              <a:t> decrease use</a:t>
            </a:r>
          </a:p>
          <a:p>
            <a:r>
              <a:rPr lang="en-US" sz="3000" dirty="0" smtClean="0"/>
              <a:t>RCT 889 primary care (age ≥</a:t>
            </a:r>
            <a:r>
              <a:rPr lang="en-US" sz="3000" dirty="0"/>
              <a:t>3</a:t>
            </a:r>
            <a:r>
              <a:rPr lang="en-US" sz="3000" dirty="0" smtClean="0"/>
              <a:t>): 4 type of delayed scripts plus “no” script. Those “needing” </a:t>
            </a:r>
            <a:r>
              <a:rPr lang="en-US" sz="3000" dirty="0" err="1" smtClean="0"/>
              <a:t>Abx</a:t>
            </a:r>
            <a:r>
              <a:rPr lang="en-US" sz="3000" dirty="0" smtClean="0"/>
              <a:t> got immediately.  </a:t>
            </a:r>
          </a:p>
          <a:p>
            <a:r>
              <a:rPr lang="en-US" sz="3000" dirty="0" smtClean="0"/>
              <a:t>Immediate </a:t>
            </a:r>
            <a:r>
              <a:rPr lang="en-US" sz="3000" dirty="0" err="1" smtClean="0"/>
              <a:t>Abx</a:t>
            </a:r>
            <a:r>
              <a:rPr lang="en-US" sz="3000" dirty="0" smtClean="0"/>
              <a:t> used 97% but sam</a:t>
            </a:r>
            <a:r>
              <a:rPr lang="en-US" sz="3000" dirty="0"/>
              <a:t>e</a:t>
            </a:r>
            <a:r>
              <a:rPr lang="en-US" sz="3000" dirty="0" smtClean="0"/>
              <a:t> </a:t>
            </a:r>
            <a:r>
              <a:rPr lang="en-US" sz="3000" dirty="0" err="1" smtClean="0"/>
              <a:t>Sx</a:t>
            </a:r>
            <a:r>
              <a:rPr lang="en-US" sz="3000" dirty="0" smtClean="0"/>
              <a:t> scores at day 2-4</a:t>
            </a:r>
            <a:endParaRPr lang="en-US" dirty="0" smtClean="0"/>
          </a:p>
        </p:txBody>
      </p:sp>
      <p:sp>
        <p:nvSpPr>
          <p:cNvPr id="4" name="Rectangle 3"/>
          <p:cNvSpPr/>
          <p:nvPr/>
        </p:nvSpPr>
        <p:spPr>
          <a:xfrm>
            <a:off x="2147840" y="6436307"/>
            <a:ext cx="7384181" cy="400110"/>
          </a:xfrm>
          <a:prstGeom prst="rect">
            <a:avLst/>
          </a:prstGeom>
        </p:spPr>
        <p:txBody>
          <a:bodyPr wrap="square">
            <a:spAutoFit/>
          </a:bodyPr>
          <a:lstStyle/>
          <a:p>
            <a:r>
              <a:rPr lang="hr-HR" sz="2000" dirty="0" smtClean="0"/>
              <a:t>				BMJ </a:t>
            </a:r>
            <a:r>
              <a:rPr lang="hr-HR" sz="2000" dirty="0"/>
              <a:t>2014;348:g1606 doi: 10.1136/bmj.g1606 </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2664639395"/>
              </p:ext>
            </p:extLst>
          </p:nvPr>
        </p:nvGraphicFramePr>
        <p:xfrm>
          <a:off x="168307" y="3410583"/>
          <a:ext cx="8869722" cy="2438400"/>
        </p:xfrm>
        <a:graphic>
          <a:graphicData uri="http://schemas.openxmlformats.org/drawingml/2006/table">
            <a:tbl>
              <a:tblPr firstRow="1" bandRow="1">
                <a:tableStyleId>{69012ECD-51FC-41F1-AA8D-1B2483CD663E}</a:tableStyleId>
              </a:tblPr>
              <a:tblGrid>
                <a:gridCol w="2386887"/>
                <a:gridCol w="1208745"/>
                <a:gridCol w="1514756"/>
                <a:gridCol w="1989073"/>
                <a:gridCol w="1770261"/>
              </a:tblGrid>
              <a:tr h="370840">
                <a:tc>
                  <a:txBody>
                    <a:bodyPr/>
                    <a:lstStyle/>
                    <a:p>
                      <a:r>
                        <a:rPr lang="en-US" sz="2400" dirty="0" smtClean="0"/>
                        <a:t>Randomized</a:t>
                      </a:r>
                      <a:r>
                        <a:rPr lang="en-US" sz="2400" baseline="0" dirty="0" smtClean="0"/>
                        <a:t> Arm</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err="1" smtClean="0"/>
                        <a:t>Abx</a:t>
                      </a:r>
                      <a:r>
                        <a:rPr lang="en-US" sz="2400" dirty="0" smtClean="0"/>
                        <a:t> Use</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err="1" smtClean="0"/>
                        <a:t>Reconsult</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Very Satisfied</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err="1" smtClean="0"/>
                        <a:t>Sx</a:t>
                      </a:r>
                      <a:r>
                        <a:rPr lang="en-US" sz="2400" dirty="0" smtClean="0"/>
                        <a:t> score</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dirty="0" smtClean="0"/>
                        <a:t>No Antibiotics</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26%</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16%</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79%</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1.62</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dirty="0" err="1" smtClean="0"/>
                        <a:t>Recontact</a:t>
                      </a:r>
                      <a:r>
                        <a:rPr lang="en-US" sz="2000" baseline="0" dirty="0" smtClean="0"/>
                        <a:t> (phone)</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37%</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18%</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74%</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1.60</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p>
                      <a:r>
                        <a:rPr lang="en-US" sz="2000" dirty="0" smtClean="0"/>
                        <a:t>Post</a:t>
                      </a:r>
                      <a:r>
                        <a:rPr lang="en-US" sz="2000" baseline="0" dirty="0" smtClean="0"/>
                        <a:t> dated script</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37%</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10%</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80%</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1.82</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dirty="0" smtClean="0"/>
                        <a:t>Collect at</a:t>
                      </a:r>
                      <a:r>
                        <a:rPr lang="en-US" sz="2000" baseline="0" dirty="0" smtClean="0"/>
                        <a:t> clinic</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000" dirty="0" smtClean="0"/>
                        <a:t>33%</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000" dirty="0" smtClean="0"/>
                        <a:t>14%</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000" dirty="0" smtClean="0"/>
                        <a:t>88%</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000" dirty="0" smtClean="0"/>
                        <a:t>1.68</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2000" dirty="0" smtClean="0"/>
                        <a:t>Patient Led</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000" dirty="0" smtClean="0"/>
                        <a:t>39%</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14%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000" dirty="0" smtClean="0"/>
                        <a:t>89%</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000" dirty="0" smtClean="0"/>
                        <a:t>1.75</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6" name="TextBox 5"/>
          <p:cNvSpPr txBox="1"/>
          <p:nvPr/>
        </p:nvSpPr>
        <p:spPr>
          <a:xfrm>
            <a:off x="707131" y="5848983"/>
            <a:ext cx="7979669" cy="553998"/>
          </a:xfrm>
          <a:prstGeom prst="rect">
            <a:avLst/>
          </a:prstGeom>
          <a:noFill/>
        </p:spPr>
        <p:txBody>
          <a:bodyPr wrap="square" rtlCol="0">
            <a:spAutoFit/>
          </a:bodyPr>
          <a:lstStyle/>
          <a:p>
            <a:pPr marL="457200" indent="-457200">
              <a:buFont typeface="Arial"/>
              <a:buChar char="•"/>
            </a:pPr>
            <a:r>
              <a:rPr lang="en-US" sz="3000" dirty="0"/>
              <a:t>Verdict: Still True</a:t>
            </a:r>
            <a:r>
              <a:rPr lang="en-US" sz="3000" dirty="0" smtClean="0"/>
              <a:t>, Delayed ++ reduces </a:t>
            </a:r>
            <a:r>
              <a:rPr lang="en-US" sz="3000" dirty="0" err="1" smtClean="0"/>
              <a:t>Abx</a:t>
            </a:r>
            <a:endParaRPr lang="en-US" sz="3000" dirty="0"/>
          </a:p>
        </p:txBody>
      </p:sp>
    </p:spTree>
    <p:extLst>
      <p:ext uri="{BB962C8B-B14F-4D97-AF65-F5344CB8AC3E}">
        <p14:creationId xmlns:p14="http://schemas.microsoft.com/office/powerpoint/2010/main" val="1250993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Vitamin D cure-all: Cancer &amp; CVD</a:t>
            </a:r>
          </a:p>
        </p:txBody>
      </p:sp>
      <p:sp>
        <p:nvSpPr>
          <p:cNvPr id="3" name="Content Placeholder 2"/>
          <p:cNvSpPr>
            <a:spLocks noGrp="1"/>
          </p:cNvSpPr>
          <p:nvPr>
            <p:ph idx="1"/>
          </p:nvPr>
        </p:nvSpPr>
        <p:spPr>
          <a:xfrm>
            <a:off x="457200" y="1600200"/>
            <a:ext cx="8686800" cy="4525963"/>
          </a:xfrm>
        </p:spPr>
        <p:txBody>
          <a:bodyPr/>
          <a:lstStyle/>
          <a:p>
            <a:r>
              <a:rPr lang="en-US" dirty="0" smtClean="0"/>
              <a:t>Systematic Review to examine the effect of Vitamin d (</a:t>
            </a:r>
            <a:r>
              <a:rPr lang="en-US" baseline="30000" dirty="0" smtClean="0"/>
              <a:t>+</a:t>
            </a:r>
            <a:r>
              <a:rPr lang="en-US" sz="2800" dirty="0" smtClean="0"/>
              <a:t>/</a:t>
            </a:r>
            <a:r>
              <a:rPr lang="en-US" sz="4000" baseline="-25000" dirty="0" smtClean="0"/>
              <a:t>-</a:t>
            </a:r>
            <a:r>
              <a:rPr lang="en-US" dirty="0" smtClean="0"/>
              <a:t> Calcium), with 9-12 RCTs and almost 50,000 patients in each meta-analysis</a:t>
            </a:r>
          </a:p>
          <a:p>
            <a:pPr lvl="1"/>
            <a:r>
              <a:rPr lang="en-US" dirty="0" smtClean="0"/>
              <a:t>Coronary heart disease: RR 1.02 (0.93-1.13)</a:t>
            </a:r>
          </a:p>
          <a:p>
            <a:pPr lvl="1"/>
            <a:r>
              <a:rPr lang="en-US" dirty="0" smtClean="0"/>
              <a:t>Cerebrovascular disease: RR 1.01 (0.90-1.13)</a:t>
            </a:r>
          </a:p>
          <a:p>
            <a:pPr lvl="1"/>
            <a:r>
              <a:rPr lang="en-US" dirty="0" smtClean="0"/>
              <a:t>Cancer: 0.99 (0.93-1.05)</a:t>
            </a:r>
          </a:p>
          <a:p>
            <a:r>
              <a:rPr lang="en-US" dirty="0" smtClean="0"/>
              <a:t>They also performed a trial sequential analysis to determine if more evidence is needed,…</a:t>
            </a:r>
            <a:endParaRPr lang="en-US" dirty="0"/>
          </a:p>
        </p:txBody>
      </p:sp>
      <p:sp>
        <p:nvSpPr>
          <p:cNvPr id="4" name="TextBox 3"/>
          <p:cNvSpPr txBox="1"/>
          <p:nvPr/>
        </p:nvSpPr>
        <p:spPr>
          <a:xfrm>
            <a:off x="2038098" y="6476636"/>
            <a:ext cx="7213406" cy="381364"/>
          </a:xfrm>
          <a:prstGeom prst="rect">
            <a:avLst/>
          </a:prstGeom>
          <a:noFill/>
        </p:spPr>
        <p:txBody>
          <a:bodyPr wrap="square" rtlCol="0">
            <a:spAutoFit/>
          </a:bodyPr>
          <a:lstStyle/>
          <a:p>
            <a:r>
              <a:rPr lang="en-US" dirty="0" smtClean="0"/>
              <a:t>			Lancet </a:t>
            </a:r>
            <a:r>
              <a:rPr lang="en-US" dirty="0"/>
              <a:t>Diabetes </a:t>
            </a:r>
            <a:r>
              <a:rPr lang="en-US" dirty="0" err="1"/>
              <a:t>Endocrinol</a:t>
            </a:r>
            <a:r>
              <a:rPr lang="en-US" dirty="0"/>
              <a:t>. 2014 Apr;2(4):307-20. </a:t>
            </a:r>
          </a:p>
        </p:txBody>
      </p:sp>
    </p:spTree>
    <p:extLst>
      <p:ext uri="{BB962C8B-B14F-4D97-AF65-F5344CB8AC3E}">
        <p14:creationId xmlns:p14="http://schemas.microsoft.com/office/powerpoint/2010/main" val="327663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rmAutofit fontScale="90000"/>
          </a:bodyPr>
          <a:lstStyle/>
          <a:p>
            <a:r>
              <a:rPr lang="en-US" dirty="0" smtClean="0">
                <a:solidFill>
                  <a:srgbClr val="0000FF"/>
                </a:solidFill>
              </a:rPr>
              <a:t>Vitamin D cure-all: Cancer &amp; CVD</a:t>
            </a:r>
            <a:endParaRPr lang="en-US" dirty="0">
              <a:solidFill>
                <a:srgbClr val="0000FF"/>
              </a:solidFill>
            </a:endParaRPr>
          </a:p>
        </p:txBody>
      </p:sp>
      <p:sp>
        <p:nvSpPr>
          <p:cNvPr id="3" name="Content Placeholder 2"/>
          <p:cNvSpPr>
            <a:spLocks noGrp="1"/>
          </p:cNvSpPr>
          <p:nvPr>
            <p:ph idx="1"/>
          </p:nvPr>
        </p:nvSpPr>
        <p:spPr>
          <a:xfrm>
            <a:off x="366662" y="5909864"/>
            <a:ext cx="8842723" cy="936104"/>
          </a:xfrm>
        </p:spPr>
        <p:txBody>
          <a:bodyPr>
            <a:normAutofit/>
          </a:bodyPr>
          <a:lstStyle/>
          <a:p>
            <a:r>
              <a:rPr lang="en-US" dirty="0"/>
              <a:t>Verdict: Poo (Theory Vitamin D effects all health) </a:t>
            </a:r>
          </a:p>
          <a:p>
            <a:endParaRPr lang="en-US" dirty="0" smtClean="0"/>
          </a:p>
        </p:txBody>
      </p:sp>
      <p:sp>
        <p:nvSpPr>
          <p:cNvPr id="4" name="TextBox 3"/>
          <p:cNvSpPr txBox="1"/>
          <p:nvPr/>
        </p:nvSpPr>
        <p:spPr>
          <a:xfrm>
            <a:off x="4100550" y="6476636"/>
            <a:ext cx="5150953" cy="369332"/>
          </a:xfrm>
          <a:prstGeom prst="rect">
            <a:avLst/>
          </a:prstGeom>
          <a:noFill/>
        </p:spPr>
        <p:txBody>
          <a:bodyPr wrap="square" rtlCol="0">
            <a:spAutoFit/>
          </a:bodyPr>
          <a:lstStyle/>
          <a:p>
            <a:r>
              <a:rPr lang="en-US" dirty="0"/>
              <a:t>Lancet Diabetes </a:t>
            </a:r>
            <a:r>
              <a:rPr lang="en-US" dirty="0" err="1"/>
              <a:t>Endocrinol</a:t>
            </a:r>
            <a:r>
              <a:rPr lang="en-US" dirty="0"/>
              <a:t>. 2014 Apr;2(4):307-20. </a:t>
            </a:r>
          </a:p>
        </p:txBody>
      </p:sp>
      <p:pic>
        <p:nvPicPr>
          <p:cNvPr id="5" name="Picture 4" descr="MI.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5763"/>
            <a:ext cx="4211960" cy="4875963"/>
          </a:xfrm>
          <a:prstGeom prst="rect">
            <a:avLst/>
          </a:prstGeom>
        </p:spPr>
      </p:pic>
      <p:pic>
        <p:nvPicPr>
          <p:cNvPr id="6" name="Picture 5" descr="Cancer.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802610"/>
            <a:ext cx="4355976" cy="4909116"/>
          </a:xfrm>
          <a:prstGeom prst="rect">
            <a:avLst/>
          </a:prstGeom>
        </p:spPr>
      </p:pic>
    </p:spTree>
    <p:extLst>
      <p:ext uri="{BB962C8B-B14F-4D97-AF65-F5344CB8AC3E}">
        <p14:creationId xmlns:p14="http://schemas.microsoft.com/office/powerpoint/2010/main" val="3521520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Impingement: Shot in the arm </a:t>
            </a:r>
            <a:r>
              <a:rPr lang="en-US" dirty="0" err="1" smtClean="0"/>
              <a:t>vs</a:t>
            </a:r>
            <a:r>
              <a:rPr lang="en-US" dirty="0" smtClean="0"/>
              <a:t> PT</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t>RCT (</a:t>
            </a:r>
            <a:r>
              <a:rPr lang="en-US" dirty="0" err="1" smtClean="0"/>
              <a:t>unblinded</a:t>
            </a:r>
            <a:r>
              <a:rPr lang="en-US" dirty="0" smtClean="0"/>
              <a:t>): 104 </a:t>
            </a:r>
            <a:r>
              <a:rPr lang="en-US" dirty="0" err="1" smtClean="0"/>
              <a:t>pts</a:t>
            </a:r>
            <a:r>
              <a:rPr lang="en-US" dirty="0" smtClean="0"/>
              <a:t> (mean 41 </a:t>
            </a:r>
            <a:r>
              <a:rPr lang="en-US" dirty="0" err="1" smtClean="0"/>
              <a:t>yr</a:t>
            </a:r>
            <a:r>
              <a:rPr lang="en-US" dirty="0" smtClean="0"/>
              <a:t>, 68% male)</a:t>
            </a:r>
          </a:p>
          <a:p>
            <a:pPr lvl="1"/>
            <a:r>
              <a:rPr lang="en-US" dirty="0" smtClean="0"/>
              <a:t>Referred to PT from </a:t>
            </a:r>
            <a:r>
              <a:rPr lang="en-US" dirty="0" err="1" smtClean="0"/>
              <a:t>ortho</a:t>
            </a:r>
            <a:r>
              <a:rPr lang="en-US" dirty="0" smtClean="0"/>
              <a:t> or GP (military hospital)</a:t>
            </a:r>
          </a:p>
          <a:p>
            <a:pPr lvl="1"/>
            <a:r>
              <a:rPr lang="en-US" dirty="0" smtClean="0"/>
              <a:t>1-3 </a:t>
            </a:r>
            <a:r>
              <a:rPr lang="en-US" dirty="0" err="1" smtClean="0"/>
              <a:t>subacromial</a:t>
            </a:r>
            <a:r>
              <a:rPr lang="en-US" dirty="0" smtClean="0"/>
              <a:t> shots (40mg triamcinolone) </a:t>
            </a:r>
            <a:r>
              <a:rPr lang="en-US" dirty="0" err="1" smtClean="0"/>
              <a:t>vs</a:t>
            </a:r>
            <a:r>
              <a:rPr lang="en-US" dirty="0" smtClean="0"/>
              <a:t> twice weekly PT for 3 weeks.  </a:t>
            </a:r>
          </a:p>
          <a:p>
            <a:r>
              <a:rPr lang="en-US" dirty="0" smtClean="0"/>
              <a:t>Outcomes: at 1 month, both 1.6-2.2 VAS better </a:t>
            </a:r>
          </a:p>
          <a:p>
            <a:pPr lvl="1"/>
            <a:r>
              <a:rPr lang="en-US" dirty="0"/>
              <a:t>A</a:t>
            </a:r>
            <a:r>
              <a:rPr lang="en-US" dirty="0" smtClean="0"/>
              <a:t>t 1, 3, 6, 12 months x3 pain/disability score: No diff</a:t>
            </a:r>
          </a:p>
          <a:p>
            <a:pPr lvl="1"/>
            <a:r>
              <a:rPr lang="en-US" dirty="0" smtClean="0"/>
              <a:t>Steroid: ≥1 FP visits 60% (</a:t>
            </a:r>
            <a:r>
              <a:rPr lang="en-US" dirty="0" err="1" smtClean="0"/>
              <a:t>vs</a:t>
            </a:r>
            <a:r>
              <a:rPr lang="en-US" dirty="0" smtClean="0"/>
              <a:t> 37%), NNH 5</a:t>
            </a:r>
          </a:p>
          <a:p>
            <a:r>
              <a:rPr lang="en-US" dirty="0" smtClean="0"/>
              <a:t>Verdict: New. Little diff between interventions</a:t>
            </a:r>
            <a:endParaRPr lang="en-US" dirty="0"/>
          </a:p>
        </p:txBody>
      </p:sp>
      <p:sp>
        <p:nvSpPr>
          <p:cNvPr id="4" name="Rectangle 3"/>
          <p:cNvSpPr/>
          <p:nvPr/>
        </p:nvSpPr>
        <p:spPr>
          <a:xfrm>
            <a:off x="3543153" y="6391572"/>
            <a:ext cx="5769382" cy="369332"/>
          </a:xfrm>
          <a:prstGeom prst="rect">
            <a:avLst/>
          </a:prstGeom>
        </p:spPr>
        <p:txBody>
          <a:bodyPr wrap="square">
            <a:spAutoFit/>
          </a:bodyPr>
          <a:lstStyle/>
          <a:p>
            <a:r>
              <a:rPr lang="en-US" dirty="0" smtClean="0"/>
              <a:t>				Ann </a:t>
            </a:r>
            <a:r>
              <a:rPr lang="en-US" dirty="0"/>
              <a:t>Intern Med. 2014;161:161-169. </a:t>
            </a:r>
          </a:p>
        </p:txBody>
      </p:sp>
    </p:spTree>
    <p:extLst>
      <p:ext uri="{BB962C8B-B14F-4D97-AF65-F5344CB8AC3E}">
        <p14:creationId xmlns:p14="http://schemas.microsoft.com/office/powerpoint/2010/main" val="97819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it with IMPROVE-IT?</a:t>
            </a:r>
            <a:endParaRPr lang="en-US" dirty="0"/>
          </a:p>
        </p:txBody>
      </p:sp>
      <p:sp>
        <p:nvSpPr>
          <p:cNvPr id="3" name="Content Placeholder 2"/>
          <p:cNvSpPr>
            <a:spLocks noGrp="1"/>
          </p:cNvSpPr>
          <p:nvPr>
            <p:ph idx="1"/>
          </p:nvPr>
        </p:nvSpPr>
        <p:spPr>
          <a:xfrm>
            <a:off x="457200" y="1600200"/>
            <a:ext cx="8686800" cy="4749470"/>
          </a:xfrm>
        </p:spPr>
        <p:txBody>
          <a:bodyPr>
            <a:normAutofit lnSpcReduction="10000"/>
          </a:bodyPr>
          <a:lstStyle/>
          <a:p>
            <a:r>
              <a:rPr lang="en-US" dirty="0" smtClean="0"/>
              <a:t>RCT 18,144 </a:t>
            </a:r>
            <a:r>
              <a:rPr lang="en-US" dirty="0" err="1" smtClean="0"/>
              <a:t>pts</a:t>
            </a:r>
            <a:r>
              <a:rPr lang="en-US" dirty="0" smtClean="0"/>
              <a:t>, age 64, female 24%, DM 27%</a:t>
            </a:r>
          </a:p>
          <a:p>
            <a:pPr lvl="1"/>
            <a:r>
              <a:rPr lang="en-US" dirty="0" smtClean="0"/>
              <a:t>Simvastatin 40mg </a:t>
            </a:r>
            <a:r>
              <a:rPr lang="en-US" dirty="0" err="1" smtClean="0"/>
              <a:t>vs</a:t>
            </a:r>
            <a:r>
              <a:rPr lang="en-US" dirty="0" smtClean="0"/>
              <a:t> Simvastatin 40mg + </a:t>
            </a:r>
            <a:r>
              <a:rPr lang="en-US" dirty="0" err="1" smtClean="0"/>
              <a:t>ezetimibe</a:t>
            </a:r>
            <a:r>
              <a:rPr lang="en-US" dirty="0" smtClean="0"/>
              <a:t> 10mg</a:t>
            </a:r>
          </a:p>
          <a:p>
            <a:pPr lvl="1"/>
            <a:r>
              <a:rPr lang="en-US" dirty="0" smtClean="0"/>
              <a:t>STEMI (29%) / NSTEMI (47%) / Unstable </a:t>
            </a:r>
            <a:r>
              <a:rPr lang="en-US" dirty="0" err="1" smtClean="0"/>
              <a:t>Ang</a:t>
            </a:r>
            <a:r>
              <a:rPr lang="en-US" dirty="0" smtClean="0"/>
              <a:t> (24%)</a:t>
            </a:r>
          </a:p>
          <a:p>
            <a:pPr lvl="1"/>
            <a:r>
              <a:rPr lang="en-US" dirty="0" smtClean="0"/>
              <a:t>Duration: extended x2 (outcomes median 7 </a:t>
            </a:r>
            <a:r>
              <a:rPr lang="en-US" dirty="0" err="1" smtClean="0"/>
              <a:t>yrs</a:t>
            </a:r>
            <a:r>
              <a:rPr lang="en-US" dirty="0" smtClean="0"/>
              <a:t>) </a:t>
            </a:r>
          </a:p>
          <a:p>
            <a:r>
              <a:rPr lang="en-US" dirty="0" smtClean="0"/>
              <a:t>LDL outcomes: 2.4 </a:t>
            </a:r>
            <a:r>
              <a:rPr lang="en-US" dirty="0" err="1" smtClean="0"/>
              <a:t>mmol</a:t>
            </a:r>
            <a:r>
              <a:rPr lang="en-US" dirty="0" smtClean="0"/>
              <a:t>/L to 1.8 </a:t>
            </a:r>
            <a:r>
              <a:rPr lang="en-US" dirty="0" err="1" smtClean="0"/>
              <a:t>vs</a:t>
            </a:r>
            <a:r>
              <a:rPr lang="en-US" dirty="0" smtClean="0"/>
              <a:t> 1.4 </a:t>
            </a:r>
            <a:r>
              <a:rPr lang="en-US" dirty="0" err="1" smtClean="0"/>
              <a:t>mmol</a:t>
            </a:r>
            <a:r>
              <a:rPr lang="en-US" dirty="0" smtClean="0"/>
              <a:t>/L</a:t>
            </a:r>
          </a:p>
          <a:p>
            <a:r>
              <a:rPr lang="en-US" dirty="0" smtClean="0"/>
              <a:t>Primary Outcome: </a:t>
            </a:r>
            <a:r>
              <a:rPr lang="en-US" sz="2800" dirty="0" smtClean="0"/>
              <a:t>CV death, MI, unstable angina requiring </a:t>
            </a:r>
            <a:r>
              <a:rPr lang="en-US" sz="2800" dirty="0" err="1" smtClean="0"/>
              <a:t>rehospitalization</a:t>
            </a:r>
            <a:r>
              <a:rPr lang="en-US" sz="2800" dirty="0" smtClean="0"/>
              <a:t>, coronary revascularization (≥30 days), or stroke </a:t>
            </a:r>
          </a:p>
          <a:p>
            <a:pPr lvl="1"/>
            <a:r>
              <a:rPr lang="en-US" dirty="0" smtClean="0"/>
              <a:t>34.7% </a:t>
            </a:r>
            <a:r>
              <a:rPr lang="en-US" dirty="0" err="1" smtClean="0"/>
              <a:t>vs</a:t>
            </a:r>
            <a:r>
              <a:rPr lang="en-US" dirty="0" smtClean="0"/>
              <a:t> 32.7% (NNT 50), HR 0.94 (0.89-0.99)</a:t>
            </a:r>
          </a:p>
          <a:p>
            <a:endParaRPr lang="en-US" dirty="0"/>
          </a:p>
        </p:txBody>
      </p:sp>
      <p:sp>
        <p:nvSpPr>
          <p:cNvPr id="4" name="TextBox 3"/>
          <p:cNvSpPr txBox="1"/>
          <p:nvPr/>
        </p:nvSpPr>
        <p:spPr>
          <a:xfrm>
            <a:off x="3392877" y="6488668"/>
            <a:ext cx="5751123" cy="369332"/>
          </a:xfrm>
          <a:prstGeom prst="rect">
            <a:avLst/>
          </a:prstGeom>
          <a:noFill/>
        </p:spPr>
        <p:txBody>
          <a:bodyPr wrap="square" rtlCol="0">
            <a:spAutoFit/>
          </a:bodyPr>
          <a:lstStyle/>
          <a:p>
            <a:r>
              <a:rPr lang="en-US" dirty="0" smtClean="0"/>
              <a:t>From Improve-IT slide set on web</a:t>
            </a:r>
            <a:endParaRPr lang="en-US" dirty="0"/>
          </a:p>
        </p:txBody>
      </p:sp>
    </p:spTree>
    <p:extLst>
      <p:ext uri="{BB962C8B-B14F-4D97-AF65-F5344CB8AC3E}">
        <p14:creationId xmlns:p14="http://schemas.microsoft.com/office/powerpoint/2010/main" val="3796040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it with IMPROVE-IT?</a:t>
            </a:r>
            <a:endParaRPr lang="en-US" dirty="0"/>
          </a:p>
        </p:txBody>
      </p:sp>
      <p:sp>
        <p:nvSpPr>
          <p:cNvPr id="3" name="Content Placeholder 2"/>
          <p:cNvSpPr>
            <a:spLocks noGrp="1"/>
          </p:cNvSpPr>
          <p:nvPr>
            <p:ph idx="1"/>
          </p:nvPr>
        </p:nvSpPr>
        <p:spPr>
          <a:xfrm>
            <a:off x="228868" y="1231619"/>
            <a:ext cx="8915132" cy="1919082"/>
          </a:xfrm>
        </p:spPr>
        <p:txBody>
          <a:bodyPr>
            <a:normAutofit fontScale="92500" lnSpcReduction="10000"/>
          </a:bodyPr>
          <a:lstStyle/>
          <a:p>
            <a:r>
              <a:rPr lang="en-US" dirty="0" smtClean="0"/>
              <a:t>Outcomes on hard endpoints: </a:t>
            </a:r>
          </a:p>
          <a:p>
            <a:pPr lvl="1"/>
            <a:r>
              <a:rPr lang="en-US" dirty="0" smtClean="0"/>
              <a:t>Mortality: HR 0.99 &amp; CV death: HR 1.00</a:t>
            </a:r>
          </a:p>
          <a:p>
            <a:pPr lvl="1"/>
            <a:r>
              <a:rPr lang="en-US" dirty="0" smtClean="0"/>
              <a:t>Combined CV death, MI and stroke: HR 0.9, NNT =56</a:t>
            </a:r>
          </a:p>
          <a:p>
            <a:pPr lvl="1"/>
            <a:r>
              <a:rPr lang="en-US" dirty="0" smtClean="0"/>
              <a:t>No increase in Adverse events</a:t>
            </a:r>
          </a:p>
          <a:p>
            <a:endParaRPr lang="en-US" dirty="0"/>
          </a:p>
        </p:txBody>
      </p:sp>
      <p:pic>
        <p:nvPicPr>
          <p:cNvPr id="5" name="Picture 4" descr="subgroup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50700"/>
            <a:ext cx="6344562" cy="3707299"/>
          </a:xfrm>
          <a:prstGeom prst="rect">
            <a:avLst/>
          </a:prstGeom>
        </p:spPr>
      </p:pic>
      <p:sp>
        <p:nvSpPr>
          <p:cNvPr id="6" name="Rectangle 5"/>
          <p:cNvSpPr/>
          <p:nvPr/>
        </p:nvSpPr>
        <p:spPr>
          <a:xfrm>
            <a:off x="6511332" y="3150701"/>
            <a:ext cx="2632667" cy="1569660"/>
          </a:xfrm>
          <a:prstGeom prst="rect">
            <a:avLst/>
          </a:prstGeom>
        </p:spPr>
        <p:txBody>
          <a:bodyPr wrap="square">
            <a:spAutoFit/>
          </a:bodyPr>
          <a:lstStyle/>
          <a:p>
            <a:r>
              <a:rPr lang="en-US" sz="3200" dirty="0" smtClean="0"/>
              <a:t>Verdict: New, True, and not quite poo.</a:t>
            </a:r>
          </a:p>
        </p:txBody>
      </p:sp>
      <p:sp>
        <p:nvSpPr>
          <p:cNvPr id="7" name="Connector 6"/>
          <p:cNvSpPr/>
          <p:nvPr/>
        </p:nvSpPr>
        <p:spPr>
          <a:xfrm>
            <a:off x="0" y="5835226"/>
            <a:ext cx="1925499" cy="594775"/>
          </a:xfrm>
          <a:prstGeom prst="flowChartConnector">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nector 7"/>
          <p:cNvSpPr/>
          <p:nvPr/>
        </p:nvSpPr>
        <p:spPr>
          <a:xfrm>
            <a:off x="2379450" y="5835226"/>
            <a:ext cx="1334421" cy="594775"/>
          </a:xfrm>
          <a:prstGeom prst="flowChartConnector">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565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lgn="ctr">
              <a:buNone/>
            </a:pPr>
            <a:endParaRPr lang="en-US" sz="7200" b="1" dirty="0" smtClean="0"/>
          </a:p>
          <a:p>
            <a:pPr marL="0" indent="0" algn="ctr">
              <a:buNone/>
            </a:pPr>
            <a:endParaRPr lang="en-US" sz="3600" b="1" dirty="0" smtClean="0"/>
          </a:p>
          <a:p>
            <a:pPr marL="0" indent="0" algn="ctr">
              <a:buNone/>
            </a:pPr>
            <a:r>
              <a:rPr lang="en-US" sz="7200" b="1" dirty="0" smtClean="0"/>
              <a:t>JEOPARDY</a:t>
            </a:r>
            <a:endParaRPr lang="en-US" sz="7200" b="1" dirty="0"/>
          </a:p>
        </p:txBody>
      </p:sp>
    </p:spTree>
    <p:extLst>
      <p:ext uri="{BB962C8B-B14F-4D97-AF65-F5344CB8AC3E}">
        <p14:creationId xmlns:p14="http://schemas.microsoft.com/office/powerpoint/2010/main" val="7913104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Custom 4">
            <a:hlinkClick r:id="rId2" action="ppaction://hlinksldjump" highlightClick="1"/>
          </p:cNvPr>
          <p:cNvSpPr/>
          <p:nvPr/>
        </p:nvSpPr>
        <p:spPr>
          <a:xfrm>
            <a:off x="4724400" y="4648200"/>
            <a:ext cx="1944216" cy="5303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Iron for Non-anemic fatigue</a:t>
            </a:r>
            <a:endParaRPr lang="en-US" sz="1200" b="1" dirty="0">
              <a:solidFill>
                <a:schemeClr val="bg1"/>
              </a:solidFill>
            </a:endParaRPr>
          </a:p>
        </p:txBody>
      </p:sp>
      <p:sp>
        <p:nvSpPr>
          <p:cNvPr id="6" name="Action Button: Custom 5">
            <a:hlinkClick r:id="rId3" action="ppaction://hlinksldjump" highlightClick="1"/>
          </p:cNvPr>
          <p:cNvSpPr/>
          <p:nvPr/>
        </p:nvSpPr>
        <p:spPr>
          <a:xfrm>
            <a:off x="2514600" y="5562600"/>
            <a:ext cx="1944216" cy="5303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Testosterone for </a:t>
            </a:r>
          </a:p>
          <a:p>
            <a:pPr algn="ctr"/>
            <a:r>
              <a:rPr lang="en-US" sz="1200" b="1" dirty="0" smtClean="0">
                <a:solidFill>
                  <a:schemeClr val="bg1"/>
                </a:solidFill>
              </a:rPr>
              <a:t>Man-o-Pause</a:t>
            </a:r>
            <a:endParaRPr lang="en-US" sz="1200" b="1" dirty="0">
              <a:solidFill>
                <a:schemeClr val="bg1"/>
              </a:solidFill>
            </a:endParaRPr>
          </a:p>
        </p:txBody>
      </p:sp>
      <p:sp>
        <p:nvSpPr>
          <p:cNvPr id="7" name="Action Button: Custom 6">
            <a:hlinkClick r:id="rId4" action="ppaction://hlinksldjump" highlightClick="1"/>
          </p:cNvPr>
          <p:cNvSpPr/>
          <p:nvPr/>
        </p:nvSpPr>
        <p:spPr>
          <a:xfrm>
            <a:off x="6858000" y="4648200"/>
            <a:ext cx="1944216" cy="5303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Are SSRI’s safe in pregnancy</a:t>
            </a:r>
            <a:endParaRPr lang="en-US" sz="1200" b="1" dirty="0">
              <a:solidFill>
                <a:srgbClr val="FFFFFF"/>
              </a:solidFill>
            </a:endParaRPr>
          </a:p>
        </p:txBody>
      </p:sp>
      <p:sp>
        <p:nvSpPr>
          <p:cNvPr id="8" name="Action Button: Custom 7">
            <a:hlinkClick r:id="rId5" action="ppaction://hlinksldjump" highlightClick="1"/>
          </p:cNvPr>
          <p:cNvSpPr/>
          <p:nvPr/>
        </p:nvSpPr>
        <p:spPr>
          <a:xfrm>
            <a:off x="304800" y="3657600"/>
            <a:ext cx="1944216" cy="5303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Honey, I have cough</a:t>
            </a:r>
            <a:endParaRPr lang="en-US" sz="1200" b="1" dirty="0">
              <a:solidFill>
                <a:schemeClr val="bg1"/>
              </a:solidFill>
            </a:endParaRPr>
          </a:p>
        </p:txBody>
      </p:sp>
      <p:sp>
        <p:nvSpPr>
          <p:cNvPr id="10" name="Action Button: Custom 9">
            <a:hlinkClick r:id="rId6" action="ppaction://hlinksldjump" highlightClick="1"/>
          </p:cNvPr>
          <p:cNvSpPr/>
          <p:nvPr/>
        </p:nvSpPr>
        <p:spPr>
          <a:xfrm>
            <a:off x="2514600" y="4648200"/>
            <a:ext cx="1944216" cy="5303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Statins &amp; cognition: </a:t>
            </a:r>
          </a:p>
          <a:p>
            <a:pPr algn="ctr"/>
            <a:r>
              <a:rPr lang="en-US" sz="1200" b="1" dirty="0" smtClean="0">
                <a:solidFill>
                  <a:schemeClr val="bg1"/>
                </a:solidFill>
              </a:rPr>
              <a:t>Forget the MI?</a:t>
            </a:r>
            <a:endParaRPr lang="en-US" sz="1200" b="1" dirty="0">
              <a:solidFill>
                <a:schemeClr val="bg1"/>
              </a:solidFill>
            </a:endParaRPr>
          </a:p>
        </p:txBody>
      </p:sp>
      <p:sp>
        <p:nvSpPr>
          <p:cNvPr id="11" name="Action Button: Custom 10">
            <a:hlinkClick r:id="rId7" action="ppaction://hlinksldjump" highlightClick="1"/>
          </p:cNvPr>
          <p:cNvSpPr/>
          <p:nvPr/>
        </p:nvSpPr>
        <p:spPr>
          <a:xfrm>
            <a:off x="6858000" y="3657600"/>
            <a:ext cx="1944216" cy="5303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Do sore knees need steroids</a:t>
            </a:r>
            <a:endParaRPr lang="en-US" sz="1200" b="1" dirty="0">
              <a:solidFill>
                <a:schemeClr val="bg1"/>
              </a:solidFill>
            </a:endParaRPr>
          </a:p>
        </p:txBody>
      </p:sp>
      <p:sp>
        <p:nvSpPr>
          <p:cNvPr id="12" name="Action Button: Custom 11">
            <a:hlinkClick r:id="rId8" action="ppaction://hlinksldjump" highlightClick="1"/>
          </p:cNvPr>
          <p:cNvSpPr/>
          <p:nvPr/>
        </p:nvSpPr>
        <p:spPr>
          <a:xfrm>
            <a:off x="304800" y="4648200"/>
            <a:ext cx="1944216" cy="5303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Treating Pediatric Fever</a:t>
            </a:r>
            <a:endParaRPr lang="en-US" sz="1200" b="1" dirty="0">
              <a:solidFill>
                <a:schemeClr val="bg1"/>
              </a:solidFill>
            </a:endParaRPr>
          </a:p>
        </p:txBody>
      </p:sp>
      <p:sp>
        <p:nvSpPr>
          <p:cNvPr id="15" name="Action Button: Custom 14">
            <a:hlinkClick r:id="rId9" action="ppaction://hlinksldjump" highlightClick="1"/>
          </p:cNvPr>
          <p:cNvSpPr/>
          <p:nvPr/>
        </p:nvSpPr>
        <p:spPr>
          <a:xfrm>
            <a:off x="6858000" y="838200"/>
            <a:ext cx="1944216" cy="5303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Melatonin: </a:t>
            </a:r>
          </a:p>
          <a:p>
            <a:pPr algn="ctr"/>
            <a:r>
              <a:rPr lang="en-US" sz="1200" b="1" dirty="0" smtClean="0">
                <a:solidFill>
                  <a:schemeClr val="bg1"/>
                </a:solidFill>
              </a:rPr>
              <a:t>Sleepy time </a:t>
            </a:r>
            <a:endParaRPr lang="en-US" sz="1200" b="1" dirty="0">
              <a:solidFill>
                <a:schemeClr val="bg1"/>
              </a:solidFill>
            </a:endParaRPr>
          </a:p>
        </p:txBody>
      </p:sp>
      <p:sp>
        <p:nvSpPr>
          <p:cNvPr id="17" name="Action Button: Custom 16">
            <a:hlinkClick r:id="rId10" action="ppaction://hlinksldjump" highlightClick="1"/>
          </p:cNvPr>
          <p:cNvSpPr/>
          <p:nvPr/>
        </p:nvSpPr>
        <p:spPr>
          <a:xfrm>
            <a:off x="304800" y="5562600"/>
            <a:ext cx="1944216" cy="5303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Steroid shots for Tennis Elbow</a:t>
            </a:r>
            <a:endParaRPr lang="en-US" sz="1200" b="1" dirty="0">
              <a:solidFill>
                <a:schemeClr val="bg1"/>
              </a:solidFill>
            </a:endParaRPr>
          </a:p>
        </p:txBody>
      </p:sp>
      <p:sp>
        <p:nvSpPr>
          <p:cNvPr id="18" name="Action Button: Custom 17">
            <a:hlinkClick r:id="rId11" action="ppaction://hlinksldjump" highlightClick="1"/>
          </p:cNvPr>
          <p:cNvSpPr/>
          <p:nvPr/>
        </p:nvSpPr>
        <p:spPr>
          <a:xfrm>
            <a:off x="4724400" y="838200"/>
            <a:ext cx="1944216" cy="5303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Cold Sore Treatment</a:t>
            </a:r>
            <a:endParaRPr lang="en-US" sz="1200" b="1" dirty="0">
              <a:solidFill>
                <a:schemeClr val="bg1"/>
              </a:solidFill>
            </a:endParaRPr>
          </a:p>
        </p:txBody>
      </p:sp>
      <p:sp>
        <p:nvSpPr>
          <p:cNvPr id="19" name="Action Button: Custom 18">
            <a:hlinkClick r:id="rId12" action="ppaction://hlinksldjump" highlightClick="1"/>
          </p:cNvPr>
          <p:cNvSpPr/>
          <p:nvPr/>
        </p:nvSpPr>
        <p:spPr>
          <a:xfrm>
            <a:off x="6858000" y="1676400"/>
            <a:ext cx="1944216" cy="5303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Chasing away Infantile </a:t>
            </a:r>
            <a:r>
              <a:rPr lang="en-US" sz="1200" b="1" dirty="0" err="1" smtClean="0">
                <a:solidFill>
                  <a:schemeClr val="bg1"/>
                </a:solidFill>
              </a:rPr>
              <a:t>Hemangioma</a:t>
            </a:r>
            <a:endParaRPr lang="en-US" sz="1200" b="1" dirty="0">
              <a:solidFill>
                <a:schemeClr val="bg1"/>
              </a:solidFill>
            </a:endParaRPr>
          </a:p>
        </p:txBody>
      </p:sp>
      <p:sp>
        <p:nvSpPr>
          <p:cNvPr id="20" name="Action Button: Custom 19">
            <a:hlinkClick r:id="rId13" action="ppaction://hlinksldjump" highlightClick="1"/>
          </p:cNvPr>
          <p:cNvSpPr/>
          <p:nvPr/>
        </p:nvSpPr>
        <p:spPr>
          <a:xfrm>
            <a:off x="304800" y="838200"/>
            <a:ext cx="1944216" cy="5303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Treating Bell’s Palsy</a:t>
            </a:r>
            <a:endParaRPr lang="en-US" sz="1200" b="1" dirty="0">
              <a:solidFill>
                <a:schemeClr val="bg1"/>
              </a:solidFill>
            </a:endParaRPr>
          </a:p>
        </p:txBody>
      </p:sp>
      <p:sp>
        <p:nvSpPr>
          <p:cNvPr id="21" name="Action Button: Custom 20">
            <a:hlinkClick r:id="rId14" action="ppaction://hlinksldjump" highlightClick="1"/>
          </p:cNvPr>
          <p:cNvSpPr/>
          <p:nvPr/>
        </p:nvSpPr>
        <p:spPr>
          <a:xfrm>
            <a:off x="2514600" y="838200"/>
            <a:ext cx="1944216" cy="5303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Stopping vomiting in kids</a:t>
            </a:r>
            <a:endParaRPr lang="en-US" sz="1200" b="1" dirty="0">
              <a:solidFill>
                <a:schemeClr val="bg1"/>
              </a:solidFill>
            </a:endParaRPr>
          </a:p>
        </p:txBody>
      </p:sp>
      <p:sp>
        <p:nvSpPr>
          <p:cNvPr id="22" name="Action Button: Custom 21">
            <a:hlinkClick r:id="rId15" action="ppaction://hlinksldjump" highlightClick="1"/>
          </p:cNvPr>
          <p:cNvSpPr/>
          <p:nvPr/>
        </p:nvSpPr>
        <p:spPr>
          <a:xfrm>
            <a:off x="4724400" y="1676400"/>
            <a:ext cx="1944216" cy="5303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bg1"/>
                </a:solidFill>
              </a:rPr>
              <a:t>Duolxetine</a:t>
            </a:r>
            <a:r>
              <a:rPr lang="en-US" sz="1200" b="1" dirty="0" smtClean="0">
                <a:solidFill>
                  <a:schemeClr val="bg1"/>
                </a:solidFill>
              </a:rPr>
              <a:t>: </a:t>
            </a:r>
          </a:p>
          <a:p>
            <a:pPr algn="ctr"/>
            <a:r>
              <a:rPr lang="en-US" sz="1200" b="1" dirty="0" smtClean="0">
                <a:solidFill>
                  <a:schemeClr val="bg1"/>
                </a:solidFill>
              </a:rPr>
              <a:t>Good for what ails </a:t>
            </a:r>
            <a:r>
              <a:rPr lang="en-US" sz="1200" b="1" dirty="0" err="1" smtClean="0">
                <a:solidFill>
                  <a:schemeClr val="bg1"/>
                </a:solidFill>
              </a:rPr>
              <a:t>yeh</a:t>
            </a:r>
            <a:r>
              <a:rPr lang="en-US" sz="1200" b="1" dirty="0" smtClean="0">
                <a:solidFill>
                  <a:schemeClr val="bg1"/>
                </a:solidFill>
              </a:rPr>
              <a:t>.</a:t>
            </a:r>
            <a:endParaRPr lang="en-US" sz="1200" b="1" dirty="0">
              <a:solidFill>
                <a:schemeClr val="bg1"/>
              </a:solidFill>
            </a:endParaRPr>
          </a:p>
        </p:txBody>
      </p:sp>
      <p:sp>
        <p:nvSpPr>
          <p:cNvPr id="23" name="Action Button: Custom 22">
            <a:hlinkClick r:id="rId16" action="ppaction://hlinksldjump" highlightClick="1"/>
          </p:cNvPr>
          <p:cNvSpPr/>
          <p:nvPr/>
        </p:nvSpPr>
        <p:spPr>
          <a:xfrm>
            <a:off x="6858000" y="2667000"/>
            <a:ext cx="1944216" cy="5303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HPV Vaccine: </a:t>
            </a:r>
          </a:p>
          <a:p>
            <a:pPr algn="ctr"/>
            <a:r>
              <a:rPr lang="en-US" sz="1200" b="1" dirty="0" smtClean="0">
                <a:solidFill>
                  <a:schemeClr val="bg1"/>
                </a:solidFill>
              </a:rPr>
              <a:t>The actual evidence</a:t>
            </a:r>
            <a:endParaRPr lang="en-US" sz="1200" b="1" dirty="0">
              <a:solidFill>
                <a:schemeClr val="bg1"/>
              </a:solidFill>
            </a:endParaRPr>
          </a:p>
        </p:txBody>
      </p:sp>
      <p:sp>
        <p:nvSpPr>
          <p:cNvPr id="24" name="Action Button: Custom 23">
            <a:hlinkClick r:id="rId17" action="ppaction://hlinksldjump" highlightClick="1"/>
          </p:cNvPr>
          <p:cNvSpPr/>
          <p:nvPr/>
        </p:nvSpPr>
        <p:spPr>
          <a:xfrm>
            <a:off x="304800" y="1676400"/>
            <a:ext cx="1944216" cy="5303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MSK Pain in kids</a:t>
            </a:r>
            <a:endParaRPr lang="en-US" sz="1200" b="1" dirty="0">
              <a:solidFill>
                <a:schemeClr val="bg1"/>
              </a:solidFill>
            </a:endParaRPr>
          </a:p>
        </p:txBody>
      </p:sp>
      <p:sp>
        <p:nvSpPr>
          <p:cNvPr id="25" name="Action Button: Custom 24">
            <a:hlinkClick r:id="rId18" action="ppaction://hlinksldjump" highlightClick="1"/>
          </p:cNvPr>
          <p:cNvSpPr/>
          <p:nvPr/>
        </p:nvSpPr>
        <p:spPr>
          <a:xfrm>
            <a:off x="2514600" y="1676400"/>
            <a:ext cx="1944216" cy="5303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Overactive bladder &amp; underactive meds</a:t>
            </a:r>
            <a:endParaRPr lang="en-US" sz="1200" b="1" dirty="0">
              <a:solidFill>
                <a:schemeClr val="bg1"/>
              </a:solidFill>
            </a:endParaRPr>
          </a:p>
        </p:txBody>
      </p:sp>
      <p:sp>
        <p:nvSpPr>
          <p:cNvPr id="29" name="Action Button: Custom 28">
            <a:hlinkClick r:id="rId19" action="ppaction://hlinksldjump" highlightClick="1"/>
          </p:cNvPr>
          <p:cNvSpPr/>
          <p:nvPr/>
        </p:nvSpPr>
        <p:spPr>
          <a:xfrm>
            <a:off x="2514600" y="2667000"/>
            <a:ext cx="1944216" cy="5303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Colchicine gout: dose matters</a:t>
            </a:r>
            <a:endParaRPr lang="en-US" sz="1200" b="1" dirty="0">
              <a:solidFill>
                <a:schemeClr val="bg1"/>
              </a:solidFill>
            </a:endParaRPr>
          </a:p>
        </p:txBody>
      </p:sp>
      <p:sp>
        <p:nvSpPr>
          <p:cNvPr id="31" name="Action Button: Custom 30">
            <a:hlinkClick r:id="rId20" action="ppaction://hlinksldjump" highlightClick="1"/>
          </p:cNvPr>
          <p:cNvSpPr/>
          <p:nvPr/>
        </p:nvSpPr>
        <p:spPr>
          <a:xfrm>
            <a:off x="4724400" y="2667000"/>
            <a:ext cx="1944216" cy="5303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Is “Brief” enough for alcohol</a:t>
            </a:r>
            <a:endParaRPr lang="en-US" sz="1200" b="1" dirty="0">
              <a:solidFill>
                <a:schemeClr val="bg1"/>
              </a:solidFill>
            </a:endParaRPr>
          </a:p>
        </p:txBody>
      </p:sp>
      <p:sp>
        <p:nvSpPr>
          <p:cNvPr id="32" name="Action Button: Custom 31">
            <a:hlinkClick r:id="rId21" action="ppaction://hlinksldjump" highlightClick="1"/>
          </p:cNvPr>
          <p:cNvSpPr/>
          <p:nvPr/>
        </p:nvSpPr>
        <p:spPr>
          <a:xfrm>
            <a:off x="304800" y="2667000"/>
            <a:ext cx="1944216" cy="5303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Starting Insulin</a:t>
            </a:r>
            <a:endParaRPr lang="en-US" sz="1200" b="1" dirty="0">
              <a:solidFill>
                <a:schemeClr val="bg1"/>
              </a:solidFill>
            </a:endParaRPr>
          </a:p>
        </p:txBody>
      </p:sp>
      <p:sp>
        <p:nvSpPr>
          <p:cNvPr id="33" name="Action Button: Custom 32">
            <a:hlinkClick r:id="rId22" action="ppaction://hlinksldjump" highlightClick="1"/>
          </p:cNvPr>
          <p:cNvSpPr/>
          <p:nvPr/>
        </p:nvSpPr>
        <p:spPr>
          <a:xfrm>
            <a:off x="2514600" y="3657600"/>
            <a:ext cx="1944216" cy="5303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Omega-3 &amp;</a:t>
            </a:r>
          </a:p>
          <a:p>
            <a:pPr algn="ctr"/>
            <a:r>
              <a:rPr lang="en-US" sz="1200" b="1" dirty="0" smtClean="0">
                <a:solidFill>
                  <a:schemeClr val="bg1"/>
                </a:solidFill>
              </a:rPr>
              <a:t> a world without CVD</a:t>
            </a:r>
            <a:endParaRPr lang="en-US" sz="1200" b="1" dirty="0">
              <a:solidFill>
                <a:schemeClr val="bg1"/>
              </a:solidFill>
            </a:endParaRPr>
          </a:p>
        </p:txBody>
      </p:sp>
      <p:sp>
        <p:nvSpPr>
          <p:cNvPr id="34" name="Action Button: Custom 33">
            <a:hlinkClick r:id="rId23" action="ppaction://hlinksldjump" highlightClick="1"/>
          </p:cNvPr>
          <p:cNvSpPr/>
          <p:nvPr/>
        </p:nvSpPr>
        <p:spPr>
          <a:xfrm>
            <a:off x="4724400" y="5562600"/>
            <a:ext cx="1944216" cy="5303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NSAIDs &amp; Fracture: </a:t>
            </a:r>
          </a:p>
          <a:p>
            <a:pPr algn="ctr"/>
            <a:r>
              <a:rPr lang="en-US" sz="1200" b="1" dirty="0" smtClean="0">
                <a:solidFill>
                  <a:schemeClr val="bg1"/>
                </a:solidFill>
              </a:rPr>
              <a:t>Always &amp; Never</a:t>
            </a:r>
            <a:endParaRPr lang="en-US" sz="1200" b="1" dirty="0">
              <a:solidFill>
                <a:schemeClr val="bg1"/>
              </a:solidFill>
            </a:endParaRPr>
          </a:p>
        </p:txBody>
      </p:sp>
      <p:sp>
        <p:nvSpPr>
          <p:cNvPr id="35" name="Action Button: Custom 34">
            <a:hlinkClick r:id="rId9" action="ppaction://hlinksldjump" highlightClick="1"/>
          </p:cNvPr>
          <p:cNvSpPr/>
          <p:nvPr/>
        </p:nvSpPr>
        <p:spPr>
          <a:xfrm>
            <a:off x="4724400" y="3657600"/>
            <a:ext cx="1944216" cy="5303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bg1"/>
                </a:solidFill>
              </a:rPr>
              <a:t>Benzo’s</a:t>
            </a:r>
            <a:r>
              <a:rPr lang="en-US" sz="1200" b="1" dirty="0" smtClean="0">
                <a:solidFill>
                  <a:schemeClr val="bg1"/>
                </a:solidFill>
              </a:rPr>
              <a:t> for agitation in dementia</a:t>
            </a:r>
            <a:endParaRPr lang="en-US" sz="1200" b="1" dirty="0">
              <a:solidFill>
                <a:schemeClr val="bg1"/>
              </a:solidFill>
            </a:endParaRPr>
          </a:p>
        </p:txBody>
      </p:sp>
      <p:sp>
        <p:nvSpPr>
          <p:cNvPr id="48" name="Action Button: Custom 47">
            <a:hlinkClick r:id="rId24" action="ppaction://hlinksldjump" highlightClick="1"/>
          </p:cNvPr>
          <p:cNvSpPr/>
          <p:nvPr/>
        </p:nvSpPr>
        <p:spPr>
          <a:xfrm>
            <a:off x="6858000" y="5562600"/>
            <a:ext cx="1944216" cy="5303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A</a:t>
            </a:r>
            <a:r>
              <a:rPr lang="en-US" sz="1200" b="1" dirty="0" smtClean="0">
                <a:solidFill>
                  <a:srgbClr val="FFFFFF"/>
                </a:solidFill>
              </a:rPr>
              <a:t>nti-</a:t>
            </a:r>
            <a:r>
              <a:rPr lang="en-US" sz="1200" b="1" dirty="0" err="1" smtClean="0">
                <a:solidFill>
                  <a:srgbClr val="FFFFFF"/>
                </a:solidFill>
              </a:rPr>
              <a:t>virals</a:t>
            </a:r>
            <a:r>
              <a:rPr lang="en-US" sz="1200" b="1" dirty="0" smtClean="0">
                <a:solidFill>
                  <a:srgbClr val="FFFFFF"/>
                </a:solidFill>
              </a:rPr>
              <a:t> for the flu: What evidence is there?</a:t>
            </a:r>
            <a:endParaRPr lang="en-US" sz="1200" b="1" dirty="0">
              <a:solidFill>
                <a:srgbClr val="FFFFFF"/>
              </a:solidFill>
            </a:endParaRPr>
          </a:p>
        </p:txBody>
      </p:sp>
    </p:spTree>
    <p:extLst>
      <p:ext uri="{BB962C8B-B14F-4D97-AF65-F5344CB8AC3E}">
        <p14:creationId xmlns:p14="http://schemas.microsoft.com/office/powerpoint/2010/main" val="2416332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354412"/>
            <a:ext cx="3189817" cy="701312"/>
          </a:xfrm>
        </p:spPr>
        <p:txBody>
          <a:bodyPr>
            <a:normAutofit/>
          </a:bodyPr>
          <a:lstStyle/>
          <a:p>
            <a:r>
              <a:rPr lang="en-US" sz="4000" b="1" dirty="0" smtClean="0"/>
              <a:t>What’s New</a:t>
            </a:r>
            <a:endParaRPr lang="en-US" sz="4000" b="1" dirty="0"/>
          </a:p>
        </p:txBody>
      </p:sp>
      <p:sp>
        <p:nvSpPr>
          <p:cNvPr id="5" name="Title 1"/>
          <p:cNvSpPr txBox="1">
            <a:spLocks/>
          </p:cNvSpPr>
          <p:nvPr/>
        </p:nvSpPr>
        <p:spPr>
          <a:xfrm>
            <a:off x="3124200" y="3705662"/>
            <a:ext cx="3028326" cy="8356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What’s Poo</a:t>
            </a:r>
            <a:endParaRPr lang="en-US" sz="4000" b="1" dirty="0"/>
          </a:p>
        </p:txBody>
      </p:sp>
      <p:sp>
        <p:nvSpPr>
          <p:cNvPr id="6" name="Title 1"/>
          <p:cNvSpPr txBox="1">
            <a:spLocks/>
          </p:cNvSpPr>
          <p:nvPr/>
        </p:nvSpPr>
        <p:spPr>
          <a:xfrm>
            <a:off x="3124200" y="3055724"/>
            <a:ext cx="3189818" cy="70253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What’s True</a:t>
            </a:r>
            <a:endParaRPr lang="en-US" sz="4000" b="1" dirty="0"/>
          </a:p>
        </p:txBody>
      </p:sp>
      <p:sp>
        <p:nvSpPr>
          <p:cNvPr id="4" name="TextBox 3"/>
          <p:cNvSpPr txBox="1"/>
          <p:nvPr/>
        </p:nvSpPr>
        <p:spPr>
          <a:xfrm>
            <a:off x="3577834" y="235441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17587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3600" b="1" dirty="0" smtClean="0"/>
              <a:t>How much more sleep (if any) does melatonin give? </a:t>
            </a:r>
            <a:endParaRPr lang="en-US" sz="3600" b="1" dirty="0"/>
          </a:p>
        </p:txBody>
      </p:sp>
      <p:sp>
        <p:nvSpPr>
          <p:cNvPr id="3" name="Content Placeholder 2"/>
          <p:cNvSpPr>
            <a:spLocks noGrp="1"/>
          </p:cNvSpPr>
          <p:nvPr>
            <p:ph idx="1"/>
          </p:nvPr>
        </p:nvSpPr>
        <p:spPr>
          <a:xfrm>
            <a:off x="304800" y="1219200"/>
            <a:ext cx="8839200" cy="5105400"/>
          </a:xfrm>
        </p:spPr>
        <p:txBody>
          <a:bodyPr>
            <a:normAutofit/>
          </a:bodyPr>
          <a:lstStyle/>
          <a:p>
            <a:r>
              <a:rPr lang="en-US" sz="2600" dirty="0" smtClean="0"/>
              <a:t>Evidence: </a:t>
            </a:r>
            <a:r>
              <a:rPr lang="en-US" sz="2600" dirty="0"/>
              <a:t> 6</a:t>
            </a:r>
            <a:r>
              <a:rPr lang="en-US" sz="2600" dirty="0" smtClean="0"/>
              <a:t> sys revs, </a:t>
            </a:r>
            <a:r>
              <a:rPr lang="en-US" sz="2600" dirty="0"/>
              <a:t>included 9-19 </a:t>
            </a:r>
            <a:r>
              <a:rPr lang="en-US" sz="2600" dirty="0" smtClean="0"/>
              <a:t>RCTs </a:t>
            </a:r>
            <a:r>
              <a:rPr lang="en-US" sz="2600" dirty="0"/>
              <a:t>with 279-1683 </a:t>
            </a:r>
            <a:r>
              <a:rPr lang="en-US" sz="2600" dirty="0" err="1" smtClean="0"/>
              <a:t>pts</a:t>
            </a:r>
            <a:r>
              <a:rPr lang="en-US" sz="2600" dirty="0" smtClean="0"/>
              <a:t> </a:t>
            </a:r>
          </a:p>
          <a:p>
            <a:pPr lvl="1"/>
            <a:r>
              <a:rPr lang="en-US" sz="2200" dirty="0" smtClean="0"/>
              <a:t>Falling </a:t>
            </a:r>
            <a:r>
              <a:rPr lang="en-US" sz="2200" dirty="0"/>
              <a:t>asleep </a:t>
            </a:r>
            <a:r>
              <a:rPr lang="en-US" sz="2200" dirty="0" smtClean="0"/>
              <a:t>faster (4/6 </a:t>
            </a:r>
            <a:r>
              <a:rPr lang="en-US" sz="2200" dirty="0"/>
              <a:t>meta-</a:t>
            </a:r>
            <a:r>
              <a:rPr lang="en-US" sz="2200" dirty="0" smtClean="0"/>
              <a:t>analyses </a:t>
            </a:r>
            <a:r>
              <a:rPr lang="en-US" sz="2200" dirty="0" err="1" smtClean="0"/>
              <a:t>ss</a:t>
            </a:r>
            <a:r>
              <a:rPr lang="en-US" sz="2200" dirty="0" smtClean="0"/>
              <a:t>): </a:t>
            </a:r>
            <a:r>
              <a:rPr lang="en-US" sz="2200" dirty="0"/>
              <a:t>4-11.7 minutes sooner</a:t>
            </a:r>
            <a:r>
              <a:rPr lang="en-US" sz="2200" dirty="0" smtClean="0"/>
              <a:t>.</a:t>
            </a:r>
            <a:endParaRPr lang="en-US" sz="2200" dirty="0"/>
          </a:p>
          <a:p>
            <a:pPr lvl="2"/>
            <a:r>
              <a:rPr lang="en-US" sz="2200" dirty="0" smtClean="0"/>
              <a:t>“</a:t>
            </a:r>
            <a:r>
              <a:rPr lang="en-US" sz="2000" dirty="0"/>
              <a:t>Sleep onset disorder” patients: 23 minutes sooner</a:t>
            </a:r>
            <a:r>
              <a:rPr lang="en-US" sz="2000" dirty="0" smtClean="0"/>
              <a:t>.</a:t>
            </a:r>
            <a:endParaRPr lang="en-US" sz="2000" dirty="0"/>
          </a:p>
          <a:p>
            <a:pPr lvl="1"/>
            <a:r>
              <a:rPr lang="en-US" sz="2200" dirty="0" smtClean="0"/>
              <a:t>Increasing </a:t>
            </a:r>
            <a:r>
              <a:rPr lang="en-US" sz="2200" dirty="0"/>
              <a:t>total sleep time: </a:t>
            </a:r>
            <a:r>
              <a:rPr lang="en-US" sz="2200" dirty="0" smtClean="0"/>
              <a:t>(4/6 meta</a:t>
            </a:r>
            <a:r>
              <a:rPr lang="en-US" sz="2200" dirty="0"/>
              <a:t>-</a:t>
            </a:r>
            <a:r>
              <a:rPr lang="en-US" sz="2200" dirty="0" smtClean="0"/>
              <a:t>analyses </a:t>
            </a:r>
            <a:r>
              <a:rPr lang="en-US" sz="2200" dirty="0" err="1" smtClean="0"/>
              <a:t>ss</a:t>
            </a:r>
            <a:r>
              <a:rPr lang="en-US" sz="2200" dirty="0" smtClean="0"/>
              <a:t>): </a:t>
            </a:r>
            <a:r>
              <a:rPr lang="en-US" sz="2200" dirty="0"/>
              <a:t>8.2-18.2 </a:t>
            </a:r>
            <a:r>
              <a:rPr lang="en-US" sz="2200" dirty="0" smtClean="0"/>
              <a:t>minutes</a:t>
            </a:r>
            <a:endParaRPr lang="en-US" sz="2200" dirty="0"/>
          </a:p>
          <a:p>
            <a:pPr lvl="1"/>
            <a:r>
              <a:rPr lang="en-US" sz="2200" dirty="0" smtClean="0"/>
              <a:t>Improving perceived </a:t>
            </a:r>
            <a:r>
              <a:rPr lang="en-US" sz="2200" dirty="0"/>
              <a:t>sleep quality: </a:t>
            </a:r>
            <a:r>
              <a:rPr lang="en-US" sz="2200" dirty="0" smtClean="0"/>
              <a:t>SMD=</a:t>
            </a:r>
            <a:r>
              <a:rPr lang="en-US" sz="2200" dirty="0"/>
              <a:t>0.22 (0.12-</a:t>
            </a:r>
            <a:r>
              <a:rPr lang="en-US" sz="2200" dirty="0" smtClean="0"/>
              <a:t>0.32)</a:t>
            </a:r>
            <a:r>
              <a:rPr lang="en-US" sz="2200" dirty="0"/>
              <a:t>.</a:t>
            </a:r>
          </a:p>
          <a:p>
            <a:pPr lvl="1"/>
            <a:r>
              <a:rPr lang="en-US" sz="2200" dirty="0" smtClean="0"/>
              <a:t>Sleep </a:t>
            </a:r>
            <a:r>
              <a:rPr lang="en-US" sz="2200" dirty="0"/>
              <a:t>efficiency (time </a:t>
            </a:r>
            <a:r>
              <a:rPr lang="en-US" sz="2200" dirty="0" smtClean="0"/>
              <a:t>asleep </a:t>
            </a:r>
            <a:r>
              <a:rPr lang="en-US" sz="2200" dirty="0"/>
              <a:t>in </a:t>
            </a:r>
            <a:r>
              <a:rPr lang="en-US" sz="2200" dirty="0" smtClean="0"/>
              <a:t>bed, 2/4 meta-analyses </a:t>
            </a:r>
            <a:r>
              <a:rPr lang="en-US" sz="2200" dirty="0" err="1" smtClean="0"/>
              <a:t>ss</a:t>
            </a:r>
            <a:r>
              <a:rPr lang="en-US" sz="2200" dirty="0" smtClean="0"/>
              <a:t>): 1.9</a:t>
            </a:r>
            <a:r>
              <a:rPr lang="en-US" sz="2200" dirty="0"/>
              <a:t>%-2.2</a:t>
            </a:r>
            <a:r>
              <a:rPr lang="en-US" sz="2200" dirty="0" smtClean="0"/>
              <a:t>%</a:t>
            </a:r>
            <a:r>
              <a:rPr lang="en-US" sz="2200" dirty="0"/>
              <a:t> </a:t>
            </a:r>
          </a:p>
          <a:p>
            <a:pPr lvl="1"/>
            <a:r>
              <a:rPr lang="en-US" sz="2200" dirty="0" smtClean="0"/>
              <a:t>Jet </a:t>
            </a:r>
            <a:r>
              <a:rPr lang="en-US" sz="2200" dirty="0"/>
              <a:t>lag/shift workers: </a:t>
            </a:r>
            <a:r>
              <a:rPr lang="en-US" sz="2200" dirty="0" smtClean="0"/>
              <a:t>improved </a:t>
            </a:r>
            <a:r>
              <a:rPr lang="en-US" sz="2200" dirty="0"/>
              <a:t>total sleep time, 18.2 minutes (8.1 to 29.3), but other outcomes </a:t>
            </a:r>
            <a:r>
              <a:rPr lang="en-US" sz="2200" dirty="0" smtClean="0"/>
              <a:t>not </a:t>
            </a:r>
            <a:r>
              <a:rPr lang="en-US" sz="2200" dirty="0"/>
              <a:t>improved</a:t>
            </a:r>
            <a:r>
              <a:rPr lang="en-US" sz="2200" dirty="0" smtClean="0"/>
              <a:t>.</a:t>
            </a:r>
            <a:endParaRPr lang="en-US" sz="2200" dirty="0"/>
          </a:p>
          <a:p>
            <a:r>
              <a:rPr lang="en-US" sz="2600" b="1" dirty="0" smtClean="0"/>
              <a:t>Bottom</a:t>
            </a:r>
            <a:r>
              <a:rPr lang="en-US" sz="2600" b="1" dirty="0"/>
              <a:t>-line</a:t>
            </a:r>
            <a:r>
              <a:rPr lang="en-US" sz="2600" b="1" dirty="0" smtClean="0"/>
              <a:t>:</a:t>
            </a:r>
            <a:r>
              <a:rPr lang="en-US" sz="2600" dirty="0" smtClean="0"/>
              <a:t> </a:t>
            </a:r>
            <a:r>
              <a:rPr lang="en-US" sz="2600" dirty="0"/>
              <a:t>The quality of melatonin research is generally poor </a:t>
            </a:r>
            <a:r>
              <a:rPr lang="en-US" sz="2600" dirty="0" smtClean="0"/>
              <a:t>and at </a:t>
            </a:r>
            <a:r>
              <a:rPr lang="en-US" sz="2600" dirty="0"/>
              <a:t>high risk of bias. If the results are believable, melatonin may </a:t>
            </a:r>
            <a:r>
              <a:rPr lang="en-US" sz="2600" dirty="0" smtClean="0"/>
              <a:t>help people </a:t>
            </a:r>
            <a:r>
              <a:rPr lang="en-US" sz="2600" dirty="0"/>
              <a:t>fall asleep faster (~10 minutes) and spend more time </a:t>
            </a:r>
            <a:r>
              <a:rPr lang="en-US" sz="2600" dirty="0" smtClean="0"/>
              <a:t>asleep (</a:t>
            </a:r>
            <a:r>
              <a:rPr lang="en-US" sz="2600" dirty="0"/>
              <a:t>~15 minutes</a:t>
            </a:r>
            <a:r>
              <a:rPr lang="en-US" sz="2600" dirty="0" smtClean="0"/>
              <a:t>).</a:t>
            </a:r>
            <a:endParaRPr lang="en-US" sz="2600" dirty="0"/>
          </a:p>
        </p:txBody>
      </p:sp>
      <p:sp>
        <p:nvSpPr>
          <p:cNvPr id="4" name="TextBox 3"/>
          <p:cNvSpPr txBox="1"/>
          <p:nvPr/>
        </p:nvSpPr>
        <p:spPr>
          <a:xfrm>
            <a:off x="0" y="6488668"/>
            <a:ext cx="3124200" cy="369332"/>
          </a:xfrm>
          <a:prstGeom prst="rect">
            <a:avLst/>
          </a:prstGeom>
          <a:noFill/>
        </p:spPr>
        <p:txBody>
          <a:bodyPr wrap="square" rtlCol="0">
            <a:spAutoFit/>
          </a:bodyPr>
          <a:lstStyle/>
          <a:p>
            <a:r>
              <a:rPr lang="en-US" dirty="0" smtClean="0"/>
              <a:t>TFP #120: September 2 2014.</a:t>
            </a:r>
            <a:endParaRPr lang="en-US" dirty="0"/>
          </a:p>
        </p:txBody>
      </p:sp>
      <p:sp>
        <p:nvSpPr>
          <p:cNvPr id="5" name="Action Button: Home 4">
            <a:hlinkClick r:id="rId2" action="ppaction://hlinksldjump" highlightClick="1"/>
          </p:cNvPr>
          <p:cNvSpPr/>
          <p:nvPr/>
        </p:nvSpPr>
        <p:spPr>
          <a:xfrm>
            <a:off x="8028384" y="6385302"/>
            <a:ext cx="86409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9869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7"/>
            <a:ext cx="8229600" cy="1143000"/>
          </a:xfrm>
        </p:spPr>
        <p:txBody>
          <a:bodyPr>
            <a:noAutofit/>
          </a:bodyPr>
          <a:lstStyle/>
          <a:p>
            <a:r>
              <a:rPr lang="en-US" sz="3600" dirty="0" smtClean="0"/>
              <a:t> </a:t>
            </a:r>
            <a:r>
              <a:rPr lang="en-US" sz="3600" b="1" dirty="0" smtClean="0"/>
              <a:t>Will steroid injections improve or worsen tennis elbow (</a:t>
            </a:r>
            <a:r>
              <a:rPr lang="en-US" sz="3600" b="1" dirty="0" err="1" smtClean="0"/>
              <a:t>epicondylitis</a:t>
            </a:r>
            <a:r>
              <a:rPr lang="en-US" sz="3600" b="1" dirty="0" smtClean="0"/>
              <a:t>)? </a:t>
            </a:r>
            <a:endParaRPr lang="en-US" sz="3600" b="1" dirty="0"/>
          </a:p>
        </p:txBody>
      </p:sp>
      <p:sp>
        <p:nvSpPr>
          <p:cNvPr id="3" name="Content Placeholder 2"/>
          <p:cNvSpPr>
            <a:spLocks noGrp="1"/>
          </p:cNvSpPr>
          <p:nvPr>
            <p:ph idx="1"/>
          </p:nvPr>
        </p:nvSpPr>
        <p:spPr>
          <a:xfrm>
            <a:off x="457200" y="1371600"/>
            <a:ext cx="8686800" cy="4800600"/>
          </a:xfrm>
        </p:spPr>
        <p:txBody>
          <a:bodyPr>
            <a:normAutofit lnSpcReduction="10000"/>
          </a:bodyPr>
          <a:lstStyle/>
          <a:p>
            <a:r>
              <a:rPr lang="en-US" sz="2800" dirty="0" smtClean="0"/>
              <a:t>Evidence: 1 Sys Rev + 2 RCTs: </a:t>
            </a:r>
          </a:p>
          <a:p>
            <a:pPr lvl="1"/>
            <a:r>
              <a:rPr lang="en-US" sz="2400" dirty="0" smtClean="0"/>
              <a:t>Sys Rev: 12 </a:t>
            </a:r>
            <a:r>
              <a:rPr lang="en-US" sz="2400" dirty="0"/>
              <a:t>RCTs, 1171 patients </a:t>
            </a:r>
          </a:p>
          <a:p>
            <a:pPr lvl="2"/>
            <a:r>
              <a:rPr lang="en-US" sz="2000" dirty="0" smtClean="0"/>
              <a:t>3</a:t>
            </a:r>
            <a:r>
              <a:rPr lang="en-US" sz="2000" dirty="0"/>
              <a:t>-7 </a:t>
            </a:r>
            <a:r>
              <a:rPr lang="en-US" sz="2000" dirty="0" err="1" smtClean="0"/>
              <a:t>wks</a:t>
            </a:r>
            <a:r>
              <a:rPr lang="en-US" sz="2000" dirty="0" smtClean="0"/>
              <a:t>: pain </a:t>
            </a:r>
            <a:r>
              <a:rPr lang="en-US" sz="2000" dirty="0"/>
              <a:t>&amp;</a:t>
            </a:r>
            <a:r>
              <a:rPr lang="en-US" sz="2000" dirty="0" smtClean="0"/>
              <a:t> function: steroid &gt; no </a:t>
            </a:r>
            <a:r>
              <a:rPr lang="en-US" sz="2000" dirty="0"/>
              <a:t>intervention or NSAIDs </a:t>
            </a:r>
            <a:r>
              <a:rPr lang="en-US" sz="2000" dirty="0" smtClean="0"/>
              <a:t>.</a:t>
            </a:r>
          </a:p>
          <a:p>
            <a:pPr lvl="2"/>
            <a:r>
              <a:rPr lang="en-US" sz="2000" dirty="0" smtClean="0"/>
              <a:t>26-52 </a:t>
            </a:r>
            <a:r>
              <a:rPr lang="en-US" sz="2000" dirty="0" err="1" smtClean="0"/>
              <a:t>wks</a:t>
            </a:r>
            <a:r>
              <a:rPr lang="en-US" sz="2000" dirty="0" smtClean="0"/>
              <a:t>: Steroid </a:t>
            </a:r>
            <a:r>
              <a:rPr lang="en-US" sz="2000" dirty="0"/>
              <a:t>injections </a:t>
            </a:r>
            <a:r>
              <a:rPr lang="en-US" sz="2000" dirty="0" smtClean="0"/>
              <a:t>&lt; no </a:t>
            </a:r>
            <a:r>
              <a:rPr lang="en-US" sz="2000" dirty="0"/>
              <a:t>intervention. </a:t>
            </a:r>
            <a:endParaRPr lang="en-US" sz="2000" dirty="0" smtClean="0"/>
          </a:p>
          <a:p>
            <a:pPr lvl="1"/>
            <a:r>
              <a:rPr lang="en-US" sz="2200" dirty="0" smtClean="0"/>
              <a:t>RCT 198 patients: 3 </a:t>
            </a:r>
            <a:r>
              <a:rPr lang="en-US" sz="2200" dirty="0" err="1" smtClean="0"/>
              <a:t>wks</a:t>
            </a:r>
            <a:r>
              <a:rPr lang="en-US" sz="2200" dirty="0" smtClean="0"/>
              <a:t> steroid &gt; </a:t>
            </a:r>
            <a:r>
              <a:rPr lang="en-US" sz="2200" dirty="0" err="1" smtClean="0"/>
              <a:t>physio</a:t>
            </a:r>
            <a:r>
              <a:rPr lang="en-US" sz="2200" dirty="0" smtClean="0"/>
              <a:t> or wait-&amp;-see NNT 2</a:t>
            </a:r>
          </a:p>
          <a:p>
            <a:pPr lvl="2"/>
            <a:r>
              <a:rPr lang="en-US" sz="1800" dirty="0" smtClean="0"/>
              <a:t>At 52 weeks: NNT=4 steroid worse outcomes than </a:t>
            </a:r>
            <a:r>
              <a:rPr lang="en-US" sz="1800" dirty="0" err="1" smtClean="0"/>
              <a:t>physio</a:t>
            </a:r>
            <a:r>
              <a:rPr lang="en-US" sz="1800" dirty="0" smtClean="0"/>
              <a:t>.  </a:t>
            </a:r>
          </a:p>
          <a:p>
            <a:pPr lvl="1"/>
            <a:r>
              <a:rPr lang="en-US" sz="2200" dirty="0" smtClean="0"/>
              <a:t>RCT 165: steroid </a:t>
            </a:r>
            <a:r>
              <a:rPr lang="en-US" sz="2200" dirty="0" err="1" smtClean="0"/>
              <a:t>vs</a:t>
            </a:r>
            <a:r>
              <a:rPr lang="en-US" sz="2200" dirty="0" smtClean="0"/>
              <a:t> steroid/</a:t>
            </a:r>
            <a:r>
              <a:rPr lang="en-US" sz="2200" dirty="0" err="1" smtClean="0"/>
              <a:t>physio</a:t>
            </a:r>
            <a:r>
              <a:rPr lang="en-US" sz="2200" dirty="0" smtClean="0"/>
              <a:t> </a:t>
            </a:r>
            <a:r>
              <a:rPr lang="en-US" sz="2200" dirty="0" err="1" smtClean="0"/>
              <a:t>vs</a:t>
            </a:r>
            <a:r>
              <a:rPr lang="en-US" sz="2200" dirty="0" smtClean="0"/>
              <a:t> </a:t>
            </a:r>
            <a:r>
              <a:rPr lang="en-US" sz="2200" dirty="0" err="1" smtClean="0"/>
              <a:t>physio</a:t>
            </a:r>
            <a:r>
              <a:rPr lang="en-US" sz="2200" dirty="0" smtClean="0"/>
              <a:t> </a:t>
            </a:r>
            <a:r>
              <a:rPr lang="en-US" sz="2200" dirty="0" err="1" smtClean="0"/>
              <a:t>vs</a:t>
            </a:r>
            <a:r>
              <a:rPr lang="en-US" sz="2200" dirty="0" smtClean="0"/>
              <a:t> placebo.</a:t>
            </a:r>
          </a:p>
          <a:p>
            <a:pPr lvl="2"/>
            <a:r>
              <a:rPr lang="en-US" sz="1800" dirty="0" smtClean="0"/>
              <a:t>4 </a:t>
            </a:r>
            <a:r>
              <a:rPr lang="en-US" sz="1800" dirty="0" err="1" smtClean="0"/>
              <a:t>wks</a:t>
            </a:r>
            <a:r>
              <a:rPr lang="en-US" sz="1800" dirty="0" smtClean="0"/>
              <a:t>: Steroid &gt;</a:t>
            </a:r>
            <a:r>
              <a:rPr lang="en-US" sz="1800" dirty="0" err="1" smtClean="0"/>
              <a:t>physio</a:t>
            </a:r>
            <a:r>
              <a:rPr lang="en-US" sz="1800" dirty="0" smtClean="0"/>
              <a:t> NNT 4;  52 </a:t>
            </a:r>
            <a:r>
              <a:rPr lang="en-US" sz="1800" dirty="0" err="1" smtClean="0"/>
              <a:t>wks</a:t>
            </a:r>
            <a:r>
              <a:rPr lang="en-US" sz="1800" dirty="0" smtClean="0"/>
              <a:t>: </a:t>
            </a:r>
            <a:r>
              <a:rPr lang="en-US" sz="1800" dirty="0" err="1" smtClean="0"/>
              <a:t>physio</a:t>
            </a:r>
            <a:r>
              <a:rPr lang="en-US" sz="1800" dirty="0" smtClean="0"/>
              <a:t>/placebo &gt; steroid NNT 10</a:t>
            </a:r>
          </a:p>
          <a:p>
            <a:r>
              <a:rPr lang="en-US" sz="2600" b="1" dirty="0" smtClean="0"/>
              <a:t>Bottom</a:t>
            </a:r>
            <a:r>
              <a:rPr lang="en-US" sz="2600" b="1" dirty="0"/>
              <a:t>‐line: </a:t>
            </a:r>
            <a:r>
              <a:rPr lang="en-US" sz="2600" dirty="0"/>
              <a:t>Corticosteroid injections are effective for symptom management </a:t>
            </a:r>
            <a:r>
              <a:rPr lang="en-US" sz="2600" dirty="0" smtClean="0"/>
              <a:t>of lateral </a:t>
            </a:r>
            <a:r>
              <a:rPr lang="en-US" sz="2600" dirty="0" err="1"/>
              <a:t>epicondylitis</a:t>
            </a:r>
            <a:r>
              <a:rPr lang="en-US" sz="2600" dirty="0"/>
              <a:t> in the short-term, however in the long term they appear </a:t>
            </a:r>
            <a:r>
              <a:rPr lang="en-US" sz="2600" dirty="0" smtClean="0"/>
              <a:t>to result </a:t>
            </a:r>
            <a:r>
              <a:rPr lang="en-US" sz="2600" dirty="0"/>
              <a:t>in poorer outcomes than no intervention at all. </a:t>
            </a:r>
            <a:endParaRPr lang="en-US" sz="2600" dirty="0" smtClean="0"/>
          </a:p>
        </p:txBody>
      </p:sp>
      <p:sp>
        <p:nvSpPr>
          <p:cNvPr id="4" name="TextBox 3"/>
          <p:cNvSpPr txBox="1"/>
          <p:nvPr/>
        </p:nvSpPr>
        <p:spPr>
          <a:xfrm>
            <a:off x="0" y="6488668"/>
            <a:ext cx="6324600" cy="369332"/>
          </a:xfrm>
          <a:prstGeom prst="rect">
            <a:avLst/>
          </a:prstGeom>
          <a:noFill/>
        </p:spPr>
        <p:txBody>
          <a:bodyPr wrap="square" rtlCol="0">
            <a:spAutoFit/>
          </a:bodyPr>
          <a:lstStyle/>
          <a:p>
            <a:r>
              <a:rPr lang="en-US" dirty="0" smtClean="0"/>
              <a:t>TFP #48: July 27</a:t>
            </a:r>
            <a:r>
              <a:rPr lang="en-US" dirty="0"/>
              <a:t>, 2011. JAMA 2013; 309(5): 461-9</a:t>
            </a:r>
            <a:r>
              <a:rPr lang="en-US" dirty="0" smtClean="0"/>
              <a:t>.  </a:t>
            </a:r>
            <a:endParaRPr lang="en-US" dirty="0"/>
          </a:p>
        </p:txBody>
      </p:sp>
      <p:sp>
        <p:nvSpPr>
          <p:cNvPr id="6" name="Action Button: Home 5">
            <a:hlinkClick r:id="rId2" action="ppaction://hlinksldjump" highlightClick="1"/>
          </p:cNvPr>
          <p:cNvSpPr/>
          <p:nvPr/>
        </p:nvSpPr>
        <p:spPr>
          <a:xfrm>
            <a:off x="8028384" y="6385302"/>
            <a:ext cx="86409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530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00"/>
            <a:ext cx="9144000" cy="914400"/>
          </a:xfrm>
        </p:spPr>
        <p:txBody>
          <a:bodyPr>
            <a:noAutofit/>
          </a:bodyPr>
          <a:lstStyle/>
          <a:p>
            <a:r>
              <a:rPr lang="en-US" sz="3000" b="1" dirty="0"/>
              <a:t>Do antivirals </a:t>
            </a:r>
            <a:r>
              <a:rPr lang="en-US" sz="3000" b="1" dirty="0" smtClean="0"/>
              <a:t>or </a:t>
            </a:r>
            <a:r>
              <a:rPr lang="en-US" sz="3000" b="1" dirty="0" err="1" smtClean="0"/>
              <a:t>Abreva</a:t>
            </a:r>
            <a:r>
              <a:rPr lang="en-US" sz="3000" b="1" dirty="0" smtClean="0"/>
              <a:t>® </a:t>
            </a:r>
            <a:r>
              <a:rPr lang="en-US" sz="3000" b="1" dirty="0"/>
              <a:t>improve healing </a:t>
            </a:r>
            <a:r>
              <a:rPr lang="en-US" sz="3000" b="1" dirty="0" smtClean="0"/>
              <a:t>of cold sores?</a:t>
            </a:r>
            <a:endParaRPr lang="en-US" sz="3000" b="1" dirty="0"/>
          </a:p>
        </p:txBody>
      </p:sp>
      <p:sp>
        <p:nvSpPr>
          <p:cNvPr id="3" name="Content Placeholder 2"/>
          <p:cNvSpPr>
            <a:spLocks noGrp="1"/>
          </p:cNvSpPr>
          <p:nvPr>
            <p:ph idx="1"/>
          </p:nvPr>
        </p:nvSpPr>
        <p:spPr>
          <a:xfrm>
            <a:off x="304800" y="1066800"/>
            <a:ext cx="8839200" cy="5135563"/>
          </a:xfrm>
        </p:spPr>
        <p:txBody>
          <a:bodyPr>
            <a:noAutofit/>
          </a:bodyPr>
          <a:lstStyle/>
          <a:p>
            <a:r>
              <a:rPr lang="en-US" sz="2800" dirty="0" smtClean="0"/>
              <a:t>Oral: 3 RCTs (174-477 </a:t>
            </a:r>
            <a:r>
              <a:rPr lang="en-US" sz="2800" dirty="0" err="1" smtClean="0"/>
              <a:t>pts</a:t>
            </a:r>
            <a:r>
              <a:rPr lang="en-US" sz="2800" dirty="0" smtClean="0"/>
              <a:t>): reduction in healing time</a:t>
            </a:r>
          </a:p>
          <a:p>
            <a:pPr lvl="1"/>
            <a:r>
              <a:rPr lang="en-US" sz="2400" dirty="0" err="1" smtClean="0"/>
              <a:t>Famciclovir</a:t>
            </a:r>
            <a:r>
              <a:rPr lang="en-US" sz="2400" dirty="0"/>
              <a:t>: 1500mg x1 or 750mg BID x1 </a:t>
            </a:r>
            <a:r>
              <a:rPr lang="en-US" sz="2400" dirty="0" smtClean="0"/>
              <a:t>d: 2-2.5 days.</a:t>
            </a:r>
          </a:p>
          <a:p>
            <a:pPr lvl="1"/>
            <a:r>
              <a:rPr lang="en-US" sz="2400" dirty="0" err="1" smtClean="0"/>
              <a:t>Valacyclovir</a:t>
            </a:r>
            <a:r>
              <a:rPr lang="en-US" sz="2400" dirty="0"/>
              <a:t>: 1 </a:t>
            </a:r>
            <a:r>
              <a:rPr lang="en-US" sz="2400" dirty="0" smtClean="0"/>
              <a:t>d: </a:t>
            </a:r>
            <a:r>
              <a:rPr lang="en-US" sz="2400" dirty="0"/>
              <a:t>2g BID or 2 </a:t>
            </a:r>
            <a:r>
              <a:rPr lang="en-US" sz="2400" dirty="0" smtClean="0"/>
              <a:t>d: </a:t>
            </a:r>
            <a:r>
              <a:rPr lang="en-US" sz="2400" dirty="0"/>
              <a:t>2g BID then 1g </a:t>
            </a:r>
            <a:r>
              <a:rPr lang="en-US" sz="2400" dirty="0" smtClean="0"/>
              <a:t>BID: 0.5~1 day </a:t>
            </a:r>
          </a:p>
          <a:p>
            <a:pPr lvl="1"/>
            <a:r>
              <a:rPr lang="en-US" sz="2400" dirty="0" smtClean="0"/>
              <a:t>Acyclovir</a:t>
            </a:r>
            <a:r>
              <a:rPr lang="en-US" sz="2400" dirty="0"/>
              <a:t>: 400mg 5 times/day x5 days (174 patients</a:t>
            </a:r>
            <a:r>
              <a:rPr lang="en-US" sz="2400" dirty="0" smtClean="0"/>
              <a:t>): No diff</a:t>
            </a:r>
            <a:endParaRPr lang="en-US" sz="2400" dirty="0"/>
          </a:p>
          <a:p>
            <a:r>
              <a:rPr lang="en-US" sz="2800" dirty="0" smtClean="0"/>
              <a:t>Topical: 2 RCTs (743-1341 </a:t>
            </a:r>
            <a:r>
              <a:rPr lang="en-US" sz="2800" dirty="0" err="1" smtClean="0"/>
              <a:t>pts</a:t>
            </a:r>
            <a:r>
              <a:rPr lang="en-US" sz="2800" dirty="0" smtClean="0"/>
              <a:t>): reduction in healing time</a:t>
            </a:r>
          </a:p>
          <a:p>
            <a:pPr lvl="1"/>
            <a:r>
              <a:rPr lang="en-US" sz="2400" dirty="0" smtClean="0"/>
              <a:t>Acyclovir 5% 5x/d for 4 days: ~0.5 days</a:t>
            </a:r>
          </a:p>
          <a:p>
            <a:pPr lvl="1"/>
            <a:r>
              <a:rPr lang="en-US" sz="2400" dirty="0" err="1" smtClean="0"/>
              <a:t>Ducosonal</a:t>
            </a:r>
            <a:r>
              <a:rPr lang="en-US" sz="2400" dirty="0" smtClean="0"/>
              <a:t> 10% (</a:t>
            </a:r>
            <a:r>
              <a:rPr lang="en-US" sz="2400" dirty="0" err="1" smtClean="0"/>
              <a:t>Abreva</a:t>
            </a:r>
            <a:r>
              <a:rPr lang="en-US" sz="2400" dirty="0" smtClean="0"/>
              <a:t>®) 5x/d within 12 </a:t>
            </a:r>
            <a:r>
              <a:rPr lang="en-US" sz="2400" dirty="0" err="1" smtClean="0"/>
              <a:t>hrs</a:t>
            </a:r>
            <a:r>
              <a:rPr lang="en-US" sz="2400" dirty="0" smtClean="0"/>
              <a:t> of </a:t>
            </a:r>
            <a:r>
              <a:rPr lang="en-US" sz="2400" dirty="0" err="1" smtClean="0"/>
              <a:t>Sx</a:t>
            </a:r>
            <a:r>
              <a:rPr lang="en-US" sz="2400" dirty="0" smtClean="0"/>
              <a:t>: ~0.75/days</a:t>
            </a:r>
          </a:p>
          <a:p>
            <a:r>
              <a:rPr lang="en-US" sz="2800" b="1" dirty="0" smtClean="0"/>
              <a:t>Bottom</a:t>
            </a:r>
            <a:r>
              <a:rPr lang="en-US" sz="2800" b="1" dirty="0"/>
              <a:t>-line:</a:t>
            </a:r>
            <a:r>
              <a:rPr lang="en-US" sz="2800" b="1" dirty="0" smtClean="0"/>
              <a:t> </a:t>
            </a:r>
            <a:r>
              <a:rPr lang="en-US" sz="2800" dirty="0"/>
              <a:t>One or two doses of </a:t>
            </a:r>
            <a:r>
              <a:rPr lang="en-US" sz="2800" dirty="0" err="1"/>
              <a:t>famciclovir</a:t>
            </a:r>
            <a:r>
              <a:rPr lang="en-US" sz="2800" dirty="0"/>
              <a:t> may improve cold </a:t>
            </a:r>
            <a:r>
              <a:rPr lang="en-US" sz="2800" dirty="0" smtClean="0"/>
              <a:t>sore healing </a:t>
            </a:r>
            <a:r>
              <a:rPr lang="en-US" sz="2800" dirty="0"/>
              <a:t>by about 2 days, while </a:t>
            </a:r>
            <a:r>
              <a:rPr lang="en-US" sz="2800" dirty="0" err="1"/>
              <a:t>valacyclovir</a:t>
            </a:r>
            <a:r>
              <a:rPr lang="en-US" sz="2800" dirty="0"/>
              <a:t> and longer courses </a:t>
            </a:r>
            <a:r>
              <a:rPr lang="en-US" sz="2800" dirty="0" smtClean="0"/>
              <a:t>of topical </a:t>
            </a:r>
            <a:r>
              <a:rPr lang="en-US" sz="2800" dirty="0"/>
              <a:t>acyclovir or </a:t>
            </a:r>
            <a:r>
              <a:rPr lang="en-US" sz="2800" dirty="0" err="1"/>
              <a:t>docosanol</a:t>
            </a:r>
            <a:r>
              <a:rPr lang="en-US" sz="2800" dirty="0"/>
              <a:t> (</a:t>
            </a:r>
            <a:r>
              <a:rPr lang="en-US" sz="2800" dirty="0" err="1"/>
              <a:t>Abreva</a:t>
            </a:r>
            <a:r>
              <a:rPr lang="en-US" sz="2800" dirty="0"/>
              <a:t>®) may improve healing </a:t>
            </a:r>
            <a:r>
              <a:rPr lang="en-US" sz="2800" dirty="0" smtClean="0"/>
              <a:t>by 0.5</a:t>
            </a:r>
            <a:r>
              <a:rPr lang="en-US" sz="2800" dirty="0"/>
              <a:t>-1 day. </a:t>
            </a:r>
          </a:p>
        </p:txBody>
      </p:sp>
      <p:sp>
        <p:nvSpPr>
          <p:cNvPr id="4" name="TextBox 3"/>
          <p:cNvSpPr txBox="1"/>
          <p:nvPr/>
        </p:nvSpPr>
        <p:spPr>
          <a:xfrm>
            <a:off x="0" y="6488668"/>
            <a:ext cx="5715000" cy="369332"/>
          </a:xfrm>
          <a:prstGeom prst="rect">
            <a:avLst/>
          </a:prstGeom>
          <a:noFill/>
        </p:spPr>
        <p:txBody>
          <a:bodyPr wrap="square" rtlCol="0">
            <a:spAutoFit/>
          </a:bodyPr>
          <a:lstStyle/>
          <a:p>
            <a:r>
              <a:rPr lang="en-US" dirty="0" smtClean="0"/>
              <a:t>TFP #94: August 19, 2013.</a:t>
            </a:r>
            <a:endParaRPr lang="en-US" dirty="0"/>
          </a:p>
        </p:txBody>
      </p:sp>
      <p:sp>
        <p:nvSpPr>
          <p:cNvPr id="5" name="Action Button: Home 4">
            <a:hlinkClick r:id="rId4" action="ppaction://hlinksldjump" highlightClick="1"/>
          </p:cNvPr>
          <p:cNvSpPr/>
          <p:nvPr/>
        </p:nvSpPr>
        <p:spPr>
          <a:xfrm>
            <a:off x="8028384" y="6385302"/>
            <a:ext cx="86409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Jeopardy Think Music.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07750" y="6285478"/>
            <a:ext cx="487680" cy="487680"/>
          </a:xfrm>
          <a:prstGeom prst="rect">
            <a:avLst/>
          </a:prstGeom>
        </p:spPr>
      </p:pic>
    </p:spTree>
    <p:extLst>
      <p:ext uri="{BB962C8B-B14F-4D97-AF65-F5344CB8AC3E}">
        <p14:creationId xmlns:p14="http://schemas.microsoft.com/office/powerpoint/2010/main" val="119275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36549" fill="hold"/>
                                        <p:tgtEl>
                                          <p:spTgt spid="6"/>
                                        </p:tgtEl>
                                      </p:cBhvr>
                                    </p:cmd>
                                  </p:childTnLst>
                                </p:cTn>
                              </p:par>
                            </p:childTnLst>
                          </p:cTn>
                        </p:par>
                      </p:childTnLst>
                    </p:cTn>
                  </p:par>
                </p:childTnLst>
              </p:cTn>
              <p:nextCondLst>
                <p:cond evt="onClick" delay="0">
                  <p:tgtEl>
                    <p:spTgt spid="6"/>
                  </p:tgtEl>
                </p:cond>
              </p:nextCondLst>
            </p:seq>
            <p:audio>
              <p:cMediaNode vol="80000">
                <p:cTn id="30" fill="hold" display="0">
                  <p:stCondLst>
                    <p:cond delay="indefinite"/>
                  </p:stCondLst>
                  <p:endCondLst>
                    <p:cond evt="onStopAudio" delay="0">
                      <p:tgtEl>
                        <p:sldTgt/>
                      </p:tgtEl>
                    </p:cond>
                  </p:endCondLst>
                </p:cTn>
                <p:tgtEl>
                  <p:spTgt spid="6"/>
                </p:tgtEl>
              </p:cMediaNode>
            </p:audio>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4000" dirty="0" smtClean="0"/>
              <a:t> </a:t>
            </a:r>
            <a:r>
              <a:rPr lang="en-US" sz="3800" b="1" dirty="0"/>
              <a:t>C</a:t>
            </a:r>
            <a:r>
              <a:rPr lang="en-US" sz="3800" b="1" dirty="0" smtClean="0"/>
              <a:t>an Beta-blockers shrink infantile </a:t>
            </a:r>
            <a:r>
              <a:rPr lang="en-US" sz="3800" b="1" dirty="0" err="1" smtClean="0"/>
              <a:t>hemangiomas</a:t>
            </a:r>
            <a:r>
              <a:rPr lang="en-US" sz="3800" b="1" dirty="0" smtClean="0"/>
              <a:t>? </a:t>
            </a:r>
            <a:endParaRPr lang="en-US" sz="3800" b="1" dirty="0"/>
          </a:p>
        </p:txBody>
      </p:sp>
      <p:sp>
        <p:nvSpPr>
          <p:cNvPr id="3" name="Content Placeholder 2"/>
          <p:cNvSpPr>
            <a:spLocks noGrp="1"/>
          </p:cNvSpPr>
          <p:nvPr>
            <p:ph idx="1"/>
          </p:nvPr>
        </p:nvSpPr>
        <p:spPr>
          <a:xfrm>
            <a:off x="304800" y="990600"/>
            <a:ext cx="8839200" cy="5257800"/>
          </a:xfrm>
        </p:spPr>
        <p:txBody>
          <a:bodyPr>
            <a:normAutofit fontScale="77500" lnSpcReduction="20000"/>
          </a:bodyPr>
          <a:lstStyle/>
          <a:p>
            <a:r>
              <a:rPr lang="en-US" sz="3100" dirty="0" smtClean="0"/>
              <a:t>Oral Propranolol: RCT </a:t>
            </a:r>
            <a:r>
              <a:rPr lang="en-US" sz="3100" dirty="0"/>
              <a:t>(</a:t>
            </a:r>
            <a:r>
              <a:rPr lang="en-US" sz="3100" dirty="0" smtClean="0"/>
              <a:t>40 kids, age 9 wks</a:t>
            </a:r>
            <a:r>
              <a:rPr lang="en-US" sz="3100" dirty="0"/>
              <a:t>-</a:t>
            </a:r>
            <a:r>
              <a:rPr lang="en-US" sz="3100" dirty="0" smtClean="0"/>
              <a:t>5 </a:t>
            </a:r>
            <a:r>
              <a:rPr lang="en-US" sz="3100" dirty="0" err="1" smtClean="0"/>
              <a:t>yrs</a:t>
            </a:r>
            <a:r>
              <a:rPr lang="en-US" sz="3100" dirty="0"/>
              <a:t>, </a:t>
            </a:r>
            <a:r>
              <a:rPr lang="en-US" sz="3100" dirty="0" smtClean="0"/>
              <a:t>follow </a:t>
            </a:r>
            <a:r>
              <a:rPr lang="en-US" sz="3100" dirty="0"/>
              <a:t>x </a:t>
            </a:r>
            <a:r>
              <a:rPr lang="en-US" sz="3100" dirty="0" smtClean="0"/>
              <a:t>6 </a:t>
            </a:r>
            <a:r>
              <a:rPr lang="en-US" sz="3100" dirty="0" err="1" smtClean="0"/>
              <a:t>mon</a:t>
            </a:r>
            <a:r>
              <a:rPr lang="en-US" sz="3100" dirty="0" smtClean="0"/>
              <a:t>)</a:t>
            </a:r>
            <a:endParaRPr lang="en-US" sz="3100" dirty="0"/>
          </a:p>
          <a:p>
            <a:pPr lvl="1"/>
            <a:r>
              <a:rPr lang="en-US" dirty="0" err="1" smtClean="0"/>
              <a:t>Vs</a:t>
            </a:r>
            <a:r>
              <a:rPr lang="en-US" dirty="0" smtClean="0"/>
              <a:t> </a:t>
            </a:r>
            <a:r>
              <a:rPr lang="en-US" dirty="0"/>
              <a:t>placebo, propranolol 2mg/kg (divided </a:t>
            </a:r>
            <a:r>
              <a:rPr lang="en-US" dirty="0" smtClean="0"/>
              <a:t>3x/day):</a:t>
            </a:r>
            <a:endParaRPr lang="en-US" dirty="0"/>
          </a:p>
          <a:p>
            <a:pPr lvl="2"/>
            <a:r>
              <a:rPr lang="en-US" sz="2900" dirty="0" smtClean="0"/>
              <a:t>IH </a:t>
            </a:r>
            <a:r>
              <a:rPr lang="en-US" sz="2900" dirty="0"/>
              <a:t>growth </a:t>
            </a:r>
            <a:r>
              <a:rPr lang="en-US" sz="2900" dirty="0" smtClean="0"/>
              <a:t>stopped by </a:t>
            </a:r>
            <a:r>
              <a:rPr lang="en-US" sz="2900" dirty="0"/>
              <a:t>week 4</a:t>
            </a:r>
            <a:r>
              <a:rPr lang="en-US" sz="2900" dirty="0" smtClean="0"/>
              <a:t> </a:t>
            </a:r>
            <a:r>
              <a:rPr lang="en-US" sz="2900" dirty="0"/>
              <a:t>for all </a:t>
            </a:r>
            <a:r>
              <a:rPr lang="en-US" sz="2900" dirty="0" smtClean="0"/>
              <a:t>&amp; Reduced volume </a:t>
            </a:r>
            <a:r>
              <a:rPr lang="en-US" sz="2900" dirty="0"/>
              <a:t>at all weeks </a:t>
            </a:r>
            <a:r>
              <a:rPr lang="en-US" sz="2900" dirty="0" smtClean="0"/>
              <a:t>(example </a:t>
            </a:r>
            <a:r>
              <a:rPr lang="en-US" sz="2900" dirty="0" err="1" smtClean="0"/>
              <a:t>Wk</a:t>
            </a:r>
            <a:r>
              <a:rPr lang="en-US" sz="2900" dirty="0" smtClean="0"/>
              <a:t> </a:t>
            </a:r>
            <a:r>
              <a:rPr lang="en-US" sz="2900" dirty="0"/>
              <a:t>12: -48.5% vs. +17.9%).</a:t>
            </a:r>
          </a:p>
          <a:p>
            <a:pPr lvl="1"/>
            <a:r>
              <a:rPr lang="en-US" sz="2900" dirty="0" smtClean="0"/>
              <a:t>Sys rev, (40 </a:t>
            </a:r>
            <a:r>
              <a:rPr lang="en-US" sz="2900" dirty="0"/>
              <a:t>observational studies </a:t>
            </a:r>
            <a:r>
              <a:rPr lang="en-US" sz="2900" dirty="0" smtClean="0"/>
              <a:t>+ RCT, </a:t>
            </a:r>
            <a:r>
              <a:rPr lang="en-US" sz="2900" dirty="0"/>
              <a:t>1,264 </a:t>
            </a:r>
            <a:r>
              <a:rPr lang="en-US" sz="2900" dirty="0" smtClean="0"/>
              <a:t>kids, age 6.6 </a:t>
            </a:r>
            <a:r>
              <a:rPr lang="en-US" sz="2900" dirty="0" err="1" smtClean="0"/>
              <a:t>mon</a:t>
            </a:r>
            <a:r>
              <a:rPr lang="en-US" sz="2900" dirty="0" smtClean="0"/>
              <a:t>):</a:t>
            </a:r>
            <a:endParaRPr lang="en-US" sz="2900" dirty="0"/>
          </a:p>
          <a:p>
            <a:pPr lvl="2"/>
            <a:r>
              <a:rPr lang="en-US" sz="2900" dirty="0" smtClean="0"/>
              <a:t>Mean response </a:t>
            </a:r>
            <a:r>
              <a:rPr lang="en-US" sz="2900" dirty="0"/>
              <a:t>(any improvement</a:t>
            </a:r>
            <a:r>
              <a:rPr lang="en-US" sz="2900" dirty="0" smtClean="0"/>
              <a:t>)=98% &amp; Serious AE rare (&lt;1%). </a:t>
            </a:r>
          </a:p>
          <a:p>
            <a:r>
              <a:rPr lang="en-US" sz="3100" dirty="0" smtClean="0"/>
              <a:t>Topical </a:t>
            </a:r>
            <a:r>
              <a:rPr lang="en-US" sz="3100" dirty="0" err="1" smtClean="0"/>
              <a:t>Timolol</a:t>
            </a:r>
            <a:r>
              <a:rPr lang="en-US" sz="3100" dirty="0" smtClean="0"/>
              <a:t>: </a:t>
            </a:r>
          </a:p>
          <a:p>
            <a:pPr lvl="1"/>
            <a:r>
              <a:rPr lang="en-US" sz="2600" dirty="0" smtClean="0"/>
              <a:t>RCT (41 kids, 9 </a:t>
            </a:r>
            <a:r>
              <a:rPr lang="en-US" sz="2600" dirty="0" err="1" smtClean="0"/>
              <a:t>wks</a:t>
            </a:r>
            <a:r>
              <a:rPr lang="en-US" sz="2600" dirty="0" smtClean="0"/>
              <a:t> old). At 20-24 </a:t>
            </a:r>
            <a:r>
              <a:rPr lang="en-US" sz="2600" dirty="0" err="1" smtClean="0"/>
              <a:t>wks</a:t>
            </a:r>
            <a:r>
              <a:rPr lang="en-US" sz="2600" dirty="0" smtClean="0"/>
              <a:t>, one drop </a:t>
            </a:r>
            <a:r>
              <a:rPr lang="en-US" sz="2600" dirty="0" err="1" smtClean="0"/>
              <a:t>timolol</a:t>
            </a:r>
            <a:r>
              <a:rPr lang="en-US" sz="2600" dirty="0" smtClean="0"/>
              <a:t> maleate 0.5% gel BID </a:t>
            </a:r>
            <a:r>
              <a:rPr lang="en-US" sz="2600" dirty="0" err="1" smtClean="0"/>
              <a:t>vs</a:t>
            </a:r>
            <a:r>
              <a:rPr lang="en-US" sz="2600" dirty="0" smtClean="0"/>
              <a:t> placebo: Decreased </a:t>
            </a:r>
            <a:r>
              <a:rPr lang="en-US" sz="2600" dirty="0"/>
              <a:t>in size by &gt;5% (</a:t>
            </a:r>
            <a:r>
              <a:rPr lang="en-US" sz="2600" dirty="0" err="1" smtClean="0"/>
              <a:t>vs</a:t>
            </a:r>
            <a:r>
              <a:rPr lang="en-US" sz="2600" dirty="0" smtClean="0"/>
              <a:t> </a:t>
            </a:r>
            <a:r>
              <a:rPr lang="en-US" sz="2600" dirty="0"/>
              <a:t>normal increase in </a:t>
            </a:r>
            <a:r>
              <a:rPr lang="en-US" sz="2600" dirty="0" smtClean="0"/>
              <a:t>size) NNT=</a:t>
            </a:r>
            <a:r>
              <a:rPr lang="en-US" sz="2600" dirty="0"/>
              <a:t>3.</a:t>
            </a:r>
          </a:p>
          <a:p>
            <a:pPr lvl="1"/>
            <a:r>
              <a:rPr lang="en-US" sz="2600" dirty="0" smtClean="0"/>
              <a:t>Prospective </a:t>
            </a:r>
            <a:r>
              <a:rPr lang="en-US" sz="2600" dirty="0"/>
              <a:t>clinical study (124 </a:t>
            </a:r>
            <a:r>
              <a:rPr lang="en-US" sz="2600" dirty="0" smtClean="0"/>
              <a:t>kids, </a:t>
            </a:r>
            <a:r>
              <a:rPr lang="en-US" sz="2600" dirty="0"/>
              <a:t>≤12 </a:t>
            </a:r>
            <a:r>
              <a:rPr lang="en-US" sz="2600" dirty="0" smtClean="0"/>
              <a:t>months).  </a:t>
            </a:r>
            <a:r>
              <a:rPr lang="en-US" sz="2600" dirty="0"/>
              <a:t>At 4 months, </a:t>
            </a:r>
            <a:r>
              <a:rPr lang="en-US" sz="2600" dirty="0" smtClean="0"/>
              <a:t>IH </a:t>
            </a:r>
            <a:r>
              <a:rPr lang="en-US" sz="2600" dirty="0"/>
              <a:t>stopped growing and/or became smaller, 92% </a:t>
            </a:r>
            <a:r>
              <a:rPr lang="en-US" sz="2600" dirty="0" err="1"/>
              <a:t>vs</a:t>
            </a:r>
            <a:r>
              <a:rPr lang="en-US" sz="2600" dirty="0"/>
              <a:t> 34%, NNT=2</a:t>
            </a:r>
            <a:r>
              <a:rPr lang="en-US" sz="2600" dirty="0" smtClean="0"/>
              <a:t>.</a:t>
            </a:r>
            <a:endParaRPr lang="en-US" sz="2600" b="1" dirty="0" smtClean="0"/>
          </a:p>
          <a:p>
            <a:r>
              <a:rPr lang="en-US" sz="3100" b="1" dirty="0" smtClean="0"/>
              <a:t>Bottom</a:t>
            </a:r>
            <a:r>
              <a:rPr lang="en-US" sz="3100" b="1" dirty="0"/>
              <a:t>-line: </a:t>
            </a:r>
            <a:r>
              <a:rPr lang="en-US" sz="3100" dirty="0"/>
              <a:t>One small </a:t>
            </a:r>
            <a:r>
              <a:rPr lang="en-US" sz="3100" dirty="0" smtClean="0"/>
              <a:t>RCT and numerous </a:t>
            </a:r>
            <a:r>
              <a:rPr lang="en-US" sz="3100" dirty="0"/>
              <a:t>observational studies demonstrate that oral </a:t>
            </a:r>
            <a:r>
              <a:rPr lang="en-US" sz="3100" dirty="0" smtClean="0"/>
              <a:t>propranolol stops </a:t>
            </a:r>
            <a:r>
              <a:rPr lang="en-US" sz="3100" dirty="0"/>
              <a:t>growth and induces regression of infantile </a:t>
            </a:r>
            <a:r>
              <a:rPr lang="en-US" sz="3100" dirty="0" err="1"/>
              <a:t>hemangiomas</a:t>
            </a:r>
            <a:r>
              <a:rPr lang="en-US" sz="3100" dirty="0"/>
              <a:t> (IH</a:t>
            </a:r>
            <a:r>
              <a:rPr lang="en-US" sz="3100" dirty="0" smtClean="0"/>
              <a:t>) by </a:t>
            </a:r>
            <a:r>
              <a:rPr lang="en-US" sz="3100" dirty="0"/>
              <a:t>four weeks. Similar evidence suggests topical </a:t>
            </a:r>
            <a:r>
              <a:rPr lang="en-US" sz="3100" dirty="0" err="1"/>
              <a:t>timolol</a:t>
            </a:r>
            <a:r>
              <a:rPr lang="en-US" sz="3100" dirty="0"/>
              <a:t> stops </a:t>
            </a:r>
            <a:r>
              <a:rPr lang="en-US" sz="3100" dirty="0" smtClean="0"/>
              <a:t>IH growth </a:t>
            </a:r>
            <a:r>
              <a:rPr lang="en-US" sz="3100" dirty="0"/>
              <a:t>and induces regression by &gt;5% after 4-6 months for </a:t>
            </a:r>
            <a:r>
              <a:rPr lang="en-US" sz="3100" dirty="0" smtClean="0"/>
              <a:t>every one </a:t>
            </a:r>
            <a:r>
              <a:rPr lang="en-US" sz="3100" dirty="0"/>
              <a:t>in 2-3 patients.</a:t>
            </a:r>
          </a:p>
        </p:txBody>
      </p:sp>
      <p:sp>
        <p:nvSpPr>
          <p:cNvPr id="4" name="TextBox 3"/>
          <p:cNvSpPr txBox="1"/>
          <p:nvPr/>
        </p:nvSpPr>
        <p:spPr>
          <a:xfrm>
            <a:off x="0" y="6488668"/>
            <a:ext cx="6629400" cy="369332"/>
          </a:xfrm>
          <a:prstGeom prst="rect">
            <a:avLst/>
          </a:prstGeom>
          <a:noFill/>
        </p:spPr>
        <p:txBody>
          <a:bodyPr wrap="square" rtlCol="0">
            <a:spAutoFit/>
          </a:bodyPr>
          <a:lstStyle/>
          <a:p>
            <a:r>
              <a:rPr lang="en-US" dirty="0" smtClean="0"/>
              <a:t>TFP #123: October 14, 2014; </a:t>
            </a:r>
            <a:r>
              <a:rPr lang="es-ES_tradnl" dirty="0"/>
              <a:t>Can </a:t>
            </a:r>
            <a:r>
              <a:rPr lang="es-ES_tradnl" dirty="0" err="1"/>
              <a:t>Fam</a:t>
            </a:r>
            <a:r>
              <a:rPr lang="es-ES_tradnl" dirty="0"/>
              <a:t> </a:t>
            </a:r>
            <a:r>
              <a:rPr lang="es-ES_tradnl" dirty="0" err="1"/>
              <a:t>Physician</a:t>
            </a:r>
            <a:r>
              <a:rPr lang="es-ES_tradnl" dirty="0"/>
              <a:t>. </a:t>
            </a:r>
            <a:r>
              <a:rPr lang="es-ES_tradnl" dirty="0" smtClean="0"/>
              <a:t>2014;60</a:t>
            </a:r>
            <a:r>
              <a:rPr lang="es-ES_tradnl" dirty="0"/>
              <a:t>(12):e590. </a:t>
            </a:r>
            <a:endParaRPr lang="en-US" dirty="0"/>
          </a:p>
        </p:txBody>
      </p:sp>
      <p:sp>
        <p:nvSpPr>
          <p:cNvPr id="5" name="Action Button: Home 4">
            <a:hlinkClick r:id="rId3" action="ppaction://hlinksldjump" highlightClick="1"/>
          </p:cNvPr>
          <p:cNvSpPr/>
          <p:nvPr/>
        </p:nvSpPr>
        <p:spPr>
          <a:xfrm>
            <a:off x="8028384" y="6385302"/>
            <a:ext cx="86409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436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273"/>
            <a:ext cx="8763000" cy="1045527"/>
          </a:xfrm>
        </p:spPr>
        <p:txBody>
          <a:bodyPr>
            <a:noAutofit/>
          </a:bodyPr>
          <a:lstStyle/>
          <a:p>
            <a:r>
              <a:rPr lang="en-US" sz="2900" b="1" dirty="0" smtClean="0"/>
              <a:t> </a:t>
            </a:r>
            <a:r>
              <a:rPr lang="en-US" sz="3200" b="1" dirty="0" smtClean="0"/>
              <a:t>What is (are) required for Bell’s Palsy Treatment</a:t>
            </a:r>
            <a:endParaRPr lang="en-US" sz="3200" b="1" dirty="0"/>
          </a:p>
        </p:txBody>
      </p:sp>
      <p:sp>
        <p:nvSpPr>
          <p:cNvPr id="3" name="Content Placeholder 2"/>
          <p:cNvSpPr>
            <a:spLocks noGrp="1"/>
          </p:cNvSpPr>
          <p:nvPr>
            <p:ph idx="1"/>
          </p:nvPr>
        </p:nvSpPr>
        <p:spPr>
          <a:xfrm>
            <a:off x="304800" y="1295400"/>
            <a:ext cx="8686800" cy="4800600"/>
          </a:xfrm>
        </p:spPr>
        <p:txBody>
          <a:bodyPr>
            <a:normAutofit fontScale="85000" lnSpcReduction="20000"/>
          </a:bodyPr>
          <a:lstStyle/>
          <a:p>
            <a:r>
              <a:rPr lang="en-US" dirty="0"/>
              <a:t>Evidence: Meta-analysis, 2 high-quality RCTs</a:t>
            </a:r>
          </a:p>
          <a:p>
            <a:pPr lvl="1"/>
            <a:r>
              <a:rPr lang="en-US" dirty="0"/>
              <a:t>Unsatisfactory recovery at ≥4 months: corticosteroid 16% </a:t>
            </a:r>
            <a:r>
              <a:rPr lang="en-US" dirty="0" err="1"/>
              <a:t>vs</a:t>
            </a:r>
            <a:r>
              <a:rPr lang="en-US" dirty="0"/>
              <a:t> Placebo 26% (NNT 10)</a:t>
            </a:r>
          </a:p>
          <a:p>
            <a:pPr lvl="1"/>
            <a:r>
              <a:rPr lang="en-US" dirty="0"/>
              <a:t>Antivirals, with or without steroid, no additional </a:t>
            </a:r>
            <a:r>
              <a:rPr lang="en-US" dirty="0" smtClean="0"/>
              <a:t>benefit</a:t>
            </a:r>
            <a:endParaRPr lang="en-US" dirty="0"/>
          </a:p>
          <a:p>
            <a:r>
              <a:rPr lang="en-US" dirty="0" smtClean="0"/>
              <a:t>New meta-analysis: Anti-</a:t>
            </a:r>
            <a:r>
              <a:rPr lang="en-US" dirty="0" err="1" smtClean="0"/>
              <a:t>virals</a:t>
            </a:r>
            <a:r>
              <a:rPr lang="en-US" dirty="0" smtClean="0"/>
              <a:t> do not impact outcome -unless outcomes assessment is not blinded (</a:t>
            </a:r>
            <a:r>
              <a:rPr lang="en-US" dirty="0" err="1" smtClean="0"/>
              <a:t>ie</a:t>
            </a:r>
            <a:r>
              <a:rPr lang="en-US" dirty="0" smtClean="0"/>
              <a:t> detection bias).  </a:t>
            </a:r>
          </a:p>
          <a:p>
            <a:r>
              <a:rPr lang="en-US" b="1" dirty="0" smtClean="0"/>
              <a:t>Bottom</a:t>
            </a:r>
            <a:r>
              <a:rPr lang="en-US" b="1" dirty="0"/>
              <a:t>-line: </a:t>
            </a:r>
            <a:r>
              <a:rPr lang="en-US" dirty="0"/>
              <a:t>The best evidence indicates that corticosteroids (in doses of prednisolone 25 mg BID or 60 mg x5 days then tapered by 10 mg/day) improve the odds of complete recovery from Bell’s Palsy.  Antivirals (used either alone or in addition to prednisolone) seem to offer no advantage (although research </a:t>
            </a:r>
            <a:r>
              <a:rPr lang="en-US" dirty="0" smtClean="0"/>
              <a:t>continues).</a:t>
            </a:r>
            <a:endParaRPr lang="en-US" dirty="0"/>
          </a:p>
        </p:txBody>
      </p:sp>
      <p:sp>
        <p:nvSpPr>
          <p:cNvPr id="4" name="TextBox 3"/>
          <p:cNvSpPr txBox="1"/>
          <p:nvPr/>
        </p:nvSpPr>
        <p:spPr>
          <a:xfrm>
            <a:off x="0" y="6488668"/>
            <a:ext cx="6934200" cy="369332"/>
          </a:xfrm>
          <a:prstGeom prst="rect">
            <a:avLst/>
          </a:prstGeom>
          <a:noFill/>
        </p:spPr>
        <p:txBody>
          <a:bodyPr wrap="square" rtlCol="0">
            <a:spAutoFit/>
          </a:bodyPr>
          <a:lstStyle/>
          <a:p>
            <a:r>
              <a:rPr lang="en-US" dirty="0"/>
              <a:t>#4 July 9, 2009 Updated July 8, </a:t>
            </a:r>
            <a:r>
              <a:rPr lang="en-US" dirty="0" smtClean="0"/>
              <a:t>2013. Turgeon RD Am J Med 2015</a:t>
            </a:r>
            <a:endParaRPr lang="en-US" dirty="0"/>
          </a:p>
        </p:txBody>
      </p:sp>
      <p:sp>
        <p:nvSpPr>
          <p:cNvPr id="5" name="Action Button: Home 4">
            <a:hlinkClick r:id="rId2" action="ppaction://hlinksldjump" highlightClick="1"/>
          </p:cNvPr>
          <p:cNvSpPr/>
          <p:nvPr/>
        </p:nvSpPr>
        <p:spPr>
          <a:xfrm>
            <a:off x="8028384" y="6385302"/>
            <a:ext cx="86409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434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a:t>Can a single dose of </a:t>
            </a:r>
            <a:r>
              <a:rPr lang="en-US" sz="3200" b="1" dirty="0" err="1"/>
              <a:t>Ondansetron</a:t>
            </a:r>
            <a:r>
              <a:rPr lang="en-US" sz="3200" b="1" dirty="0"/>
              <a:t> improve outcomes in children with gastroenteritis?</a:t>
            </a:r>
          </a:p>
        </p:txBody>
      </p:sp>
      <p:sp>
        <p:nvSpPr>
          <p:cNvPr id="3" name="Content Placeholder 2"/>
          <p:cNvSpPr>
            <a:spLocks noGrp="1"/>
          </p:cNvSpPr>
          <p:nvPr>
            <p:ph idx="1"/>
          </p:nvPr>
        </p:nvSpPr>
        <p:spPr>
          <a:xfrm>
            <a:off x="304800" y="1600200"/>
            <a:ext cx="8686800" cy="4572000"/>
          </a:xfrm>
        </p:spPr>
        <p:txBody>
          <a:bodyPr>
            <a:normAutofit fontScale="92500"/>
          </a:bodyPr>
          <a:lstStyle/>
          <a:p>
            <a:r>
              <a:rPr lang="en-US" dirty="0"/>
              <a:t>Evidence: Sys Rev 6 RCT + 1 RCT</a:t>
            </a:r>
          </a:p>
          <a:p>
            <a:pPr lvl="1"/>
            <a:r>
              <a:rPr lang="en-US" dirty="0"/>
              <a:t>Admission: </a:t>
            </a:r>
            <a:r>
              <a:rPr lang="en-US" dirty="0" err="1"/>
              <a:t>ondansetron</a:t>
            </a:r>
            <a:r>
              <a:rPr lang="en-US" dirty="0"/>
              <a:t> 7.5% </a:t>
            </a:r>
            <a:r>
              <a:rPr lang="en-US" dirty="0" err="1"/>
              <a:t>vs</a:t>
            </a:r>
            <a:r>
              <a:rPr lang="en-US" dirty="0"/>
              <a:t> placebo 14.6% (NNT 14) </a:t>
            </a:r>
          </a:p>
          <a:p>
            <a:pPr lvl="1"/>
            <a:r>
              <a:rPr lang="en-US" dirty="0"/>
              <a:t>Need for IV fluids: 13.9% </a:t>
            </a:r>
            <a:r>
              <a:rPr lang="en-US" dirty="0" err="1"/>
              <a:t>vs</a:t>
            </a:r>
            <a:r>
              <a:rPr lang="en-US" dirty="0"/>
              <a:t> 33.9% (NNT 5) </a:t>
            </a:r>
          </a:p>
          <a:p>
            <a:pPr lvl="1"/>
            <a:r>
              <a:rPr lang="en-US" dirty="0"/>
              <a:t>Still vomiting in emergency: 16.9% </a:t>
            </a:r>
            <a:r>
              <a:rPr lang="en-US" dirty="0" err="1"/>
              <a:t>vs</a:t>
            </a:r>
            <a:r>
              <a:rPr lang="en-US" dirty="0"/>
              <a:t> 37.8% (NNT 5) </a:t>
            </a:r>
          </a:p>
          <a:p>
            <a:pPr lvl="1"/>
            <a:r>
              <a:rPr lang="en-US" dirty="0"/>
              <a:t>Oral dose e.g.: 2mg=8-15kg, 4mg=15-30kg, 6-8mg= &gt;30kg </a:t>
            </a:r>
          </a:p>
          <a:p>
            <a:r>
              <a:rPr lang="en-US" b="1" dirty="0"/>
              <a:t>Bottom-line</a:t>
            </a:r>
            <a:r>
              <a:rPr lang="en-US" dirty="0"/>
              <a:t>: While most cases of </a:t>
            </a:r>
            <a:r>
              <a:rPr lang="en-US" dirty="0" err="1"/>
              <a:t>paediatric</a:t>
            </a:r>
            <a:r>
              <a:rPr lang="en-US" dirty="0"/>
              <a:t> gastroenteritis are self-limiting, a single dose of oral </a:t>
            </a:r>
            <a:r>
              <a:rPr lang="en-US" dirty="0" err="1"/>
              <a:t>ondansetron</a:t>
            </a:r>
            <a:r>
              <a:rPr lang="en-US" dirty="0"/>
              <a:t> can help reduce vomiting, the need for IV fluids and likely admission. </a:t>
            </a:r>
          </a:p>
        </p:txBody>
      </p:sp>
      <p:sp>
        <p:nvSpPr>
          <p:cNvPr id="4" name="TextBox 3"/>
          <p:cNvSpPr txBox="1"/>
          <p:nvPr/>
        </p:nvSpPr>
        <p:spPr>
          <a:xfrm>
            <a:off x="0" y="6488668"/>
            <a:ext cx="5867400" cy="369332"/>
          </a:xfrm>
          <a:prstGeom prst="rect">
            <a:avLst/>
          </a:prstGeom>
          <a:noFill/>
        </p:spPr>
        <p:txBody>
          <a:bodyPr wrap="square" rtlCol="0">
            <a:spAutoFit/>
          </a:bodyPr>
          <a:lstStyle/>
          <a:p>
            <a:r>
              <a:rPr lang="en-US" dirty="0"/>
              <a:t>#49 July 18, </a:t>
            </a:r>
            <a:r>
              <a:rPr lang="en-US" dirty="0" smtClean="0"/>
              <a:t>2011.</a:t>
            </a:r>
            <a:endParaRPr lang="en-US" dirty="0"/>
          </a:p>
        </p:txBody>
      </p:sp>
      <p:sp>
        <p:nvSpPr>
          <p:cNvPr id="5" name="Action Button: Home 4">
            <a:hlinkClick r:id="rId2" action="ppaction://hlinksldjump" highlightClick="1"/>
          </p:cNvPr>
          <p:cNvSpPr/>
          <p:nvPr/>
        </p:nvSpPr>
        <p:spPr>
          <a:xfrm>
            <a:off x="8028384" y="6385302"/>
            <a:ext cx="86409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486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00"/>
            <a:ext cx="9144000" cy="990600"/>
          </a:xfrm>
        </p:spPr>
        <p:txBody>
          <a:bodyPr>
            <a:normAutofit/>
          </a:bodyPr>
          <a:lstStyle/>
          <a:p>
            <a:r>
              <a:rPr lang="en-US" sz="3600" b="1" dirty="0" smtClean="0"/>
              <a:t>Is </a:t>
            </a:r>
            <a:r>
              <a:rPr lang="en-US" sz="3600" b="1" dirty="0" err="1" smtClean="0"/>
              <a:t>Duolextine</a:t>
            </a:r>
            <a:r>
              <a:rPr lang="en-US" sz="3600" b="1" dirty="0" smtClean="0"/>
              <a:t> Effective for Chronic Pain? </a:t>
            </a:r>
            <a:endParaRPr lang="en-US" sz="3600" b="1" dirty="0"/>
          </a:p>
        </p:txBody>
      </p:sp>
      <p:sp>
        <p:nvSpPr>
          <p:cNvPr id="3" name="Content Placeholder 2"/>
          <p:cNvSpPr>
            <a:spLocks noGrp="1"/>
          </p:cNvSpPr>
          <p:nvPr>
            <p:ph idx="1"/>
          </p:nvPr>
        </p:nvSpPr>
        <p:spPr>
          <a:xfrm>
            <a:off x="304800" y="1143000"/>
            <a:ext cx="8839200" cy="5029200"/>
          </a:xfrm>
        </p:spPr>
        <p:txBody>
          <a:bodyPr>
            <a:normAutofit/>
          </a:bodyPr>
          <a:lstStyle/>
          <a:p>
            <a:r>
              <a:rPr lang="en-US" sz="2600" dirty="0" smtClean="0"/>
              <a:t>Evidence: Meta-analysis (3 RCTs) &amp; 5 RCTs </a:t>
            </a:r>
            <a:r>
              <a:rPr lang="en-US" sz="2600" dirty="0" err="1" smtClean="0"/>
              <a:t>vs</a:t>
            </a:r>
            <a:r>
              <a:rPr lang="en-US" sz="2600" dirty="0" smtClean="0"/>
              <a:t> other meds</a:t>
            </a:r>
          </a:p>
          <a:p>
            <a:r>
              <a:rPr lang="en-US" sz="2600" dirty="0" smtClean="0"/>
              <a:t>Versus Placebo: 3 RCTs with 1139 diabetic neuropathy </a:t>
            </a:r>
            <a:r>
              <a:rPr lang="en-US" sz="2600" dirty="0" err="1" smtClean="0"/>
              <a:t>pts</a:t>
            </a:r>
            <a:endParaRPr lang="en-US" sz="2600" dirty="0" smtClean="0"/>
          </a:p>
          <a:p>
            <a:pPr lvl="1"/>
            <a:r>
              <a:rPr lang="en-US" sz="2200" dirty="0"/>
              <a:t>≥50% improvement in pain: duloxetine 47% vs. placebo 29</a:t>
            </a:r>
            <a:r>
              <a:rPr lang="en-US" sz="2200" dirty="0" smtClean="0"/>
              <a:t>%, NNT=6</a:t>
            </a:r>
            <a:endParaRPr lang="en-US" sz="2200" dirty="0"/>
          </a:p>
          <a:p>
            <a:pPr lvl="1"/>
            <a:r>
              <a:rPr lang="en-US" sz="2200" dirty="0" smtClean="0"/>
              <a:t>Adverse </a:t>
            </a:r>
            <a:r>
              <a:rPr lang="en-US" sz="2200" dirty="0"/>
              <a:t>events </a:t>
            </a:r>
            <a:r>
              <a:rPr lang="en-US" sz="2200" dirty="0" smtClean="0"/>
              <a:t>d/c: </a:t>
            </a:r>
            <a:r>
              <a:rPr lang="en-US" sz="2200" dirty="0"/>
              <a:t>duloxetine </a:t>
            </a:r>
            <a:r>
              <a:rPr lang="en-US" sz="2200" dirty="0" smtClean="0"/>
              <a:t>13.9</a:t>
            </a:r>
            <a:r>
              <a:rPr lang="en-US" sz="2200" dirty="0"/>
              <a:t>% </a:t>
            </a:r>
            <a:r>
              <a:rPr lang="en-US" sz="2200" dirty="0" err="1" smtClean="0"/>
              <a:t>vs</a:t>
            </a:r>
            <a:r>
              <a:rPr lang="en-US" sz="2200" dirty="0" smtClean="0"/>
              <a:t> placebo </a:t>
            </a:r>
            <a:r>
              <a:rPr lang="en-US" sz="2200" dirty="0"/>
              <a:t>8.3</a:t>
            </a:r>
            <a:r>
              <a:rPr lang="en-US" sz="2200" dirty="0" smtClean="0"/>
              <a:t>%, NNH=18</a:t>
            </a:r>
            <a:endParaRPr lang="en-US" sz="2200" dirty="0"/>
          </a:p>
          <a:p>
            <a:pPr lvl="2"/>
            <a:r>
              <a:rPr lang="en-US" sz="1800" dirty="0" smtClean="0"/>
              <a:t>Nausea NNH 9, </a:t>
            </a:r>
            <a:r>
              <a:rPr lang="en-US" sz="1800" dirty="0"/>
              <a:t>somnolence </a:t>
            </a:r>
            <a:r>
              <a:rPr lang="en-US" sz="1800" dirty="0" smtClean="0"/>
              <a:t>NNH 14, dry mouth NNH 17, dizziness NNH 21.</a:t>
            </a:r>
            <a:endParaRPr lang="en-US" sz="2200" dirty="0" smtClean="0"/>
          </a:p>
          <a:p>
            <a:r>
              <a:rPr lang="en-US" sz="2600" dirty="0" err="1" smtClean="0"/>
              <a:t>Vs</a:t>
            </a:r>
            <a:r>
              <a:rPr lang="en-US" sz="2600" dirty="0" smtClean="0"/>
              <a:t> Others: all about equal.  In one larger 804 neuropathy </a:t>
            </a:r>
          </a:p>
          <a:p>
            <a:pPr lvl="1"/>
            <a:r>
              <a:rPr lang="en-US" sz="2200" dirty="0" err="1" smtClean="0"/>
              <a:t>Duolextine</a:t>
            </a:r>
            <a:r>
              <a:rPr lang="en-US" sz="2200" dirty="0" smtClean="0"/>
              <a:t> 60mg </a:t>
            </a:r>
            <a:r>
              <a:rPr lang="en-US" sz="2200" dirty="0" err="1" smtClean="0"/>
              <a:t>vs</a:t>
            </a:r>
            <a:r>
              <a:rPr lang="en-US" sz="2200" dirty="0" smtClean="0"/>
              <a:t> </a:t>
            </a:r>
            <a:r>
              <a:rPr lang="en-US" sz="2200" dirty="0" err="1" smtClean="0"/>
              <a:t>Pregabalin</a:t>
            </a:r>
            <a:r>
              <a:rPr lang="en-US" sz="2200" dirty="0" smtClean="0"/>
              <a:t> 300mg</a:t>
            </a:r>
            <a:r>
              <a:rPr lang="en-US" sz="2200" dirty="0"/>
              <a:t>:  ≥50% improvement </a:t>
            </a:r>
            <a:r>
              <a:rPr lang="en-US" sz="2200" dirty="0" smtClean="0"/>
              <a:t>was 40% </a:t>
            </a:r>
            <a:r>
              <a:rPr lang="en-US" sz="2200" dirty="0" err="1" smtClean="0"/>
              <a:t>vs</a:t>
            </a:r>
            <a:r>
              <a:rPr lang="en-US" sz="2200" dirty="0" smtClean="0"/>
              <a:t> 28%, NNT 9 for </a:t>
            </a:r>
            <a:r>
              <a:rPr lang="en-US" sz="2200" dirty="0" err="1" smtClean="0"/>
              <a:t>Duolextine</a:t>
            </a:r>
            <a:r>
              <a:rPr lang="en-US" sz="2200" dirty="0" smtClean="0"/>
              <a:t> (they were also the sponsors). </a:t>
            </a:r>
          </a:p>
          <a:p>
            <a:r>
              <a:rPr lang="en-US" sz="2600" b="1" dirty="0" smtClean="0"/>
              <a:t>Bottom</a:t>
            </a:r>
            <a:r>
              <a:rPr lang="en-US" sz="2600" b="1" dirty="0"/>
              <a:t>-line:</a:t>
            </a:r>
            <a:r>
              <a:rPr lang="en-US" sz="2600" b="1" dirty="0" smtClean="0"/>
              <a:t> </a:t>
            </a:r>
            <a:r>
              <a:rPr lang="en-US" sz="2600" dirty="0"/>
              <a:t>Compared to placebo, duloxetine appears efficacious </a:t>
            </a:r>
            <a:r>
              <a:rPr lang="en-US" sz="2600" dirty="0" smtClean="0"/>
              <a:t>in neuropathic </a:t>
            </a:r>
            <a:r>
              <a:rPr lang="en-US" sz="2600" dirty="0"/>
              <a:t>pain, improving pain by 50% or more for one in </a:t>
            </a:r>
            <a:r>
              <a:rPr lang="en-US" sz="2600" dirty="0" smtClean="0"/>
              <a:t>six people</a:t>
            </a:r>
            <a:r>
              <a:rPr lang="en-US" sz="2600" dirty="0"/>
              <a:t>. One in 18 people (over placebo) will have to quit due </a:t>
            </a:r>
            <a:r>
              <a:rPr lang="en-US" sz="2600" dirty="0" smtClean="0"/>
              <a:t>to adverse </a:t>
            </a:r>
            <a:r>
              <a:rPr lang="en-US" sz="2600" dirty="0"/>
              <a:t>events.</a:t>
            </a:r>
          </a:p>
        </p:txBody>
      </p:sp>
      <p:sp>
        <p:nvSpPr>
          <p:cNvPr id="4" name="TextBox 3"/>
          <p:cNvSpPr txBox="1"/>
          <p:nvPr/>
        </p:nvSpPr>
        <p:spPr>
          <a:xfrm>
            <a:off x="0" y="6488668"/>
            <a:ext cx="5334000" cy="369332"/>
          </a:xfrm>
          <a:prstGeom prst="rect">
            <a:avLst/>
          </a:prstGeom>
          <a:noFill/>
        </p:spPr>
        <p:txBody>
          <a:bodyPr wrap="square" rtlCol="0">
            <a:spAutoFit/>
          </a:bodyPr>
          <a:lstStyle/>
          <a:p>
            <a:r>
              <a:rPr lang="en-US" dirty="0" smtClean="0"/>
              <a:t>TFP #103: Dec 16, 2013.</a:t>
            </a:r>
            <a:endParaRPr lang="en-US" dirty="0"/>
          </a:p>
        </p:txBody>
      </p:sp>
      <p:sp>
        <p:nvSpPr>
          <p:cNvPr id="5" name="Action Button: Home 4">
            <a:hlinkClick r:id="rId2" action="ppaction://hlinksldjump" highlightClick="1"/>
          </p:cNvPr>
          <p:cNvSpPr/>
          <p:nvPr/>
        </p:nvSpPr>
        <p:spPr>
          <a:xfrm>
            <a:off x="8028384" y="6385302"/>
            <a:ext cx="86409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5483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22"/>
            <a:ext cx="9144000" cy="1143000"/>
          </a:xfrm>
        </p:spPr>
        <p:txBody>
          <a:bodyPr>
            <a:normAutofit/>
          </a:bodyPr>
          <a:lstStyle/>
          <a:p>
            <a:r>
              <a:rPr lang="en-US" sz="3200" b="1" dirty="0" smtClean="0"/>
              <a:t>How much does HPV vaccine reduce CIN ≥2 lesions? </a:t>
            </a:r>
            <a:endParaRPr lang="en-US" sz="3200" b="1" dirty="0"/>
          </a:p>
        </p:txBody>
      </p:sp>
      <p:sp>
        <p:nvSpPr>
          <p:cNvPr id="3" name="Content Placeholder 2"/>
          <p:cNvSpPr>
            <a:spLocks noGrp="1"/>
          </p:cNvSpPr>
          <p:nvPr>
            <p:ph idx="1"/>
          </p:nvPr>
        </p:nvSpPr>
        <p:spPr>
          <a:xfrm>
            <a:off x="304800" y="1143000"/>
            <a:ext cx="8686800" cy="5105400"/>
          </a:xfrm>
        </p:spPr>
        <p:txBody>
          <a:bodyPr>
            <a:normAutofit fontScale="92500"/>
          </a:bodyPr>
          <a:lstStyle/>
          <a:p>
            <a:r>
              <a:rPr lang="en-US" sz="2600" dirty="0" err="1" smtClean="0"/>
              <a:t>Quadrivalent</a:t>
            </a:r>
            <a:r>
              <a:rPr lang="en-US" sz="2600" dirty="0" smtClean="0"/>
              <a:t> </a:t>
            </a:r>
            <a:r>
              <a:rPr lang="en-US" sz="2600" dirty="0"/>
              <a:t>(HPV 6, 11, 16, 18) vaccine (Gardasil®): </a:t>
            </a:r>
          </a:p>
          <a:p>
            <a:pPr lvl="1"/>
            <a:r>
              <a:rPr lang="en-US" sz="2200" dirty="0" smtClean="0"/>
              <a:t>FUTURE-1: 5,455 women x 4yrs.  CIN</a:t>
            </a:r>
            <a:r>
              <a:rPr lang="en-US" sz="2200" dirty="0"/>
              <a:t>≥2: 6.6% vs. 7.1</a:t>
            </a:r>
            <a:r>
              <a:rPr lang="en-US" sz="2200" dirty="0" smtClean="0"/>
              <a:t>%, not stat sign</a:t>
            </a:r>
            <a:endParaRPr lang="en-US" sz="2200" dirty="0"/>
          </a:p>
          <a:p>
            <a:pPr lvl="2"/>
            <a:r>
              <a:rPr lang="en-US" sz="2200" dirty="0" smtClean="0"/>
              <a:t>External </a:t>
            </a:r>
            <a:r>
              <a:rPr lang="en-US" sz="2200" dirty="0"/>
              <a:t>genital lesions </a:t>
            </a:r>
            <a:r>
              <a:rPr lang="en-US" sz="2200" dirty="0" smtClean="0"/>
              <a:t>(mostly </a:t>
            </a:r>
            <a:r>
              <a:rPr lang="en-US" sz="2200" dirty="0" err="1" smtClean="0"/>
              <a:t>condyloma</a:t>
            </a:r>
            <a:r>
              <a:rPr lang="en-US" sz="2200" dirty="0"/>
              <a:t>): 3.8% vs. 5.7</a:t>
            </a:r>
            <a:r>
              <a:rPr lang="en-US" sz="2200" dirty="0" smtClean="0"/>
              <a:t>%, NNV=50.</a:t>
            </a:r>
            <a:endParaRPr lang="en-US" sz="2200" dirty="0"/>
          </a:p>
          <a:p>
            <a:pPr lvl="1"/>
            <a:r>
              <a:rPr lang="en-US" sz="2200" dirty="0" smtClean="0"/>
              <a:t>FUTURE-2: 12,167 x3yrs. CIN</a:t>
            </a:r>
            <a:r>
              <a:rPr lang="en-US" sz="2200" dirty="0"/>
              <a:t>≥2: 3.6% vs. 4.4% (placebo), NNV=125.</a:t>
            </a:r>
          </a:p>
          <a:p>
            <a:pPr lvl="1"/>
            <a:r>
              <a:rPr lang="en-US" sz="2200" dirty="0" smtClean="0"/>
              <a:t>FUTURE </a:t>
            </a:r>
            <a:r>
              <a:rPr lang="en-US" sz="2200" dirty="0"/>
              <a:t>1/2 </a:t>
            </a:r>
            <a:r>
              <a:rPr lang="en-US" sz="2200" dirty="0" smtClean="0"/>
              <a:t>Combo: x 4yrs</a:t>
            </a:r>
            <a:r>
              <a:rPr lang="en-US" sz="2200" dirty="0"/>
              <a:t>. </a:t>
            </a:r>
          </a:p>
          <a:p>
            <a:pPr lvl="2"/>
            <a:r>
              <a:rPr lang="en-US" sz="2200" dirty="0" smtClean="0"/>
              <a:t>External </a:t>
            </a:r>
            <a:r>
              <a:rPr lang="en-US" sz="2200" dirty="0"/>
              <a:t>genital lesions (</a:t>
            </a:r>
            <a:r>
              <a:rPr lang="en-US" sz="2200" dirty="0" smtClean="0"/>
              <a:t>mostly </a:t>
            </a:r>
            <a:r>
              <a:rPr lang="en-US" sz="2200" dirty="0" err="1"/>
              <a:t>condyloma</a:t>
            </a:r>
            <a:r>
              <a:rPr lang="en-US" sz="2200" dirty="0"/>
              <a:t>): 1.5% vs. 4</a:t>
            </a:r>
            <a:r>
              <a:rPr lang="en-US" sz="2200" dirty="0" smtClean="0"/>
              <a:t>%, </a:t>
            </a:r>
            <a:r>
              <a:rPr lang="en-US" sz="2200" dirty="0"/>
              <a:t>NNV=40.</a:t>
            </a:r>
          </a:p>
          <a:p>
            <a:r>
              <a:rPr lang="en-US" sz="2600" dirty="0" smtClean="0"/>
              <a:t>Bivalent </a:t>
            </a:r>
            <a:r>
              <a:rPr lang="en-US" sz="2600" dirty="0"/>
              <a:t>(HPV 16, 18 vaccine) (</a:t>
            </a:r>
            <a:r>
              <a:rPr lang="en-US" sz="2600" dirty="0" err="1"/>
              <a:t>Cervarix</a:t>
            </a:r>
            <a:r>
              <a:rPr lang="en-US" sz="2600" dirty="0"/>
              <a:t>®)</a:t>
            </a:r>
            <a:r>
              <a:rPr lang="en-US" sz="2600" dirty="0" smtClean="0"/>
              <a:t>: 18,644 x4 yrs</a:t>
            </a:r>
            <a:r>
              <a:rPr lang="en-US" sz="2600" dirty="0"/>
              <a:t>. </a:t>
            </a:r>
            <a:endParaRPr lang="en-US" sz="2600" dirty="0" smtClean="0"/>
          </a:p>
          <a:p>
            <a:pPr lvl="1"/>
            <a:r>
              <a:rPr lang="en-US" sz="2200" dirty="0" smtClean="0"/>
              <a:t>CIN</a:t>
            </a:r>
            <a:r>
              <a:rPr lang="en-US" sz="2200" dirty="0"/>
              <a:t>≥2: 3.3% vs. 4.9% (placebo), NNV=60.</a:t>
            </a:r>
          </a:p>
          <a:p>
            <a:r>
              <a:rPr lang="en-US" sz="2600" dirty="0" smtClean="0"/>
              <a:t>Similar </a:t>
            </a:r>
            <a:r>
              <a:rPr lang="en-US" sz="2600" dirty="0"/>
              <a:t>relative efficacy seen in males aged 16-26 </a:t>
            </a:r>
            <a:r>
              <a:rPr lang="en-US" sz="2600" dirty="0" smtClean="0"/>
              <a:t>(</a:t>
            </a:r>
            <a:r>
              <a:rPr lang="en-US" sz="2600" dirty="0" err="1" smtClean="0"/>
              <a:t>condyloma</a:t>
            </a:r>
            <a:r>
              <a:rPr lang="en-US" sz="2600" dirty="0"/>
              <a:t>).</a:t>
            </a:r>
          </a:p>
          <a:p>
            <a:r>
              <a:rPr lang="en-US" sz="2600" b="1" dirty="0" smtClean="0"/>
              <a:t>Bottom</a:t>
            </a:r>
            <a:r>
              <a:rPr lang="en-US" sz="2600" b="1" dirty="0"/>
              <a:t>-line: </a:t>
            </a:r>
            <a:r>
              <a:rPr lang="en-US" sz="2600" dirty="0"/>
              <a:t>HPV vaccine is effective in preventing advanced cervical lesions (CIN≥2) in one in 60-125 women and </a:t>
            </a:r>
            <a:r>
              <a:rPr lang="en-US" sz="2600" dirty="0" err="1"/>
              <a:t>condyloma</a:t>
            </a:r>
            <a:r>
              <a:rPr lang="en-US" sz="2600" dirty="0"/>
              <a:t> in one in 40-50 men and women over 3-4 years. </a:t>
            </a:r>
          </a:p>
        </p:txBody>
      </p:sp>
      <p:sp>
        <p:nvSpPr>
          <p:cNvPr id="4" name="TextBox 3"/>
          <p:cNvSpPr txBox="1"/>
          <p:nvPr/>
        </p:nvSpPr>
        <p:spPr>
          <a:xfrm>
            <a:off x="0" y="6488668"/>
            <a:ext cx="5791200" cy="369332"/>
          </a:xfrm>
          <a:prstGeom prst="rect">
            <a:avLst/>
          </a:prstGeom>
          <a:noFill/>
        </p:spPr>
        <p:txBody>
          <a:bodyPr wrap="square" rtlCol="0">
            <a:spAutoFit/>
          </a:bodyPr>
          <a:lstStyle/>
          <a:p>
            <a:r>
              <a:rPr lang="en-US" dirty="0" smtClean="0"/>
              <a:t>TFP #125: Nov 10, 2014;.</a:t>
            </a:r>
            <a:endParaRPr lang="en-US" dirty="0"/>
          </a:p>
        </p:txBody>
      </p:sp>
      <p:sp>
        <p:nvSpPr>
          <p:cNvPr id="5" name="Action Button: Home 4">
            <a:hlinkClick r:id="rId2" action="ppaction://hlinksldjump" highlightClick="1"/>
          </p:cNvPr>
          <p:cNvSpPr/>
          <p:nvPr/>
        </p:nvSpPr>
        <p:spPr>
          <a:xfrm>
            <a:off x="8028384" y="6385302"/>
            <a:ext cx="86409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9361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778"/>
            <a:ext cx="8458200" cy="1143000"/>
          </a:xfrm>
        </p:spPr>
        <p:txBody>
          <a:bodyPr>
            <a:normAutofit/>
          </a:bodyPr>
          <a:lstStyle/>
          <a:p>
            <a:r>
              <a:rPr lang="en-US" sz="2800" b="1" dirty="0"/>
              <a:t>In pediatric MSK injury, is ibuprofen or acetaminophen with codeine better? </a:t>
            </a:r>
            <a:endParaRPr lang="en-US" sz="3200" b="1" dirty="0"/>
          </a:p>
        </p:txBody>
      </p:sp>
      <p:sp>
        <p:nvSpPr>
          <p:cNvPr id="3" name="Content Placeholder 2"/>
          <p:cNvSpPr>
            <a:spLocks noGrp="1"/>
          </p:cNvSpPr>
          <p:nvPr>
            <p:ph idx="1"/>
          </p:nvPr>
        </p:nvSpPr>
        <p:spPr>
          <a:xfrm>
            <a:off x="304800" y="1219200"/>
            <a:ext cx="8839200" cy="5105400"/>
          </a:xfrm>
        </p:spPr>
        <p:txBody>
          <a:bodyPr>
            <a:normAutofit/>
          </a:bodyPr>
          <a:lstStyle/>
          <a:p>
            <a:pPr>
              <a:lnSpc>
                <a:spcPct val="90000"/>
              </a:lnSpc>
            </a:pPr>
            <a:r>
              <a:rPr lang="en-US" sz="2400" dirty="0">
                <a:latin typeface="Arial" charset="0"/>
                <a:ea typeface="ＭＳ Ｐゴシック" charset="0"/>
                <a:cs typeface="ＭＳ Ｐゴシック" charset="0"/>
              </a:rPr>
              <a:t>336 children; ibuprofen, acetaminophen or </a:t>
            </a:r>
            <a:r>
              <a:rPr lang="en-US" sz="2400" dirty="0" err="1">
                <a:latin typeface="Arial" charset="0"/>
                <a:ea typeface="ＭＳ Ｐゴシック" charset="0"/>
                <a:cs typeface="ＭＳ Ｐゴシック" charset="0"/>
              </a:rPr>
              <a:t>codiene</a:t>
            </a:r>
            <a:r>
              <a:rPr lang="en-US" sz="2400" dirty="0" smtClean="0">
                <a:latin typeface="Arial" charset="0"/>
                <a:ea typeface="ＭＳ Ｐゴシック" charset="0"/>
                <a:cs typeface="ＭＳ Ｐゴシック" charset="0"/>
              </a:rPr>
              <a:t>. </a:t>
            </a:r>
            <a:endParaRPr lang="en-US" sz="2400" dirty="0">
              <a:latin typeface="Arial" charset="0"/>
              <a:ea typeface="ＭＳ Ｐゴシック" charset="0"/>
              <a:cs typeface="ＭＳ Ｐゴシック" charset="0"/>
            </a:endParaRPr>
          </a:p>
          <a:p>
            <a:pPr lvl="1">
              <a:lnSpc>
                <a:spcPct val="90000"/>
              </a:lnSpc>
            </a:pPr>
            <a:r>
              <a:rPr lang="en-US" sz="2000" dirty="0">
                <a:latin typeface="Arial" charset="0"/>
                <a:ea typeface="ＭＳ Ｐゴシック" charset="0"/>
              </a:rPr>
              <a:t>Ibuprofen </a:t>
            </a:r>
            <a:r>
              <a:rPr lang="en-US" sz="2000" dirty="0" smtClean="0">
                <a:latin typeface="Arial" charset="0"/>
                <a:ea typeface="ＭＳ Ｐゴシック" charset="0"/>
              </a:rPr>
              <a:t>&gt;either (pain </a:t>
            </a:r>
            <a:r>
              <a:rPr lang="en-US" sz="2000" dirty="0">
                <a:latin typeface="Arial" charset="0"/>
                <a:ea typeface="ＭＳ Ｐゴシック" charset="0"/>
              </a:rPr>
              <a:t>score &amp;</a:t>
            </a:r>
            <a:r>
              <a:rPr lang="en-US" sz="2000" dirty="0" smtClean="0">
                <a:latin typeface="Arial" charset="0"/>
                <a:ea typeface="ＭＳ Ｐゴシック" charset="0"/>
              </a:rPr>
              <a:t> </a:t>
            </a:r>
            <a:r>
              <a:rPr lang="en-US" sz="2000" dirty="0">
                <a:latin typeface="Arial" charset="0"/>
                <a:ea typeface="ＭＳ Ｐゴシック" charset="0"/>
              </a:rPr>
              <a:t>attaining </a:t>
            </a:r>
            <a:r>
              <a:rPr lang="ja-JP" altLang="en-US" sz="2000" dirty="0">
                <a:latin typeface="Arial" charset="0"/>
                <a:ea typeface="ＭＳ Ｐゴシック" charset="0"/>
              </a:rPr>
              <a:t>“</a:t>
            </a:r>
            <a:r>
              <a:rPr lang="en-US" sz="2000" dirty="0">
                <a:latin typeface="Arial" charset="0"/>
                <a:ea typeface="ＭＳ Ｐゴシック" charset="0"/>
              </a:rPr>
              <a:t>adequate</a:t>
            </a:r>
            <a:r>
              <a:rPr lang="ja-JP" altLang="en-US" sz="2000" dirty="0">
                <a:latin typeface="Arial" charset="0"/>
                <a:ea typeface="ＭＳ Ｐゴシック" charset="0"/>
              </a:rPr>
              <a:t>”</a:t>
            </a:r>
            <a:r>
              <a:rPr lang="en-US" sz="2000" dirty="0">
                <a:latin typeface="Arial" charset="0"/>
                <a:ea typeface="ＭＳ Ｐゴシック" charset="0"/>
              </a:rPr>
              <a:t> pain relief.  </a:t>
            </a:r>
          </a:p>
          <a:p>
            <a:pPr>
              <a:lnSpc>
                <a:spcPct val="90000"/>
              </a:lnSpc>
            </a:pPr>
            <a:r>
              <a:rPr lang="en-US" sz="2400" dirty="0">
                <a:latin typeface="Arial" charset="0"/>
                <a:ea typeface="ＭＳ Ｐゴシック" charset="0"/>
                <a:cs typeface="ＭＳ Ｐゴシック" charset="0"/>
              </a:rPr>
              <a:t>68 children; ibuprofen or </a:t>
            </a:r>
            <a:r>
              <a:rPr lang="en-US" sz="2400" dirty="0" err="1">
                <a:latin typeface="Arial" charset="0"/>
                <a:ea typeface="ＭＳ Ｐゴシック" charset="0"/>
                <a:cs typeface="ＭＳ Ｐゴシック" charset="0"/>
              </a:rPr>
              <a:t>aceta+</a:t>
            </a:r>
            <a:r>
              <a:rPr lang="en-US" sz="2400" dirty="0" err="1" smtClean="0">
                <a:latin typeface="Arial" charset="0"/>
                <a:ea typeface="ＭＳ Ｐゴシック" charset="0"/>
                <a:cs typeface="ＭＳ Ｐゴシック" charset="0"/>
              </a:rPr>
              <a:t>codiene</a:t>
            </a:r>
            <a:endParaRPr lang="en-US" sz="2400" baseline="30000" dirty="0">
              <a:latin typeface="Arial" charset="0"/>
              <a:ea typeface="ＭＳ Ｐゴシック" charset="0"/>
              <a:cs typeface="ＭＳ Ｐゴシック" charset="0"/>
            </a:endParaRPr>
          </a:p>
          <a:p>
            <a:pPr lvl="1">
              <a:lnSpc>
                <a:spcPct val="90000"/>
              </a:lnSpc>
            </a:pPr>
            <a:r>
              <a:rPr lang="en-US" sz="2000" dirty="0">
                <a:latin typeface="Arial" charset="0"/>
                <a:ea typeface="ＭＳ Ｐゴシック" charset="0"/>
              </a:rPr>
              <a:t>No difference in pain scores.  </a:t>
            </a:r>
          </a:p>
          <a:p>
            <a:pPr>
              <a:lnSpc>
                <a:spcPct val="90000"/>
              </a:lnSpc>
            </a:pPr>
            <a:r>
              <a:rPr lang="en-US" sz="2400" dirty="0">
                <a:latin typeface="Arial" charset="0"/>
                <a:ea typeface="ＭＳ Ｐゴシック" charset="0"/>
                <a:cs typeface="ＭＳ Ｐゴシック" charset="0"/>
              </a:rPr>
              <a:t>336 children; ibuprofen </a:t>
            </a:r>
            <a:r>
              <a:rPr lang="en-US" sz="2400" dirty="0" err="1">
                <a:latin typeface="Arial" charset="0"/>
                <a:ea typeface="ＭＳ Ｐゴシック" charset="0"/>
                <a:cs typeface="ＭＳ Ｐゴシック" charset="0"/>
              </a:rPr>
              <a:t>vs</a:t>
            </a:r>
            <a:r>
              <a:rPr lang="en-US" sz="2400" dirty="0">
                <a:latin typeface="Arial" charset="0"/>
                <a:ea typeface="ＭＳ Ｐゴシック" charset="0"/>
                <a:cs typeface="ＭＳ Ｐゴシック" charset="0"/>
              </a:rPr>
              <a:t> </a:t>
            </a:r>
            <a:r>
              <a:rPr lang="en-US" sz="2400" dirty="0" err="1">
                <a:latin typeface="Arial" charset="0"/>
                <a:ea typeface="ＭＳ Ｐゴシック" charset="0"/>
                <a:cs typeface="ＭＳ Ｐゴシック" charset="0"/>
              </a:rPr>
              <a:t>acetaminophen+</a:t>
            </a:r>
            <a:r>
              <a:rPr lang="en-US" sz="2400" dirty="0" err="1" smtClean="0">
                <a:latin typeface="Arial" charset="0"/>
                <a:ea typeface="ＭＳ Ｐゴシック" charset="0"/>
                <a:cs typeface="ＭＳ Ｐゴシック" charset="0"/>
              </a:rPr>
              <a:t>codeine</a:t>
            </a:r>
            <a:endParaRPr lang="en-US" sz="2400" baseline="30000" dirty="0">
              <a:latin typeface="Arial" charset="0"/>
              <a:ea typeface="ＭＳ Ｐゴシック" charset="0"/>
              <a:cs typeface="ＭＳ Ｐゴシック" charset="0"/>
            </a:endParaRPr>
          </a:p>
          <a:p>
            <a:pPr lvl="1">
              <a:lnSpc>
                <a:spcPct val="90000"/>
              </a:lnSpc>
            </a:pPr>
            <a:r>
              <a:rPr lang="en-US" sz="2000" dirty="0">
                <a:latin typeface="Arial" charset="0"/>
                <a:ea typeface="ＭＳ Ｐゴシック" charset="0"/>
              </a:rPr>
              <a:t>No difference </a:t>
            </a:r>
            <a:r>
              <a:rPr lang="en-US" sz="2000" dirty="0" smtClean="0">
                <a:latin typeface="Arial" charset="0"/>
                <a:ea typeface="ＭＳ Ｐゴシック" charset="0"/>
              </a:rPr>
              <a:t>pain scores, but Ibuprofen </a:t>
            </a:r>
            <a:r>
              <a:rPr lang="en-US" sz="2000" dirty="0">
                <a:latin typeface="Arial" charset="0"/>
                <a:ea typeface="ＭＳ Ｐゴシック" charset="0"/>
              </a:rPr>
              <a:t>less functional limitation &amp; </a:t>
            </a:r>
            <a:r>
              <a:rPr lang="en-US" sz="2000" dirty="0" smtClean="0">
                <a:latin typeface="Arial" charset="0"/>
                <a:ea typeface="ＭＳ Ｐゴシック" charset="0"/>
              </a:rPr>
              <a:t>AE</a:t>
            </a:r>
            <a:endParaRPr lang="en-US" sz="2000" dirty="0">
              <a:latin typeface="Arial" charset="0"/>
              <a:ea typeface="ＭＳ Ｐゴシック" charset="0"/>
            </a:endParaRPr>
          </a:p>
          <a:p>
            <a:pPr>
              <a:spcBef>
                <a:spcPts val="0"/>
              </a:spcBef>
            </a:pPr>
            <a:r>
              <a:rPr lang="en-US" sz="2300" dirty="0" smtClean="0">
                <a:latin typeface="Arial"/>
                <a:cs typeface="Arial"/>
              </a:rPr>
              <a:t>134 kids: oral morphine (0.5mg/kg) </a:t>
            </a:r>
            <a:r>
              <a:rPr lang="en-US" sz="2300" dirty="0" err="1" smtClean="0">
                <a:latin typeface="Arial"/>
                <a:cs typeface="Arial"/>
              </a:rPr>
              <a:t>vs</a:t>
            </a:r>
            <a:r>
              <a:rPr lang="en-US" sz="2300" dirty="0" smtClean="0">
                <a:latin typeface="Arial"/>
                <a:cs typeface="Arial"/>
              </a:rPr>
              <a:t> ibuprofen (10mg/kg)</a:t>
            </a:r>
          </a:p>
          <a:p>
            <a:pPr lvl="1">
              <a:spcBef>
                <a:spcPts val="0"/>
              </a:spcBef>
            </a:pPr>
            <a:r>
              <a:rPr lang="en-US" sz="2000" dirty="0" smtClean="0">
                <a:latin typeface="Arial"/>
                <a:cs typeface="Arial"/>
              </a:rPr>
              <a:t>No difference pain scores x4 dose (24 </a:t>
            </a:r>
            <a:r>
              <a:rPr lang="en-US" sz="2000" dirty="0" err="1" smtClean="0">
                <a:latin typeface="Arial"/>
                <a:cs typeface="Arial"/>
              </a:rPr>
              <a:t>hrs</a:t>
            </a:r>
            <a:r>
              <a:rPr lang="en-US" sz="2000" dirty="0" smtClean="0">
                <a:latin typeface="Arial"/>
                <a:cs typeface="Arial"/>
              </a:rPr>
              <a:t>), less AE 56% </a:t>
            </a:r>
            <a:r>
              <a:rPr lang="en-US" sz="2000" dirty="0" err="1" smtClean="0">
                <a:latin typeface="Arial"/>
                <a:cs typeface="Arial"/>
              </a:rPr>
              <a:t>vs</a:t>
            </a:r>
            <a:r>
              <a:rPr lang="en-US" sz="2000" dirty="0" smtClean="0">
                <a:latin typeface="Arial"/>
                <a:cs typeface="Arial"/>
              </a:rPr>
              <a:t> 31%</a:t>
            </a:r>
          </a:p>
          <a:p>
            <a:pPr lvl="1">
              <a:spcBef>
                <a:spcPts val="0"/>
              </a:spcBef>
            </a:pPr>
            <a:endParaRPr lang="en-US" sz="2000" dirty="0" smtClean="0">
              <a:latin typeface="Arial"/>
              <a:cs typeface="Arial"/>
            </a:endParaRPr>
          </a:p>
          <a:p>
            <a:pPr>
              <a:spcBef>
                <a:spcPts val="0"/>
              </a:spcBef>
            </a:pPr>
            <a:r>
              <a:rPr lang="en-US" sz="2300" b="1" dirty="0" smtClean="0"/>
              <a:t>Bottom</a:t>
            </a:r>
            <a:r>
              <a:rPr lang="en-US" sz="2300" b="1" dirty="0"/>
              <a:t>-line</a:t>
            </a:r>
            <a:r>
              <a:rPr lang="en-US" sz="2300" dirty="0"/>
              <a:t>: I</a:t>
            </a:r>
            <a:r>
              <a:rPr lang="en-US" sz="2300" dirty="0" smtClean="0"/>
              <a:t>buprofen </a:t>
            </a:r>
            <a:r>
              <a:rPr lang="en-US" sz="2300" dirty="0"/>
              <a:t>provides better single-agent relief than acetaminophen or codeine, and is at least equivalent to acetaminophen with </a:t>
            </a:r>
            <a:r>
              <a:rPr lang="en-US" sz="2300" dirty="0" smtClean="0"/>
              <a:t>codeine or morphine </a:t>
            </a:r>
            <a:r>
              <a:rPr lang="en-US" sz="2300" dirty="0"/>
              <a:t>for acute pediatric pain due to injury, with fewer adverse </a:t>
            </a:r>
            <a:r>
              <a:rPr lang="en-US" sz="2300" dirty="0" smtClean="0"/>
              <a:t>events</a:t>
            </a:r>
            <a:r>
              <a:rPr lang="en-US" sz="2600" dirty="0" smtClean="0"/>
              <a:t>. </a:t>
            </a:r>
            <a:endParaRPr lang="en-US" sz="2600" dirty="0"/>
          </a:p>
        </p:txBody>
      </p:sp>
      <p:sp>
        <p:nvSpPr>
          <p:cNvPr id="4" name="TextBox 3"/>
          <p:cNvSpPr txBox="1"/>
          <p:nvPr/>
        </p:nvSpPr>
        <p:spPr>
          <a:xfrm>
            <a:off x="0" y="6488668"/>
            <a:ext cx="5638800" cy="369332"/>
          </a:xfrm>
          <a:prstGeom prst="rect">
            <a:avLst/>
          </a:prstGeom>
          <a:noFill/>
        </p:spPr>
        <p:txBody>
          <a:bodyPr wrap="square" rtlCol="0">
            <a:spAutoFit/>
          </a:bodyPr>
          <a:lstStyle/>
          <a:p>
            <a:r>
              <a:rPr lang="en-US" i="1" dirty="0"/>
              <a:t>TFP #14, updated July 8 </a:t>
            </a:r>
            <a:r>
              <a:rPr lang="en-US" i="1" dirty="0" smtClean="0"/>
              <a:t>2013  </a:t>
            </a:r>
            <a:r>
              <a:rPr lang="en-US" dirty="0" smtClean="0"/>
              <a:t>&amp; </a:t>
            </a:r>
            <a:r>
              <a:rPr lang="en-US" dirty="0"/>
              <a:t>CMAJ 2014. DOI:10.1503 </a:t>
            </a:r>
          </a:p>
        </p:txBody>
      </p:sp>
      <p:sp>
        <p:nvSpPr>
          <p:cNvPr id="5" name="Action Button: Home 4">
            <a:hlinkClick r:id="rId2" action="ppaction://hlinksldjump" highlightClick="1"/>
          </p:cNvPr>
          <p:cNvSpPr/>
          <p:nvPr/>
        </p:nvSpPr>
        <p:spPr>
          <a:xfrm>
            <a:off x="8028384" y="6385302"/>
            <a:ext cx="86409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760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sz="2800" b="1" dirty="0" smtClean="0"/>
              <a:t> </a:t>
            </a:r>
            <a:r>
              <a:rPr lang="en-US" sz="3200" b="1" dirty="0" smtClean="0"/>
              <a:t>Do Anti-</a:t>
            </a:r>
            <a:r>
              <a:rPr lang="en-US" sz="3200" b="1" dirty="0" err="1" smtClean="0"/>
              <a:t>cholinergics</a:t>
            </a:r>
            <a:r>
              <a:rPr lang="en-US" sz="3200" b="1" dirty="0" smtClean="0"/>
              <a:t> reduce trips to the bathroom ? </a:t>
            </a:r>
            <a:endParaRPr lang="en-US" sz="3200" b="1" dirty="0"/>
          </a:p>
        </p:txBody>
      </p:sp>
      <p:sp>
        <p:nvSpPr>
          <p:cNvPr id="3" name="Content Placeholder 2"/>
          <p:cNvSpPr>
            <a:spLocks noGrp="1"/>
          </p:cNvSpPr>
          <p:nvPr>
            <p:ph idx="1"/>
          </p:nvPr>
        </p:nvSpPr>
        <p:spPr>
          <a:xfrm>
            <a:off x="304800" y="1295400"/>
            <a:ext cx="8839200" cy="4983163"/>
          </a:xfrm>
        </p:spPr>
        <p:txBody>
          <a:bodyPr>
            <a:normAutofit/>
          </a:bodyPr>
          <a:lstStyle/>
          <a:p>
            <a:r>
              <a:rPr lang="en-US" sz="2600" dirty="0" smtClean="0"/>
              <a:t>Evidence: Sys rev, 61 RCTs</a:t>
            </a:r>
            <a:r>
              <a:rPr lang="en-US" sz="2600" dirty="0"/>
              <a:t>, 11,956 </a:t>
            </a:r>
            <a:r>
              <a:rPr lang="en-US" sz="2600" dirty="0" err="1" smtClean="0"/>
              <a:t>pts</a:t>
            </a:r>
            <a:r>
              <a:rPr lang="en-US" sz="2600" dirty="0"/>
              <a:t>, </a:t>
            </a:r>
            <a:r>
              <a:rPr lang="en-US" sz="2600" dirty="0" smtClean="0"/>
              <a:t>anticholinergic drugs </a:t>
            </a:r>
          </a:p>
          <a:p>
            <a:pPr lvl="1"/>
            <a:r>
              <a:rPr lang="en-US" sz="2400" dirty="0"/>
              <a:t>oxybutynin (Ditropan), </a:t>
            </a:r>
            <a:r>
              <a:rPr lang="en-US" sz="2400" dirty="0" err="1"/>
              <a:t>tolterodine</a:t>
            </a:r>
            <a:r>
              <a:rPr lang="en-US" sz="2400" dirty="0"/>
              <a:t> (Detrol), </a:t>
            </a:r>
            <a:r>
              <a:rPr lang="en-US" sz="2400" dirty="0" err="1"/>
              <a:t>solifenacin</a:t>
            </a:r>
            <a:r>
              <a:rPr lang="en-US" sz="2400" dirty="0"/>
              <a:t> (</a:t>
            </a:r>
            <a:r>
              <a:rPr lang="en-US" sz="2400" dirty="0" err="1"/>
              <a:t>Vesicare</a:t>
            </a:r>
            <a:r>
              <a:rPr lang="en-US" sz="2400" dirty="0"/>
              <a:t>) &amp; </a:t>
            </a:r>
            <a:r>
              <a:rPr lang="en-US" sz="2400" dirty="0" err="1"/>
              <a:t>darifenacin</a:t>
            </a:r>
            <a:r>
              <a:rPr lang="en-US" sz="2400" dirty="0"/>
              <a:t> (</a:t>
            </a:r>
            <a:r>
              <a:rPr lang="en-US" sz="2400" dirty="0" err="1"/>
              <a:t>Enablex</a:t>
            </a:r>
            <a:r>
              <a:rPr lang="en-US" sz="2400" dirty="0" smtClean="0"/>
              <a:t>)</a:t>
            </a:r>
            <a:r>
              <a:rPr lang="en-US" sz="2200" dirty="0" smtClean="0"/>
              <a:t> </a:t>
            </a:r>
          </a:p>
          <a:p>
            <a:pPr lvl="1"/>
            <a:r>
              <a:rPr lang="en-US" sz="2400" dirty="0" err="1" smtClean="0"/>
              <a:t>Pt</a:t>
            </a:r>
            <a:r>
              <a:rPr lang="en-US" sz="2400" dirty="0" smtClean="0"/>
              <a:t> report cure/improve</a:t>
            </a:r>
            <a:r>
              <a:rPr lang="en-US" sz="2400" dirty="0"/>
              <a:t>: 55.6% </a:t>
            </a:r>
            <a:r>
              <a:rPr lang="en-US" sz="2400" dirty="0" smtClean="0"/>
              <a:t>med </a:t>
            </a:r>
            <a:r>
              <a:rPr lang="en-US" sz="2400" dirty="0" err="1" smtClean="0"/>
              <a:t>vs</a:t>
            </a:r>
            <a:r>
              <a:rPr lang="en-US" sz="2400" dirty="0" smtClean="0"/>
              <a:t> </a:t>
            </a:r>
            <a:r>
              <a:rPr lang="en-US" sz="2400" dirty="0"/>
              <a:t>41% </a:t>
            </a:r>
            <a:r>
              <a:rPr lang="en-US" sz="2400" dirty="0" smtClean="0"/>
              <a:t>placebo, NNT=7</a:t>
            </a:r>
            <a:endParaRPr lang="en-US" sz="2400" dirty="0"/>
          </a:p>
          <a:p>
            <a:pPr lvl="1"/>
            <a:r>
              <a:rPr lang="en-US" sz="2400" dirty="0" smtClean="0"/>
              <a:t>Meds reduced </a:t>
            </a:r>
            <a:r>
              <a:rPr lang="en-US" sz="2400" dirty="0"/>
              <a:t>leaks 0.58/day </a:t>
            </a:r>
            <a:r>
              <a:rPr lang="en-US" sz="2400" dirty="0" err="1" smtClean="0"/>
              <a:t>vs</a:t>
            </a:r>
            <a:r>
              <a:rPr lang="en-US" sz="2400" dirty="0" smtClean="0"/>
              <a:t> placebo</a:t>
            </a:r>
          </a:p>
          <a:p>
            <a:pPr lvl="1"/>
            <a:r>
              <a:rPr lang="en-US" sz="2400" dirty="0" smtClean="0"/>
              <a:t>Meds reduced </a:t>
            </a:r>
            <a:r>
              <a:rPr lang="en-US" sz="2400" dirty="0" err="1"/>
              <a:t>micturitions</a:t>
            </a:r>
            <a:r>
              <a:rPr lang="en-US" sz="2400" dirty="0"/>
              <a:t> 0.64/day </a:t>
            </a:r>
            <a:r>
              <a:rPr lang="en-US" sz="2400" dirty="0" err="1" smtClean="0"/>
              <a:t>vs</a:t>
            </a:r>
            <a:r>
              <a:rPr lang="en-US" sz="2400" dirty="0" smtClean="0"/>
              <a:t> placebo </a:t>
            </a:r>
          </a:p>
          <a:p>
            <a:pPr lvl="1"/>
            <a:r>
              <a:rPr lang="en-US" sz="2400" dirty="0" smtClean="0"/>
              <a:t>Oxybutynin&gt;</a:t>
            </a:r>
            <a:r>
              <a:rPr lang="en-US" sz="2400" dirty="0" err="1" smtClean="0"/>
              <a:t>Tolterodine</a:t>
            </a:r>
            <a:r>
              <a:rPr lang="en-US" sz="2400" dirty="0" smtClean="0"/>
              <a:t>: dry </a:t>
            </a:r>
            <a:r>
              <a:rPr lang="en-US" sz="2400" dirty="0"/>
              <a:t>mouth (NNH 6</a:t>
            </a:r>
            <a:r>
              <a:rPr lang="en-US" sz="2400" dirty="0" smtClean="0"/>
              <a:t>), stop </a:t>
            </a:r>
            <a:r>
              <a:rPr lang="en-US" sz="2400" dirty="0"/>
              <a:t>(NNH 20</a:t>
            </a:r>
            <a:r>
              <a:rPr lang="en-US" sz="2400" dirty="0" smtClean="0"/>
              <a:t>)</a:t>
            </a:r>
          </a:p>
          <a:p>
            <a:r>
              <a:rPr lang="en-US" sz="2600" b="1" dirty="0" smtClean="0"/>
              <a:t>Bottom</a:t>
            </a:r>
            <a:r>
              <a:rPr lang="en-US" sz="2600" b="1" dirty="0"/>
              <a:t>-line: </a:t>
            </a:r>
            <a:r>
              <a:rPr lang="en-US" sz="2600" dirty="0"/>
              <a:t>Both anticholinergic drugs and placebo improve overactive bladder</a:t>
            </a:r>
            <a:r>
              <a:rPr lang="en-US" sz="2600" dirty="0" smtClean="0"/>
              <a:t>, although </a:t>
            </a:r>
            <a:r>
              <a:rPr lang="en-US" sz="2600" dirty="0"/>
              <a:t>medications slightly more (about ½ a trip less to the bathroom/day)</a:t>
            </a:r>
            <a:r>
              <a:rPr lang="en-US" sz="2600" dirty="0" smtClean="0"/>
              <a:t>.</a:t>
            </a:r>
            <a:endParaRPr lang="en-US" sz="2600" dirty="0"/>
          </a:p>
        </p:txBody>
      </p:sp>
      <p:sp>
        <p:nvSpPr>
          <p:cNvPr id="4" name="TextBox 3"/>
          <p:cNvSpPr txBox="1"/>
          <p:nvPr/>
        </p:nvSpPr>
        <p:spPr>
          <a:xfrm>
            <a:off x="0" y="6488668"/>
            <a:ext cx="6324600" cy="369332"/>
          </a:xfrm>
          <a:prstGeom prst="rect">
            <a:avLst/>
          </a:prstGeom>
          <a:noFill/>
        </p:spPr>
        <p:txBody>
          <a:bodyPr wrap="square" rtlCol="0">
            <a:spAutoFit/>
          </a:bodyPr>
          <a:lstStyle/>
          <a:p>
            <a:r>
              <a:rPr lang="en-US" dirty="0" smtClean="0"/>
              <a:t>TFP #54: October 17, 2011.</a:t>
            </a:r>
            <a:endParaRPr lang="en-US" dirty="0"/>
          </a:p>
        </p:txBody>
      </p:sp>
      <p:sp>
        <p:nvSpPr>
          <p:cNvPr id="5" name="Action Button: Home 4">
            <a:hlinkClick r:id="rId3" action="ppaction://hlinksldjump" highlightClick="1"/>
          </p:cNvPr>
          <p:cNvSpPr/>
          <p:nvPr/>
        </p:nvSpPr>
        <p:spPr>
          <a:xfrm>
            <a:off x="8028384" y="6385302"/>
            <a:ext cx="86409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299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90"/>
                </a:solidFill>
              </a:rPr>
              <a:t>OST for BMD: What the </a:t>
            </a:r>
            <a:r>
              <a:rPr lang="en-US" dirty="0" err="1" smtClean="0">
                <a:solidFill>
                  <a:srgbClr val="000090"/>
                </a:solidFill>
              </a:rPr>
              <a:t>Frax</a:t>
            </a:r>
            <a:r>
              <a:rPr lang="en-US" dirty="0" smtClean="0">
                <a:solidFill>
                  <a:srgbClr val="000090"/>
                </a:solidFill>
              </a:rPr>
              <a:t>?</a:t>
            </a:r>
            <a:endParaRPr lang="en-US" dirty="0">
              <a:solidFill>
                <a:srgbClr val="000090"/>
              </a:solidFill>
            </a:endParaRPr>
          </a:p>
        </p:txBody>
      </p:sp>
      <p:sp>
        <p:nvSpPr>
          <p:cNvPr id="3" name="Content Placeholder 2"/>
          <p:cNvSpPr>
            <a:spLocks noGrp="1"/>
          </p:cNvSpPr>
          <p:nvPr>
            <p:ph idx="1"/>
          </p:nvPr>
        </p:nvSpPr>
        <p:spPr>
          <a:xfrm>
            <a:off x="457200" y="1417638"/>
            <a:ext cx="8686800" cy="1992945"/>
          </a:xfrm>
        </p:spPr>
        <p:txBody>
          <a:bodyPr>
            <a:normAutofit lnSpcReduction="10000"/>
          </a:bodyPr>
          <a:lstStyle/>
          <a:p>
            <a:r>
              <a:rPr lang="en-US" sz="3000" dirty="0" smtClean="0"/>
              <a:t>TFP March 21, 2011: OST best tool for needs BMD</a:t>
            </a:r>
          </a:p>
          <a:p>
            <a:r>
              <a:rPr lang="en-US" sz="3000" dirty="0" smtClean="0"/>
              <a:t>626 Australians (age ≥70): FRAX without BMD to OST to identify those at risk for </a:t>
            </a:r>
            <a:r>
              <a:rPr lang="en-US" sz="3000" dirty="0" err="1" smtClean="0"/>
              <a:t>osteo</a:t>
            </a:r>
            <a:r>
              <a:rPr lang="en-US" sz="3000" dirty="0" smtClean="0"/>
              <a:t> (&amp; need BMD)</a:t>
            </a:r>
          </a:p>
          <a:p>
            <a:r>
              <a:rPr lang="en-US" sz="3000" dirty="0" smtClean="0"/>
              <a:t>Percent of missed cases of osteoporosis:   </a:t>
            </a:r>
            <a:endParaRPr lang="en-US" dirty="0" smtClean="0"/>
          </a:p>
        </p:txBody>
      </p:sp>
      <p:sp>
        <p:nvSpPr>
          <p:cNvPr id="4" name="Rectangle 3"/>
          <p:cNvSpPr/>
          <p:nvPr/>
        </p:nvSpPr>
        <p:spPr>
          <a:xfrm>
            <a:off x="2038098" y="6436307"/>
            <a:ext cx="7337148" cy="400110"/>
          </a:xfrm>
          <a:prstGeom prst="rect">
            <a:avLst/>
          </a:prstGeom>
        </p:spPr>
        <p:txBody>
          <a:bodyPr wrap="square">
            <a:spAutoFit/>
          </a:bodyPr>
          <a:lstStyle/>
          <a:p>
            <a:r>
              <a:rPr lang="da-DK" sz="2000" dirty="0"/>
              <a:t>							</a:t>
            </a:r>
            <a:r>
              <a:rPr lang="de-DE" sz="2000" dirty="0" smtClean="0"/>
              <a:t>J </a:t>
            </a:r>
            <a:r>
              <a:rPr lang="de-DE" sz="2000" dirty="0"/>
              <a:t>Am </a:t>
            </a:r>
            <a:r>
              <a:rPr lang="de-DE" sz="2000" dirty="0" err="1"/>
              <a:t>Geriatr</a:t>
            </a:r>
            <a:r>
              <a:rPr lang="de-DE" sz="2000" dirty="0"/>
              <a:t> </a:t>
            </a:r>
            <a:r>
              <a:rPr lang="de-DE" sz="2000" dirty="0" err="1"/>
              <a:t>Soc</a:t>
            </a:r>
            <a:r>
              <a:rPr lang="de-DE" sz="2000" dirty="0"/>
              <a:t> 62:442–446, 2014.</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1225439543"/>
              </p:ext>
            </p:extLst>
          </p:nvPr>
        </p:nvGraphicFramePr>
        <p:xfrm>
          <a:off x="457201" y="3410583"/>
          <a:ext cx="8389155" cy="2042160"/>
        </p:xfrm>
        <a:graphic>
          <a:graphicData uri="http://schemas.openxmlformats.org/drawingml/2006/table">
            <a:tbl>
              <a:tblPr firstRow="1" bandRow="1">
                <a:tableStyleId>{69012ECD-51FC-41F1-AA8D-1B2483CD663E}</a:tableStyleId>
              </a:tblPr>
              <a:tblGrid>
                <a:gridCol w="3225108"/>
                <a:gridCol w="3606265"/>
                <a:gridCol w="1557782"/>
              </a:tblGrid>
              <a:tr h="3708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FRAX</a:t>
                      </a:r>
                      <a:r>
                        <a:rPr lang="en-US" sz="2400" baseline="0" dirty="0" smtClean="0"/>
                        <a:t> </a:t>
                      </a:r>
                      <a:r>
                        <a:rPr lang="en-US" sz="2400" dirty="0" smtClean="0"/>
                        <a:t>(either</a:t>
                      </a:r>
                      <a:r>
                        <a:rPr lang="en-US" sz="2400" baseline="0" dirty="0" smtClean="0"/>
                        <a:t> Hip or Spine)</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OST</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dirty="0" smtClean="0"/>
                        <a:t>Lumbar</a:t>
                      </a:r>
                      <a:r>
                        <a:rPr lang="en-US" sz="2000" baseline="0" dirty="0" smtClean="0"/>
                        <a:t> spine</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12-19%</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9%</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dirty="0" smtClean="0"/>
                        <a:t>Femoral Neck</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8-10%</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6%</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p>
                      <a:r>
                        <a:rPr lang="en-US" sz="2000" dirty="0" smtClean="0"/>
                        <a:t>Total Hip</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6-9%</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6%</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dirty="0" smtClean="0"/>
                        <a:t>Area Under Curve (Any Site)</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sz="2000" dirty="0" smtClean="0"/>
                        <a:t>0.64 – 0.76</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sz="2000" dirty="0" smtClean="0"/>
                        <a:t>0.76-0.82</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bl>
          </a:graphicData>
        </a:graphic>
      </p:graphicFrame>
      <p:sp>
        <p:nvSpPr>
          <p:cNvPr id="6" name="TextBox 5"/>
          <p:cNvSpPr txBox="1"/>
          <p:nvPr/>
        </p:nvSpPr>
        <p:spPr>
          <a:xfrm>
            <a:off x="707131" y="5610563"/>
            <a:ext cx="7979669" cy="553998"/>
          </a:xfrm>
          <a:prstGeom prst="rect">
            <a:avLst/>
          </a:prstGeom>
          <a:noFill/>
        </p:spPr>
        <p:txBody>
          <a:bodyPr wrap="square" rtlCol="0">
            <a:spAutoFit/>
          </a:bodyPr>
          <a:lstStyle/>
          <a:p>
            <a:pPr marL="457200" indent="-457200">
              <a:buFont typeface="Arial"/>
              <a:buChar char="•"/>
            </a:pPr>
            <a:r>
              <a:rPr lang="en-US" sz="3000" dirty="0"/>
              <a:t>Verdict: Still True</a:t>
            </a:r>
            <a:r>
              <a:rPr lang="en-US" sz="3000" dirty="0" smtClean="0"/>
              <a:t>, OST ≥ Any other tool  </a:t>
            </a:r>
            <a:endParaRPr lang="en-US" sz="3000" dirty="0"/>
          </a:p>
        </p:txBody>
      </p:sp>
    </p:spTree>
    <p:extLst>
      <p:ext uri="{BB962C8B-B14F-4D97-AF65-F5344CB8AC3E}">
        <p14:creationId xmlns:p14="http://schemas.microsoft.com/office/powerpoint/2010/main" val="3387347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20762"/>
          </a:xfrm>
        </p:spPr>
        <p:txBody>
          <a:bodyPr>
            <a:normAutofit fontScale="90000"/>
          </a:bodyPr>
          <a:lstStyle/>
          <a:p>
            <a:r>
              <a:rPr lang="en-US" sz="3200" b="1" dirty="0"/>
              <a:t>For patients with acute gout, is colchicine an effective treatment and when would its use be indicated? </a:t>
            </a:r>
            <a:endParaRPr lang="en-US" b="1" dirty="0"/>
          </a:p>
        </p:txBody>
      </p:sp>
      <p:sp>
        <p:nvSpPr>
          <p:cNvPr id="3" name="Content Placeholder 2"/>
          <p:cNvSpPr>
            <a:spLocks noGrp="1"/>
          </p:cNvSpPr>
          <p:nvPr>
            <p:ph idx="1"/>
          </p:nvPr>
        </p:nvSpPr>
        <p:spPr>
          <a:xfrm>
            <a:off x="381000" y="1371600"/>
            <a:ext cx="8435280" cy="4724400"/>
          </a:xfrm>
        </p:spPr>
        <p:txBody>
          <a:bodyPr>
            <a:noAutofit/>
          </a:bodyPr>
          <a:lstStyle/>
          <a:p>
            <a:r>
              <a:rPr lang="en-US" sz="2800" dirty="0"/>
              <a:t>Evidence: Low dose (1.2 + 0.6 at 1 </a:t>
            </a:r>
            <a:r>
              <a:rPr lang="en-US" sz="2800" dirty="0" err="1"/>
              <a:t>hr</a:t>
            </a:r>
            <a:r>
              <a:rPr lang="en-US" sz="2800" dirty="0"/>
              <a:t>) </a:t>
            </a:r>
            <a:r>
              <a:rPr lang="en-US" sz="2800" dirty="0" err="1"/>
              <a:t>vs</a:t>
            </a:r>
            <a:r>
              <a:rPr lang="en-US" sz="2800" dirty="0"/>
              <a:t> Placebo,</a:t>
            </a:r>
          </a:p>
          <a:p>
            <a:pPr lvl="1"/>
            <a:r>
              <a:rPr lang="en-US" sz="2400" dirty="0"/>
              <a:t>50% reduction in pain 38% </a:t>
            </a:r>
            <a:r>
              <a:rPr lang="en-US" sz="2400" dirty="0" err="1"/>
              <a:t>vs</a:t>
            </a:r>
            <a:r>
              <a:rPr lang="en-US" sz="2400" dirty="0"/>
              <a:t> 16% (NNT 5)</a:t>
            </a:r>
          </a:p>
          <a:p>
            <a:pPr lvl="1"/>
            <a:r>
              <a:rPr lang="en-US" sz="2400" dirty="0"/>
              <a:t>High dose no better but more side effects</a:t>
            </a:r>
          </a:p>
          <a:p>
            <a:pPr lvl="1"/>
            <a:r>
              <a:rPr lang="en-US" sz="2400" dirty="0"/>
              <a:t>Diarrhea: High dose NNH 2; Nausea NNH 8 </a:t>
            </a:r>
          </a:p>
          <a:p>
            <a:r>
              <a:rPr lang="en-US" sz="2800" b="1" u="sng" dirty="0"/>
              <a:t>Bottom-line</a:t>
            </a:r>
            <a:r>
              <a:rPr lang="en-US" sz="2800" b="1" dirty="0"/>
              <a:t>: </a:t>
            </a:r>
            <a:r>
              <a:rPr lang="en-US" sz="2800" dirty="0"/>
              <a:t>Colchicine is a reasonable option for the treatment of acute gout, especially in patients in whom NSAIDs are contraindicated. Optimal dosing which balances treatment benefit with potential adverse events still remains to be determined, but low dose is recommended. </a:t>
            </a:r>
          </a:p>
        </p:txBody>
      </p:sp>
      <p:sp>
        <p:nvSpPr>
          <p:cNvPr id="4" name="TextBox 3"/>
          <p:cNvSpPr txBox="1"/>
          <p:nvPr/>
        </p:nvSpPr>
        <p:spPr>
          <a:xfrm>
            <a:off x="0" y="6488668"/>
            <a:ext cx="6248400" cy="369332"/>
          </a:xfrm>
          <a:prstGeom prst="rect">
            <a:avLst/>
          </a:prstGeom>
          <a:noFill/>
        </p:spPr>
        <p:txBody>
          <a:bodyPr wrap="square" rtlCol="0">
            <a:spAutoFit/>
          </a:bodyPr>
          <a:lstStyle/>
          <a:p>
            <a:r>
              <a:rPr lang="en-US" dirty="0"/>
              <a:t>#57 November 29, </a:t>
            </a:r>
            <a:r>
              <a:rPr lang="en-US" dirty="0" smtClean="0"/>
              <a:t>2011.</a:t>
            </a:r>
            <a:endParaRPr lang="en-US" dirty="0"/>
          </a:p>
        </p:txBody>
      </p:sp>
      <p:sp>
        <p:nvSpPr>
          <p:cNvPr id="5" name="Action Button: Home 4">
            <a:hlinkClick r:id="rId2" action="ppaction://hlinksldjump" highlightClick="1"/>
          </p:cNvPr>
          <p:cNvSpPr/>
          <p:nvPr/>
        </p:nvSpPr>
        <p:spPr>
          <a:xfrm>
            <a:off x="8028384" y="6385302"/>
            <a:ext cx="86409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 y="14111"/>
            <a:ext cx="9144000" cy="1325562"/>
          </a:xfrm>
        </p:spPr>
        <p:txBody>
          <a:bodyPr>
            <a:noAutofit/>
          </a:bodyPr>
          <a:lstStyle/>
          <a:p>
            <a:r>
              <a:rPr lang="en-US" sz="3200" b="1" dirty="0" smtClean="0"/>
              <a:t>Can brief intervention (BI) really change alcohol use?</a:t>
            </a:r>
            <a:endParaRPr lang="en-US" sz="3200" b="1" dirty="0"/>
          </a:p>
        </p:txBody>
      </p:sp>
      <p:sp>
        <p:nvSpPr>
          <p:cNvPr id="3" name="Content Placeholder 2"/>
          <p:cNvSpPr>
            <a:spLocks noGrp="1"/>
          </p:cNvSpPr>
          <p:nvPr>
            <p:ph idx="1"/>
          </p:nvPr>
        </p:nvSpPr>
        <p:spPr>
          <a:xfrm>
            <a:off x="304800" y="1219200"/>
            <a:ext cx="8839200" cy="5029200"/>
          </a:xfrm>
        </p:spPr>
        <p:txBody>
          <a:bodyPr>
            <a:normAutofit lnSpcReduction="10000"/>
          </a:bodyPr>
          <a:lstStyle/>
          <a:p>
            <a:r>
              <a:rPr lang="en-US" sz="2600" dirty="0" smtClean="0"/>
              <a:t>Evidence: 2 sys revs </a:t>
            </a:r>
            <a:r>
              <a:rPr lang="en-US" sz="2600" dirty="0"/>
              <a:t>(</a:t>
            </a:r>
            <a:r>
              <a:rPr lang="en-US" sz="2600" dirty="0" smtClean="0"/>
              <a:t>23 </a:t>
            </a:r>
            <a:r>
              <a:rPr lang="en-US" sz="2600" dirty="0"/>
              <a:t>&amp;</a:t>
            </a:r>
            <a:r>
              <a:rPr lang="en-US" sz="2600" dirty="0" smtClean="0"/>
              <a:t> 22 RCTs) BI </a:t>
            </a:r>
            <a:r>
              <a:rPr lang="en-US" sz="2600" dirty="0"/>
              <a:t>in adults (</a:t>
            </a:r>
            <a:r>
              <a:rPr lang="en-US" sz="2600" dirty="0" err="1" smtClean="0"/>
              <a:t>vs</a:t>
            </a:r>
            <a:r>
              <a:rPr lang="en-US" sz="2600" dirty="0" smtClean="0"/>
              <a:t> </a:t>
            </a:r>
            <a:r>
              <a:rPr lang="en-US" sz="2600" dirty="0"/>
              <a:t>control): decreased alcohol by 2.7-3.6 </a:t>
            </a:r>
            <a:r>
              <a:rPr lang="en-US" sz="2600" dirty="0" smtClean="0"/>
              <a:t>drinks/</a:t>
            </a:r>
            <a:r>
              <a:rPr lang="en-US" sz="2600" dirty="0" err="1" smtClean="0"/>
              <a:t>wk</a:t>
            </a:r>
            <a:r>
              <a:rPr lang="en-US" sz="2600" dirty="0" smtClean="0"/>
              <a:t> x12 months</a:t>
            </a:r>
            <a:r>
              <a:rPr lang="en-US" sz="2600" dirty="0"/>
              <a:t> </a:t>
            </a:r>
          </a:p>
          <a:p>
            <a:pPr lvl="1"/>
            <a:r>
              <a:rPr lang="en-US" sz="2200" dirty="0" smtClean="0"/>
              <a:t>Reduce drinking to recommended limit NNT 10 x 12 months</a:t>
            </a:r>
          </a:p>
          <a:p>
            <a:pPr lvl="1"/>
            <a:r>
              <a:rPr lang="en-US" sz="2200" dirty="0" smtClean="0"/>
              <a:t>No diff in mortality, </a:t>
            </a:r>
            <a:r>
              <a:rPr lang="en-US" sz="2200" dirty="0" err="1" smtClean="0"/>
              <a:t>QoL</a:t>
            </a:r>
            <a:r>
              <a:rPr lang="en-US" sz="2200" dirty="0" smtClean="0"/>
              <a:t>, accidents, injuries, liver, healthcare use, </a:t>
            </a:r>
            <a:r>
              <a:rPr lang="en-US" sz="2200" dirty="0" err="1" smtClean="0"/>
              <a:t>etc</a:t>
            </a:r>
            <a:endParaRPr lang="en-US" sz="2200" dirty="0" smtClean="0"/>
          </a:p>
          <a:p>
            <a:pPr lvl="1"/>
            <a:r>
              <a:rPr lang="en-US" sz="2200" dirty="0" smtClean="0"/>
              <a:t>Without screening: 15 min each or ~40 </a:t>
            </a:r>
            <a:r>
              <a:rPr lang="en-US" sz="2200" dirty="0" err="1" smtClean="0"/>
              <a:t>hrs</a:t>
            </a:r>
            <a:r>
              <a:rPr lang="en-US" sz="2200" dirty="0" smtClean="0"/>
              <a:t>/</a:t>
            </a:r>
            <a:r>
              <a:rPr lang="en-US" sz="2200" dirty="0" err="1" smtClean="0"/>
              <a:t>yr</a:t>
            </a:r>
            <a:r>
              <a:rPr lang="en-US" sz="2200" dirty="0" smtClean="0"/>
              <a:t> (if 15% excess drinkers)</a:t>
            </a:r>
          </a:p>
          <a:p>
            <a:pPr lvl="2"/>
            <a:r>
              <a:rPr lang="en-US" sz="1800" dirty="0" smtClean="0"/>
              <a:t>If screening: could be much more time required </a:t>
            </a:r>
          </a:p>
          <a:p>
            <a:r>
              <a:rPr lang="en-US" sz="2600" dirty="0" smtClean="0"/>
              <a:t>RCT not in above reviews: 3562 </a:t>
            </a:r>
            <a:r>
              <a:rPr lang="en-US" sz="2600" dirty="0" err="1" smtClean="0"/>
              <a:t>pts</a:t>
            </a:r>
            <a:r>
              <a:rPr lang="en-US" sz="2600" dirty="0" smtClean="0"/>
              <a:t>, </a:t>
            </a:r>
          </a:p>
          <a:p>
            <a:pPr lvl="1"/>
            <a:r>
              <a:rPr lang="en-US" sz="2200" dirty="0" smtClean="0"/>
              <a:t>3 interventions: pamphlets or 5 min counseling or 20 min: No diff</a:t>
            </a:r>
          </a:p>
          <a:p>
            <a:r>
              <a:rPr lang="en-US" sz="2600" b="1" dirty="0" smtClean="0"/>
              <a:t>Bottom-line: </a:t>
            </a:r>
            <a:r>
              <a:rPr lang="en-US" sz="2600" dirty="0" smtClean="0"/>
              <a:t>Brief intervention reduces drinking to lower risk levels x12 months for 1 in 10 adults with excessive alcohol intake. There is no evidence of corresponding improvement in alcohol related morbidity and mortality.  This could take up to ~40 hours per year for the average-sized practice. </a:t>
            </a:r>
            <a:endParaRPr lang="en-US" sz="2600" dirty="0"/>
          </a:p>
        </p:txBody>
      </p:sp>
      <p:sp>
        <p:nvSpPr>
          <p:cNvPr id="4" name="TextBox 3"/>
          <p:cNvSpPr txBox="1"/>
          <p:nvPr/>
        </p:nvSpPr>
        <p:spPr>
          <a:xfrm>
            <a:off x="0" y="6488668"/>
            <a:ext cx="4648200" cy="369332"/>
          </a:xfrm>
          <a:prstGeom prst="rect">
            <a:avLst/>
          </a:prstGeom>
          <a:noFill/>
        </p:spPr>
        <p:txBody>
          <a:bodyPr wrap="square" rtlCol="0">
            <a:spAutoFit/>
          </a:bodyPr>
          <a:lstStyle/>
          <a:p>
            <a:r>
              <a:rPr lang="en-US" dirty="0" err="1" smtClean="0"/>
              <a:t>Salvalaggio</a:t>
            </a:r>
            <a:r>
              <a:rPr lang="en-US" dirty="0" smtClean="0"/>
              <a:t> &amp; Korownyk</a:t>
            </a:r>
            <a:endParaRPr lang="en-US" dirty="0"/>
          </a:p>
        </p:txBody>
      </p:sp>
      <p:sp>
        <p:nvSpPr>
          <p:cNvPr id="5" name="Action Button: Home 4">
            <a:hlinkClick r:id="rId2" action="ppaction://hlinksldjump" highlightClick="1"/>
          </p:cNvPr>
          <p:cNvSpPr/>
          <p:nvPr/>
        </p:nvSpPr>
        <p:spPr>
          <a:xfrm>
            <a:off x="8028384" y="6385302"/>
            <a:ext cx="86409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044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924800" cy="1143000"/>
          </a:xfrm>
        </p:spPr>
        <p:txBody>
          <a:bodyPr>
            <a:normAutofit fontScale="90000"/>
          </a:bodyPr>
          <a:lstStyle/>
          <a:p>
            <a:r>
              <a:rPr lang="en-US" sz="3600" b="1" dirty="0"/>
              <a:t>What is the optimal regimen for initiating insulin in type 2 diabetes?</a:t>
            </a:r>
          </a:p>
        </p:txBody>
      </p:sp>
      <p:sp>
        <p:nvSpPr>
          <p:cNvPr id="3" name="Content Placeholder 2"/>
          <p:cNvSpPr>
            <a:spLocks noGrp="1"/>
          </p:cNvSpPr>
          <p:nvPr>
            <p:ph idx="1"/>
          </p:nvPr>
        </p:nvSpPr>
        <p:spPr>
          <a:xfrm>
            <a:off x="304800" y="1219200"/>
            <a:ext cx="8686800" cy="5029200"/>
          </a:xfrm>
        </p:spPr>
        <p:txBody>
          <a:bodyPr>
            <a:normAutofit fontScale="92500"/>
          </a:bodyPr>
          <a:lstStyle/>
          <a:p>
            <a:r>
              <a:rPr lang="en-US" dirty="0"/>
              <a:t>Evidence: 4 RCTs (primarily 1 </a:t>
            </a:r>
            <a:r>
              <a:rPr lang="en-US" dirty="0" smtClean="0"/>
              <a:t>of </a:t>
            </a:r>
            <a:r>
              <a:rPr lang="en-US" dirty="0"/>
              <a:t>708 </a:t>
            </a:r>
            <a:r>
              <a:rPr lang="en-US" dirty="0" err="1"/>
              <a:t>pts</a:t>
            </a:r>
            <a:r>
              <a:rPr lang="en-US" dirty="0"/>
              <a:t> x 3 </a:t>
            </a:r>
            <a:r>
              <a:rPr lang="en-US" dirty="0" err="1"/>
              <a:t>yrs</a:t>
            </a:r>
            <a:r>
              <a:rPr lang="en-US" dirty="0"/>
              <a:t>) </a:t>
            </a:r>
          </a:p>
          <a:p>
            <a:pPr lvl="1"/>
            <a:r>
              <a:rPr lang="en-US" dirty="0"/>
              <a:t>A1C similar but basal has less hypo &amp; </a:t>
            </a:r>
            <a:r>
              <a:rPr lang="en-US" dirty="0" err="1"/>
              <a:t>wgt</a:t>
            </a:r>
            <a:r>
              <a:rPr lang="en-US" dirty="0"/>
              <a:t> gain</a:t>
            </a:r>
          </a:p>
          <a:p>
            <a:pPr lvl="1"/>
            <a:r>
              <a:rPr lang="en-US" dirty="0"/>
              <a:t>Family Doctors just as effective with A1c</a:t>
            </a:r>
          </a:p>
          <a:p>
            <a:pPr lvl="1"/>
            <a:r>
              <a:rPr lang="en-US" dirty="0"/>
              <a:t>Basal NPH, 10 units </a:t>
            </a:r>
            <a:r>
              <a:rPr lang="en-US" dirty="0" err="1"/>
              <a:t>qhs</a:t>
            </a:r>
            <a:r>
              <a:rPr lang="en-US" dirty="0"/>
              <a:t>, add 1 unit </a:t>
            </a:r>
            <a:r>
              <a:rPr lang="en-US" dirty="0" err="1"/>
              <a:t>qhs</a:t>
            </a:r>
            <a:r>
              <a:rPr lang="en-US" dirty="0"/>
              <a:t>, until fasting 4-7</a:t>
            </a:r>
          </a:p>
          <a:p>
            <a:r>
              <a:rPr lang="en-US" b="1" dirty="0"/>
              <a:t>Bottom-line</a:t>
            </a:r>
            <a:r>
              <a:rPr lang="en-US" dirty="0"/>
              <a:t>: In type 2 diabetes poorly controlled with oral agents, initiating basal insulin results in similar HbA1c reductions compared to prandial or biphasic insulin and may cause less weight gain and hypoglycemia. Family practitioners who start insulin are as effective as specialists.</a:t>
            </a:r>
          </a:p>
        </p:txBody>
      </p:sp>
      <p:sp>
        <p:nvSpPr>
          <p:cNvPr id="4" name="TextBox 3"/>
          <p:cNvSpPr txBox="1"/>
          <p:nvPr/>
        </p:nvSpPr>
        <p:spPr>
          <a:xfrm>
            <a:off x="0" y="6499554"/>
            <a:ext cx="4876800" cy="369332"/>
          </a:xfrm>
          <a:prstGeom prst="rect">
            <a:avLst/>
          </a:prstGeom>
          <a:noFill/>
        </p:spPr>
        <p:txBody>
          <a:bodyPr wrap="square" rtlCol="0">
            <a:spAutoFit/>
          </a:bodyPr>
          <a:lstStyle/>
          <a:p>
            <a:r>
              <a:rPr lang="en-US" dirty="0"/>
              <a:t>#20 February 16, </a:t>
            </a:r>
            <a:r>
              <a:rPr lang="en-US" dirty="0" smtClean="0"/>
              <a:t>2010. Updated Sept 16, 2013  </a:t>
            </a:r>
            <a:endParaRPr lang="en-US" dirty="0"/>
          </a:p>
        </p:txBody>
      </p:sp>
      <p:sp>
        <p:nvSpPr>
          <p:cNvPr id="5" name="Action Button: Home 4">
            <a:hlinkClick r:id="rId2" action="ppaction://hlinksldjump" highlightClick="1"/>
          </p:cNvPr>
          <p:cNvSpPr/>
          <p:nvPr/>
        </p:nvSpPr>
        <p:spPr>
          <a:xfrm>
            <a:off x="8028384" y="6385302"/>
            <a:ext cx="86409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4397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 y="0"/>
            <a:ext cx="9144000" cy="1143000"/>
          </a:xfrm>
        </p:spPr>
        <p:txBody>
          <a:bodyPr>
            <a:normAutofit fontScale="90000"/>
          </a:bodyPr>
          <a:lstStyle/>
          <a:p>
            <a:r>
              <a:rPr lang="en-US" sz="3600" dirty="0"/>
              <a:t> </a:t>
            </a:r>
            <a:r>
              <a:rPr lang="en-US" sz="3600" b="1" dirty="0"/>
              <a:t>Do omega-3 fatty acid supplements reduce the risk of recurrent CVD in patients with existing CVD? </a:t>
            </a:r>
            <a:endParaRPr lang="en-US" sz="3400" b="1" dirty="0"/>
          </a:p>
        </p:txBody>
      </p:sp>
      <p:sp>
        <p:nvSpPr>
          <p:cNvPr id="3" name="Content Placeholder 2"/>
          <p:cNvSpPr>
            <a:spLocks noGrp="1"/>
          </p:cNvSpPr>
          <p:nvPr>
            <p:ph idx="1"/>
          </p:nvPr>
        </p:nvSpPr>
        <p:spPr>
          <a:xfrm>
            <a:off x="358080" y="1371600"/>
            <a:ext cx="8534400" cy="4343400"/>
          </a:xfrm>
        </p:spPr>
        <p:txBody>
          <a:bodyPr>
            <a:normAutofit lnSpcReduction="10000"/>
          </a:bodyPr>
          <a:lstStyle/>
          <a:p>
            <a:r>
              <a:rPr lang="en-US" dirty="0"/>
              <a:t>Evidence: 3 RCTs (2500-5000): No effect</a:t>
            </a:r>
          </a:p>
          <a:p>
            <a:pPr lvl="1"/>
            <a:r>
              <a:rPr lang="en-US" dirty="0"/>
              <a:t>Meta-analysis (20,000): No effect</a:t>
            </a:r>
          </a:p>
          <a:p>
            <a:pPr lvl="1"/>
            <a:r>
              <a:rPr lang="en-US" dirty="0"/>
              <a:t>RCT </a:t>
            </a:r>
            <a:r>
              <a:rPr lang="en-US" dirty="0" smtClean="0"/>
              <a:t>12,536 </a:t>
            </a:r>
            <a:r>
              <a:rPr lang="en-US" dirty="0"/>
              <a:t>diabetics (60% with CVD): no </a:t>
            </a:r>
            <a:r>
              <a:rPr lang="en-US" dirty="0" smtClean="0"/>
              <a:t>effect</a:t>
            </a:r>
          </a:p>
          <a:p>
            <a:pPr lvl="1"/>
            <a:r>
              <a:rPr lang="en-US" dirty="0" smtClean="0"/>
              <a:t>RCT 12,153 with CVD risk: No effect</a:t>
            </a:r>
            <a:endParaRPr lang="en-US" dirty="0"/>
          </a:p>
          <a:p>
            <a:r>
              <a:rPr lang="en-US" b="1" u="sng" dirty="0"/>
              <a:t>Bottom-line</a:t>
            </a:r>
            <a:r>
              <a:rPr lang="en-US" b="1" dirty="0"/>
              <a:t>: </a:t>
            </a:r>
            <a:r>
              <a:rPr lang="en-US" dirty="0"/>
              <a:t>Although guidelines recommend increased dietary omega-3 consumption, evidence does not support using omega-3 fatty acid supplements to prevent recurrent CVD events in patients with cardiovascular disease. </a:t>
            </a:r>
          </a:p>
        </p:txBody>
      </p:sp>
      <p:sp>
        <p:nvSpPr>
          <p:cNvPr id="4" name="TextBox 3"/>
          <p:cNvSpPr txBox="1"/>
          <p:nvPr/>
        </p:nvSpPr>
        <p:spPr>
          <a:xfrm>
            <a:off x="0" y="6488668"/>
            <a:ext cx="5791200" cy="369332"/>
          </a:xfrm>
          <a:prstGeom prst="rect">
            <a:avLst/>
          </a:prstGeom>
          <a:noFill/>
        </p:spPr>
        <p:txBody>
          <a:bodyPr wrap="square" rtlCol="0">
            <a:spAutoFit/>
          </a:bodyPr>
          <a:lstStyle/>
          <a:p>
            <a:r>
              <a:rPr lang="en-US" dirty="0"/>
              <a:t>#69 July 3, </a:t>
            </a:r>
            <a:r>
              <a:rPr lang="en-US" dirty="0" smtClean="0"/>
              <a:t>2012</a:t>
            </a:r>
            <a:r>
              <a:rPr lang="en-US" dirty="0"/>
              <a:t>. N </a:t>
            </a:r>
            <a:r>
              <a:rPr lang="en-US" dirty="0" err="1"/>
              <a:t>Engl</a:t>
            </a:r>
            <a:r>
              <a:rPr lang="en-US" dirty="0"/>
              <a:t> J Med. </a:t>
            </a:r>
            <a:r>
              <a:rPr lang="en-US" dirty="0" smtClean="0"/>
              <a:t>2013;368:</a:t>
            </a:r>
            <a:r>
              <a:rPr lang="en-US" dirty="0"/>
              <a:t>1800-8.  </a:t>
            </a:r>
          </a:p>
        </p:txBody>
      </p:sp>
      <p:sp>
        <p:nvSpPr>
          <p:cNvPr id="5" name="Action Button: Home 4">
            <a:hlinkClick r:id="rId2" action="ppaction://hlinksldjump" highlightClick="1"/>
          </p:cNvPr>
          <p:cNvSpPr/>
          <p:nvPr/>
        </p:nvSpPr>
        <p:spPr>
          <a:xfrm>
            <a:off x="8028384" y="6385302"/>
            <a:ext cx="86409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101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rmAutofit fontScale="90000"/>
          </a:bodyPr>
          <a:lstStyle/>
          <a:p>
            <a:r>
              <a:rPr lang="en-US" sz="3556" b="1" dirty="0" smtClean="0"/>
              <a:t>Do NSAIDs increase the risk of fractures not healing?</a:t>
            </a:r>
            <a:endParaRPr lang="en-US" b="1" dirty="0"/>
          </a:p>
        </p:txBody>
      </p:sp>
      <p:sp>
        <p:nvSpPr>
          <p:cNvPr id="5" name="Content Placeholder 4"/>
          <p:cNvSpPr>
            <a:spLocks noGrp="1"/>
          </p:cNvSpPr>
          <p:nvPr>
            <p:ph idx="1"/>
          </p:nvPr>
        </p:nvSpPr>
        <p:spPr>
          <a:xfrm>
            <a:off x="381000" y="1447800"/>
            <a:ext cx="8763000" cy="4525963"/>
          </a:xfrm>
        </p:spPr>
        <p:txBody>
          <a:bodyPr>
            <a:noAutofit/>
          </a:bodyPr>
          <a:lstStyle/>
          <a:p>
            <a:pPr>
              <a:spcBef>
                <a:spcPts val="0"/>
              </a:spcBef>
            </a:pPr>
            <a:r>
              <a:rPr lang="en-US" sz="2300" dirty="0" smtClean="0"/>
              <a:t>Evidence:  3 RCTs </a:t>
            </a:r>
          </a:p>
          <a:p>
            <a:pPr lvl="1">
              <a:spcBef>
                <a:spcPts val="0"/>
              </a:spcBef>
            </a:pPr>
            <a:r>
              <a:rPr lang="en-US" sz="1900" dirty="0" smtClean="0"/>
              <a:t>2 adult (140 </a:t>
            </a:r>
            <a:r>
              <a:rPr lang="en-US" sz="1900" dirty="0" err="1" smtClean="0"/>
              <a:t>pts</a:t>
            </a:r>
            <a:r>
              <a:rPr lang="en-US" sz="1900" dirty="0" smtClean="0"/>
              <a:t>) </a:t>
            </a:r>
            <a:r>
              <a:rPr lang="en-US" sz="1900" dirty="0" err="1" smtClean="0"/>
              <a:t>colles</a:t>
            </a:r>
            <a:r>
              <a:rPr lang="en-US" sz="1900" dirty="0" smtClean="0"/>
              <a:t> #, </a:t>
            </a:r>
            <a:r>
              <a:rPr lang="en-US" sz="1900" dirty="0" err="1" smtClean="0"/>
              <a:t>flurbiprofen</a:t>
            </a:r>
            <a:r>
              <a:rPr lang="en-US" sz="1900" dirty="0" smtClean="0"/>
              <a:t> or </a:t>
            </a:r>
            <a:r>
              <a:rPr lang="en-US" sz="1900" dirty="0" err="1" smtClean="0"/>
              <a:t>piroxicam</a:t>
            </a:r>
            <a:r>
              <a:rPr lang="en-US" sz="1900" dirty="0" smtClean="0"/>
              <a:t>: No effect</a:t>
            </a:r>
          </a:p>
          <a:p>
            <a:pPr lvl="1">
              <a:spcBef>
                <a:spcPts val="0"/>
              </a:spcBef>
            </a:pPr>
            <a:r>
              <a:rPr lang="en-US" sz="1900" dirty="0" smtClean="0"/>
              <a:t>1 child (336 </a:t>
            </a:r>
            <a:r>
              <a:rPr lang="en-US" sz="1900" dirty="0" err="1" smtClean="0"/>
              <a:t>pts</a:t>
            </a:r>
            <a:r>
              <a:rPr lang="en-US" sz="1900" dirty="0" smtClean="0"/>
              <a:t>) arm #, ibuprofen: no effect.  </a:t>
            </a:r>
          </a:p>
          <a:p>
            <a:pPr lvl="1">
              <a:spcBef>
                <a:spcPts val="0"/>
              </a:spcBef>
            </a:pPr>
            <a:r>
              <a:rPr lang="en-US" sz="1900" dirty="0" smtClean="0"/>
              <a:t>One quasi-RCT: Less serious injuries or diff surgeries put in “non-NSAID” arm.</a:t>
            </a:r>
          </a:p>
          <a:p>
            <a:pPr>
              <a:spcBef>
                <a:spcPts val="0"/>
              </a:spcBef>
            </a:pPr>
            <a:r>
              <a:rPr lang="en-US" sz="2300" dirty="0" smtClean="0"/>
              <a:t>Case control and cohort: Lots of confounding (e.g. differing injury)</a:t>
            </a:r>
          </a:p>
          <a:p>
            <a:pPr lvl="1">
              <a:spcBef>
                <a:spcPts val="0"/>
              </a:spcBef>
            </a:pPr>
            <a:r>
              <a:rPr lang="en-US" sz="1900" dirty="0" smtClean="0"/>
              <a:t> Opioids also associated with non-union of </a:t>
            </a:r>
            <a:r>
              <a:rPr lang="en-US" sz="1900" dirty="0" err="1" smtClean="0"/>
              <a:t>fruacture</a:t>
            </a:r>
            <a:endParaRPr lang="en-US" sz="1900" dirty="0" smtClean="0"/>
          </a:p>
          <a:p>
            <a:pPr lvl="1">
              <a:spcBef>
                <a:spcPts val="0"/>
              </a:spcBef>
            </a:pPr>
            <a:r>
              <a:rPr lang="en-US" sz="1900" dirty="0" smtClean="0"/>
              <a:t>Non-Union overall is about 1-6%</a:t>
            </a:r>
            <a:endParaRPr lang="en-US" sz="1900" dirty="0"/>
          </a:p>
          <a:p>
            <a:pPr>
              <a:spcBef>
                <a:spcPts val="0"/>
              </a:spcBef>
            </a:pPr>
            <a:r>
              <a:rPr lang="en-US" sz="2300" b="1" dirty="0" smtClean="0"/>
              <a:t>Bottom-line</a:t>
            </a:r>
            <a:r>
              <a:rPr lang="en-US" sz="2300" dirty="0" smtClean="0"/>
              <a:t>: </a:t>
            </a:r>
            <a:r>
              <a:rPr lang="en-CA" sz="2400" dirty="0"/>
              <a:t>Limited RCT data suggest that NSAIDs do not impair fracture healing. Cohort studies associating NSAID use with fracture non-union </a:t>
            </a:r>
            <a:r>
              <a:rPr lang="en-CA" sz="2400" dirty="0" smtClean="0"/>
              <a:t>likely show non</a:t>
            </a:r>
            <a:r>
              <a:rPr lang="en-CA" sz="2400" dirty="0"/>
              <a:t>-healing (and painful) fractures </a:t>
            </a:r>
            <a:r>
              <a:rPr lang="en-CA" sz="2400" dirty="0" smtClean="0"/>
              <a:t>are </a:t>
            </a:r>
            <a:r>
              <a:rPr lang="en-CA" sz="2400" dirty="0"/>
              <a:t>using more analgesics. As NSAIDs provide equivalent or superior acute pain </a:t>
            </a:r>
            <a:r>
              <a:rPr lang="en-CA" sz="2400" dirty="0" smtClean="0"/>
              <a:t>relief, </a:t>
            </a:r>
            <a:r>
              <a:rPr lang="en-CA" sz="2400" dirty="0"/>
              <a:t>patients should not be denied their short-term use in fracture management. </a:t>
            </a:r>
            <a:r>
              <a:rPr lang="en-US" sz="2300" dirty="0" smtClean="0"/>
              <a:t>.     </a:t>
            </a:r>
          </a:p>
          <a:p>
            <a:pPr>
              <a:spcBef>
                <a:spcPts val="0"/>
              </a:spcBef>
            </a:pPr>
            <a:endParaRPr lang="en-US" sz="2200" dirty="0"/>
          </a:p>
        </p:txBody>
      </p:sp>
      <p:sp>
        <p:nvSpPr>
          <p:cNvPr id="6" name="TextBox 5"/>
          <p:cNvSpPr txBox="1"/>
          <p:nvPr/>
        </p:nvSpPr>
        <p:spPr>
          <a:xfrm>
            <a:off x="0" y="6488668"/>
            <a:ext cx="6781800" cy="369332"/>
          </a:xfrm>
          <a:prstGeom prst="rect">
            <a:avLst/>
          </a:prstGeom>
          <a:noFill/>
        </p:spPr>
        <p:txBody>
          <a:bodyPr wrap="square" rtlCol="0">
            <a:spAutoFit/>
          </a:bodyPr>
          <a:lstStyle/>
          <a:p>
            <a:r>
              <a:rPr lang="en-US" i="1" dirty="0" smtClean="0"/>
              <a:t>TFP #114.</a:t>
            </a:r>
            <a:endParaRPr lang="en-US" i="1" dirty="0"/>
          </a:p>
        </p:txBody>
      </p:sp>
      <p:sp>
        <p:nvSpPr>
          <p:cNvPr id="7" name="Action Button: Home 6">
            <a:hlinkClick r:id="rId2" action="ppaction://hlinksldjump" highlightClick="1"/>
          </p:cNvPr>
          <p:cNvSpPr/>
          <p:nvPr/>
        </p:nvSpPr>
        <p:spPr>
          <a:xfrm>
            <a:off x="8028384" y="6385302"/>
            <a:ext cx="86409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25501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063"/>
            <a:ext cx="8458200" cy="1143000"/>
          </a:xfrm>
        </p:spPr>
        <p:txBody>
          <a:bodyPr anchor="ctr">
            <a:normAutofit/>
          </a:bodyPr>
          <a:lstStyle/>
          <a:p>
            <a:r>
              <a:rPr lang="en-US" sz="3200" b="1" dirty="0"/>
              <a:t>Do OTC cough suppressants or Honey improve cough due to URTI in children?</a:t>
            </a:r>
          </a:p>
        </p:txBody>
      </p:sp>
      <p:sp>
        <p:nvSpPr>
          <p:cNvPr id="5" name="Content Placeholder 4"/>
          <p:cNvSpPr>
            <a:spLocks noGrp="1"/>
          </p:cNvSpPr>
          <p:nvPr>
            <p:ph idx="1"/>
          </p:nvPr>
        </p:nvSpPr>
        <p:spPr>
          <a:xfrm>
            <a:off x="228600" y="1371600"/>
            <a:ext cx="8686800" cy="4678363"/>
          </a:xfrm>
        </p:spPr>
        <p:txBody>
          <a:bodyPr>
            <a:noAutofit/>
          </a:bodyPr>
          <a:lstStyle/>
          <a:p>
            <a:r>
              <a:rPr lang="en-US" dirty="0"/>
              <a:t>Evidence: 3 RCTs if Honey, all find the same</a:t>
            </a:r>
          </a:p>
          <a:p>
            <a:pPr lvl="1"/>
            <a:r>
              <a:rPr lang="en-US" dirty="0"/>
              <a:t>At 24 </a:t>
            </a:r>
            <a:r>
              <a:rPr lang="en-US" dirty="0" err="1"/>
              <a:t>hrs</a:t>
            </a:r>
            <a:r>
              <a:rPr lang="en-US" dirty="0"/>
              <a:t>: 59% honey, 45% DM &amp;</a:t>
            </a:r>
            <a:r>
              <a:rPr lang="en-US" dirty="0" smtClean="0"/>
              <a:t> </a:t>
            </a:r>
            <a:r>
              <a:rPr lang="en-US" dirty="0"/>
              <a:t>DPH, 31% no-drug</a:t>
            </a:r>
          </a:p>
          <a:p>
            <a:pPr lvl="1"/>
            <a:r>
              <a:rPr lang="en-US" dirty="0"/>
              <a:t>8 RCTs </a:t>
            </a:r>
            <a:r>
              <a:rPr lang="en-US" dirty="0" smtClean="0"/>
              <a:t>of cough med (616 children): </a:t>
            </a:r>
            <a:r>
              <a:rPr lang="en-US" dirty="0"/>
              <a:t>No effect</a:t>
            </a:r>
          </a:p>
          <a:p>
            <a:pPr lvl="1"/>
            <a:r>
              <a:rPr lang="en-US" dirty="0"/>
              <a:t>Health Canada recommends against OTC cough in &lt;6</a:t>
            </a:r>
          </a:p>
          <a:p>
            <a:r>
              <a:rPr lang="en-US" b="1" dirty="0"/>
              <a:t>Bottom-line</a:t>
            </a:r>
            <a:r>
              <a:rPr lang="en-US" dirty="0"/>
              <a:t>: OTC cough suppressants should not be used in children under 6 and do not appear to be effective in older children. There is insufficient evidence to support the use of honey in acute pediatric cough.</a:t>
            </a:r>
          </a:p>
        </p:txBody>
      </p:sp>
      <p:sp>
        <p:nvSpPr>
          <p:cNvPr id="6" name="TextBox 5"/>
          <p:cNvSpPr txBox="1"/>
          <p:nvPr/>
        </p:nvSpPr>
        <p:spPr>
          <a:xfrm>
            <a:off x="0" y="6488668"/>
            <a:ext cx="7239000" cy="369332"/>
          </a:xfrm>
          <a:prstGeom prst="rect">
            <a:avLst/>
          </a:prstGeom>
          <a:noFill/>
        </p:spPr>
        <p:txBody>
          <a:bodyPr wrap="square" rtlCol="0">
            <a:spAutoFit/>
          </a:bodyPr>
          <a:lstStyle/>
          <a:p>
            <a:r>
              <a:rPr lang="en-US" dirty="0"/>
              <a:t>#24 April 12, </a:t>
            </a:r>
            <a:r>
              <a:rPr lang="en-US" dirty="0" smtClean="0"/>
              <a:t>2010. Updated October 22, 2013</a:t>
            </a:r>
            <a:endParaRPr lang="en-US" dirty="0"/>
          </a:p>
        </p:txBody>
      </p:sp>
      <p:sp>
        <p:nvSpPr>
          <p:cNvPr id="7" name="Action Button: Home 6">
            <a:hlinkClick r:id="rId2" action="ppaction://hlinksldjump" highlightClick="1"/>
          </p:cNvPr>
          <p:cNvSpPr/>
          <p:nvPr/>
        </p:nvSpPr>
        <p:spPr>
          <a:xfrm>
            <a:off x="8028384" y="6385302"/>
            <a:ext cx="86409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448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289"/>
            <a:ext cx="9144000" cy="979311"/>
          </a:xfrm>
        </p:spPr>
        <p:txBody>
          <a:bodyPr>
            <a:normAutofit/>
          </a:bodyPr>
          <a:lstStyle/>
          <a:p>
            <a:r>
              <a:rPr lang="en-US" sz="2600" b="1" dirty="0" smtClean="0"/>
              <a:t>Can statin use impair cognition? </a:t>
            </a:r>
            <a:endParaRPr lang="en-US" sz="2600" dirty="0"/>
          </a:p>
        </p:txBody>
      </p:sp>
      <p:sp>
        <p:nvSpPr>
          <p:cNvPr id="5" name="Content Placeholder 4"/>
          <p:cNvSpPr>
            <a:spLocks noGrp="1"/>
          </p:cNvSpPr>
          <p:nvPr>
            <p:ph idx="1"/>
          </p:nvPr>
        </p:nvSpPr>
        <p:spPr>
          <a:xfrm>
            <a:off x="381000" y="1295400"/>
            <a:ext cx="8763000" cy="4830763"/>
          </a:xfrm>
        </p:spPr>
        <p:txBody>
          <a:bodyPr>
            <a:noAutofit/>
          </a:bodyPr>
          <a:lstStyle/>
          <a:p>
            <a:pPr>
              <a:spcBef>
                <a:spcPts val="0"/>
              </a:spcBef>
            </a:pPr>
            <a:r>
              <a:rPr lang="en-US" sz="2400" dirty="0" smtClean="0"/>
              <a:t>Evidence: 5 sys revs (</a:t>
            </a:r>
            <a:r>
              <a:rPr lang="en-US" sz="2400" dirty="0"/>
              <a:t>19 </a:t>
            </a:r>
            <a:r>
              <a:rPr lang="en-US" sz="2400" dirty="0" smtClean="0"/>
              <a:t>RCT, </a:t>
            </a:r>
            <a:r>
              <a:rPr lang="en-US" sz="2400" dirty="0"/>
              <a:t>26 cohort, 6 case-control, 6 cross-sectional</a:t>
            </a:r>
            <a:r>
              <a:rPr lang="en-US" sz="2400" dirty="0" smtClean="0"/>
              <a:t>): </a:t>
            </a:r>
          </a:p>
          <a:p>
            <a:pPr lvl="1">
              <a:spcBef>
                <a:spcPts val="0"/>
              </a:spcBef>
            </a:pPr>
            <a:r>
              <a:rPr lang="en-US" sz="2000" dirty="0" smtClean="0"/>
              <a:t>Incidence of New Dementia (2 RCTs, 26,340 </a:t>
            </a:r>
            <a:r>
              <a:rPr lang="en-US" sz="2000" dirty="0" err="1" smtClean="0"/>
              <a:t>pts</a:t>
            </a:r>
            <a:r>
              <a:rPr lang="en-US" sz="2000" dirty="0" smtClean="0"/>
              <a:t>): no effect</a:t>
            </a:r>
          </a:p>
          <a:p>
            <a:pPr lvl="1">
              <a:spcBef>
                <a:spcPts val="0"/>
              </a:spcBef>
            </a:pPr>
            <a:r>
              <a:rPr lang="en-US" sz="2000" dirty="0" smtClean="0"/>
              <a:t>Incidence of dementia (observation studies, &gt;4 million): RR 0.87 [0.82-0.92]</a:t>
            </a:r>
          </a:p>
          <a:p>
            <a:pPr lvl="1">
              <a:spcBef>
                <a:spcPts val="0"/>
              </a:spcBef>
            </a:pPr>
            <a:r>
              <a:rPr lang="en-US" sz="2000" dirty="0" smtClean="0"/>
              <a:t>Worsening Dementia (3 RCTs 748 </a:t>
            </a:r>
            <a:r>
              <a:rPr lang="en-US" sz="2000" dirty="0" err="1" smtClean="0"/>
              <a:t>pts</a:t>
            </a:r>
            <a:r>
              <a:rPr lang="en-US" sz="2000" dirty="0" smtClean="0"/>
              <a:t>): No effect (trend for better)</a:t>
            </a:r>
          </a:p>
          <a:p>
            <a:pPr lvl="1">
              <a:spcBef>
                <a:spcPts val="0"/>
              </a:spcBef>
            </a:pPr>
            <a:r>
              <a:rPr lang="en-US" sz="2000" dirty="0" smtClean="0"/>
              <a:t>Post Marketing surveillance: Similar to </a:t>
            </a:r>
            <a:r>
              <a:rPr lang="en-US" sz="2000" dirty="0" err="1" smtClean="0"/>
              <a:t>clopidogrel</a:t>
            </a:r>
            <a:r>
              <a:rPr lang="en-US" sz="2000" dirty="0" smtClean="0"/>
              <a:t> and Losartan</a:t>
            </a:r>
          </a:p>
          <a:p>
            <a:pPr lvl="1">
              <a:spcBef>
                <a:spcPts val="0"/>
              </a:spcBef>
            </a:pPr>
            <a:r>
              <a:rPr lang="en-US" sz="2000" dirty="0" smtClean="0"/>
              <a:t>Performance on cognitive testing: 155 statistical comparisons: 88% no effect, 4.5% statin better, 7.7% statin worse.   </a:t>
            </a:r>
          </a:p>
          <a:p>
            <a:pPr>
              <a:spcBef>
                <a:spcPts val="0"/>
              </a:spcBef>
            </a:pPr>
            <a:r>
              <a:rPr lang="en-US" sz="2400" b="1" dirty="0" smtClean="0"/>
              <a:t>Bottom-line</a:t>
            </a:r>
            <a:r>
              <a:rPr lang="en-US" sz="2400" dirty="0" smtClean="0"/>
              <a:t>: </a:t>
            </a:r>
            <a:r>
              <a:rPr lang="en-US" sz="2400" dirty="0"/>
              <a:t>Available evidence indicates that statins do not prevent, treat or cause cognitive impairment or dementia. The FDA warning seems to be based primarily on case reports that may reflect idiosyncratic short-term “fuzzy” thinking. Decisions to prescribe statins should not be altered. </a:t>
            </a:r>
          </a:p>
        </p:txBody>
      </p:sp>
      <p:sp>
        <p:nvSpPr>
          <p:cNvPr id="6" name="TextBox 5"/>
          <p:cNvSpPr txBox="1"/>
          <p:nvPr/>
        </p:nvSpPr>
        <p:spPr>
          <a:xfrm>
            <a:off x="0" y="6487103"/>
            <a:ext cx="6705600" cy="369332"/>
          </a:xfrm>
          <a:prstGeom prst="rect">
            <a:avLst/>
          </a:prstGeom>
          <a:noFill/>
        </p:spPr>
        <p:txBody>
          <a:bodyPr wrap="square" rtlCol="0">
            <a:spAutoFit/>
          </a:bodyPr>
          <a:lstStyle/>
          <a:p>
            <a:r>
              <a:rPr lang="en-US" dirty="0" smtClean="0"/>
              <a:t>TFP #115: June 9, 2014</a:t>
            </a:r>
            <a:endParaRPr lang="en-US" dirty="0"/>
          </a:p>
        </p:txBody>
      </p:sp>
      <p:sp>
        <p:nvSpPr>
          <p:cNvPr id="7" name="Action Button: Home 6">
            <a:hlinkClick r:id="rId3" action="ppaction://hlinksldjump" highlightClick="1"/>
          </p:cNvPr>
          <p:cNvSpPr/>
          <p:nvPr/>
        </p:nvSpPr>
        <p:spPr>
          <a:xfrm>
            <a:off x="8028384" y="6385302"/>
            <a:ext cx="86409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440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289"/>
            <a:ext cx="9144000" cy="1143000"/>
          </a:xfrm>
        </p:spPr>
        <p:txBody>
          <a:bodyPr>
            <a:noAutofit/>
          </a:bodyPr>
          <a:lstStyle/>
          <a:p>
            <a:r>
              <a:rPr lang="en-US" sz="3600" dirty="0" smtClean="0"/>
              <a:t>How well do steroid shots work for knee OA?</a:t>
            </a:r>
            <a:endParaRPr lang="en-US" sz="3600" dirty="0"/>
          </a:p>
        </p:txBody>
      </p:sp>
      <p:sp>
        <p:nvSpPr>
          <p:cNvPr id="5" name="Content Placeholder 4"/>
          <p:cNvSpPr>
            <a:spLocks noGrp="1"/>
          </p:cNvSpPr>
          <p:nvPr>
            <p:ph idx="1"/>
          </p:nvPr>
        </p:nvSpPr>
        <p:spPr>
          <a:xfrm>
            <a:off x="304800" y="1143000"/>
            <a:ext cx="8763000" cy="4983163"/>
          </a:xfrm>
        </p:spPr>
        <p:txBody>
          <a:bodyPr>
            <a:noAutofit/>
          </a:bodyPr>
          <a:lstStyle/>
          <a:p>
            <a:pPr>
              <a:spcBef>
                <a:spcPts val="0"/>
              </a:spcBef>
            </a:pPr>
            <a:r>
              <a:rPr lang="en-US" sz="2200" dirty="0" smtClean="0"/>
              <a:t>Evidence: 6 sys revs, (5</a:t>
            </a:r>
            <a:r>
              <a:rPr lang="en-US" sz="2200" dirty="0"/>
              <a:t>-13 </a:t>
            </a:r>
            <a:r>
              <a:rPr lang="en-US" sz="2200" dirty="0" smtClean="0"/>
              <a:t>RCTs, </a:t>
            </a:r>
            <a:r>
              <a:rPr lang="en-US" sz="2200" dirty="0"/>
              <a:t>207-648 </a:t>
            </a:r>
            <a:r>
              <a:rPr lang="en-US" sz="2200" dirty="0" err="1" smtClean="0"/>
              <a:t>pts</a:t>
            </a:r>
            <a:r>
              <a:rPr lang="en-US" sz="2200" dirty="0" smtClean="0"/>
              <a:t>). often triamcinolone </a:t>
            </a:r>
            <a:r>
              <a:rPr lang="en-US" sz="2200" dirty="0"/>
              <a:t>20-</a:t>
            </a:r>
            <a:r>
              <a:rPr lang="en-US" sz="2200" dirty="0" smtClean="0"/>
              <a:t>40mg or </a:t>
            </a:r>
            <a:r>
              <a:rPr lang="en-US" sz="2200" dirty="0"/>
              <a:t>methylprednisolone 40-</a:t>
            </a:r>
            <a:r>
              <a:rPr lang="en-US" sz="2200" dirty="0" smtClean="0"/>
              <a:t>120mg). Baseline pain 54 (out of 100)</a:t>
            </a:r>
          </a:p>
          <a:p>
            <a:pPr lvl="1">
              <a:spcBef>
                <a:spcPts val="0"/>
              </a:spcBef>
            </a:pPr>
            <a:r>
              <a:rPr lang="en-US" sz="2100" dirty="0" smtClean="0"/>
              <a:t>Pain reduced: 21-22 points 1 </a:t>
            </a:r>
            <a:r>
              <a:rPr lang="en-US" sz="2100" dirty="0" err="1" smtClean="0"/>
              <a:t>wk</a:t>
            </a:r>
            <a:r>
              <a:rPr lang="en-US" sz="2100" dirty="0" smtClean="0"/>
              <a:t>, 16.5 points 2 </a:t>
            </a:r>
            <a:r>
              <a:rPr lang="en-US" sz="2100" dirty="0" err="1" smtClean="0"/>
              <a:t>wks</a:t>
            </a:r>
            <a:r>
              <a:rPr lang="en-US" sz="2100" dirty="0" smtClean="0"/>
              <a:t>, 7.4 points 3-4 </a:t>
            </a:r>
            <a:r>
              <a:rPr lang="en-US" sz="2100" dirty="0" err="1" smtClean="0"/>
              <a:t>wks</a:t>
            </a:r>
            <a:endParaRPr lang="en-US" sz="2100" dirty="0" smtClean="0"/>
          </a:p>
          <a:p>
            <a:pPr lvl="2">
              <a:spcBef>
                <a:spcPts val="0"/>
              </a:spcBef>
            </a:pPr>
            <a:r>
              <a:rPr lang="en-US" sz="2000" dirty="0" smtClean="0"/>
              <a:t>Average </a:t>
            </a:r>
            <a:r>
              <a:rPr lang="en-US" sz="2000" dirty="0"/>
              <a:t>~15 points better between 1-4 </a:t>
            </a:r>
            <a:r>
              <a:rPr lang="en-US" sz="2000" dirty="0" smtClean="0"/>
              <a:t>weeks, peak at 1.5 weeks</a:t>
            </a:r>
            <a:endParaRPr lang="en-US" sz="2000" dirty="0"/>
          </a:p>
          <a:p>
            <a:pPr lvl="1">
              <a:spcBef>
                <a:spcPts val="0"/>
              </a:spcBef>
            </a:pPr>
            <a:r>
              <a:rPr lang="en-US" sz="2200" dirty="0" smtClean="0"/>
              <a:t>Global improve or </a:t>
            </a:r>
            <a:r>
              <a:rPr lang="en-US" sz="2200" dirty="0"/>
              <a:t>pain reduction target: </a:t>
            </a:r>
            <a:r>
              <a:rPr lang="en-US" sz="2200" dirty="0" smtClean="0"/>
              <a:t>74</a:t>
            </a:r>
            <a:r>
              <a:rPr lang="en-US" sz="2200" dirty="0"/>
              <a:t>-78% </a:t>
            </a:r>
            <a:r>
              <a:rPr lang="en-US" sz="2200" dirty="0" smtClean="0"/>
              <a:t>steroid </a:t>
            </a:r>
            <a:r>
              <a:rPr lang="en-US" sz="2200" dirty="0" err="1" smtClean="0"/>
              <a:t>vs</a:t>
            </a:r>
            <a:r>
              <a:rPr lang="en-US" sz="2200" dirty="0" smtClean="0"/>
              <a:t> </a:t>
            </a:r>
            <a:r>
              <a:rPr lang="en-US" sz="2200" dirty="0"/>
              <a:t>45-54% placebo</a:t>
            </a:r>
            <a:r>
              <a:rPr lang="en-US" sz="2200" dirty="0" smtClean="0"/>
              <a:t>,</a:t>
            </a:r>
            <a:r>
              <a:rPr lang="en-US" sz="2200" dirty="0"/>
              <a:t> </a:t>
            </a:r>
            <a:r>
              <a:rPr lang="en-US" sz="2200" dirty="0" smtClean="0"/>
              <a:t>NNT=3</a:t>
            </a:r>
            <a:r>
              <a:rPr lang="en-US" sz="2200" dirty="0"/>
              <a:t>-</a:t>
            </a:r>
            <a:r>
              <a:rPr lang="en-US" sz="2200" dirty="0" smtClean="0"/>
              <a:t>5</a:t>
            </a:r>
            <a:r>
              <a:rPr lang="en-US" sz="2200" dirty="0"/>
              <a:t> </a:t>
            </a:r>
            <a:r>
              <a:rPr lang="en-US" sz="2200" dirty="0" smtClean="0"/>
              <a:t>at </a:t>
            </a:r>
            <a:r>
              <a:rPr lang="en-US" sz="2200" dirty="0"/>
              <a:t>1-4 weeks</a:t>
            </a:r>
          </a:p>
          <a:p>
            <a:pPr lvl="1">
              <a:spcBef>
                <a:spcPts val="0"/>
              </a:spcBef>
            </a:pPr>
            <a:r>
              <a:rPr lang="en-US" sz="2200" dirty="0" smtClean="0"/>
              <a:t>After week 4, inconsistent results: most favorable was NNT 5 at 16-24 weeks (1 of 3 rev)</a:t>
            </a:r>
          </a:p>
          <a:p>
            <a:pPr lvl="1">
              <a:spcBef>
                <a:spcPts val="0"/>
              </a:spcBef>
            </a:pPr>
            <a:r>
              <a:rPr lang="en-US" sz="2200" dirty="0" smtClean="0"/>
              <a:t>Function and stiffness: no consistent difference</a:t>
            </a:r>
          </a:p>
          <a:p>
            <a:pPr>
              <a:spcBef>
                <a:spcPts val="0"/>
              </a:spcBef>
            </a:pPr>
            <a:r>
              <a:rPr lang="en-US" sz="2400" b="1" dirty="0" smtClean="0"/>
              <a:t>Bottom-line: </a:t>
            </a:r>
            <a:r>
              <a:rPr lang="en-US" sz="2400" dirty="0" smtClean="0"/>
              <a:t>Corticosteroid </a:t>
            </a:r>
            <a:r>
              <a:rPr lang="en-US" sz="2400" dirty="0"/>
              <a:t>knee injections improve osteoarthritis pain ~40% more than placebo &amp;</a:t>
            </a:r>
            <a:r>
              <a:rPr lang="en-US" sz="2400" dirty="0" smtClean="0"/>
              <a:t> </a:t>
            </a:r>
            <a:r>
              <a:rPr lang="en-US" sz="2400" dirty="0"/>
              <a:t>one in every 3-5 patients </a:t>
            </a:r>
            <a:r>
              <a:rPr lang="en-US" sz="2400" dirty="0" smtClean="0"/>
              <a:t>will </a:t>
            </a:r>
            <a:r>
              <a:rPr lang="en-US" sz="2400" dirty="0"/>
              <a:t>have </a:t>
            </a:r>
            <a:r>
              <a:rPr lang="en-US" sz="2400" dirty="0" smtClean="0"/>
              <a:t>global improvement x4 </a:t>
            </a:r>
            <a:r>
              <a:rPr lang="en-US" sz="2400" dirty="0"/>
              <a:t>weeks</a:t>
            </a:r>
            <a:r>
              <a:rPr lang="en-US" sz="2400" dirty="0" smtClean="0"/>
              <a:t>. </a:t>
            </a:r>
            <a:r>
              <a:rPr lang="en-US" sz="2400" dirty="0"/>
              <a:t>Long-term </a:t>
            </a:r>
            <a:r>
              <a:rPr lang="en-US" sz="2400" dirty="0" smtClean="0"/>
              <a:t>uncertain </a:t>
            </a:r>
            <a:r>
              <a:rPr lang="en-US" sz="2400" dirty="0"/>
              <a:t>but serious adverse </a:t>
            </a:r>
            <a:r>
              <a:rPr lang="en-US" sz="2400" dirty="0" smtClean="0"/>
              <a:t>events are very rare (joint </a:t>
            </a:r>
            <a:r>
              <a:rPr lang="en-US" sz="2400" dirty="0"/>
              <a:t>infection </a:t>
            </a:r>
            <a:r>
              <a:rPr lang="en-US" sz="2400" dirty="0" smtClean="0"/>
              <a:t>1 </a:t>
            </a:r>
            <a:r>
              <a:rPr lang="en-US" sz="2400" dirty="0"/>
              <a:t>in &gt;14,000). </a:t>
            </a:r>
          </a:p>
        </p:txBody>
      </p:sp>
      <p:sp>
        <p:nvSpPr>
          <p:cNvPr id="6" name="TextBox 5"/>
          <p:cNvSpPr txBox="1"/>
          <p:nvPr/>
        </p:nvSpPr>
        <p:spPr>
          <a:xfrm>
            <a:off x="0" y="6488668"/>
            <a:ext cx="6629400" cy="369332"/>
          </a:xfrm>
          <a:prstGeom prst="rect">
            <a:avLst/>
          </a:prstGeom>
          <a:noFill/>
        </p:spPr>
        <p:txBody>
          <a:bodyPr wrap="square" rtlCol="0">
            <a:spAutoFit/>
          </a:bodyPr>
          <a:lstStyle/>
          <a:p>
            <a:r>
              <a:rPr lang="en-US" dirty="0" smtClean="0"/>
              <a:t>Jamieson and Allan</a:t>
            </a:r>
            <a:endParaRPr lang="en-US" dirty="0"/>
          </a:p>
        </p:txBody>
      </p:sp>
      <p:sp>
        <p:nvSpPr>
          <p:cNvPr id="7" name="Action Button: Home 6">
            <a:hlinkClick r:id="rId2" action="ppaction://hlinksldjump" highlightClick="1"/>
          </p:cNvPr>
          <p:cNvSpPr/>
          <p:nvPr/>
        </p:nvSpPr>
        <p:spPr>
          <a:xfrm>
            <a:off x="8028384" y="6385302"/>
            <a:ext cx="86409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95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5347"/>
            <a:ext cx="9035716" cy="1143000"/>
          </a:xfrm>
        </p:spPr>
        <p:txBody>
          <a:bodyPr>
            <a:normAutofit fontScale="90000"/>
          </a:bodyPr>
          <a:lstStyle/>
          <a:p>
            <a:r>
              <a:rPr lang="en-US" sz="3600" b="1" dirty="0"/>
              <a:t>When recommending regarding </a:t>
            </a:r>
            <a:r>
              <a:rPr lang="en-US" sz="3600" b="1" dirty="0" smtClean="0"/>
              <a:t>pediatric </a:t>
            </a:r>
            <a:r>
              <a:rPr lang="en-US" sz="3600" b="1" dirty="0"/>
              <a:t>fever treatment, is acetaminophen or ibuprofen superior? </a:t>
            </a:r>
            <a:endParaRPr lang="en-US" b="1" dirty="0"/>
          </a:p>
        </p:txBody>
      </p:sp>
      <p:sp>
        <p:nvSpPr>
          <p:cNvPr id="5" name="Content Placeholder 4"/>
          <p:cNvSpPr>
            <a:spLocks noGrp="1"/>
          </p:cNvSpPr>
          <p:nvPr>
            <p:ph idx="1"/>
          </p:nvPr>
        </p:nvSpPr>
        <p:spPr>
          <a:xfrm>
            <a:off x="304800" y="1371600"/>
            <a:ext cx="8839200" cy="4525963"/>
          </a:xfrm>
        </p:spPr>
        <p:txBody>
          <a:bodyPr>
            <a:noAutofit/>
          </a:bodyPr>
          <a:lstStyle/>
          <a:p>
            <a:r>
              <a:rPr lang="en-US" dirty="0"/>
              <a:t>Evidence: Meta-analysis of 10 trials, </a:t>
            </a:r>
          </a:p>
          <a:p>
            <a:pPr lvl="1"/>
            <a:r>
              <a:rPr lang="en-US" dirty="0"/>
              <a:t>Ibuprofen superior at 2, 4, and 6 hours; NNT 7</a:t>
            </a:r>
          </a:p>
          <a:p>
            <a:pPr lvl="1"/>
            <a:r>
              <a:rPr lang="en-US" dirty="0"/>
              <a:t>RCT: ibuprofen, acetaminophen, or both</a:t>
            </a:r>
          </a:p>
          <a:p>
            <a:pPr lvl="1"/>
            <a:r>
              <a:rPr lang="en-US" dirty="0"/>
              <a:t>combo </a:t>
            </a:r>
            <a:r>
              <a:rPr lang="en-US" dirty="0">
                <a:latin typeface="Wingdings"/>
                <a:ea typeface="Wingdings"/>
                <a:cs typeface="Wingdings"/>
              </a:rPr>
              <a:t></a:t>
            </a:r>
            <a:r>
              <a:rPr lang="en-US" dirty="0"/>
              <a:t> fever in 24 </a:t>
            </a:r>
            <a:r>
              <a:rPr lang="en-US" dirty="0" err="1"/>
              <a:t>hrs</a:t>
            </a:r>
            <a:r>
              <a:rPr lang="en-US" dirty="0"/>
              <a:t> </a:t>
            </a:r>
            <a:r>
              <a:rPr lang="en-US" dirty="0" err="1"/>
              <a:t>vs</a:t>
            </a:r>
            <a:r>
              <a:rPr lang="en-US" dirty="0"/>
              <a:t> </a:t>
            </a:r>
            <a:r>
              <a:rPr lang="en-US" dirty="0" err="1"/>
              <a:t>Aceta</a:t>
            </a:r>
            <a:r>
              <a:rPr lang="en-US" dirty="0"/>
              <a:t> 4.4 </a:t>
            </a:r>
            <a:r>
              <a:rPr lang="en-US" dirty="0" err="1"/>
              <a:t>hrs</a:t>
            </a:r>
            <a:r>
              <a:rPr lang="en-US" dirty="0"/>
              <a:t> more, </a:t>
            </a:r>
            <a:r>
              <a:rPr lang="en-US" dirty="0" err="1"/>
              <a:t>ibu</a:t>
            </a:r>
            <a:r>
              <a:rPr lang="en-US" dirty="0"/>
              <a:t> 2.5</a:t>
            </a:r>
          </a:p>
          <a:p>
            <a:r>
              <a:rPr lang="en-US" dirty="0"/>
              <a:t>Bottom-line: Treatment of </a:t>
            </a:r>
            <a:r>
              <a:rPr lang="en-US" dirty="0" err="1"/>
              <a:t>paediatric</a:t>
            </a:r>
            <a:r>
              <a:rPr lang="en-US" dirty="0"/>
              <a:t> fever is debated and should be discussed with parents/patients. If clinicians are going to recommend a treatment, ibuprofen offers superior fever reduction with no increase in adverse events.</a:t>
            </a:r>
          </a:p>
        </p:txBody>
      </p:sp>
      <p:sp>
        <p:nvSpPr>
          <p:cNvPr id="6" name="TextBox 5"/>
          <p:cNvSpPr txBox="1"/>
          <p:nvPr/>
        </p:nvSpPr>
        <p:spPr>
          <a:xfrm>
            <a:off x="25755" y="6577495"/>
            <a:ext cx="5787709" cy="307777"/>
          </a:xfrm>
          <a:prstGeom prst="rect">
            <a:avLst/>
          </a:prstGeom>
          <a:noFill/>
        </p:spPr>
        <p:txBody>
          <a:bodyPr wrap="square" rtlCol="0">
            <a:spAutoFit/>
          </a:bodyPr>
          <a:lstStyle/>
          <a:p>
            <a:r>
              <a:rPr lang="en-US" sz="1400" dirty="0"/>
              <a:t>#28 June 7, </a:t>
            </a:r>
            <a:r>
              <a:rPr lang="en-US" sz="1400" dirty="0" smtClean="0"/>
              <a:t>2010.  Updated October 24 2013 </a:t>
            </a:r>
            <a:endParaRPr lang="en-US" sz="1400" dirty="0"/>
          </a:p>
        </p:txBody>
      </p:sp>
      <p:sp>
        <p:nvSpPr>
          <p:cNvPr id="7" name="Action Button: Home 6">
            <a:hlinkClick r:id="rId3" action="ppaction://hlinksldjump" highlightClick="1"/>
          </p:cNvPr>
          <p:cNvSpPr/>
          <p:nvPr/>
        </p:nvSpPr>
        <p:spPr>
          <a:xfrm>
            <a:off x="8028384" y="6385302"/>
            <a:ext cx="86409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271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4705"/>
            <a:ext cx="8458200" cy="1143000"/>
          </a:xfrm>
        </p:spPr>
        <p:txBody>
          <a:bodyPr>
            <a:noAutofit/>
          </a:bodyPr>
          <a:lstStyle/>
          <a:p>
            <a:r>
              <a:rPr lang="en-US" sz="3000" b="1" dirty="0"/>
              <a:t>Iron Supplementation in Non-Anemic Women with</a:t>
            </a:r>
            <a:br>
              <a:rPr lang="en-US" sz="3000" b="1" dirty="0"/>
            </a:br>
            <a:r>
              <a:rPr lang="en-US" sz="3000" b="1" dirty="0"/>
              <a:t>Unexplainable </a:t>
            </a:r>
            <a:r>
              <a:rPr lang="en-US" sz="3000" b="1" dirty="0" smtClean="0"/>
              <a:t>Fatigue? </a:t>
            </a:r>
            <a:endParaRPr lang="en-US" sz="3000" b="1" dirty="0"/>
          </a:p>
        </p:txBody>
      </p:sp>
      <p:sp>
        <p:nvSpPr>
          <p:cNvPr id="5" name="Content Placeholder 4"/>
          <p:cNvSpPr>
            <a:spLocks noGrp="1"/>
          </p:cNvSpPr>
          <p:nvPr>
            <p:ph idx="1"/>
          </p:nvPr>
        </p:nvSpPr>
        <p:spPr>
          <a:xfrm>
            <a:off x="381000" y="1447801"/>
            <a:ext cx="8763000" cy="4800599"/>
          </a:xfrm>
        </p:spPr>
        <p:txBody>
          <a:bodyPr>
            <a:noAutofit/>
          </a:bodyPr>
          <a:lstStyle/>
          <a:p>
            <a:r>
              <a:rPr lang="en-US" sz="2400" dirty="0" smtClean="0"/>
              <a:t>Evidence: 3 RCTs (198, 144, 90 women), most serum ferritin &lt;50ug/L, followed 4-12 weeks, 80 mg elemental iron </a:t>
            </a:r>
          </a:p>
          <a:p>
            <a:pPr lvl="1"/>
            <a:r>
              <a:rPr lang="en-US" sz="2200" dirty="0" smtClean="0"/>
              <a:t>Ferrous </a:t>
            </a:r>
            <a:r>
              <a:rPr lang="en-US" sz="2200" dirty="0" err="1" smtClean="0"/>
              <a:t>gluconate</a:t>
            </a:r>
            <a:r>
              <a:rPr lang="en-US" sz="2200" dirty="0" smtClean="0"/>
              <a:t> 300mg has 35mg elemental iron </a:t>
            </a:r>
          </a:p>
          <a:p>
            <a:pPr lvl="1"/>
            <a:r>
              <a:rPr lang="en-US" sz="2200" dirty="0" smtClean="0"/>
              <a:t>Fatigue scores improved 4-10%</a:t>
            </a:r>
          </a:p>
          <a:p>
            <a:pPr lvl="1"/>
            <a:r>
              <a:rPr lang="en-US" sz="2200" dirty="0" smtClean="0"/>
              <a:t>Women with slight or better improvement: 63% </a:t>
            </a:r>
            <a:r>
              <a:rPr lang="en-US" sz="2200" dirty="0" err="1" smtClean="0"/>
              <a:t>vs</a:t>
            </a:r>
            <a:r>
              <a:rPr lang="en-US" sz="2200" dirty="0" smtClean="0"/>
              <a:t> 34%, NNT 4</a:t>
            </a:r>
          </a:p>
          <a:p>
            <a:pPr lvl="1"/>
            <a:r>
              <a:rPr lang="en-US" sz="2200" dirty="0" smtClean="0"/>
              <a:t>AE increased (</a:t>
            </a:r>
            <a:r>
              <a:rPr lang="en-US" sz="2200" dirty="0"/>
              <a:t>21% </a:t>
            </a:r>
            <a:r>
              <a:rPr lang="en-US" sz="2200" dirty="0" err="1" smtClean="0"/>
              <a:t>vs</a:t>
            </a:r>
            <a:r>
              <a:rPr lang="en-US" sz="2200" dirty="0" smtClean="0"/>
              <a:t> </a:t>
            </a:r>
            <a:r>
              <a:rPr lang="en-US" sz="2200" dirty="0"/>
              <a:t>6%; NNH 7) including nausea, </a:t>
            </a:r>
            <a:r>
              <a:rPr lang="en-US" sz="2200" dirty="0" smtClean="0"/>
              <a:t>chills, headache</a:t>
            </a:r>
          </a:p>
          <a:p>
            <a:r>
              <a:rPr lang="en-US" sz="2400" b="1" dirty="0" smtClean="0"/>
              <a:t>Bottom-line</a:t>
            </a:r>
            <a:r>
              <a:rPr lang="en-US" sz="2400" dirty="0" smtClean="0"/>
              <a:t>: </a:t>
            </a:r>
            <a:r>
              <a:rPr lang="en-US" sz="2400" dirty="0"/>
              <a:t>In female non-anemic patients with low ferritin (&lt;50 μg/L) </a:t>
            </a:r>
            <a:r>
              <a:rPr lang="en-US" sz="2400" dirty="0" smtClean="0"/>
              <a:t>who have </a:t>
            </a:r>
            <a:r>
              <a:rPr lang="en-US" sz="2400" dirty="0"/>
              <a:t>unexplained fatigue there is some weak evidence (at high risk of bias) </a:t>
            </a:r>
            <a:r>
              <a:rPr lang="en-US" sz="2400" dirty="0" smtClean="0"/>
              <a:t>of small </a:t>
            </a:r>
            <a:r>
              <a:rPr lang="en-US" sz="2400" dirty="0"/>
              <a:t>benefit from iron supplementation. If real, at best 1 in 4 (to 1 in 10) </a:t>
            </a:r>
            <a:r>
              <a:rPr lang="en-US" sz="2400" dirty="0" smtClean="0"/>
              <a:t>may have </a:t>
            </a:r>
            <a:r>
              <a:rPr lang="en-US" sz="2400" dirty="0"/>
              <a:t>slight improvement in fatigue, with 1 in 7 having adverse events.</a:t>
            </a:r>
          </a:p>
        </p:txBody>
      </p:sp>
      <p:sp>
        <p:nvSpPr>
          <p:cNvPr id="6" name="TextBox 5"/>
          <p:cNvSpPr txBox="1"/>
          <p:nvPr/>
        </p:nvSpPr>
        <p:spPr>
          <a:xfrm>
            <a:off x="0" y="6484056"/>
            <a:ext cx="6858000" cy="369332"/>
          </a:xfrm>
          <a:prstGeom prst="rect">
            <a:avLst/>
          </a:prstGeom>
          <a:noFill/>
        </p:spPr>
        <p:txBody>
          <a:bodyPr wrap="square" rtlCol="0">
            <a:spAutoFit/>
          </a:bodyPr>
          <a:lstStyle/>
          <a:p>
            <a:r>
              <a:rPr lang="en-US" dirty="0" smtClean="0"/>
              <a:t>TFP #79: December 10, 2012.</a:t>
            </a:r>
            <a:endParaRPr lang="en-US" dirty="0"/>
          </a:p>
        </p:txBody>
      </p:sp>
      <p:sp>
        <p:nvSpPr>
          <p:cNvPr id="7" name="Action Button: Home 6">
            <a:hlinkClick r:id="rId2" action="ppaction://hlinksldjump" highlightClick="1"/>
          </p:cNvPr>
          <p:cNvSpPr/>
          <p:nvPr/>
        </p:nvSpPr>
        <p:spPr>
          <a:xfrm>
            <a:off x="8028384" y="6385302"/>
            <a:ext cx="86409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886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Examples of OST</a:t>
            </a:r>
            <a:endParaRPr lang="en-US" dirty="0">
              <a:solidFill>
                <a:srgbClr val="0000FF"/>
              </a:solidFill>
            </a:endParaRPr>
          </a:p>
        </p:txBody>
      </p:sp>
      <p:sp>
        <p:nvSpPr>
          <p:cNvPr id="3" name="Content Placeholder 2"/>
          <p:cNvSpPr>
            <a:spLocks noGrp="1"/>
          </p:cNvSpPr>
          <p:nvPr>
            <p:ph idx="1"/>
          </p:nvPr>
        </p:nvSpPr>
        <p:spPr>
          <a:xfrm>
            <a:off x="457200" y="1600200"/>
            <a:ext cx="8686800" cy="4525963"/>
          </a:xfrm>
        </p:spPr>
        <p:txBody>
          <a:bodyPr>
            <a:normAutofit lnSpcReduction="10000"/>
          </a:bodyPr>
          <a:lstStyle/>
          <a:p>
            <a:pPr lvl="0"/>
            <a:r>
              <a:rPr lang="en-US" b="1" dirty="0" smtClean="0"/>
              <a:t>Weight </a:t>
            </a:r>
            <a:r>
              <a:rPr lang="en-US" b="1" dirty="0"/>
              <a:t>(kg) – Age (years)</a:t>
            </a:r>
            <a:r>
              <a:rPr lang="en-US" dirty="0"/>
              <a:t>.</a:t>
            </a:r>
            <a:endParaRPr lang="en-CA" sz="4400" dirty="0"/>
          </a:p>
          <a:p>
            <a:pPr lvl="1"/>
            <a:r>
              <a:rPr lang="en-US" dirty="0"/>
              <a:t>If &lt;10, increased risk of osteoporosis and BMD is warranted.</a:t>
            </a:r>
            <a:endParaRPr lang="en-CA" sz="4000" dirty="0"/>
          </a:p>
          <a:p>
            <a:r>
              <a:rPr lang="en-US" dirty="0" smtClean="0"/>
              <a:t>55 </a:t>
            </a:r>
            <a:r>
              <a:rPr lang="en-US" dirty="0"/>
              <a:t>year old </a:t>
            </a:r>
            <a:r>
              <a:rPr lang="en-US" dirty="0" smtClean="0"/>
              <a:t>woman who weighs </a:t>
            </a:r>
            <a:r>
              <a:rPr lang="en-US" dirty="0"/>
              <a:t>70 </a:t>
            </a:r>
            <a:r>
              <a:rPr lang="en-US" dirty="0" smtClean="0"/>
              <a:t>kg:</a:t>
            </a:r>
          </a:p>
          <a:p>
            <a:pPr marL="457200" lvl="1" indent="0">
              <a:buNone/>
            </a:pPr>
            <a:r>
              <a:rPr lang="en-US" dirty="0" smtClean="0"/>
              <a:t>OST = 70 – 55 = 15</a:t>
            </a:r>
            <a:r>
              <a:rPr lang="en-US" dirty="0"/>
              <a:t>, </a:t>
            </a:r>
            <a:endParaRPr lang="en-CA" sz="4000" dirty="0"/>
          </a:p>
          <a:p>
            <a:pPr lvl="2"/>
            <a:r>
              <a:rPr lang="en-US" dirty="0"/>
              <a:t>She is low risk for osteoporosis and does not need a BMD.</a:t>
            </a:r>
            <a:endParaRPr lang="en-CA" sz="3600" dirty="0"/>
          </a:p>
          <a:p>
            <a:r>
              <a:rPr lang="en-US" dirty="0"/>
              <a:t>5</a:t>
            </a:r>
            <a:r>
              <a:rPr lang="en-US" dirty="0" smtClean="0"/>
              <a:t>5 year old woman who weighs 55 kg </a:t>
            </a:r>
            <a:endParaRPr lang="en-US" dirty="0"/>
          </a:p>
          <a:p>
            <a:pPr marL="457200" lvl="1" indent="0">
              <a:buNone/>
            </a:pPr>
            <a:r>
              <a:rPr lang="en-US" dirty="0" smtClean="0"/>
              <a:t>OST = 55 – 55 = 0, </a:t>
            </a:r>
          </a:p>
          <a:p>
            <a:pPr marL="1200150" lvl="2" indent="-342900"/>
            <a:r>
              <a:rPr lang="en-US" dirty="0"/>
              <a:t>I</a:t>
            </a:r>
            <a:r>
              <a:rPr lang="en-US" dirty="0" smtClean="0"/>
              <a:t>ncreased risk of osteoporosis. Would benefit from BMD</a:t>
            </a:r>
          </a:p>
        </p:txBody>
      </p:sp>
    </p:spTree>
    <p:extLst>
      <p:ext uri="{BB962C8B-B14F-4D97-AF65-F5344CB8AC3E}">
        <p14:creationId xmlns:p14="http://schemas.microsoft.com/office/powerpoint/2010/main" val="1997998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067800" cy="1143000"/>
          </a:xfrm>
        </p:spPr>
        <p:txBody>
          <a:bodyPr>
            <a:noAutofit/>
          </a:bodyPr>
          <a:lstStyle/>
          <a:p>
            <a:r>
              <a:rPr lang="en-US" sz="2800" b="1" dirty="0" smtClean="0"/>
              <a:t>Can Testosterone supplementation improve </a:t>
            </a:r>
            <a:br>
              <a:rPr lang="en-US" sz="2800" b="1" dirty="0" smtClean="0"/>
            </a:br>
            <a:r>
              <a:rPr lang="en-US" sz="2800" b="1" dirty="0" smtClean="0"/>
              <a:t>“Man-o-pause” symptoms ? </a:t>
            </a:r>
            <a:endParaRPr lang="en-US" sz="2800" b="1" dirty="0"/>
          </a:p>
        </p:txBody>
      </p:sp>
      <p:sp>
        <p:nvSpPr>
          <p:cNvPr id="5" name="Content Placeholder 4"/>
          <p:cNvSpPr>
            <a:spLocks noGrp="1"/>
          </p:cNvSpPr>
          <p:nvPr>
            <p:ph idx="1"/>
          </p:nvPr>
        </p:nvSpPr>
        <p:spPr>
          <a:xfrm>
            <a:off x="457200" y="1371600"/>
            <a:ext cx="8686800" cy="4800600"/>
          </a:xfrm>
        </p:spPr>
        <p:txBody>
          <a:bodyPr>
            <a:noAutofit/>
          </a:bodyPr>
          <a:lstStyle/>
          <a:p>
            <a:r>
              <a:rPr lang="en-US" sz="2400" dirty="0" smtClean="0"/>
              <a:t>Evidence: Meta-analyses + 3 larger trials</a:t>
            </a:r>
          </a:p>
          <a:p>
            <a:pPr lvl="1"/>
            <a:r>
              <a:rPr lang="en-US" sz="2000" dirty="0" smtClean="0"/>
              <a:t>Handgrip SMD=0.30, </a:t>
            </a:r>
            <a:r>
              <a:rPr lang="en-US" sz="2000" dirty="0"/>
              <a:t>total </a:t>
            </a:r>
            <a:r>
              <a:rPr lang="en-US" sz="2000" dirty="0" smtClean="0"/>
              <a:t>body strength SMD</a:t>
            </a:r>
            <a:r>
              <a:rPr lang="en-US" sz="2000" dirty="0"/>
              <a:t>=</a:t>
            </a:r>
            <a:r>
              <a:rPr lang="en-US" sz="2000" dirty="0" smtClean="0"/>
              <a:t>0.54, morning </a:t>
            </a:r>
            <a:r>
              <a:rPr lang="en-US" sz="2000" dirty="0"/>
              <a:t>erections </a:t>
            </a:r>
            <a:r>
              <a:rPr lang="en-US" sz="2000" dirty="0" smtClean="0"/>
              <a:t>SMD</a:t>
            </a:r>
            <a:r>
              <a:rPr lang="en-US" sz="2000" dirty="0"/>
              <a:t>=</a:t>
            </a:r>
            <a:r>
              <a:rPr lang="en-US" sz="2000" dirty="0" smtClean="0"/>
              <a:t>0.65, </a:t>
            </a:r>
            <a:r>
              <a:rPr lang="en-US" sz="2000" dirty="0"/>
              <a:t>libido </a:t>
            </a:r>
            <a:r>
              <a:rPr lang="en-US" sz="2000" dirty="0" smtClean="0"/>
              <a:t>SMD</a:t>
            </a:r>
            <a:r>
              <a:rPr lang="en-US" sz="2000" dirty="0"/>
              <a:t>=</a:t>
            </a:r>
            <a:r>
              <a:rPr lang="en-US" sz="2000" dirty="0" smtClean="0"/>
              <a:t>1.31, </a:t>
            </a:r>
            <a:r>
              <a:rPr lang="en-US" sz="2000" dirty="0"/>
              <a:t>sexual </a:t>
            </a:r>
            <a:r>
              <a:rPr lang="en-US" sz="2000" dirty="0" smtClean="0"/>
              <a:t>satisfaction SMD</a:t>
            </a:r>
            <a:r>
              <a:rPr lang="en-US" sz="2000" dirty="0"/>
              <a:t>≈</a:t>
            </a:r>
            <a:r>
              <a:rPr lang="en-US" sz="2000" dirty="0" smtClean="0"/>
              <a:t>1.2</a:t>
            </a:r>
          </a:p>
          <a:p>
            <a:pPr lvl="1"/>
            <a:r>
              <a:rPr lang="en-US" sz="2000" dirty="0" smtClean="0"/>
              <a:t>CVD OR 1.61 &amp; </a:t>
            </a:r>
            <a:r>
              <a:rPr lang="en-US" sz="2000" dirty="0"/>
              <a:t>prostate (</a:t>
            </a:r>
            <a:r>
              <a:rPr lang="en-US" sz="2000" dirty="0" smtClean="0"/>
              <a:t>increase </a:t>
            </a:r>
            <a:r>
              <a:rPr lang="en-US" sz="2000" dirty="0" err="1" smtClean="0"/>
              <a:t>Sx</a:t>
            </a:r>
            <a:r>
              <a:rPr lang="en-US" sz="2000" dirty="0" smtClean="0"/>
              <a:t> to </a:t>
            </a:r>
            <a:r>
              <a:rPr lang="en-US" sz="2000" dirty="0"/>
              <a:t>cancer] </a:t>
            </a:r>
            <a:r>
              <a:rPr lang="en-US" sz="2000" dirty="0" smtClean="0"/>
              <a:t>OR 1.78</a:t>
            </a:r>
          </a:p>
          <a:p>
            <a:pPr lvl="1"/>
            <a:r>
              <a:rPr lang="en-US" sz="2000" dirty="0" smtClean="0"/>
              <a:t>Most individual RCTs: no consistent change in </a:t>
            </a:r>
            <a:r>
              <a:rPr lang="en-US" sz="2000" dirty="0" err="1" smtClean="0"/>
              <a:t>Px</a:t>
            </a:r>
            <a:r>
              <a:rPr lang="en-US" sz="2000" dirty="0" smtClean="0"/>
              <a:t> function, </a:t>
            </a:r>
            <a:r>
              <a:rPr lang="en-US" sz="2000" dirty="0" err="1" smtClean="0"/>
              <a:t>QoL</a:t>
            </a:r>
            <a:r>
              <a:rPr lang="en-US" sz="2000" dirty="0" smtClean="0"/>
              <a:t>, etc.  </a:t>
            </a:r>
          </a:p>
          <a:p>
            <a:pPr lvl="1"/>
            <a:r>
              <a:rPr lang="en-US" sz="2000" dirty="0" smtClean="0"/>
              <a:t>RCT (209 age ≥65 with mobility issues): strength up ~7%, CVD 22% </a:t>
            </a:r>
            <a:r>
              <a:rPr lang="en-US" sz="2000" dirty="0" err="1" smtClean="0"/>
              <a:t>vs</a:t>
            </a:r>
            <a:r>
              <a:rPr lang="en-US" sz="2000" dirty="0" smtClean="0"/>
              <a:t> 7%</a:t>
            </a:r>
          </a:p>
          <a:p>
            <a:r>
              <a:rPr lang="en-US" sz="2400" b="1" dirty="0" smtClean="0"/>
              <a:t>Bottom-line</a:t>
            </a:r>
            <a:r>
              <a:rPr lang="en-US" sz="2400" dirty="0" smtClean="0"/>
              <a:t>: </a:t>
            </a:r>
            <a:r>
              <a:rPr lang="en-US" sz="2400" dirty="0"/>
              <a:t>: In older men, testosterone increases </a:t>
            </a:r>
            <a:r>
              <a:rPr lang="en-US" sz="2400" dirty="0" smtClean="0"/>
              <a:t>muscle strength </a:t>
            </a:r>
            <a:r>
              <a:rPr lang="en-US" sz="2400" dirty="0"/>
              <a:t>by 7%, with moderate improvements in erectile </a:t>
            </a:r>
            <a:r>
              <a:rPr lang="en-US" sz="2400" dirty="0" smtClean="0"/>
              <a:t>function and </a:t>
            </a:r>
            <a:r>
              <a:rPr lang="en-US" sz="2400" dirty="0"/>
              <a:t>libido. </a:t>
            </a:r>
            <a:r>
              <a:rPr lang="en-US" sz="2400" dirty="0" smtClean="0"/>
              <a:t>It also increases </a:t>
            </a:r>
            <a:r>
              <a:rPr lang="en-US" sz="2400" dirty="0"/>
              <a:t>of adverse events</a:t>
            </a:r>
            <a:r>
              <a:rPr lang="en-US" sz="2400" dirty="0" smtClean="0"/>
              <a:t>, particularly </a:t>
            </a:r>
            <a:r>
              <a:rPr lang="en-US" sz="2400" dirty="0"/>
              <a:t>cardiovascular in those with higher risk. Many </a:t>
            </a:r>
            <a:r>
              <a:rPr lang="en-US" sz="2400" dirty="0" smtClean="0"/>
              <a:t>results are </a:t>
            </a:r>
            <a:r>
              <a:rPr lang="en-US" sz="2400" dirty="0"/>
              <a:t>inconsistent, at high risk of bias, and difficult to quantify in </a:t>
            </a:r>
            <a:r>
              <a:rPr lang="en-US" sz="2400" dirty="0" smtClean="0"/>
              <a:t>real world </a:t>
            </a:r>
            <a:r>
              <a:rPr lang="en-US" sz="2400" dirty="0"/>
              <a:t>application. </a:t>
            </a:r>
          </a:p>
        </p:txBody>
      </p:sp>
      <p:sp>
        <p:nvSpPr>
          <p:cNvPr id="6" name="TextBox 5"/>
          <p:cNvSpPr txBox="1"/>
          <p:nvPr/>
        </p:nvSpPr>
        <p:spPr>
          <a:xfrm>
            <a:off x="0" y="6488668"/>
            <a:ext cx="5410200" cy="369332"/>
          </a:xfrm>
          <a:prstGeom prst="rect">
            <a:avLst/>
          </a:prstGeom>
          <a:noFill/>
        </p:spPr>
        <p:txBody>
          <a:bodyPr wrap="square" rtlCol="0">
            <a:spAutoFit/>
          </a:bodyPr>
          <a:lstStyle/>
          <a:p>
            <a:r>
              <a:rPr lang="en-US" dirty="0" smtClean="0"/>
              <a:t>TFP #112: April 28, 2014.</a:t>
            </a:r>
            <a:endParaRPr lang="en-US" dirty="0"/>
          </a:p>
        </p:txBody>
      </p:sp>
      <p:sp>
        <p:nvSpPr>
          <p:cNvPr id="7" name="Action Button: Home 6">
            <a:hlinkClick r:id="rId2" action="ppaction://hlinksldjump" highlightClick="1"/>
          </p:cNvPr>
          <p:cNvSpPr/>
          <p:nvPr/>
        </p:nvSpPr>
        <p:spPr>
          <a:xfrm>
            <a:off x="8028384" y="6385302"/>
            <a:ext cx="86409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1168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63880" cy="1143000"/>
          </a:xfrm>
        </p:spPr>
        <p:txBody>
          <a:bodyPr>
            <a:noAutofit/>
          </a:bodyPr>
          <a:lstStyle/>
          <a:p>
            <a:r>
              <a:rPr lang="en-US" sz="3000" b="1" dirty="0" smtClean="0"/>
              <a:t>Is there an association between SSRI </a:t>
            </a:r>
            <a:r>
              <a:rPr lang="en-US" sz="3000" b="1" dirty="0"/>
              <a:t>use in early pregnancy and cardiac birth defects (CBD</a:t>
            </a:r>
            <a:r>
              <a:rPr lang="en-US" sz="3000" b="1" dirty="0" smtClean="0"/>
              <a:t>)?</a:t>
            </a:r>
            <a:endParaRPr lang="en-US" sz="3000" b="1" dirty="0"/>
          </a:p>
        </p:txBody>
      </p:sp>
      <p:sp>
        <p:nvSpPr>
          <p:cNvPr id="3" name="Content Placeholder 2"/>
          <p:cNvSpPr>
            <a:spLocks noGrp="1"/>
          </p:cNvSpPr>
          <p:nvPr>
            <p:ph idx="1"/>
          </p:nvPr>
        </p:nvSpPr>
        <p:spPr>
          <a:xfrm>
            <a:off x="304800" y="1219200"/>
            <a:ext cx="8839200" cy="4953000"/>
          </a:xfrm>
        </p:spPr>
        <p:txBody>
          <a:bodyPr>
            <a:noAutofit/>
          </a:bodyPr>
          <a:lstStyle/>
          <a:p>
            <a:r>
              <a:rPr lang="en-US" sz="2400" dirty="0"/>
              <a:t>2 </a:t>
            </a:r>
            <a:r>
              <a:rPr lang="en-US" sz="2400" dirty="0" smtClean="0"/>
              <a:t>Sys REV, 9-13 </a:t>
            </a:r>
            <a:r>
              <a:rPr lang="en-US" sz="2400" dirty="0"/>
              <a:t>studies, </a:t>
            </a:r>
            <a:r>
              <a:rPr lang="en-US" sz="2400" dirty="0" smtClean="0"/>
              <a:t>20 </a:t>
            </a:r>
            <a:r>
              <a:rPr lang="en-US" sz="2400" dirty="0"/>
              <a:t>444 </a:t>
            </a:r>
            <a:r>
              <a:rPr lang="en-US" sz="2400" dirty="0" smtClean="0"/>
              <a:t>-22412 exposures </a:t>
            </a:r>
            <a:endParaRPr lang="en-US" sz="2400" dirty="0"/>
          </a:p>
          <a:p>
            <a:pPr lvl="1"/>
            <a:r>
              <a:rPr lang="en-US" sz="2000" dirty="0" smtClean="0"/>
              <a:t>CBD up, first trimester paroxetine: </a:t>
            </a:r>
            <a:r>
              <a:rPr lang="en-US" sz="2000" dirty="0"/>
              <a:t>RR 1.43 </a:t>
            </a:r>
            <a:r>
              <a:rPr lang="en-US" sz="2000" dirty="0" smtClean="0"/>
              <a:t>(1.08</a:t>
            </a:r>
            <a:r>
              <a:rPr lang="en-US" sz="2000" dirty="0"/>
              <a:t>-</a:t>
            </a:r>
            <a:r>
              <a:rPr lang="en-US" sz="2000" dirty="0" smtClean="0"/>
              <a:t>1.88), </a:t>
            </a:r>
            <a:r>
              <a:rPr lang="en-US" sz="2000" dirty="0"/>
              <a:t>OR 1.44 </a:t>
            </a:r>
            <a:r>
              <a:rPr lang="en-US" sz="2000" dirty="0" smtClean="0"/>
              <a:t>(1.12</a:t>
            </a:r>
            <a:r>
              <a:rPr lang="en-US" sz="2000" dirty="0"/>
              <a:t>-1.86</a:t>
            </a:r>
            <a:r>
              <a:rPr lang="en-US" sz="2000" dirty="0" smtClean="0"/>
              <a:t>)</a:t>
            </a:r>
          </a:p>
          <a:p>
            <a:pPr lvl="1"/>
            <a:r>
              <a:rPr lang="en-US" sz="2000" dirty="0" smtClean="0"/>
              <a:t>Risk </a:t>
            </a:r>
            <a:r>
              <a:rPr lang="en-US" sz="2000" dirty="0"/>
              <a:t>of CBD not statistically significant with other SSRIs:	</a:t>
            </a:r>
          </a:p>
          <a:p>
            <a:pPr lvl="2"/>
            <a:r>
              <a:rPr lang="en-US" sz="2000" dirty="0" smtClean="0"/>
              <a:t>Fluoxetine, Citalopram, Sertraline</a:t>
            </a:r>
            <a:r>
              <a:rPr lang="en-US" sz="2000" dirty="0"/>
              <a:t>	</a:t>
            </a:r>
          </a:p>
          <a:p>
            <a:r>
              <a:rPr lang="en-US" sz="2400" dirty="0"/>
              <a:t>Cohort  46144 pregnant woman on any </a:t>
            </a:r>
            <a:r>
              <a:rPr lang="en-US" sz="2400" dirty="0" smtClean="0"/>
              <a:t>SSRI: </a:t>
            </a:r>
          </a:p>
          <a:p>
            <a:pPr lvl="1"/>
            <a:r>
              <a:rPr lang="en-US" sz="2000" dirty="0" smtClean="0"/>
              <a:t>RR </a:t>
            </a:r>
            <a:r>
              <a:rPr lang="en-US" sz="2000" dirty="0"/>
              <a:t>CBD: 1.29 (CI 1.13-1.38</a:t>
            </a:r>
            <a:r>
              <a:rPr lang="en-US" sz="2000" dirty="0" smtClean="0"/>
              <a:t>) but If restricted </a:t>
            </a:r>
            <a:r>
              <a:rPr lang="en-US" sz="2000" dirty="0"/>
              <a:t>to depression only, no longer statistically significant: </a:t>
            </a:r>
            <a:r>
              <a:rPr lang="en-US" sz="2000" dirty="0" smtClean="0"/>
              <a:t>RR </a:t>
            </a:r>
            <a:r>
              <a:rPr lang="en-US" sz="2000" dirty="0"/>
              <a:t>1.06 (CI 0.96-1.22)</a:t>
            </a:r>
          </a:p>
          <a:p>
            <a:r>
              <a:rPr lang="en-US" sz="2600" b="1" dirty="0" smtClean="0"/>
              <a:t>Bottom-line: </a:t>
            </a:r>
            <a:r>
              <a:rPr lang="en-US" sz="2800" dirty="0"/>
              <a:t>Observational studies demonstrate small increased risk of CBD with paroxetine use in early pregnancy with a number needed to harm of ~200.  Evidence to support this association with other SSRIs is heterogeneous and less convincing. </a:t>
            </a:r>
            <a:endParaRPr lang="en-US" sz="2600" dirty="0"/>
          </a:p>
        </p:txBody>
      </p:sp>
      <p:sp>
        <p:nvSpPr>
          <p:cNvPr id="4" name="TextBox 3"/>
          <p:cNvSpPr txBox="1"/>
          <p:nvPr/>
        </p:nvSpPr>
        <p:spPr>
          <a:xfrm>
            <a:off x="0" y="6488668"/>
            <a:ext cx="5715000" cy="369332"/>
          </a:xfrm>
          <a:prstGeom prst="rect">
            <a:avLst/>
          </a:prstGeom>
          <a:noFill/>
        </p:spPr>
        <p:txBody>
          <a:bodyPr wrap="square" rtlCol="0">
            <a:spAutoFit/>
          </a:bodyPr>
          <a:lstStyle/>
          <a:p>
            <a:r>
              <a:rPr lang="en-US" dirty="0" smtClean="0"/>
              <a:t>Unpublished TFP. </a:t>
            </a:r>
            <a:r>
              <a:rPr lang="en-US" dirty="0" err="1" smtClean="0"/>
              <a:t>Dr</a:t>
            </a:r>
            <a:r>
              <a:rPr lang="en-US" dirty="0" smtClean="0"/>
              <a:t> </a:t>
            </a:r>
            <a:r>
              <a:rPr lang="en-US" dirty="0" err="1" smtClean="0"/>
              <a:t>Korownyk</a:t>
            </a:r>
            <a:r>
              <a:rPr lang="en-US" dirty="0" smtClean="0"/>
              <a:t> and </a:t>
            </a:r>
            <a:r>
              <a:rPr lang="en-US" dirty="0" err="1" smtClean="0"/>
              <a:t>Dr</a:t>
            </a:r>
            <a:r>
              <a:rPr lang="en-US" dirty="0" smtClean="0"/>
              <a:t> </a:t>
            </a:r>
            <a:r>
              <a:rPr lang="en-US" dirty="0" err="1" smtClean="0"/>
              <a:t>Mintzes</a:t>
            </a:r>
            <a:r>
              <a:rPr lang="en-US" dirty="0" smtClean="0"/>
              <a:t> </a:t>
            </a:r>
            <a:endParaRPr lang="en-US" dirty="0"/>
          </a:p>
        </p:txBody>
      </p:sp>
      <p:sp>
        <p:nvSpPr>
          <p:cNvPr id="5" name="Action Button: Home 4">
            <a:hlinkClick r:id="rId2" action="ppaction://hlinksldjump" highlightClick="1"/>
          </p:cNvPr>
          <p:cNvSpPr/>
          <p:nvPr/>
        </p:nvSpPr>
        <p:spPr>
          <a:xfrm>
            <a:off x="8028384" y="6385302"/>
            <a:ext cx="86409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991600" cy="1143000"/>
          </a:xfrm>
        </p:spPr>
        <p:txBody>
          <a:bodyPr>
            <a:noAutofit/>
          </a:bodyPr>
          <a:lstStyle/>
          <a:p>
            <a:r>
              <a:rPr lang="en-US" sz="3600" b="1" dirty="0" err="1"/>
              <a:t>Amoxil</a:t>
            </a:r>
            <a:r>
              <a:rPr lang="en-US" sz="3600" b="1" dirty="0"/>
              <a:t> will help 1 in 4 young kids with AOM?</a:t>
            </a:r>
          </a:p>
        </p:txBody>
      </p:sp>
      <p:sp>
        <p:nvSpPr>
          <p:cNvPr id="5" name="Content Placeholder 4"/>
          <p:cNvSpPr>
            <a:spLocks noGrp="1"/>
          </p:cNvSpPr>
          <p:nvPr>
            <p:ph idx="1"/>
          </p:nvPr>
        </p:nvSpPr>
        <p:spPr>
          <a:xfrm>
            <a:off x="457200" y="1143000"/>
            <a:ext cx="8686800" cy="4876800"/>
          </a:xfrm>
        </p:spPr>
        <p:txBody>
          <a:bodyPr>
            <a:noAutofit/>
          </a:bodyPr>
          <a:lstStyle/>
          <a:p>
            <a:r>
              <a:rPr lang="en-US" sz="2800" dirty="0"/>
              <a:t>Evidence: 2 RCTs &amp; a systematic review.  </a:t>
            </a:r>
          </a:p>
          <a:p>
            <a:pPr lvl="1"/>
            <a:r>
              <a:rPr lang="en-US" sz="2400" dirty="0"/>
              <a:t>Avoid “treatment failure” day 8-12: NNT 3-9</a:t>
            </a:r>
          </a:p>
          <a:p>
            <a:pPr lvl="1"/>
            <a:r>
              <a:rPr lang="en-US" sz="2400" dirty="0"/>
              <a:t>Adverse events up: particularly diarrhea (NNH 5-7)</a:t>
            </a:r>
          </a:p>
          <a:p>
            <a:pPr lvl="1"/>
            <a:r>
              <a:rPr lang="en-US" sz="2400" dirty="0"/>
              <a:t>At 7-14 days, AOM will resolve in approximately 70% untreated children.</a:t>
            </a:r>
          </a:p>
          <a:p>
            <a:pPr lvl="1"/>
            <a:r>
              <a:rPr lang="en-US" sz="2400" dirty="0"/>
              <a:t>Poor Prognostic: Bilateral AOM,</a:t>
            </a:r>
            <a:r>
              <a:rPr lang="en-US" sz="2400" baseline="30000" dirty="0"/>
              <a:t> </a:t>
            </a:r>
            <a:r>
              <a:rPr lang="en-US" sz="2400" dirty="0"/>
              <a:t>age &lt;24 months,</a:t>
            </a:r>
            <a:r>
              <a:rPr lang="en-US" sz="2400" baseline="30000" dirty="0"/>
              <a:t> </a:t>
            </a:r>
            <a:r>
              <a:rPr lang="en-US" sz="2400" dirty="0"/>
              <a:t>exposure to more children (day-care),</a:t>
            </a:r>
            <a:r>
              <a:rPr lang="en-US" sz="2400" baseline="30000" dirty="0"/>
              <a:t> </a:t>
            </a:r>
            <a:r>
              <a:rPr lang="en-US" sz="2400" dirty="0"/>
              <a:t>and more severe symptom scores</a:t>
            </a:r>
          </a:p>
          <a:p>
            <a:r>
              <a:rPr lang="en-US" sz="2800" b="1" dirty="0"/>
              <a:t>Bottom-line</a:t>
            </a:r>
            <a:r>
              <a:rPr lang="en-US" sz="2800" dirty="0"/>
              <a:t>: Although most children will recover from </a:t>
            </a:r>
            <a:r>
              <a:rPr lang="en-US" sz="2800" dirty="0" smtClean="0"/>
              <a:t>AOM without </a:t>
            </a:r>
            <a:r>
              <a:rPr lang="en-US" sz="2800" dirty="0"/>
              <a:t>complications, antibiotics will improve outcomes for 1 in 3 to 1 in 10, depending on outcome and complicating factors. They will cause adverse events, particularly diarrhea, in up to 1 in every 5. </a:t>
            </a:r>
          </a:p>
        </p:txBody>
      </p:sp>
      <p:sp>
        <p:nvSpPr>
          <p:cNvPr id="6" name="TextBox 5"/>
          <p:cNvSpPr txBox="1"/>
          <p:nvPr/>
        </p:nvSpPr>
        <p:spPr>
          <a:xfrm>
            <a:off x="0" y="6477000"/>
            <a:ext cx="6705600" cy="369332"/>
          </a:xfrm>
          <a:prstGeom prst="rect">
            <a:avLst/>
          </a:prstGeom>
          <a:noFill/>
        </p:spPr>
        <p:txBody>
          <a:bodyPr wrap="square" rtlCol="0">
            <a:spAutoFit/>
          </a:bodyPr>
          <a:lstStyle/>
          <a:p>
            <a:r>
              <a:rPr lang="en-US" dirty="0" smtClean="0"/>
              <a:t>TFP #90: May 27, 2013; CFP Volume 59: July 2013.</a:t>
            </a:r>
            <a:endParaRPr lang="en-US" dirty="0"/>
          </a:p>
        </p:txBody>
      </p:sp>
      <p:sp>
        <p:nvSpPr>
          <p:cNvPr id="7" name="Action Button: Home 6">
            <a:hlinkClick r:id="rId2" action="ppaction://hlinksldjump" highlightClick="1"/>
          </p:cNvPr>
          <p:cNvSpPr/>
          <p:nvPr/>
        </p:nvSpPr>
        <p:spPr>
          <a:xfrm>
            <a:off x="8028384" y="6385302"/>
            <a:ext cx="86409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63880" cy="1143000"/>
          </a:xfrm>
        </p:spPr>
        <p:txBody>
          <a:bodyPr>
            <a:normAutofit/>
          </a:bodyPr>
          <a:lstStyle/>
          <a:p>
            <a:r>
              <a:rPr lang="en-US" sz="2600" b="1" dirty="0"/>
              <a:t>Do </a:t>
            </a:r>
            <a:r>
              <a:rPr lang="en-US" sz="2600" b="1" dirty="0" err="1"/>
              <a:t>neuramidase</a:t>
            </a:r>
            <a:r>
              <a:rPr lang="en-US" sz="2600" b="1" dirty="0"/>
              <a:t> inhibitors </a:t>
            </a:r>
            <a:r>
              <a:rPr lang="en-US" sz="2600" b="1" dirty="0" smtClean="0"/>
              <a:t>(</a:t>
            </a:r>
            <a:r>
              <a:rPr lang="en-US" sz="2600" b="1" dirty="0"/>
              <a:t>Tamiflu</a:t>
            </a:r>
            <a:r>
              <a:rPr lang="en-US" sz="2600" b="1" dirty="0" smtClean="0"/>
              <a:t>®</a:t>
            </a:r>
            <a:r>
              <a:rPr lang="en-US" sz="2600" b="1" dirty="0"/>
              <a:t> </a:t>
            </a:r>
            <a:r>
              <a:rPr lang="en-US" sz="2600" b="1" dirty="0" smtClean="0"/>
              <a:t>or </a:t>
            </a:r>
            <a:r>
              <a:rPr lang="en-US" sz="2600" b="1" dirty="0" err="1" smtClean="0"/>
              <a:t>Relenza</a:t>
            </a:r>
            <a:r>
              <a:rPr lang="en-US" sz="2600" b="1" dirty="0"/>
              <a:t>®) improve clinical outcomes in healthy patients with influenza</a:t>
            </a:r>
            <a:r>
              <a:rPr lang="en-US" sz="2600" b="1" dirty="0" smtClean="0"/>
              <a:t>? </a:t>
            </a:r>
            <a:endParaRPr lang="en-US" sz="2600" b="1" dirty="0"/>
          </a:p>
        </p:txBody>
      </p:sp>
      <p:sp>
        <p:nvSpPr>
          <p:cNvPr id="3" name="Content Placeholder 2"/>
          <p:cNvSpPr>
            <a:spLocks noGrp="1"/>
          </p:cNvSpPr>
          <p:nvPr>
            <p:ph idx="1"/>
          </p:nvPr>
        </p:nvSpPr>
        <p:spPr>
          <a:xfrm>
            <a:off x="228600" y="1219200"/>
            <a:ext cx="8915400" cy="4876800"/>
          </a:xfrm>
        </p:spPr>
        <p:txBody>
          <a:bodyPr>
            <a:noAutofit/>
          </a:bodyPr>
          <a:lstStyle/>
          <a:p>
            <a:r>
              <a:rPr lang="en-US" sz="2300" dirty="0" smtClean="0"/>
              <a:t>Evidence: 3 Sys Reviews: including &gt;160,000 unpublished pages </a:t>
            </a:r>
          </a:p>
          <a:p>
            <a:pPr lvl="1"/>
            <a:r>
              <a:rPr lang="en-US" sz="2000" dirty="0"/>
              <a:t>I</a:t>
            </a:r>
            <a:r>
              <a:rPr lang="en-US" sz="2000" dirty="0" smtClean="0"/>
              <a:t>nfluenza </a:t>
            </a:r>
            <a:r>
              <a:rPr lang="en-US" sz="2000" dirty="0" err="1" smtClean="0"/>
              <a:t>Tx</a:t>
            </a:r>
            <a:r>
              <a:rPr lang="en-US" sz="2000" dirty="0" smtClean="0"/>
              <a:t> mostly healthy </a:t>
            </a:r>
            <a:r>
              <a:rPr lang="en-US" sz="2000" dirty="0"/>
              <a:t>adults: </a:t>
            </a:r>
            <a:r>
              <a:rPr lang="en-US" sz="2000" dirty="0" err="1"/>
              <a:t>oseltamivir</a:t>
            </a:r>
            <a:r>
              <a:rPr lang="en-US" sz="2000" dirty="0"/>
              <a:t> (15 RCTs</a:t>
            </a:r>
            <a:r>
              <a:rPr lang="en-US" sz="2000" dirty="0" smtClean="0"/>
              <a:t>), </a:t>
            </a:r>
            <a:r>
              <a:rPr lang="en-US" sz="2000" dirty="0" err="1"/>
              <a:t>zanamivir</a:t>
            </a:r>
            <a:r>
              <a:rPr lang="en-US" sz="2000" dirty="0"/>
              <a:t> (14 RCTs</a:t>
            </a:r>
            <a:r>
              <a:rPr lang="en-US" sz="2000" dirty="0" smtClean="0"/>
              <a:t>)</a:t>
            </a:r>
          </a:p>
          <a:p>
            <a:pPr lvl="2"/>
            <a:r>
              <a:rPr lang="en-US" sz="2000" dirty="0" err="1" smtClean="0"/>
              <a:t>Sx</a:t>
            </a:r>
            <a:r>
              <a:rPr lang="en-US" sz="2000" dirty="0" smtClean="0"/>
              <a:t> improvement reduced by 0.6 </a:t>
            </a:r>
            <a:r>
              <a:rPr lang="en-US" sz="2000" dirty="0"/>
              <a:t>- 0.7 days (~10</a:t>
            </a:r>
            <a:r>
              <a:rPr lang="en-US" sz="2000" dirty="0" smtClean="0"/>
              <a:t>%)</a:t>
            </a:r>
          </a:p>
          <a:p>
            <a:pPr lvl="2"/>
            <a:r>
              <a:rPr lang="en-US" sz="2000" dirty="0" err="1" smtClean="0"/>
              <a:t>Zanamivir</a:t>
            </a:r>
            <a:r>
              <a:rPr lang="en-US" sz="2000" dirty="0" smtClean="0"/>
              <a:t> ≈ “</a:t>
            </a:r>
            <a:r>
              <a:rPr lang="en-US" sz="2000" dirty="0"/>
              <a:t>relief medications” (</a:t>
            </a:r>
            <a:r>
              <a:rPr lang="en-US" sz="2000" dirty="0" smtClean="0"/>
              <a:t>e.g. acetaminophen)</a:t>
            </a:r>
            <a:endParaRPr lang="en-US" sz="2000" dirty="0"/>
          </a:p>
          <a:p>
            <a:pPr lvl="2"/>
            <a:r>
              <a:rPr lang="en-US" sz="2000" dirty="0" smtClean="0"/>
              <a:t>Pneumonia and hospitalization unchanged</a:t>
            </a:r>
          </a:p>
          <a:p>
            <a:pPr lvl="1"/>
            <a:r>
              <a:rPr lang="en-US" sz="2000" dirty="0" smtClean="0"/>
              <a:t>Harm: </a:t>
            </a:r>
            <a:r>
              <a:rPr lang="en-US" sz="2000" dirty="0" err="1"/>
              <a:t>Oseltamivir</a:t>
            </a:r>
            <a:r>
              <a:rPr lang="en-CA" sz="2000" dirty="0"/>
              <a:t> </a:t>
            </a:r>
            <a:r>
              <a:rPr lang="en-CA" sz="2000" dirty="0" smtClean="0"/>
              <a:t>Nausea (NNH 28) vomiting (NNH 22)</a:t>
            </a:r>
          </a:p>
          <a:p>
            <a:pPr lvl="1"/>
            <a:r>
              <a:rPr lang="en-US" sz="2000" dirty="0"/>
              <a:t>Of 26 other systematic reviews, </a:t>
            </a:r>
            <a:r>
              <a:rPr lang="en-US" sz="2000" dirty="0" smtClean="0"/>
              <a:t>COI = 5x likely to report benefit &amp; not report publication bias/low quality of studies</a:t>
            </a:r>
          </a:p>
          <a:p>
            <a:pPr lvl="1"/>
            <a:r>
              <a:rPr lang="en-US" sz="2000" dirty="0"/>
              <a:t>≥</a:t>
            </a:r>
            <a:r>
              <a:rPr lang="en-US" sz="2000" dirty="0" smtClean="0"/>
              <a:t>1999</a:t>
            </a:r>
            <a:r>
              <a:rPr lang="en-US" sz="2000" dirty="0"/>
              <a:t>, </a:t>
            </a:r>
            <a:r>
              <a:rPr lang="en-US" sz="2000" dirty="0" err="1"/>
              <a:t>Oseltamivir</a:t>
            </a:r>
            <a:r>
              <a:rPr lang="en-US" sz="2000" dirty="0"/>
              <a:t> </a:t>
            </a:r>
            <a:r>
              <a:rPr lang="en-US" sz="2000" dirty="0" smtClean="0"/>
              <a:t>&gt;</a:t>
            </a:r>
            <a:r>
              <a:rPr lang="en-US" sz="2000" dirty="0"/>
              <a:t>$18 billion, </a:t>
            </a:r>
            <a:r>
              <a:rPr lang="en-US" sz="2000" dirty="0" smtClean="0"/>
              <a:t>1/2 =governments/company </a:t>
            </a:r>
            <a:r>
              <a:rPr lang="en-US" sz="2000" dirty="0"/>
              <a:t>stockpiling</a:t>
            </a:r>
            <a:r>
              <a:rPr lang="en-CA" sz="2000" dirty="0"/>
              <a:t> </a:t>
            </a:r>
            <a:endParaRPr lang="en-US" sz="2000" dirty="0" smtClean="0"/>
          </a:p>
          <a:p>
            <a:r>
              <a:rPr lang="en-US" sz="2300" b="1" dirty="0" smtClean="0"/>
              <a:t>Bottom-line: </a:t>
            </a:r>
            <a:r>
              <a:rPr lang="en-US" sz="2300" dirty="0"/>
              <a:t>Highly biased, poor quality, mostly unpublished evidence demonstrates that </a:t>
            </a:r>
            <a:r>
              <a:rPr lang="en-US" sz="2300" dirty="0" err="1" smtClean="0"/>
              <a:t>oseltamivir</a:t>
            </a:r>
            <a:r>
              <a:rPr lang="en-US" sz="2300" dirty="0"/>
              <a:t> (Tamiflu®</a:t>
            </a:r>
            <a:r>
              <a:rPr lang="en-US" sz="2300" dirty="0" smtClean="0"/>
              <a:t>) </a:t>
            </a:r>
            <a:r>
              <a:rPr lang="en-US" sz="2300" dirty="0"/>
              <a:t>&amp;</a:t>
            </a:r>
            <a:r>
              <a:rPr lang="en-US" sz="2300" dirty="0" smtClean="0"/>
              <a:t> </a:t>
            </a:r>
            <a:r>
              <a:rPr lang="en-US" sz="2300" dirty="0" err="1"/>
              <a:t>zanamivir</a:t>
            </a:r>
            <a:r>
              <a:rPr lang="en-US" sz="2300" dirty="0"/>
              <a:t> (</a:t>
            </a:r>
            <a:r>
              <a:rPr lang="en-US" sz="2300" dirty="0" err="1"/>
              <a:t>Relenza</a:t>
            </a:r>
            <a:r>
              <a:rPr lang="en-US" sz="2300" dirty="0"/>
              <a:t>®) shorten the duration of influenza symptoms by ~1/2 </a:t>
            </a:r>
            <a:r>
              <a:rPr lang="en-US" sz="2300" dirty="0" smtClean="0"/>
              <a:t>day</a:t>
            </a:r>
            <a:r>
              <a:rPr lang="en-US" sz="2300" dirty="0"/>
              <a:t>. Objectively defined pneumonia or hospitalizations are </a:t>
            </a:r>
            <a:r>
              <a:rPr lang="en-US" sz="2300" dirty="0" smtClean="0"/>
              <a:t>not decreased. </a:t>
            </a:r>
            <a:endParaRPr lang="en-US" sz="2300" dirty="0"/>
          </a:p>
        </p:txBody>
      </p:sp>
      <p:sp>
        <p:nvSpPr>
          <p:cNvPr id="4" name="TextBox 3"/>
          <p:cNvSpPr txBox="1"/>
          <p:nvPr/>
        </p:nvSpPr>
        <p:spPr>
          <a:xfrm>
            <a:off x="0" y="6488668"/>
            <a:ext cx="6019800" cy="369332"/>
          </a:xfrm>
          <a:prstGeom prst="rect">
            <a:avLst/>
          </a:prstGeom>
          <a:noFill/>
        </p:spPr>
        <p:txBody>
          <a:bodyPr wrap="square" rtlCol="0">
            <a:spAutoFit/>
          </a:bodyPr>
          <a:lstStyle/>
          <a:p>
            <a:r>
              <a:rPr lang="en-US" dirty="0" smtClean="0"/>
              <a:t>Korownyk and </a:t>
            </a:r>
            <a:r>
              <a:rPr lang="en-US" dirty="0" err="1" smtClean="0"/>
              <a:t>Kolber</a:t>
            </a:r>
            <a:r>
              <a:rPr lang="en-US" dirty="0" smtClean="0"/>
              <a:t>.</a:t>
            </a:r>
            <a:endParaRPr lang="en-US" dirty="0"/>
          </a:p>
        </p:txBody>
      </p:sp>
      <p:sp>
        <p:nvSpPr>
          <p:cNvPr id="5" name="Action Button: Home 4">
            <a:hlinkClick r:id="rId2" action="ppaction://hlinksldjump" highlightClick="1"/>
          </p:cNvPr>
          <p:cNvSpPr/>
          <p:nvPr/>
        </p:nvSpPr>
        <p:spPr>
          <a:xfrm>
            <a:off x="8028384" y="6385302"/>
            <a:ext cx="86409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lgn="ctr">
              <a:buNone/>
            </a:pPr>
            <a:endParaRPr lang="en-US" sz="7200" b="1" dirty="0" smtClean="0"/>
          </a:p>
          <a:p>
            <a:pPr marL="0" indent="0" algn="ctr">
              <a:buNone/>
            </a:pPr>
            <a:endParaRPr lang="en-US" sz="3600" b="1" dirty="0" smtClean="0"/>
          </a:p>
          <a:p>
            <a:pPr marL="0" indent="0" algn="ctr">
              <a:buNone/>
            </a:pPr>
            <a:r>
              <a:rPr lang="en-US" sz="7200" b="1" dirty="0" smtClean="0"/>
              <a:t>END</a:t>
            </a:r>
            <a:endParaRPr lang="en-US" sz="7200" b="1" dirty="0"/>
          </a:p>
        </p:txBody>
      </p:sp>
    </p:spTree>
    <p:extLst>
      <p:ext uri="{BB962C8B-B14F-4D97-AF65-F5344CB8AC3E}">
        <p14:creationId xmlns:p14="http://schemas.microsoft.com/office/powerpoint/2010/main" val="25721357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Salt: Spice of Life Part 1</a:t>
            </a:r>
            <a:endParaRPr lang="en-US" dirty="0">
              <a:solidFill>
                <a:srgbClr val="0000FF"/>
              </a:solidFill>
            </a:endParaRPr>
          </a:p>
        </p:txBody>
      </p:sp>
      <p:sp>
        <p:nvSpPr>
          <p:cNvPr id="3" name="Content Placeholder 2"/>
          <p:cNvSpPr>
            <a:spLocks noGrp="1"/>
          </p:cNvSpPr>
          <p:nvPr>
            <p:ph idx="1"/>
          </p:nvPr>
        </p:nvSpPr>
        <p:spPr>
          <a:xfrm>
            <a:off x="335761" y="1417638"/>
            <a:ext cx="8808239" cy="5040901"/>
          </a:xfrm>
        </p:spPr>
        <p:txBody>
          <a:bodyPr>
            <a:normAutofit/>
          </a:bodyPr>
          <a:lstStyle/>
          <a:p>
            <a:r>
              <a:rPr lang="en-US" sz="3100" dirty="0" smtClean="0"/>
              <a:t>TFP Feb 13, 2013: Salt intake uncertain importance</a:t>
            </a:r>
          </a:p>
          <a:p>
            <a:r>
              <a:rPr lang="en-US" dirty="0" smtClean="0"/>
              <a:t>Cohort 102,216 people from 18 diverse countries  </a:t>
            </a:r>
          </a:p>
          <a:p>
            <a:pPr lvl="1"/>
            <a:r>
              <a:rPr lang="en-US" dirty="0"/>
              <a:t>S</a:t>
            </a:r>
            <a:r>
              <a:rPr lang="en-US" dirty="0" smtClean="0"/>
              <a:t>ingle a.m. urinary excretion to automated BP</a:t>
            </a:r>
          </a:p>
          <a:p>
            <a:r>
              <a:rPr lang="en-US" dirty="0" smtClean="0"/>
              <a:t>Findings: Non-linear (flattens at low intake)</a:t>
            </a:r>
          </a:p>
          <a:p>
            <a:pPr lvl="1"/>
            <a:r>
              <a:rPr lang="en-US" sz="2600" dirty="0" smtClean="0"/>
              <a:t>BP up 1.46 systolic + 0.54 diastolic/</a:t>
            </a:r>
            <a:r>
              <a:rPr lang="en-US" sz="2600" dirty="0" err="1" smtClean="0"/>
              <a:t>gm</a:t>
            </a:r>
            <a:r>
              <a:rPr lang="en-US" sz="2600" dirty="0" smtClean="0"/>
              <a:t> sodium excretion</a:t>
            </a:r>
          </a:p>
          <a:p>
            <a:pPr lvl="2"/>
            <a:r>
              <a:rPr lang="en-US" dirty="0" smtClean="0"/>
              <a:t>Worse if older, have hypertension, and with more salt</a:t>
            </a:r>
          </a:p>
          <a:p>
            <a:pPr lvl="1"/>
            <a:r>
              <a:rPr lang="en-US" sz="2600" dirty="0" smtClean="0"/>
              <a:t>BP down 0.75 systolic (diastolic ns)/</a:t>
            </a:r>
            <a:r>
              <a:rPr lang="en-US" sz="2600" dirty="0" err="1" smtClean="0"/>
              <a:t>gm</a:t>
            </a:r>
            <a:r>
              <a:rPr lang="en-US" sz="2600" dirty="0" smtClean="0"/>
              <a:t> potassium</a:t>
            </a:r>
          </a:p>
          <a:p>
            <a:r>
              <a:rPr lang="en-US" dirty="0" smtClean="0"/>
              <a:t>Verdict: True: some relationship of sodium &amp; BP</a:t>
            </a:r>
          </a:p>
          <a:p>
            <a:pPr lvl="1"/>
            <a:r>
              <a:rPr lang="en-US" dirty="0" smtClean="0"/>
              <a:t>But who cares: unless impacts outcomes</a:t>
            </a:r>
            <a:endParaRPr lang="en-US" dirty="0"/>
          </a:p>
        </p:txBody>
      </p:sp>
      <p:sp>
        <p:nvSpPr>
          <p:cNvPr id="4" name="Rectangle 3"/>
          <p:cNvSpPr/>
          <p:nvPr/>
        </p:nvSpPr>
        <p:spPr>
          <a:xfrm>
            <a:off x="2320296" y="6458539"/>
            <a:ext cx="6527086" cy="369332"/>
          </a:xfrm>
          <a:prstGeom prst="rect">
            <a:avLst/>
          </a:prstGeom>
        </p:spPr>
        <p:txBody>
          <a:bodyPr wrap="square">
            <a:spAutoFit/>
          </a:bodyPr>
          <a:lstStyle/>
          <a:p>
            <a:r>
              <a:rPr lang="da-DK" dirty="0" smtClean="0"/>
              <a:t>							N </a:t>
            </a:r>
            <a:r>
              <a:rPr lang="da-DK" dirty="0" err="1"/>
              <a:t>Engl</a:t>
            </a:r>
            <a:r>
              <a:rPr lang="da-DK" dirty="0"/>
              <a:t> J Med 2014;371:601-11.</a:t>
            </a:r>
            <a:endParaRPr lang="en-US" dirty="0"/>
          </a:p>
        </p:txBody>
      </p:sp>
    </p:spTree>
    <p:extLst>
      <p:ext uri="{BB962C8B-B14F-4D97-AF65-F5344CB8AC3E}">
        <p14:creationId xmlns:p14="http://schemas.microsoft.com/office/powerpoint/2010/main" val="297499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443"/>
            <a:ext cx="8229600" cy="1143000"/>
          </a:xfrm>
        </p:spPr>
        <p:txBody>
          <a:bodyPr/>
          <a:lstStyle/>
          <a:p>
            <a:r>
              <a:rPr lang="en-US" dirty="0" smtClean="0">
                <a:solidFill>
                  <a:srgbClr val="0000FF"/>
                </a:solidFill>
              </a:rPr>
              <a:t>Salt: Spice of Life Part 2</a:t>
            </a:r>
            <a:endParaRPr lang="en-US" dirty="0">
              <a:solidFill>
                <a:srgbClr val="0000FF"/>
              </a:solidFill>
            </a:endParaRPr>
          </a:p>
        </p:txBody>
      </p:sp>
      <p:sp>
        <p:nvSpPr>
          <p:cNvPr id="3" name="Content Placeholder 2"/>
          <p:cNvSpPr>
            <a:spLocks noGrp="1"/>
          </p:cNvSpPr>
          <p:nvPr>
            <p:ph idx="1"/>
          </p:nvPr>
        </p:nvSpPr>
        <p:spPr>
          <a:xfrm>
            <a:off x="335761" y="1315443"/>
            <a:ext cx="8808239" cy="2976738"/>
          </a:xfrm>
        </p:spPr>
        <p:txBody>
          <a:bodyPr>
            <a:normAutofit/>
          </a:bodyPr>
          <a:lstStyle/>
          <a:p>
            <a:r>
              <a:rPr lang="en-US" sz="3100" dirty="0" smtClean="0"/>
              <a:t>TFP Feb 13, 2013: Salt intake uncertain importance</a:t>
            </a:r>
          </a:p>
          <a:p>
            <a:r>
              <a:rPr lang="en-US" dirty="0" smtClean="0"/>
              <a:t>Cohort 101,945 people from 17 diverse countries  </a:t>
            </a:r>
          </a:p>
          <a:p>
            <a:pPr lvl="1"/>
            <a:r>
              <a:rPr lang="en-US" dirty="0"/>
              <a:t>S</a:t>
            </a:r>
            <a:r>
              <a:rPr lang="en-US" dirty="0" smtClean="0"/>
              <a:t>ingle a.m. urinary excretion to CVD and Death</a:t>
            </a:r>
          </a:p>
          <a:p>
            <a:pPr lvl="1"/>
            <a:r>
              <a:rPr lang="en-US" dirty="0" smtClean="0"/>
              <a:t>3.7 years of follow-up, mean age 51</a:t>
            </a:r>
          </a:p>
          <a:p>
            <a:r>
              <a:rPr lang="en-US" dirty="0" smtClean="0"/>
              <a:t>Findings: CVD outcomes and Death any cause</a:t>
            </a:r>
          </a:p>
        </p:txBody>
      </p:sp>
      <p:sp>
        <p:nvSpPr>
          <p:cNvPr id="4" name="Rectangle 3"/>
          <p:cNvSpPr/>
          <p:nvPr/>
        </p:nvSpPr>
        <p:spPr>
          <a:xfrm>
            <a:off x="2806417" y="6458539"/>
            <a:ext cx="6574120" cy="369332"/>
          </a:xfrm>
          <a:prstGeom prst="rect">
            <a:avLst/>
          </a:prstGeom>
        </p:spPr>
        <p:txBody>
          <a:bodyPr wrap="square">
            <a:spAutoFit/>
          </a:bodyPr>
          <a:lstStyle/>
          <a:p>
            <a:r>
              <a:rPr lang="da-DK" dirty="0"/>
              <a:t>							N </a:t>
            </a:r>
            <a:r>
              <a:rPr lang="da-DK" dirty="0" err="1"/>
              <a:t>Engl</a:t>
            </a:r>
            <a:r>
              <a:rPr lang="da-DK" dirty="0"/>
              <a:t> J Med 2014;371:612-23</a:t>
            </a:r>
            <a:r>
              <a:rPr lang="da-DK" b="1" dirty="0" smtClean="0"/>
              <a:t>.</a:t>
            </a:r>
            <a:endParaRPr lang="da-DK" dirty="0"/>
          </a:p>
        </p:txBody>
      </p:sp>
      <p:sp>
        <p:nvSpPr>
          <p:cNvPr id="5" name="Rectangle 4"/>
          <p:cNvSpPr/>
          <p:nvPr/>
        </p:nvSpPr>
        <p:spPr>
          <a:xfrm>
            <a:off x="457200" y="5927053"/>
            <a:ext cx="6301725" cy="584776"/>
          </a:xfrm>
          <a:prstGeom prst="rect">
            <a:avLst/>
          </a:prstGeom>
        </p:spPr>
        <p:txBody>
          <a:bodyPr wrap="none">
            <a:spAutoFit/>
          </a:bodyPr>
          <a:lstStyle/>
          <a:p>
            <a:pPr marL="457200" indent="-457200">
              <a:buFont typeface="Arial"/>
              <a:buChar char="•"/>
            </a:pPr>
            <a:r>
              <a:rPr lang="en-US" sz="3200" dirty="0"/>
              <a:t>Verdict: True, salt targets too low.  </a:t>
            </a:r>
          </a:p>
        </p:txBody>
      </p:sp>
      <p:graphicFrame>
        <p:nvGraphicFramePr>
          <p:cNvPr id="6" name="Table 5"/>
          <p:cNvGraphicFramePr>
            <a:graphicFrameLocks noGrp="1"/>
          </p:cNvGraphicFramePr>
          <p:nvPr>
            <p:extLst>
              <p:ext uri="{D42A27DB-BD31-4B8C-83A1-F6EECF244321}">
                <p14:modId xmlns:p14="http://schemas.microsoft.com/office/powerpoint/2010/main" val="1693507880"/>
              </p:ext>
            </p:extLst>
          </p:nvPr>
        </p:nvGraphicFramePr>
        <p:xfrm>
          <a:off x="146801" y="4219181"/>
          <a:ext cx="8700580" cy="1707872"/>
        </p:xfrm>
        <a:graphic>
          <a:graphicData uri="http://schemas.openxmlformats.org/drawingml/2006/table">
            <a:tbl>
              <a:tblPr firstRow="1" bandRow="1">
                <a:tableStyleId>{5940675A-B579-460E-94D1-54222C63F5DA}</a:tableStyleId>
              </a:tblPr>
              <a:tblGrid>
                <a:gridCol w="1740116"/>
                <a:gridCol w="1740116"/>
                <a:gridCol w="1740116"/>
                <a:gridCol w="1740116"/>
                <a:gridCol w="1740116"/>
              </a:tblGrid>
              <a:tr h="426968">
                <a:tc>
                  <a:txBody>
                    <a:bodyPr/>
                    <a:lstStyle/>
                    <a:p>
                      <a:r>
                        <a:rPr lang="en-US" b="1" dirty="0" smtClean="0"/>
                        <a:t>Sodium level</a:t>
                      </a:r>
                      <a:endParaRPr lang="en-US" b="1" dirty="0"/>
                    </a:p>
                  </a:txBody>
                  <a:tcPr>
                    <a:solidFill>
                      <a:schemeClr val="tx2">
                        <a:lumMod val="20000"/>
                        <a:lumOff val="80000"/>
                      </a:schemeClr>
                    </a:solidFill>
                  </a:tcPr>
                </a:tc>
                <a:tc>
                  <a:txBody>
                    <a:bodyPr/>
                    <a:lstStyle/>
                    <a:p>
                      <a:pPr algn="ctr"/>
                      <a:r>
                        <a:rPr lang="en-US" b="1" dirty="0" smtClean="0"/>
                        <a:t>&lt;3 </a:t>
                      </a:r>
                      <a:r>
                        <a:rPr lang="en-US" b="1" dirty="0" err="1" smtClean="0"/>
                        <a:t>gm</a:t>
                      </a:r>
                      <a:endParaRPr lang="en-US" b="1" dirty="0"/>
                    </a:p>
                  </a:txBody>
                  <a:tcPr>
                    <a:solidFill>
                      <a:schemeClr val="tx2">
                        <a:lumMod val="20000"/>
                        <a:lumOff val="80000"/>
                      </a:schemeClr>
                    </a:solidFill>
                  </a:tcPr>
                </a:tc>
                <a:tc>
                  <a:txBody>
                    <a:bodyPr/>
                    <a:lstStyle/>
                    <a:p>
                      <a:pPr algn="ctr"/>
                      <a:r>
                        <a:rPr lang="en-US" b="1" dirty="0" smtClean="0"/>
                        <a:t>3-6 </a:t>
                      </a:r>
                      <a:r>
                        <a:rPr lang="en-US" b="1" dirty="0" err="1" smtClean="0"/>
                        <a:t>gm</a:t>
                      </a:r>
                      <a:endParaRPr lang="en-US" b="1" dirty="0"/>
                    </a:p>
                  </a:txBody>
                  <a:tcPr>
                    <a:solidFill>
                      <a:schemeClr val="tx2">
                        <a:lumMod val="20000"/>
                        <a:lumOff val="80000"/>
                      </a:schemeClr>
                    </a:solidFill>
                  </a:tcPr>
                </a:tc>
                <a:tc>
                  <a:txBody>
                    <a:bodyPr/>
                    <a:lstStyle/>
                    <a:p>
                      <a:pPr algn="ctr"/>
                      <a:r>
                        <a:rPr lang="en-US" b="1" dirty="0" smtClean="0"/>
                        <a:t>6-7 </a:t>
                      </a:r>
                      <a:r>
                        <a:rPr lang="en-US" b="1" dirty="0" err="1" smtClean="0"/>
                        <a:t>gm</a:t>
                      </a:r>
                      <a:endParaRPr lang="en-US" b="1" dirty="0"/>
                    </a:p>
                  </a:txBody>
                  <a:tcPr>
                    <a:solidFill>
                      <a:schemeClr val="tx2">
                        <a:lumMod val="20000"/>
                        <a:lumOff val="80000"/>
                      </a:schemeClr>
                    </a:solidFill>
                  </a:tcPr>
                </a:tc>
                <a:tc>
                  <a:txBody>
                    <a:bodyPr/>
                    <a:lstStyle/>
                    <a:p>
                      <a:pPr algn="ctr"/>
                      <a:r>
                        <a:rPr lang="en-US" b="1" dirty="0" smtClean="0"/>
                        <a:t>&gt;7 </a:t>
                      </a:r>
                      <a:r>
                        <a:rPr lang="en-US" b="1" dirty="0" err="1" smtClean="0"/>
                        <a:t>gm</a:t>
                      </a:r>
                      <a:endParaRPr lang="en-US" b="1" dirty="0"/>
                    </a:p>
                  </a:txBody>
                  <a:tcPr>
                    <a:solidFill>
                      <a:schemeClr val="tx2">
                        <a:lumMod val="20000"/>
                        <a:lumOff val="80000"/>
                      </a:schemeClr>
                    </a:solidFill>
                  </a:tcPr>
                </a:tc>
              </a:tr>
              <a:tr h="426968">
                <a:tc>
                  <a:txBody>
                    <a:bodyPr/>
                    <a:lstStyle/>
                    <a:p>
                      <a:r>
                        <a:rPr lang="en-US" dirty="0" smtClean="0"/>
                        <a:t>Odds</a:t>
                      </a:r>
                      <a:r>
                        <a:rPr lang="en-US" baseline="0" dirty="0" smtClean="0"/>
                        <a:t> Ratio</a:t>
                      </a:r>
                      <a:endParaRPr lang="en-US" dirty="0"/>
                    </a:p>
                  </a:txBody>
                  <a:tcPr/>
                </a:tc>
                <a:tc>
                  <a:txBody>
                    <a:bodyPr/>
                    <a:lstStyle/>
                    <a:p>
                      <a:pPr algn="ctr"/>
                      <a:r>
                        <a:rPr lang="en-US" dirty="0" smtClean="0"/>
                        <a:t>1.27 (1.12-1.44)</a:t>
                      </a:r>
                      <a:endParaRPr lang="en-US" dirty="0"/>
                    </a:p>
                  </a:txBody>
                  <a:tcPr/>
                </a:tc>
                <a:tc>
                  <a:txBody>
                    <a:bodyPr/>
                    <a:lstStyle/>
                    <a:p>
                      <a:pPr algn="ctr"/>
                      <a:r>
                        <a:rPr lang="en-US" dirty="0" smtClean="0"/>
                        <a:t>1.0</a:t>
                      </a:r>
                      <a:endParaRPr lang="en-US" dirty="0"/>
                    </a:p>
                  </a:txBody>
                  <a:tcPr/>
                </a:tc>
                <a:tc>
                  <a:txBody>
                    <a:bodyPr/>
                    <a:lstStyle/>
                    <a:p>
                      <a:pPr algn="ctr"/>
                      <a:r>
                        <a:rPr lang="en-US" dirty="0" smtClean="0"/>
                        <a:t>1.05 (0.94-1.17)</a:t>
                      </a:r>
                      <a:endParaRPr lang="en-US" dirty="0"/>
                    </a:p>
                  </a:txBody>
                  <a:tcPr/>
                </a:tc>
                <a:tc>
                  <a:txBody>
                    <a:bodyPr/>
                    <a:lstStyle/>
                    <a:p>
                      <a:pPr algn="ctr"/>
                      <a:r>
                        <a:rPr lang="en-US" dirty="0" smtClean="0"/>
                        <a:t>1.15 (1.02-1.30)</a:t>
                      </a:r>
                      <a:endParaRPr lang="en-US" dirty="0"/>
                    </a:p>
                  </a:txBody>
                  <a:tcPr/>
                </a:tc>
              </a:tr>
              <a:tr h="426968">
                <a:tc>
                  <a:txBody>
                    <a:bodyPr/>
                    <a:lstStyle/>
                    <a:p>
                      <a:r>
                        <a:rPr lang="en-US" b="1" dirty="0" smtClean="0"/>
                        <a:t>Potassium Level</a:t>
                      </a:r>
                      <a:endParaRPr lang="en-US" b="1" dirty="0"/>
                    </a:p>
                  </a:txBody>
                  <a:tcPr>
                    <a:solidFill>
                      <a:srgbClr val="C6D9F1"/>
                    </a:solidFill>
                  </a:tcPr>
                </a:tc>
                <a:tc>
                  <a:txBody>
                    <a:bodyPr/>
                    <a:lstStyle/>
                    <a:p>
                      <a:pPr algn="ctr"/>
                      <a:r>
                        <a:rPr lang="en-US" b="1" dirty="0" smtClean="0"/>
                        <a:t>&lt;1.5 </a:t>
                      </a:r>
                      <a:r>
                        <a:rPr lang="en-US" b="1" dirty="0" err="1" smtClean="0"/>
                        <a:t>gm</a:t>
                      </a:r>
                      <a:endParaRPr lang="en-US" b="1" dirty="0"/>
                    </a:p>
                  </a:txBody>
                  <a:tcPr>
                    <a:solidFill>
                      <a:srgbClr val="C6D9F1"/>
                    </a:solidFill>
                  </a:tcPr>
                </a:tc>
                <a:tc gridSpan="2">
                  <a:txBody>
                    <a:bodyPr/>
                    <a:lstStyle/>
                    <a:p>
                      <a:pPr algn="ctr"/>
                      <a:r>
                        <a:rPr lang="en-US" b="1" dirty="0" smtClean="0"/>
                        <a:t>1.5 –</a:t>
                      </a:r>
                      <a:r>
                        <a:rPr lang="en-US" b="1" baseline="0" dirty="0" smtClean="0"/>
                        <a:t> 3 </a:t>
                      </a:r>
                      <a:r>
                        <a:rPr lang="en-US" b="1" baseline="0" dirty="0" err="1" smtClean="0"/>
                        <a:t>gm</a:t>
                      </a:r>
                      <a:endParaRPr lang="en-US" b="1" dirty="0"/>
                    </a:p>
                  </a:txBody>
                  <a:tcPr>
                    <a:solidFill>
                      <a:srgbClr val="C6D9F1"/>
                    </a:solidFill>
                  </a:tcPr>
                </a:tc>
                <a:tc hMerge="1">
                  <a:txBody>
                    <a:bodyPr/>
                    <a:lstStyle/>
                    <a:p>
                      <a:endParaRPr lang="en-US" dirty="0"/>
                    </a:p>
                  </a:txBody>
                  <a:tcPr>
                    <a:solidFill>
                      <a:srgbClr val="C6D9F1"/>
                    </a:solidFill>
                  </a:tcPr>
                </a:tc>
                <a:tc>
                  <a:txBody>
                    <a:bodyPr/>
                    <a:lstStyle/>
                    <a:p>
                      <a:pPr algn="ctr"/>
                      <a:r>
                        <a:rPr lang="en-US" b="1" dirty="0" smtClean="0"/>
                        <a:t>&gt;3 </a:t>
                      </a:r>
                      <a:r>
                        <a:rPr lang="en-US" b="1" dirty="0" err="1" smtClean="0"/>
                        <a:t>gm</a:t>
                      </a:r>
                      <a:endParaRPr lang="en-US" b="1" dirty="0"/>
                    </a:p>
                  </a:txBody>
                  <a:tcPr>
                    <a:solidFill>
                      <a:srgbClr val="C6D9F1"/>
                    </a:solidFill>
                  </a:tcPr>
                </a:tc>
              </a:tr>
              <a:tr h="426968">
                <a:tc>
                  <a:txBody>
                    <a:bodyPr/>
                    <a:lstStyle/>
                    <a:p>
                      <a:r>
                        <a:rPr lang="en-US" dirty="0" smtClean="0"/>
                        <a:t>Odds Ratio</a:t>
                      </a:r>
                      <a:endParaRPr lang="en-US" dirty="0"/>
                    </a:p>
                  </a:txBody>
                  <a:tcPr/>
                </a:tc>
                <a:tc>
                  <a:txBody>
                    <a:bodyPr/>
                    <a:lstStyle/>
                    <a:p>
                      <a:pPr algn="ctr"/>
                      <a:r>
                        <a:rPr lang="en-US" dirty="0" smtClean="0"/>
                        <a:t>1.0</a:t>
                      </a:r>
                      <a:endParaRPr lang="en-US" dirty="0"/>
                    </a:p>
                  </a:txBody>
                  <a:tcPr/>
                </a:tc>
                <a:tc gridSpan="2">
                  <a:txBody>
                    <a:bodyPr/>
                    <a:lstStyle/>
                    <a:p>
                      <a:pPr algn="ctr"/>
                      <a:r>
                        <a:rPr lang="en-US" dirty="0" smtClean="0"/>
                        <a:t>0.81-0.86 (3 groups all significant)</a:t>
                      </a:r>
                      <a:endParaRPr lang="en-US" dirty="0"/>
                    </a:p>
                  </a:txBody>
                  <a:tcPr/>
                </a:tc>
                <a:tc hMerge="1">
                  <a:txBody>
                    <a:bodyPr/>
                    <a:lstStyle/>
                    <a:p>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0.78 (0.67-0.91)</a:t>
                      </a:r>
                    </a:p>
                  </a:txBody>
                  <a:tcPr/>
                </a:tc>
              </a:tr>
            </a:tbl>
          </a:graphicData>
        </a:graphic>
      </p:graphicFrame>
    </p:spTree>
    <p:extLst>
      <p:ext uri="{BB962C8B-B14F-4D97-AF65-F5344CB8AC3E}">
        <p14:creationId xmlns:p14="http://schemas.microsoft.com/office/powerpoint/2010/main" val="1888445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endParaRPr lang="en-US">
              <a:latin typeface="Arial" charset="0"/>
              <a:ea typeface="ＭＳ Ｐゴシック" charset="0"/>
              <a:cs typeface="ＭＳ Ｐゴシック" charset="0"/>
            </a:endParaRPr>
          </a:p>
        </p:txBody>
      </p:sp>
      <p:pic>
        <p:nvPicPr>
          <p:cNvPr id="88066" name="Content Placeholder 4" descr="cmaj title.tiff"/>
          <p:cNvPicPr>
            <a:picLocks noGrp="1" noChangeAspect="1"/>
          </p:cNvPicPr>
          <p:nvPr>
            <p:ph idx="1"/>
          </p:nvPr>
        </p:nvPicPr>
        <p:blipFill>
          <a:blip r:embed="rId2">
            <a:extLst>
              <a:ext uri="{28A0092B-C50C-407E-A947-70E740481C1C}">
                <a14:useLocalDpi xmlns:a14="http://schemas.microsoft.com/office/drawing/2010/main" val="0"/>
              </a:ext>
            </a:extLst>
          </a:blip>
          <a:srcRect t="-73315" b="-73315"/>
          <a:stretch>
            <a:fillRect/>
          </a:stretch>
        </p:blipFill>
        <p:spPr>
          <a:xfrm>
            <a:off x="258763" y="-1103313"/>
            <a:ext cx="8885237" cy="4046538"/>
          </a:xfrm>
        </p:spPr>
      </p:pic>
      <p:sp>
        <p:nvSpPr>
          <p:cNvPr id="88067" name="TextBox 3"/>
          <p:cNvSpPr txBox="1">
            <a:spLocks noChangeArrowheads="1"/>
          </p:cNvSpPr>
          <p:nvPr/>
        </p:nvSpPr>
        <p:spPr bwMode="auto">
          <a:xfrm>
            <a:off x="1787254" y="6581775"/>
            <a:ext cx="69837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1800" dirty="0"/>
              <a:t>						</a:t>
            </a:r>
            <a:r>
              <a:rPr lang="en-US" sz="1800" dirty="0" smtClean="0"/>
              <a:t>CMAJ </a:t>
            </a:r>
            <a:r>
              <a:rPr lang="en-US" sz="1800" dirty="0"/>
              <a:t>2009. DOI:10.1503/cmaj.090361</a:t>
            </a:r>
          </a:p>
        </p:txBody>
      </p:sp>
      <p:pic>
        <p:nvPicPr>
          <p:cNvPr id="8806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82813"/>
            <a:ext cx="4687888"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68813" y="2182813"/>
            <a:ext cx="467518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890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FF"/>
                </a:solidFill>
              </a:rPr>
              <a:t>Acetaminophen: Move to the Back</a:t>
            </a:r>
            <a:endParaRPr lang="en-US" dirty="0">
              <a:solidFill>
                <a:srgbClr val="0000FF"/>
              </a:solidFill>
            </a:endParaRPr>
          </a:p>
        </p:txBody>
      </p:sp>
      <p:sp>
        <p:nvSpPr>
          <p:cNvPr id="3" name="Content Placeholder 2"/>
          <p:cNvSpPr>
            <a:spLocks noGrp="1"/>
          </p:cNvSpPr>
          <p:nvPr>
            <p:ph idx="1"/>
          </p:nvPr>
        </p:nvSpPr>
        <p:spPr>
          <a:xfrm>
            <a:off x="457200" y="1417639"/>
            <a:ext cx="8686800" cy="5033962"/>
          </a:xfrm>
        </p:spPr>
        <p:txBody>
          <a:bodyPr>
            <a:normAutofit lnSpcReduction="10000"/>
          </a:bodyPr>
          <a:lstStyle/>
          <a:p>
            <a:r>
              <a:rPr lang="en-US" dirty="0" smtClean="0"/>
              <a:t>DB-RCT 1652 patients with acute low back pain (age 44, 53% male).  Randomized to </a:t>
            </a:r>
          </a:p>
          <a:p>
            <a:pPr lvl="1"/>
            <a:r>
              <a:rPr lang="en-US" dirty="0" smtClean="0"/>
              <a:t>Regular modified-relief acetaminophen (TID), as needed acetaminophen (QID), or placebo x 4 weeks</a:t>
            </a:r>
          </a:p>
          <a:p>
            <a:r>
              <a:rPr lang="en-US" dirty="0" smtClean="0"/>
              <a:t>Outcomes: No difference in any outcome</a:t>
            </a:r>
          </a:p>
          <a:p>
            <a:pPr lvl="1"/>
            <a:r>
              <a:rPr lang="en-US" dirty="0" smtClean="0"/>
              <a:t>Days to recovery: 17 in either </a:t>
            </a:r>
            <a:r>
              <a:rPr lang="en-US" dirty="0" err="1" smtClean="0"/>
              <a:t>Tx</a:t>
            </a:r>
            <a:r>
              <a:rPr lang="en-US" dirty="0" smtClean="0"/>
              <a:t> group, 16 in placebo</a:t>
            </a:r>
          </a:p>
          <a:p>
            <a:pPr lvl="1"/>
            <a:r>
              <a:rPr lang="en-US" dirty="0" smtClean="0"/>
              <a:t>1, 4, 12 </a:t>
            </a:r>
            <a:r>
              <a:rPr lang="en-US" dirty="0" err="1" smtClean="0"/>
              <a:t>wks</a:t>
            </a:r>
            <a:r>
              <a:rPr lang="en-US" dirty="0" smtClean="0"/>
              <a:t>: Pain, disability &amp; global change</a:t>
            </a:r>
          </a:p>
          <a:p>
            <a:pPr lvl="1"/>
            <a:r>
              <a:rPr lang="en-US" dirty="0" smtClean="0"/>
              <a:t>Quality of life (</a:t>
            </a:r>
            <a:r>
              <a:rPr lang="en-US" dirty="0" err="1" smtClean="0"/>
              <a:t>Px</a:t>
            </a:r>
            <a:r>
              <a:rPr lang="en-US" dirty="0" smtClean="0"/>
              <a:t> &amp; mental function)</a:t>
            </a:r>
          </a:p>
          <a:p>
            <a:pPr lvl="1"/>
            <a:r>
              <a:rPr lang="en-US" dirty="0" smtClean="0"/>
              <a:t> Other drugs, investigators, seeing providers</a:t>
            </a:r>
          </a:p>
          <a:p>
            <a:r>
              <a:rPr lang="en-US" dirty="0" smtClean="0"/>
              <a:t>Verdict: New and Poo.  </a:t>
            </a:r>
            <a:endParaRPr lang="en-US" dirty="0"/>
          </a:p>
        </p:txBody>
      </p:sp>
      <p:sp>
        <p:nvSpPr>
          <p:cNvPr id="4" name="Rectangle 3"/>
          <p:cNvSpPr/>
          <p:nvPr/>
        </p:nvSpPr>
        <p:spPr>
          <a:xfrm>
            <a:off x="1836523" y="6451600"/>
            <a:ext cx="7307477" cy="400110"/>
          </a:xfrm>
          <a:prstGeom prst="rect">
            <a:avLst/>
          </a:prstGeom>
        </p:spPr>
        <p:txBody>
          <a:bodyPr wrap="square">
            <a:spAutoFit/>
          </a:bodyPr>
          <a:lstStyle/>
          <a:p>
            <a:r>
              <a:rPr lang="fi-FI" sz="2000" dirty="0" smtClean="0"/>
              <a:t>				</a:t>
            </a:r>
            <a:r>
              <a:rPr lang="fi-FI" sz="2000" dirty="0" err="1" smtClean="0"/>
              <a:t>Lancet</a:t>
            </a:r>
            <a:r>
              <a:rPr lang="fi-FI" sz="2000" dirty="0"/>
              <a:t>. 2014 </a:t>
            </a:r>
            <a:r>
              <a:rPr lang="fi-FI" sz="2000" dirty="0" err="1"/>
              <a:t>Jul</a:t>
            </a:r>
            <a:r>
              <a:rPr lang="fi-FI" sz="2000" dirty="0"/>
              <a:t> 23. pii: S0140-6736(14)60805-9. </a:t>
            </a:r>
            <a:endParaRPr lang="en-US" sz="2000" dirty="0"/>
          </a:p>
        </p:txBody>
      </p:sp>
    </p:spTree>
    <p:extLst>
      <p:ext uri="{BB962C8B-B14F-4D97-AF65-F5344CB8AC3E}">
        <p14:creationId xmlns:p14="http://schemas.microsoft.com/office/powerpoint/2010/main" val="2189239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lstStyle/>
          <a:p>
            <a:r>
              <a:rPr lang="en-US" dirty="0" smtClean="0"/>
              <a:t>Success in Failure: New CHF drug</a:t>
            </a:r>
            <a:endParaRPr lang="en-US" dirty="0"/>
          </a:p>
        </p:txBody>
      </p:sp>
      <p:sp>
        <p:nvSpPr>
          <p:cNvPr id="3" name="Content Placeholder 2"/>
          <p:cNvSpPr>
            <a:spLocks noGrp="1"/>
          </p:cNvSpPr>
          <p:nvPr>
            <p:ph idx="1"/>
          </p:nvPr>
        </p:nvSpPr>
        <p:spPr>
          <a:xfrm>
            <a:off x="457200" y="1412875"/>
            <a:ext cx="8686800" cy="5048291"/>
          </a:xfrm>
        </p:spPr>
        <p:txBody>
          <a:bodyPr>
            <a:normAutofit/>
          </a:bodyPr>
          <a:lstStyle/>
          <a:p>
            <a:r>
              <a:rPr lang="en-US" dirty="0" smtClean="0"/>
              <a:t>RCT: 8442 systolic HF </a:t>
            </a:r>
            <a:r>
              <a:rPr lang="en-US" dirty="0" err="1" smtClean="0"/>
              <a:t>pts</a:t>
            </a:r>
            <a:r>
              <a:rPr lang="en-US" dirty="0" smtClean="0"/>
              <a:t>, median f/u 27 </a:t>
            </a:r>
            <a:r>
              <a:rPr lang="en-US" dirty="0" err="1" smtClean="0"/>
              <a:t>mons</a:t>
            </a:r>
            <a:endParaRPr lang="en-US" dirty="0" smtClean="0"/>
          </a:p>
          <a:p>
            <a:pPr lvl="1"/>
            <a:r>
              <a:rPr lang="en-US" sz="2400" dirty="0" smtClean="0"/>
              <a:t>LCZ696 (</a:t>
            </a:r>
            <a:r>
              <a:rPr lang="en-US" sz="2400" baseline="0" dirty="0" err="1" smtClean="0"/>
              <a:t>sacubitril</a:t>
            </a:r>
            <a:r>
              <a:rPr lang="en-US" sz="2400" baseline="0" dirty="0" smtClean="0"/>
              <a:t> 200 &amp; valsartan 160 BID) </a:t>
            </a:r>
            <a:r>
              <a:rPr lang="en-US" sz="2400" baseline="0" dirty="0" err="1" smtClean="0"/>
              <a:t>vs</a:t>
            </a:r>
            <a:r>
              <a:rPr lang="en-US" sz="2400" baseline="0" dirty="0" smtClean="0"/>
              <a:t> </a:t>
            </a:r>
            <a:r>
              <a:rPr lang="en-US" sz="2400" baseline="0" dirty="0" err="1" smtClean="0"/>
              <a:t>Enalapril</a:t>
            </a:r>
            <a:r>
              <a:rPr lang="en-US" sz="2400" dirty="0" smtClean="0"/>
              <a:t> 10BID</a:t>
            </a:r>
          </a:p>
          <a:p>
            <a:pPr lvl="1"/>
            <a:r>
              <a:rPr lang="en-US" sz="2400" dirty="0" smtClean="0"/>
              <a:t>Mean 64 </a:t>
            </a:r>
            <a:r>
              <a:rPr lang="en-US" sz="2400" dirty="0" err="1" smtClean="0"/>
              <a:t>yrs</a:t>
            </a:r>
            <a:r>
              <a:rPr lang="en-US" sz="2400" dirty="0" smtClean="0"/>
              <a:t>, 22% female, Class II (70%), III (24%) (rest I &amp; IV)</a:t>
            </a:r>
          </a:p>
          <a:p>
            <a:r>
              <a:rPr lang="en-US" dirty="0" smtClean="0"/>
              <a:t>Outcomes: </a:t>
            </a:r>
            <a:r>
              <a:rPr lang="en-US" sz="2800" dirty="0" smtClean="0"/>
              <a:t>LCZ696 </a:t>
            </a:r>
            <a:r>
              <a:rPr lang="en-US" sz="2800" dirty="0" err="1" smtClean="0"/>
              <a:t>vs</a:t>
            </a:r>
            <a:r>
              <a:rPr lang="en-US" sz="2800" dirty="0" smtClean="0"/>
              <a:t> </a:t>
            </a:r>
            <a:r>
              <a:rPr lang="en-US" sz="2800" dirty="0" err="1" smtClean="0"/>
              <a:t>Enalapril</a:t>
            </a:r>
            <a:r>
              <a:rPr lang="en-US" sz="2800" dirty="0" smtClean="0"/>
              <a:t> (</a:t>
            </a:r>
            <a:r>
              <a:rPr lang="en-US" sz="2800" dirty="0" err="1" smtClean="0"/>
              <a:t>Hosp</a:t>
            </a:r>
            <a:r>
              <a:rPr lang="en-US" sz="2800" dirty="0" smtClean="0"/>
              <a:t> &amp; CVD death)</a:t>
            </a:r>
          </a:p>
          <a:p>
            <a:pPr lvl="1"/>
            <a:r>
              <a:rPr lang="en-US" dirty="0" smtClean="0"/>
              <a:t>Combined: 21.8% </a:t>
            </a:r>
            <a:r>
              <a:rPr lang="en-US" dirty="0" err="1" smtClean="0"/>
              <a:t>vs</a:t>
            </a:r>
            <a:r>
              <a:rPr lang="en-US" dirty="0" smtClean="0"/>
              <a:t> 26.5% , 0.80 (0.73-0.87), NNT 22</a:t>
            </a:r>
          </a:p>
          <a:p>
            <a:pPr lvl="2"/>
            <a:r>
              <a:rPr lang="en-US" dirty="0" smtClean="0"/>
              <a:t>CVD death NNT 32, HF hospitalization NNT 36</a:t>
            </a:r>
          </a:p>
          <a:p>
            <a:pPr lvl="1"/>
            <a:r>
              <a:rPr lang="en-US" dirty="0"/>
              <a:t>D</a:t>
            </a:r>
            <a:r>
              <a:rPr lang="en-US" dirty="0" smtClean="0"/>
              <a:t>eath: 17% </a:t>
            </a:r>
            <a:r>
              <a:rPr lang="en-US" dirty="0" err="1" smtClean="0"/>
              <a:t>vs</a:t>
            </a:r>
            <a:r>
              <a:rPr lang="en-US" dirty="0" smtClean="0"/>
              <a:t> 19.8%, 0.84 (0.76-0.93), NNT 36</a:t>
            </a:r>
          </a:p>
          <a:p>
            <a:pPr lvl="1"/>
            <a:r>
              <a:rPr lang="en-US" dirty="0" smtClean="0"/>
              <a:t>KCCQ score (8 </a:t>
            </a:r>
            <a:r>
              <a:rPr lang="en-US" dirty="0" err="1" smtClean="0"/>
              <a:t>mons</a:t>
            </a:r>
            <a:r>
              <a:rPr lang="en-US" dirty="0" smtClean="0"/>
              <a:t>): -2.99 </a:t>
            </a:r>
            <a:r>
              <a:rPr lang="en-US" dirty="0" err="1" smtClean="0"/>
              <a:t>vs</a:t>
            </a:r>
            <a:r>
              <a:rPr lang="en-US" dirty="0" smtClean="0"/>
              <a:t> -4.63, diff 1.64</a:t>
            </a:r>
          </a:p>
          <a:p>
            <a:r>
              <a:rPr lang="en-US" dirty="0" smtClean="0"/>
              <a:t>Verdict: New (hopefully True), </a:t>
            </a:r>
            <a:endParaRPr lang="en-US" dirty="0"/>
          </a:p>
        </p:txBody>
      </p:sp>
      <p:sp>
        <p:nvSpPr>
          <p:cNvPr id="4" name="TextBox 3"/>
          <p:cNvSpPr txBox="1"/>
          <p:nvPr/>
        </p:nvSpPr>
        <p:spPr>
          <a:xfrm>
            <a:off x="3323666" y="6461167"/>
            <a:ext cx="5820334" cy="369332"/>
          </a:xfrm>
          <a:prstGeom prst="rect">
            <a:avLst/>
          </a:prstGeom>
          <a:noFill/>
        </p:spPr>
        <p:txBody>
          <a:bodyPr wrap="square" rtlCol="0">
            <a:spAutoFit/>
          </a:bodyPr>
          <a:lstStyle/>
          <a:p>
            <a:r>
              <a:rPr lang="en-US" b="1" dirty="0" smtClean="0">
                <a:solidFill>
                  <a:srgbClr val="FF0000"/>
                </a:solidFill>
              </a:rPr>
              <a:t>	</a:t>
            </a:r>
            <a:r>
              <a:rPr lang="en-US" dirty="0" smtClean="0"/>
              <a:t>		McMurray NEJM 2014 (pub ahead of print)</a:t>
            </a:r>
            <a:endParaRPr lang="en-US" dirty="0"/>
          </a:p>
        </p:txBody>
      </p:sp>
    </p:spTree>
    <p:extLst>
      <p:ext uri="{BB962C8B-B14F-4D97-AF65-F5344CB8AC3E}">
        <p14:creationId xmlns:p14="http://schemas.microsoft.com/office/powerpoint/2010/main" val="229455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4641</TotalTime>
  <Words>6036</Words>
  <Application>Microsoft Macintosh PowerPoint</Application>
  <PresentationFormat>On-screen Show (4:3)</PresentationFormat>
  <Paragraphs>484</Paragraphs>
  <Slides>44</Slides>
  <Notes>16</Notes>
  <HiddenSlides>0</HiddenSlides>
  <MMClips>1</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Pearls for Practice &amp; Jeopardy </vt:lpstr>
      <vt:lpstr>What’s New</vt:lpstr>
      <vt:lpstr>OST for BMD: What the Frax?</vt:lpstr>
      <vt:lpstr>Examples of OST</vt:lpstr>
      <vt:lpstr>Salt: Spice of Life Part 1</vt:lpstr>
      <vt:lpstr>Salt: Spice of Life Part 2</vt:lpstr>
      <vt:lpstr>PowerPoint Presentation</vt:lpstr>
      <vt:lpstr>Acetaminophen: Move to the Back</vt:lpstr>
      <vt:lpstr>Success in Failure: New CHF drug</vt:lpstr>
      <vt:lpstr>In Alopecia, Potent is Impotant </vt:lpstr>
      <vt:lpstr>AOM &amp; antibiotics: Wait or not</vt:lpstr>
      <vt:lpstr>Bugs Need Delayed Drugs?</vt:lpstr>
      <vt:lpstr>Vitamin D cure-all: Cancer &amp; CVD</vt:lpstr>
      <vt:lpstr>Vitamin D cure-all: Cancer &amp; CVD</vt:lpstr>
      <vt:lpstr>Impingement: Shot in the arm vs PT</vt:lpstr>
      <vt:lpstr>Proving it with IMPROVE-IT?</vt:lpstr>
      <vt:lpstr>Proving it with IMPROVE-IT?</vt:lpstr>
      <vt:lpstr>PowerPoint Presentation</vt:lpstr>
      <vt:lpstr>PowerPoint Presentation</vt:lpstr>
      <vt:lpstr>How much more sleep (if any) does melatonin give? </vt:lpstr>
      <vt:lpstr> Will steroid injections improve or worsen tennis elbow (epicondylitis)? </vt:lpstr>
      <vt:lpstr>Do antivirals or Abreva® improve healing of cold sores?</vt:lpstr>
      <vt:lpstr> Can Beta-blockers shrink infantile hemangiomas? </vt:lpstr>
      <vt:lpstr> What is (are) required for Bell’s Palsy Treatment</vt:lpstr>
      <vt:lpstr>Can a single dose of Ondansetron improve outcomes in children with gastroenteritis?</vt:lpstr>
      <vt:lpstr>Is Duolextine Effective for Chronic Pain? </vt:lpstr>
      <vt:lpstr>How much does HPV vaccine reduce CIN ≥2 lesions? </vt:lpstr>
      <vt:lpstr>In pediatric MSK injury, is ibuprofen or acetaminophen with codeine better? </vt:lpstr>
      <vt:lpstr> Do Anti-cholinergics reduce trips to the bathroom ? </vt:lpstr>
      <vt:lpstr>For patients with acute gout, is colchicine an effective treatment and when would its use be indicated? </vt:lpstr>
      <vt:lpstr>Can brief intervention (BI) really change alcohol use?</vt:lpstr>
      <vt:lpstr>What is the optimal regimen for initiating insulin in type 2 diabetes?</vt:lpstr>
      <vt:lpstr> Do omega-3 fatty acid supplements reduce the risk of recurrent CVD in patients with existing CVD? </vt:lpstr>
      <vt:lpstr>Do NSAIDs increase the risk of fractures not healing?</vt:lpstr>
      <vt:lpstr>Do OTC cough suppressants or Honey improve cough due to URTI in children?</vt:lpstr>
      <vt:lpstr>Can statin use impair cognition? </vt:lpstr>
      <vt:lpstr>How well do steroid shots work for knee OA?</vt:lpstr>
      <vt:lpstr>When recommending regarding pediatric fever treatment, is acetaminophen or ibuprofen superior? </vt:lpstr>
      <vt:lpstr>Iron Supplementation in Non-Anemic Women with Unexplainable Fatigue? </vt:lpstr>
      <vt:lpstr>Can Testosterone supplementation improve  “Man-o-pause” symptoms ? </vt:lpstr>
      <vt:lpstr>Is there an association between SSRI use in early pregnancy and cardiac birth defects (CBD)?</vt:lpstr>
      <vt:lpstr>Amoxil will help 1 in 4 young kids with AOM?</vt:lpstr>
      <vt:lpstr>Do neuramidase inhibitors (Tamiflu® or Relenza®) improve clinical outcomes in healthy patients with influenza? </vt:lpstr>
      <vt:lpstr>PowerPoint Presentation</vt:lpstr>
    </vt:vector>
  </TitlesOfParts>
  <Company>Faculty of Medicine &amp; Dentistry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Nickel</dc:creator>
  <cp:lastModifiedBy>Karine DeGrace</cp:lastModifiedBy>
  <cp:revision>152</cp:revision>
  <cp:lastPrinted>2014-02-18T18:59:52Z</cp:lastPrinted>
  <dcterms:created xsi:type="dcterms:W3CDTF">2014-02-18T14:57:41Z</dcterms:created>
  <dcterms:modified xsi:type="dcterms:W3CDTF">2015-05-20T02:55:07Z</dcterms:modified>
</cp:coreProperties>
</file>