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4" r:id="rId2"/>
    <p:sldId id="349" r:id="rId3"/>
    <p:sldId id="350" r:id="rId4"/>
    <p:sldId id="351" r:id="rId5"/>
    <p:sldId id="325" r:id="rId6"/>
    <p:sldId id="327" r:id="rId7"/>
    <p:sldId id="328" r:id="rId8"/>
    <p:sldId id="329" r:id="rId9"/>
    <p:sldId id="330" r:id="rId10"/>
    <p:sldId id="331" r:id="rId11"/>
    <p:sldId id="333" r:id="rId12"/>
    <p:sldId id="334" r:id="rId13"/>
    <p:sldId id="335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297" r:id="rId22"/>
    <p:sldId id="259" r:id="rId23"/>
    <p:sldId id="266" r:id="rId24"/>
    <p:sldId id="271" r:id="rId25"/>
    <p:sldId id="274" r:id="rId26"/>
    <p:sldId id="275" r:id="rId27"/>
    <p:sldId id="276" r:id="rId28"/>
    <p:sldId id="278" r:id="rId29"/>
    <p:sldId id="279" r:id="rId30"/>
    <p:sldId id="280" r:id="rId31"/>
    <p:sldId id="281" r:id="rId32"/>
    <p:sldId id="283" r:id="rId33"/>
    <p:sldId id="319" r:id="rId34"/>
    <p:sldId id="313" r:id="rId35"/>
    <p:sldId id="312" r:id="rId36"/>
    <p:sldId id="311" r:id="rId37"/>
    <p:sldId id="300" r:id="rId38"/>
    <p:sldId id="302" r:id="rId39"/>
    <p:sldId id="304" r:id="rId40"/>
    <p:sldId id="305" r:id="rId41"/>
    <p:sldId id="306" r:id="rId42"/>
    <p:sldId id="307" r:id="rId43"/>
    <p:sldId id="308" r:id="rId44"/>
    <p:sldId id="314" r:id="rId45"/>
    <p:sldId id="315" r:id="rId46"/>
    <p:sldId id="318" r:id="rId47"/>
    <p:sldId id="309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CC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2464" autoAdjust="0"/>
  </p:normalViewPr>
  <p:slideViewPr>
    <p:cSldViewPr>
      <p:cViewPr>
        <p:scale>
          <a:sx n="90" d="100"/>
          <a:sy n="90" d="100"/>
        </p:scale>
        <p:origin x="-139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EAC381-6BBC-49DC-9082-0471FAC4EE8C}" type="datetimeFigureOut">
              <a:rPr lang="en-CA" smtClean="0"/>
              <a:pPr/>
              <a:t>05/06/2015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740521-F893-4757-A240-9C03FB004F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10027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E0C80C-0CE6-4900-9986-71181B6867D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131C67-38F1-4C4F-9E84-120426CB8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31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dirty="0" err="1" smtClean="0"/>
              <a:t>Cette</a:t>
            </a:r>
            <a:r>
              <a:rPr lang="en-CA" dirty="0" smtClean="0"/>
              <a:t> </a:t>
            </a:r>
            <a:r>
              <a:rPr lang="en-CA" dirty="0" err="1" smtClean="0"/>
              <a:t>diapositive</a:t>
            </a:r>
            <a:r>
              <a:rPr lang="en-CA" dirty="0" smtClean="0"/>
              <a:t> </a:t>
            </a:r>
            <a:r>
              <a:rPr lang="en-CA" dirty="0" err="1" smtClean="0"/>
              <a:t>doit</a:t>
            </a:r>
            <a:r>
              <a:rPr lang="en-CA" dirty="0" smtClean="0"/>
              <a:t> </a:t>
            </a:r>
            <a:r>
              <a:rPr lang="en-CA" dirty="0" err="1" smtClean="0"/>
              <a:t>être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présentée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visuellement</a:t>
            </a:r>
            <a:r>
              <a:rPr lang="en-CA" baseline="0" dirty="0" smtClean="0"/>
              <a:t> à </a:t>
            </a:r>
            <a:r>
              <a:rPr lang="en-CA" baseline="0" dirty="0" err="1" smtClean="0"/>
              <a:t>l’auditoire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verbalisée</a:t>
            </a:r>
            <a:r>
              <a:rPr lang="en-CA" baseline="0" dirty="0" smtClean="0"/>
              <a:t> par la </a:t>
            </a:r>
            <a:r>
              <a:rPr lang="en-CA" baseline="0" dirty="0" err="1" smtClean="0"/>
              <a:t>présentatrice</a:t>
            </a:r>
            <a:r>
              <a:rPr lang="en-CA" baseline="0" dirty="0" smtClean="0"/>
              <a:t>.</a:t>
            </a:r>
            <a:endParaRPr lang="en-CA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A2F853E-438B-416F-AA2F-5FE5F5B4B9C8}" type="slidenum">
              <a:rPr lang="en-CA">
                <a:solidFill>
                  <a:prstClr val="black"/>
                </a:solidFill>
              </a:rPr>
              <a:pPr/>
              <a:t>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638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en-US" dirty="0" smtClean="0"/>
              <a:t>Falls is page 156 – 167</a:t>
            </a:r>
          </a:p>
          <a:p>
            <a:pPr defTabSz="465887">
              <a:defRPr/>
            </a:pPr>
            <a:r>
              <a:rPr lang="en-US" dirty="0" smtClean="0"/>
              <a:t>Skeletal 193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C213-A1FC-5A4E-BDA2-1F13E851E6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49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Résultat </a:t>
            </a:r>
            <a:r>
              <a:rPr lang="de-DE" baseline="0" dirty="0" smtClean="0"/>
              <a:t>évaluateur est aveugl. Injections étaient </a:t>
            </a:r>
            <a:r>
              <a:rPr lang="en-US" baseline="0" dirty="0" smtClean="0"/>
              <a:t>&gt;1  1 </a:t>
            </a:r>
            <a:r>
              <a:rPr lang="en-US" baseline="0" dirty="0" err="1" smtClean="0"/>
              <a:t>mois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d’intervalle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médecine</a:t>
            </a:r>
            <a:r>
              <a:rPr lang="en-US" baseline="0" dirty="0" smtClean="0"/>
              <a:t> de sports (FP).</a:t>
            </a:r>
          </a:p>
          <a:p>
            <a:endParaRPr lang="fr-CA" baseline="0" dirty="0" smtClean="0"/>
          </a:p>
          <a:p>
            <a:r>
              <a:rPr lang="fr-CA" baseline="0" dirty="0" smtClean="0"/>
              <a:t>Personnes inscrites avec douleur à l’épaule. </a:t>
            </a:r>
            <a:r>
              <a:rPr lang="fr-CA" baseline="0" dirty="0" err="1" smtClean="0"/>
              <a:t>Impingement</a:t>
            </a:r>
            <a:r>
              <a:rPr lang="fr-CA" baseline="0" dirty="0" smtClean="0"/>
              <a:t> inclus: le syndrome de la coiffe des rotateurs, tendinite des muscles de la coiffe des rotateurs et bursite dans la région de l’épaule.</a:t>
            </a:r>
          </a:p>
          <a:p>
            <a:endParaRPr lang="fr-CA" baseline="0" dirty="0" smtClean="0"/>
          </a:p>
          <a:p>
            <a:r>
              <a:rPr lang="fr-CA" baseline="0" dirty="0" smtClean="0"/>
              <a:t>SPADI (</a:t>
            </a:r>
            <a:r>
              <a:rPr lang="fr-CA" baseline="0" dirty="0" err="1" smtClean="0"/>
              <a:t>Shoulder</a:t>
            </a:r>
            <a:r>
              <a:rPr lang="fr-CA" baseline="0" dirty="0" smtClean="0"/>
              <a:t> Pain And </a:t>
            </a:r>
            <a:r>
              <a:rPr lang="fr-CA" baseline="0" dirty="0" err="1" smtClean="0"/>
              <a:t>Disability</a:t>
            </a:r>
            <a:r>
              <a:rPr lang="fr-CA" baseline="0" dirty="0" smtClean="0"/>
              <a:t> Index) a amélioré 23 patients en 1 mois (MCID 8-13). Ceux sous stéroïdes avaient également besoin plus de stéroïdes (NST 6) et à la limite plus de visites en physiothérapie (NST 10 si significatif).</a:t>
            </a:r>
          </a:p>
          <a:p>
            <a:endParaRPr lang="fr-CA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7B92-8941-A943-B431-218BB76E6B9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888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Cible de 5250 patients basés sur la théorie que 0.4 LD donneraient un LDL et un risque relatif de</a:t>
            </a:r>
            <a:r>
              <a:rPr lang="fr-CA" baseline="0" dirty="0" smtClean="0"/>
              <a:t> réduction de 9% et avec ce niveau de patients on pouvait voir une différence. </a:t>
            </a:r>
          </a:p>
          <a:p>
            <a:r>
              <a:rPr lang="fr-CA" baseline="0" dirty="0" smtClean="0"/>
              <a:t>Le nombre final était de 5314.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D64B-62CA-A34E-B100-57C2F102E7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878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D64B-62CA-A34E-B100-57C2F102E7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878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 err="1" smtClean="0"/>
              <a:t>Effets</a:t>
            </a:r>
            <a:r>
              <a:rPr lang="en-US" sz="2300" dirty="0" smtClean="0"/>
              <a:t> </a:t>
            </a:r>
            <a:r>
              <a:rPr lang="en-US" sz="2300" dirty="0" err="1" smtClean="0"/>
              <a:t>secondaires</a:t>
            </a:r>
            <a:r>
              <a:rPr lang="en-US" sz="2300" baseline="0" dirty="0" smtClean="0"/>
              <a:t> graves, </a:t>
            </a:r>
            <a:r>
              <a:rPr lang="en-US" sz="2300" baseline="0" dirty="0" err="1" smtClean="0"/>
              <a:t>rares</a:t>
            </a:r>
            <a:r>
              <a:rPr lang="en-US" sz="2300" baseline="0" dirty="0" smtClean="0"/>
              <a:t>: hypotension </a:t>
            </a:r>
            <a:r>
              <a:rPr lang="en-US" sz="2300" baseline="0" dirty="0" err="1" smtClean="0"/>
              <a:t>symptomatique</a:t>
            </a:r>
            <a:r>
              <a:rPr lang="en-US" sz="2300" baseline="0" dirty="0" smtClean="0"/>
              <a:t>, </a:t>
            </a:r>
            <a:r>
              <a:rPr lang="en-US" sz="2300" baseline="0" dirty="0" err="1" smtClean="0"/>
              <a:t>braycardie</a:t>
            </a:r>
            <a:r>
              <a:rPr lang="en-US" sz="2300" baseline="0" dirty="0" smtClean="0"/>
              <a:t> </a:t>
            </a:r>
            <a:r>
              <a:rPr lang="en-US" sz="2300" baseline="0" dirty="0" err="1" smtClean="0"/>
              <a:t>ou</a:t>
            </a:r>
            <a:r>
              <a:rPr lang="en-US" sz="2300" baseline="0" dirty="0" smtClean="0"/>
              <a:t> </a:t>
            </a:r>
            <a:r>
              <a:rPr lang="en-US" sz="2300" baseline="0" dirty="0" err="1" smtClean="0"/>
              <a:t>hypoglycémie</a:t>
            </a:r>
            <a:r>
              <a:rPr lang="en-US" sz="2300" baseline="0" dirty="0" smtClean="0"/>
              <a:t> </a:t>
            </a:r>
            <a:r>
              <a:rPr lang="en-US" sz="2300" baseline="0" dirty="0" err="1" smtClean="0"/>
              <a:t>dans</a:t>
            </a:r>
            <a:r>
              <a:rPr lang="en-US" sz="2300" baseline="0" dirty="0" smtClean="0"/>
              <a:t> 10 des 1264 patients.</a:t>
            </a:r>
            <a:endParaRPr lang="en-US" sz="23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31C67-38F1-4C4F-9E84-120426CB87C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878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10-11 trips to the bathroom</a:t>
            </a:r>
            <a:r>
              <a:rPr lang="en-US" baseline="0" dirty="0" smtClean="0"/>
              <a:t> per 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31C67-38F1-4C4F-9E84-120426CB87C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11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 this</a:t>
            </a:r>
            <a:r>
              <a:rPr lang="en-US" baseline="0" dirty="0" smtClean="0"/>
              <a:t> study included in the SR?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31C67-38F1-4C4F-9E84-120426CB87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040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31C67-38F1-4C4F-9E84-120426CB87C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00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fr-CA" dirty="0" smtClean="0"/>
              <a:t>Ostéoporose</a:t>
            </a:r>
            <a:r>
              <a:rPr lang="fr-CA" baseline="0" dirty="0" smtClean="0"/>
              <a:t> est calculé en âge en années moins le poids en kg, avec les résultats divisés par 5.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7B92-8941-A943-B431-218BB76E6B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50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Bangladesh,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Inde</a:t>
            </a:r>
            <a:r>
              <a:rPr lang="en-US" baseline="0" dirty="0" smtClean="0"/>
              <a:t>, Pakistan, Zimbabwe, Chine, </a:t>
            </a:r>
            <a:r>
              <a:rPr lang="en-US" baseline="0" dirty="0" err="1" smtClean="0"/>
              <a:t>Colombie</a:t>
            </a:r>
            <a:r>
              <a:rPr lang="en-US" baseline="0" dirty="0" smtClean="0"/>
              <a:t>, Iran, </a:t>
            </a:r>
            <a:r>
              <a:rPr lang="en-US" baseline="0" dirty="0" err="1" smtClean="0"/>
              <a:t>palestiniens</a:t>
            </a:r>
            <a:r>
              <a:rPr lang="en-US" baseline="0" dirty="0" smtClean="0"/>
              <a:t>, Argentine, </a:t>
            </a:r>
            <a:r>
              <a:rPr lang="en-US" baseline="0" dirty="0" err="1" smtClean="0"/>
              <a:t>Brésil</a:t>
            </a:r>
            <a:r>
              <a:rPr lang="en-US" baseline="0" dirty="0" smtClean="0"/>
              <a:t>, Chili, </a:t>
            </a:r>
            <a:r>
              <a:rPr lang="en-US" baseline="0" dirty="0" err="1" smtClean="0"/>
              <a:t>Malaysie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Pologne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Afrique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Sud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Turquie</a:t>
            </a:r>
            <a:r>
              <a:rPr lang="en-US" baseline="0" dirty="0" smtClean="0"/>
              <a:t>, Canada, </a:t>
            </a:r>
            <a:r>
              <a:rPr lang="en-US" baseline="0" dirty="0" err="1" smtClean="0"/>
              <a:t>Suède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Émirats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Arabes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7B92-8941-A943-B431-218BB76E6B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70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 y a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hypothèse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implicite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lignes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directrices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d’admission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qu’un</a:t>
            </a:r>
            <a:r>
              <a:rPr lang="en-US" baseline="0" dirty="0" smtClean="0"/>
              <a:t> sodium </a:t>
            </a:r>
            <a:r>
              <a:rPr lang="en-US" baseline="0" dirty="0" err="1" smtClean="0"/>
              <a:t>inférieur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toujours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mieux</a:t>
            </a:r>
            <a:r>
              <a:rPr lang="en-US" baseline="0" dirty="0" smtClean="0"/>
              <a:t>, sans </a:t>
            </a:r>
            <a:r>
              <a:rPr lang="en-US" baseline="0" dirty="0" err="1" smtClean="0"/>
              <a:t>limite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dangereuse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Bangladesh,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Inde</a:t>
            </a:r>
            <a:r>
              <a:rPr lang="en-US" baseline="0" dirty="0" smtClean="0"/>
              <a:t>, Pakistan, Zimbabwe, Chine, </a:t>
            </a:r>
            <a:r>
              <a:rPr lang="en-US" baseline="0" dirty="0" err="1" smtClean="0"/>
              <a:t>Colombie</a:t>
            </a:r>
            <a:r>
              <a:rPr lang="en-US" baseline="0" dirty="0" smtClean="0"/>
              <a:t>, Iran, </a:t>
            </a:r>
            <a:r>
              <a:rPr lang="en-US" baseline="0" dirty="0" err="1" smtClean="0"/>
              <a:t>palestiniens</a:t>
            </a:r>
            <a:r>
              <a:rPr lang="en-US" baseline="0" dirty="0" smtClean="0"/>
              <a:t>, Argentine, </a:t>
            </a:r>
            <a:r>
              <a:rPr lang="en-US" baseline="0" dirty="0" err="1" smtClean="0"/>
              <a:t>Brésil</a:t>
            </a:r>
            <a:r>
              <a:rPr lang="en-US" baseline="0" dirty="0" smtClean="0"/>
              <a:t>, Chili, </a:t>
            </a:r>
            <a:r>
              <a:rPr lang="en-US" baseline="0" dirty="0" err="1" smtClean="0"/>
              <a:t>Malaysie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Pologne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Afrique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Sud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Turquie</a:t>
            </a:r>
            <a:r>
              <a:rPr lang="en-US" baseline="0" dirty="0" smtClean="0"/>
              <a:t>, Canada, </a:t>
            </a:r>
            <a:r>
              <a:rPr lang="en-US" baseline="0" dirty="0" err="1" smtClean="0"/>
              <a:t>Suède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Émirats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Arabes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Unis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baseline="0" dirty="0" smtClean="0"/>
              <a:t>(</a:t>
            </a:r>
            <a:r>
              <a:rPr lang="en-US" baseline="0" dirty="0" err="1" smtClean="0"/>
              <a:t>palestiniens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exclus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7B92-8941-A943-B431-218BB76E6B9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70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Pourrait</a:t>
            </a:r>
            <a:r>
              <a:rPr lang="en-US" dirty="0" smtClean="0"/>
              <a:t> </a:t>
            </a:r>
            <a:r>
              <a:rPr lang="en-US" dirty="0" err="1" smtClean="0"/>
              <a:t>utiliser</a:t>
            </a:r>
            <a:r>
              <a:rPr lang="en-US" dirty="0" smtClean="0"/>
              <a:t> </a:t>
            </a:r>
            <a:r>
              <a:rPr lang="en-US" dirty="0" err="1" smtClean="0"/>
              <a:t>Naprosyn</a:t>
            </a:r>
            <a:r>
              <a:rPr lang="en-US" baseline="0" dirty="0" smtClean="0"/>
              <a:t> en inter-dose.</a:t>
            </a:r>
          </a:p>
          <a:p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preuves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étaient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incroyables</a:t>
            </a:r>
            <a:r>
              <a:rPr lang="en-US" baseline="0" dirty="0" smtClean="0"/>
              <a:t>: la </a:t>
            </a:r>
            <a:r>
              <a:rPr lang="en-US" baseline="0" dirty="0" err="1" smtClean="0"/>
              <a:t>plupart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pensaient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utilisaient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l’acétaminophène</a:t>
            </a:r>
            <a:r>
              <a:rPr lang="en-US" baseline="0" dirty="0" smtClean="0"/>
              <a:t> (environ 47% de </a:t>
            </a:r>
            <a:r>
              <a:rPr lang="en-US" baseline="0" dirty="0" err="1" smtClean="0"/>
              <a:t>l’ensemble</a:t>
            </a:r>
            <a:r>
              <a:rPr lang="en-US" baseline="0" dirty="0" smtClean="0"/>
              <a:t>), le </a:t>
            </a:r>
            <a:r>
              <a:rPr lang="en-US" baseline="0" dirty="0" err="1" smtClean="0"/>
              <a:t>reste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étaient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répartis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uniformément</a:t>
            </a:r>
            <a:r>
              <a:rPr lang="en-US" baseline="0" dirty="0" smtClean="0"/>
              <a:t>.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7B92-8941-A943-B431-218BB76E6B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0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err="1" smtClean="0"/>
              <a:t>Neprilysin</a:t>
            </a:r>
            <a:r>
              <a:rPr lang="en-US" dirty="0"/>
              <a:t>, a neutral </a:t>
            </a:r>
            <a:r>
              <a:rPr lang="en-US" dirty="0" err="1"/>
              <a:t>endopeptidase</a:t>
            </a:r>
            <a:r>
              <a:rPr lang="en-US" dirty="0"/>
              <a:t>, degrades several endogenous vasoactive peptides, including natriuretic peptides, </a:t>
            </a:r>
            <a:r>
              <a:rPr lang="en-US" dirty="0" err="1"/>
              <a:t>bradykinin</a:t>
            </a:r>
            <a:r>
              <a:rPr lang="en-US" dirty="0"/>
              <a:t>, and </a:t>
            </a:r>
            <a:r>
              <a:rPr lang="en-US" dirty="0" err="1"/>
              <a:t>adrenomedullin</a:t>
            </a:r>
            <a:r>
              <a:rPr lang="en-US" dirty="0"/>
              <a:t>. </a:t>
            </a:r>
          </a:p>
          <a:p>
            <a:pPr defTabSz="465887">
              <a:defRPr/>
            </a:pPr>
            <a:r>
              <a:rPr lang="en-US" dirty="0"/>
              <a:t>KCCQ (Kansas City Cardiomyopathy Questionnaire) is out of 100.  Could not find an MCID.  </a:t>
            </a:r>
          </a:p>
          <a:p>
            <a:pPr defTabSz="465887">
              <a:defRPr/>
            </a:pPr>
            <a:r>
              <a:rPr lang="en-US" dirty="0"/>
              <a:t>Hypotension more common: 14% </a:t>
            </a:r>
            <a:r>
              <a:rPr lang="en-US" dirty="0" err="1"/>
              <a:t>vs</a:t>
            </a:r>
            <a:r>
              <a:rPr lang="en-US" dirty="0"/>
              <a:t> 9.2% (NNH 21)</a:t>
            </a:r>
            <a:endParaRPr lang="en-US" dirty="0" smtClean="0"/>
          </a:p>
          <a:p>
            <a:endParaRPr lang="fr-CA" dirty="0" smtClean="0"/>
          </a:p>
          <a:p>
            <a:r>
              <a:rPr lang="fr-CA" dirty="0" smtClean="0"/>
              <a:t>Deux rodages de 2-6 semaines </a:t>
            </a:r>
            <a:r>
              <a:rPr lang="fr-CA" dirty="0" err="1" smtClean="0"/>
              <a:t>chacunes</a:t>
            </a:r>
            <a:r>
              <a:rPr lang="fr-CA" baseline="0" dirty="0" smtClean="0"/>
              <a:t> avec </a:t>
            </a:r>
            <a:r>
              <a:rPr lang="fr-CA" baseline="0" dirty="0" err="1" smtClean="0"/>
              <a:t>Enalapril</a:t>
            </a:r>
            <a:r>
              <a:rPr lang="fr-CA" baseline="0" dirty="0" smtClean="0"/>
              <a:t> et une avec LCZ696. Chaque phase de rodage a perdu environ 1000 patients, la plupart </a:t>
            </a:r>
            <a:r>
              <a:rPr lang="fr-CA" baseline="0" dirty="0" err="1" smtClean="0"/>
              <a:t>dûs</a:t>
            </a:r>
            <a:r>
              <a:rPr lang="fr-CA" baseline="0" dirty="0" smtClean="0"/>
              <a:t> à des effets indésirables.</a:t>
            </a:r>
          </a:p>
          <a:p>
            <a:r>
              <a:rPr lang="fr-CA" baseline="0" dirty="0" smtClean="0"/>
              <a:t>LCZ696 était su </a:t>
            </a:r>
            <a:r>
              <a:rPr lang="fr-CA" baseline="0" dirty="0" err="1" smtClean="0"/>
              <a:t>Sacubitril</a:t>
            </a:r>
            <a:r>
              <a:rPr lang="fr-CA" baseline="0" dirty="0" smtClean="0"/>
              <a:t> (un inhibiteur de </a:t>
            </a:r>
            <a:r>
              <a:rPr lang="fr-CA" baseline="0" dirty="0" err="1" smtClean="0"/>
              <a:t>Neprilysine</a:t>
            </a:r>
            <a:r>
              <a:rPr lang="fr-CA" baseline="0" dirty="0" smtClean="0"/>
              <a:t> – AHU3777) avec </a:t>
            </a:r>
            <a:r>
              <a:rPr lang="fr-CA" baseline="0" dirty="0" err="1" smtClean="0"/>
              <a:t>Valsartan</a:t>
            </a:r>
            <a:r>
              <a:rPr lang="fr-CA" baseline="0" dirty="0" smtClean="0"/>
              <a:t>. Les doses étaient de 200 mg et 160 mg (?) </a:t>
            </a:r>
            <a:r>
              <a:rPr lang="fr-CA" baseline="0" smtClean="0"/>
              <a:t>b.i.dNeprilysine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548B3-5808-F84A-BD8A-77377A99A5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443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Déséquilibre</a:t>
            </a:r>
            <a:r>
              <a:rPr lang="en-US" dirty="0" smtClean="0"/>
              <a:t> de base pour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montant</a:t>
            </a:r>
            <a:r>
              <a:rPr lang="en-US" baseline="0" dirty="0" smtClean="0"/>
              <a:t> de 72 cm2, </a:t>
            </a:r>
            <a:r>
              <a:rPr lang="en-US" baseline="0" dirty="0" err="1" smtClean="0"/>
              <a:t>Clobetasol</a:t>
            </a:r>
            <a:r>
              <a:rPr lang="en-US" baseline="0" dirty="0" smtClean="0"/>
              <a:t> vs 49 Hydrocortisone,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suggère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perte</a:t>
            </a:r>
            <a:r>
              <a:rPr lang="en-US" baseline="0" dirty="0" smtClean="0"/>
              <a:t> de dissimulation de </a:t>
            </a:r>
            <a:r>
              <a:rPr lang="en-US" baseline="0" dirty="0" err="1" smtClean="0"/>
              <a:t>l’affection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pharmaciens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ont</a:t>
            </a:r>
            <a:r>
              <a:rPr lang="en-US" baseline="0" dirty="0" smtClean="0"/>
              <a:t> fait </a:t>
            </a:r>
            <a:r>
              <a:rPr lang="en-US" baseline="0" dirty="0" err="1" smtClean="0"/>
              <a:t>l’affectation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groupe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normalement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dissimulé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l’affection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jete</a:t>
            </a:r>
            <a:r>
              <a:rPr lang="en-US" baseline="0" dirty="0" smtClean="0"/>
              <a:t> un coup </a:t>
            </a:r>
            <a:r>
              <a:rPr lang="en-US" baseline="0" dirty="0" err="1" smtClean="0"/>
              <a:t>d’oeil</a:t>
            </a:r>
            <a:r>
              <a:rPr lang="en-US" baseline="0" dirty="0" smtClean="0"/>
              <a:t> au patient,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pourrait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contourné</a:t>
            </a:r>
            <a:r>
              <a:rPr lang="en-US" baseline="0" dirty="0" smtClean="0"/>
              <a:t>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 patient avec </a:t>
            </a:r>
            <a:r>
              <a:rPr lang="en-US" baseline="0" dirty="0" err="1" smtClean="0"/>
              <a:t>alopécie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aréata</a:t>
            </a:r>
            <a:r>
              <a:rPr lang="en-US" baseline="0" dirty="0" smtClean="0"/>
              <a:t> extensive a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atrophie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peau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s’est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résolue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spontanément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6 </a:t>
            </a:r>
            <a:r>
              <a:rPr lang="en-US" baseline="0" dirty="0" err="1" smtClean="0"/>
              <a:t>semaines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Super haute puissance versus </a:t>
            </a:r>
            <a:r>
              <a:rPr lang="en-US" baseline="0" dirty="0" err="1" smtClean="0"/>
              <a:t>basse</a:t>
            </a:r>
            <a:r>
              <a:rPr lang="en-US" baseline="0" dirty="0" smtClean="0"/>
              <a:t> puissance qui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catégorie</a:t>
            </a:r>
            <a:r>
              <a:rPr lang="en-US" baseline="0" dirty="0" smtClean="0"/>
              <a:t> 1 versus </a:t>
            </a:r>
            <a:r>
              <a:rPr lang="en-US" baseline="0" dirty="0" err="1" smtClean="0"/>
              <a:t>catégorie</a:t>
            </a:r>
            <a:r>
              <a:rPr lang="en-US" baseline="0" dirty="0" smtClean="0"/>
              <a:t> 7. Par </a:t>
            </a:r>
            <a:r>
              <a:rPr lang="en-US" baseline="0" dirty="0" err="1" smtClean="0"/>
              <a:t>comparaison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Bétaméthasone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Valérate</a:t>
            </a:r>
            <a:r>
              <a:rPr lang="en-US" baseline="0" dirty="0" smtClean="0"/>
              <a:t> 0.1%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catégorie</a:t>
            </a:r>
            <a:r>
              <a:rPr lang="en-US" baseline="0" dirty="0" smtClean="0"/>
              <a:t> 3.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7B92-8941-A943-B431-218BB76E6B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70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Certaines</a:t>
            </a:r>
            <a:r>
              <a:rPr lang="en-US" baseline="0" dirty="0" smtClean="0"/>
              <a:t> associations de MME avec des </a:t>
            </a:r>
            <a:r>
              <a:rPr lang="en-US" baseline="0" dirty="0" err="1" smtClean="0"/>
              <a:t>difficultés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d’audition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difficultés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d’apprentissage</a:t>
            </a:r>
            <a:endParaRPr lang="en-US" dirty="0" smtClean="0"/>
          </a:p>
          <a:p>
            <a:r>
              <a:rPr lang="en-US" baseline="0" dirty="0" err="1" smtClean="0"/>
              <a:t>Diarrhée</a:t>
            </a:r>
            <a:r>
              <a:rPr lang="en-US" baseline="0" dirty="0" smtClean="0"/>
              <a:t> 12% avec </a:t>
            </a:r>
            <a:r>
              <a:rPr lang="en-US" baseline="0" dirty="0" err="1" smtClean="0"/>
              <a:t>Clavulin</a:t>
            </a:r>
            <a:r>
              <a:rPr lang="en-US" baseline="0" dirty="0" smtClean="0"/>
              <a:t> vs 0% placebo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7B92-8941-A943-B431-218BB76E6B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12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fr-CA" dirty="0" smtClean="0"/>
              <a:t>5 bras de cette étude, recontacter pour</a:t>
            </a:r>
            <a:r>
              <a:rPr lang="fr-CA" baseline="0" dirty="0" smtClean="0"/>
              <a:t> une prescription, la prescription </a:t>
            </a:r>
            <a:r>
              <a:rPr lang="fr-CA" baseline="0" dirty="0" err="1" smtClean="0"/>
              <a:t>post-datée</a:t>
            </a:r>
            <a:r>
              <a:rPr lang="fr-CA" baseline="0" dirty="0" smtClean="0"/>
              <a:t>, la collecte de prescription et d’être donné la prescription (conduit par le patient), plus (+) aucune prescription.</a:t>
            </a:r>
          </a:p>
          <a:p>
            <a:pPr defTabSz="465887">
              <a:defRPr/>
            </a:pPr>
            <a:r>
              <a:rPr lang="fr-CA" baseline="0" dirty="0" smtClean="0"/>
              <a:t>Parmi les 889, 333 se sont retrouvés sur une </a:t>
            </a:r>
            <a:r>
              <a:rPr lang="fr-CA" baseline="0" dirty="0" err="1" smtClean="0"/>
              <a:t>antiobiothérapie</a:t>
            </a:r>
            <a:r>
              <a:rPr lang="fr-CA" baseline="0" dirty="0" smtClean="0"/>
              <a:t> immédiate, laissant 556 à être randomisés.</a:t>
            </a:r>
          </a:p>
          <a:p>
            <a:pPr defTabSz="465887">
              <a:defRPr/>
            </a:pPr>
            <a:r>
              <a:rPr lang="fr-CA" baseline="0" dirty="0" smtClean="0"/>
              <a:t>La </a:t>
            </a:r>
            <a:r>
              <a:rPr lang="fr-CA" baseline="0" dirty="0" err="1" smtClean="0"/>
              <a:t>reconsultation</a:t>
            </a:r>
            <a:r>
              <a:rPr lang="fr-CA" baseline="0" dirty="0" smtClean="0"/>
              <a:t> est plus de 1 mois, le score des symptômes après 2-4 jours.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7B92-8941-A943-B431-218BB76E6B9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50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4CB-C808-4B71-9C5A-BF9EBC6D92BE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521-7F0D-4B38-A567-8F038351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8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4CB-C808-4B71-9C5A-BF9EBC6D92BE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521-7F0D-4B38-A567-8F038351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70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4CB-C808-4B71-9C5A-BF9EBC6D92BE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521-7F0D-4B38-A567-8F038351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74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4CB-C808-4B71-9C5A-BF9EBC6D92BE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521-7F0D-4B38-A567-8F038351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10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4CB-C808-4B71-9C5A-BF9EBC6D92BE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521-7F0D-4B38-A567-8F038351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78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4CB-C808-4B71-9C5A-BF9EBC6D92BE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521-7F0D-4B38-A567-8F038351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61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4CB-C808-4B71-9C5A-BF9EBC6D92BE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521-7F0D-4B38-A567-8F038351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2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4CB-C808-4B71-9C5A-BF9EBC6D92BE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521-7F0D-4B38-A567-8F038351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44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4CB-C808-4B71-9C5A-BF9EBC6D92BE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521-7F0D-4B38-A567-8F038351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6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4CB-C808-4B71-9C5A-BF9EBC6D92BE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521-7F0D-4B38-A567-8F038351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062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B4CB-C808-4B71-9C5A-BF9EBC6D92BE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521-7F0D-4B38-A567-8F038351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32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B4CB-C808-4B71-9C5A-BF9EBC6D92BE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C2521-7F0D-4B38-A567-8F038351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34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27.xml"/><Relationship Id="rId18" Type="http://schemas.openxmlformats.org/officeDocument/2006/relationships/slide" Target="slide32.xml"/><Relationship Id="rId3" Type="http://schemas.openxmlformats.org/officeDocument/2006/relationships/slide" Target="slide43.xml"/><Relationship Id="rId21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26.xml"/><Relationship Id="rId17" Type="http://schemas.openxmlformats.org/officeDocument/2006/relationships/slide" Target="slide31.xml"/><Relationship Id="rId2" Type="http://schemas.openxmlformats.org/officeDocument/2006/relationships/slide" Target="slide42.xml"/><Relationship Id="rId16" Type="http://schemas.openxmlformats.org/officeDocument/2006/relationships/slide" Target="slide30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25.xml"/><Relationship Id="rId24" Type="http://schemas.openxmlformats.org/officeDocument/2006/relationships/slide" Target="slide46.xml"/><Relationship Id="rId5" Type="http://schemas.openxmlformats.org/officeDocument/2006/relationships/slide" Target="slide38.xml"/><Relationship Id="rId15" Type="http://schemas.openxmlformats.org/officeDocument/2006/relationships/slide" Target="slide29.xml"/><Relationship Id="rId23" Type="http://schemas.openxmlformats.org/officeDocument/2006/relationships/slide" Target="slide37.xml"/><Relationship Id="rId10" Type="http://schemas.openxmlformats.org/officeDocument/2006/relationships/slide" Target="slide24.xml"/><Relationship Id="rId19" Type="http://schemas.openxmlformats.org/officeDocument/2006/relationships/slide" Target="slide33.xml"/><Relationship Id="rId4" Type="http://schemas.openxmlformats.org/officeDocument/2006/relationships/slide" Target="slide44.xml"/><Relationship Id="rId9" Type="http://schemas.openxmlformats.org/officeDocument/2006/relationships/slide" Target="slide23.xml"/><Relationship Id="rId14" Type="http://schemas.openxmlformats.org/officeDocument/2006/relationships/slide" Target="slide28.xml"/><Relationship Id="rId22" Type="http://schemas.openxmlformats.org/officeDocument/2006/relationships/slide" Target="slide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5624312"/>
            <a:ext cx="9144000" cy="1233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/>
              <a:t>Tina Korownyk</a:t>
            </a:r>
            <a:endParaRPr lang="en-US" sz="3000" b="1" dirty="0"/>
          </a:p>
          <a:p>
            <a:pPr marL="0" indent="0" algn="ctr">
              <a:buNone/>
            </a:pPr>
            <a:r>
              <a:rPr lang="en-US" sz="2600" dirty="0" smtClean="0"/>
              <a:t>Associate Professor, Dept </a:t>
            </a:r>
            <a:r>
              <a:rPr lang="en-US" sz="2600" dirty="0" err="1" smtClean="0"/>
              <a:t>Fam</a:t>
            </a:r>
            <a:r>
              <a:rPr lang="en-US" sz="2600" dirty="0" smtClean="0"/>
              <a:t> Med, U of A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 smtClean="0"/>
              <a:t>Assistant Director, Evidence &amp; CPD Program, ACFP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792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Perles</a:t>
            </a:r>
            <a:r>
              <a:rPr lang="en-US" b="1" dirty="0" smtClean="0"/>
              <a:t> pour la </a:t>
            </a:r>
            <a:r>
              <a:rPr lang="en-US" b="1" dirty="0" err="1" smtClean="0"/>
              <a:t>pratique</a:t>
            </a:r>
            <a:r>
              <a:rPr lang="en-US" b="1" dirty="0" smtClean="0"/>
              <a:t> &amp; dangers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057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8066" name="Content Placeholder 4" descr="cmaj titl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3315" b="-73315"/>
          <a:stretch>
            <a:fillRect/>
          </a:stretch>
        </p:blipFill>
        <p:spPr>
          <a:xfrm>
            <a:off x="258763" y="-1103313"/>
            <a:ext cx="8885237" cy="4046538"/>
          </a:xfrm>
        </p:spPr>
      </p:pic>
      <p:sp>
        <p:nvSpPr>
          <p:cNvPr id="88067" name="TextBox 3"/>
          <p:cNvSpPr txBox="1">
            <a:spLocks noChangeArrowheads="1"/>
          </p:cNvSpPr>
          <p:nvPr/>
        </p:nvSpPr>
        <p:spPr bwMode="auto">
          <a:xfrm>
            <a:off x="1787254" y="6581775"/>
            <a:ext cx="6983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 dirty="0"/>
              <a:t>						</a:t>
            </a:r>
            <a:r>
              <a:rPr lang="en-US" sz="1800" dirty="0" smtClean="0"/>
              <a:t>CMAJ </a:t>
            </a:r>
            <a:r>
              <a:rPr lang="en-US" sz="1800" dirty="0"/>
              <a:t>2009. DOI:10.1503/cmaj.090361</a:t>
            </a:r>
          </a:p>
        </p:txBody>
      </p:sp>
      <p:pic>
        <p:nvPicPr>
          <p:cNvPr id="880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82813"/>
            <a:ext cx="46878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813" y="2182813"/>
            <a:ext cx="46751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5720" y="1000108"/>
            <a:ext cx="792961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2910" y="92867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Interventions effectives de la santé publique à l’échelle de la population afin de promouvoir la réduction du sodium.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9889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Acétaminophène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déplacer</a:t>
            </a:r>
            <a:r>
              <a:rPr lang="en-US" dirty="0" smtClean="0">
                <a:solidFill>
                  <a:srgbClr val="0000FF"/>
                </a:solidFill>
              </a:rPr>
              <a:t> à </a:t>
            </a:r>
            <a:r>
              <a:rPr lang="en-US" dirty="0" err="1" smtClean="0">
                <a:solidFill>
                  <a:srgbClr val="0000FF"/>
                </a:solidFill>
              </a:rPr>
              <a:t>l’arrière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686800" cy="503396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Étude</a:t>
            </a:r>
            <a:r>
              <a:rPr lang="en-US" dirty="0" smtClean="0"/>
              <a:t> </a:t>
            </a:r>
            <a:r>
              <a:rPr lang="en-US" dirty="0" err="1" smtClean="0"/>
              <a:t>randomisée</a:t>
            </a:r>
            <a:r>
              <a:rPr lang="en-US" dirty="0" smtClean="0"/>
              <a:t> à double </a:t>
            </a:r>
            <a:r>
              <a:rPr lang="en-US" dirty="0" err="1" smtClean="0"/>
              <a:t>insu</a:t>
            </a:r>
            <a:r>
              <a:rPr lang="en-US" dirty="0" smtClean="0"/>
              <a:t> 1652 patients avec </a:t>
            </a:r>
            <a:r>
              <a:rPr lang="en-US" dirty="0" err="1" smtClean="0"/>
              <a:t>lombalgie</a:t>
            </a:r>
            <a:r>
              <a:rPr lang="en-US" dirty="0" smtClean="0"/>
              <a:t> </a:t>
            </a:r>
            <a:r>
              <a:rPr lang="en-US" dirty="0" err="1" smtClean="0"/>
              <a:t>aiguë</a:t>
            </a:r>
            <a:r>
              <a:rPr lang="en-US" dirty="0" smtClean="0"/>
              <a:t> (</a:t>
            </a:r>
            <a:r>
              <a:rPr lang="en-US" dirty="0" err="1" smtClean="0"/>
              <a:t>âgés</a:t>
            </a:r>
            <a:r>
              <a:rPr lang="en-US" dirty="0" smtClean="0"/>
              <a:t> de 44 </a:t>
            </a:r>
            <a:r>
              <a:rPr lang="en-US" dirty="0" err="1" smtClean="0"/>
              <a:t>ans</a:t>
            </a:r>
            <a:r>
              <a:rPr lang="en-US" dirty="0" smtClean="0"/>
              <a:t>, 53% </a:t>
            </a:r>
            <a:r>
              <a:rPr lang="en-US" dirty="0" err="1" smtClean="0"/>
              <a:t>hommes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Acétaminophène</a:t>
            </a:r>
            <a:r>
              <a:rPr lang="en-US" dirty="0" smtClean="0"/>
              <a:t> </a:t>
            </a:r>
            <a:r>
              <a:rPr lang="en-US" dirty="0" err="1" smtClean="0"/>
              <a:t>régulière</a:t>
            </a:r>
            <a:r>
              <a:rPr lang="en-US" dirty="0" smtClean="0"/>
              <a:t> à </a:t>
            </a:r>
            <a:r>
              <a:rPr lang="en-US" dirty="0" err="1" smtClean="0"/>
              <a:t>soulagement</a:t>
            </a:r>
            <a:r>
              <a:rPr lang="en-US" dirty="0" smtClean="0"/>
              <a:t> </a:t>
            </a:r>
            <a:r>
              <a:rPr lang="en-US" dirty="0" err="1" smtClean="0"/>
              <a:t>modifié</a:t>
            </a:r>
            <a:r>
              <a:rPr lang="en-US" dirty="0" smtClean="0"/>
              <a:t> (</a:t>
            </a:r>
            <a:r>
              <a:rPr lang="en-US" dirty="0" err="1" smtClean="0"/>
              <a:t>t.i.d</a:t>
            </a:r>
            <a:r>
              <a:rPr lang="en-US" dirty="0" smtClean="0"/>
              <a:t>), </a:t>
            </a:r>
            <a:r>
              <a:rPr lang="en-US" dirty="0" err="1" smtClean="0"/>
              <a:t>Acétaminophène</a:t>
            </a:r>
            <a:r>
              <a:rPr lang="en-US" dirty="0" smtClean="0"/>
              <a:t> au </a:t>
            </a:r>
            <a:r>
              <a:rPr lang="en-US" dirty="0" err="1" smtClean="0"/>
              <a:t>besoin</a:t>
            </a:r>
            <a:r>
              <a:rPr lang="en-US" dirty="0" smtClean="0"/>
              <a:t> (</a:t>
            </a:r>
            <a:r>
              <a:rPr lang="en-US" dirty="0" err="1" smtClean="0"/>
              <a:t>q.i.d</a:t>
            </a:r>
            <a:r>
              <a:rPr lang="en-US" dirty="0" smtClean="0"/>
              <a:t>) </a:t>
            </a:r>
            <a:r>
              <a:rPr lang="en-US" dirty="0" err="1" smtClean="0"/>
              <a:t>ou</a:t>
            </a:r>
            <a:r>
              <a:rPr lang="en-US" dirty="0" smtClean="0"/>
              <a:t> placebo x 4 </a:t>
            </a:r>
            <a:r>
              <a:rPr lang="en-US" dirty="0" err="1" smtClean="0"/>
              <a:t>semaines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Résultat</a:t>
            </a:r>
            <a:r>
              <a:rPr lang="en-US" dirty="0" smtClean="0"/>
              <a:t> : </a:t>
            </a:r>
            <a:r>
              <a:rPr lang="en-US" dirty="0" err="1" smtClean="0"/>
              <a:t>aucune</a:t>
            </a:r>
            <a:r>
              <a:rPr lang="en-US" dirty="0" smtClean="0"/>
              <a:t> </a:t>
            </a:r>
            <a:r>
              <a:rPr lang="en-US" dirty="0" err="1" smtClean="0"/>
              <a:t>différence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n’importe</a:t>
            </a:r>
            <a:r>
              <a:rPr lang="en-US" dirty="0" smtClean="0"/>
              <a:t> </a:t>
            </a:r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résultat</a:t>
            </a:r>
            <a:endParaRPr lang="en-US" dirty="0" smtClean="0"/>
          </a:p>
          <a:p>
            <a:pPr lvl="1"/>
            <a:r>
              <a:rPr lang="en-US" dirty="0" err="1" smtClean="0"/>
              <a:t>Jours</a:t>
            </a:r>
            <a:r>
              <a:rPr lang="en-US" dirty="0" smtClean="0"/>
              <a:t> </a:t>
            </a:r>
            <a:r>
              <a:rPr lang="en-US" dirty="0" err="1" smtClean="0"/>
              <a:t>jusqu’à</a:t>
            </a:r>
            <a:r>
              <a:rPr lang="en-US" dirty="0" smtClean="0"/>
              <a:t> </a:t>
            </a:r>
            <a:r>
              <a:rPr lang="en-US" dirty="0" err="1" smtClean="0"/>
              <a:t>rétablissement</a:t>
            </a:r>
            <a:r>
              <a:rPr lang="en-US" dirty="0" smtClean="0"/>
              <a:t> : 17 </a:t>
            </a:r>
            <a:r>
              <a:rPr lang="en-US" dirty="0" err="1" smtClean="0"/>
              <a:t>dans</a:t>
            </a:r>
            <a:r>
              <a:rPr lang="en-US" dirty="0" smtClean="0"/>
              <a:t> les 2 </a:t>
            </a:r>
            <a:r>
              <a:rPr lang="en-US" dirty="0" err="1" smtClean="0"/>
              <a:t>groupes</a:t>
            </a:r>
            <a:r>
              <a:rPr lang="en-US" dirty="0" smtClean="0"/>
              <a:t> de </a:t>
            </a:r>
            <a:r>
              <a:rPr lang="en-US" dirty="0" err="1" smtClean="0"/>
              <a:t>traitements</a:t>
            </a:r>
            <a:r>
              <a:rPr lang="en-US" dirty="0" smtClean="0"/>
              <a:t>, 16 </a:t>
            </a:r>
            <a:r>
              <a:rPr lang="en-US" dirty="0" err="1" smtClean="0"/>
              <a:t>dans</a:t>
            </a:r>
            <a:r>
              <a:rPr lang="en-US" dirty="0" smtClean="0"/>
              <a:t> le placebo.</a:t>
            </a:r>
          </a:p>
          <a:p>
            <a:pPr lvl="1"/>
            <a:r>
              <a:rPr lang="en-US" dirty="0" smtClean="0"/>
              <a:t>1, 4, 12 </a:t>
            </a:r>
            <a:r>
              <a:rPr lang="en-US" dirty="0" err="1" smtClean="0"/>
              <a:t>semaines</a:t>
            </a:r>
            <a:r>
              <a:rPr lang="en-US" dirty="0" smtClean="0"/>
              <a:t>: </a:t>
            </a:r>
            <a:r>
              <a:rPr lang="en-US" dirty="0" err="1" smtClean="0"/>
              <a:t>douleur</a:t>
            </a:r>
            <a:r>
              <a:rPr lang="en-US" dirty="0" smtClean="0"/>
              <a:t>, </a:t>
            </a:r>
            <a:r>
              <a:rPr lang="en-US" dirty="0" err="1" smtClean="0"/>
              <a:t>invalidité</a:t>
            </a:r>
            <a:r>
              <a:rPr lang="en-US" dirty="0" smtClean="0"/>
              <a:t> et </a:t>
            </a:r>
            <a:r>
              <a:rPr lang="en-US" dirty="0" err="1" smtClean="0"/>
              <a:t>changement</a:t>
            </a:r>
            <a:r>
              <a:rPr lang="en-US" dirty="0" smtClean="0"/>
              <a:t> global</a:t>
            </a:r>
          </a:p>
          <a:p>
            <a:pPr lvl="1"/>
            <a:r>
              <a:rPr lang="en-US" dirty="0" err="1" smtClean="0"/>
              <a:t>Qualité</a:t>
            </a:r>
            <a:r>
              <a:rPr lang="en-US" dirty="0" smtClean="0"/>
              <a:t> de vie (</a:t>
            </a:r>
            <a:r>
              <a:rPr lang="en-US" dirty="0" err="1" smtClean="0"/>
              <a:t>examen</a:t>
            </a:r>
            <a:r>
              <a:rPr lang="en-US" dirty="0" smtClean="0"/>
              <a:t> physique et </a:t>
            </a:r>
            <a:r>
              <a:rPr lang="en-US" dirty="0" err="1" smtClean="0"/>
              <a:t>fonction</a:t>
            </a:r>
            <a:r>
              <a:rPr lang="en-US" dirty="0" smtClean="0"/>
              <a:t> </a:t>
            </a:r>
            <a:r>
              <a:rPr lang="en-US" dirty="0" err="1" smtClean="0"/>
              <a:t>mentale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médicaments</a:t>
            </a:r>
            <a:r>
              <a:rPr lang="en-US" dirty="0" smtClean="0"/>
              <a:t>, </a:t>
            </a:r>
            <a:r>
              <a:rPr lang="en-US" dirty="0" err="1" smtClean="0"/>
              <a:t>investigateurs</a:t>
            </a:r>
            <a:r>
              <a:rPr lang="en-US" dirty="0" smtClean="0"/>
              <a:t>, </a:t>
            </a:r>
            <a:r>
              <a:rPr lang="en-US" dirty="0" err="1" smtClean="0"/>
              <a:t>fournisseurs</a:t>
            </a:r>
            <a:r>
              <a:rPr lang="en-US" dirty="0" smtClean="0"/>
              <a:t> de </a:t>
            </a:r>
            <a:r>
              <a:rPr lang="en-US" dirty="0" err="1" smtClean="0"/>
              <a:t>soins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Verdict: nouveau et “</a:t>
            </a:r>
            <a:r>
              <a:rPr lang="en-US" dirty="0" err="1" smtClean="0"/>
              <a:t>poo</a:t>
            </a:r>
            <a:r>
              <a:rPr lang="en-US" dirty="0" smtClean="0"/>
              <a:t>”.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6523" y="6451600"/>
            <a:ext cx="7307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smtClean="0"/>
              <a:t>				</a:t>
            </a:r>
            <a:r>
              <a:rPr lang="fi-FI" sz="2000" dirty="0" err="1" smtClean="0"/>
              <a:t>Lancet</a:t>
            </a:r>
            <a:r>
              <a:rPr lang="fi-FI" sz="2000" dirty="0"/>
              <a:t>. 2014 </a:t>
            </a:r>
            <a:r>
              <a:rPr lang="fi-FI" sz="2000" dirty="0" err="1"/>
              <a:t>Jul</a:t>
            </a:r>
            <a:r>
              <a:rPr lang="fi-FI" sz="2000" dirty="0"/>
              <a:t> 23. pii: S0140-6736(14)60805-9.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892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638"/>
            <a:ext cx="9001156" cy="11382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 </a:t>
            </a:r>
            <a:r>
              <a:rPr lang="en-US" b="1" dirty="0" err="1" smtClean="0"/>
              <a:t>succès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</a:t>
            </a:r>
            <a:r>
              <a:rPr lang="en-US" b="1" dirty="0" err="1" smtClean="0"/>
              <a:t>l’échec</a:t>
            </a:r>
            <a:r>
              <a:rPr lang="en-US" b="1" dirty="0" smtClean="0"/>
              <a:t> : nouvelle drogue pour </a:t>
            </a:r>
            <a:r>
              <a:rPr lang="en-US" b="1" dirty="0" err="1" smtClean="0"/>
              <a:t>l’insuffisance</a:t>
            </a:r>
            <a:r>
              <a:rPr lang="en-US" b="1" dirty="0" smtClean="0"/>
              <a:t> </a:t>
            </a:r>
            <a:r>
              <a:rPr lang="en-US" b="1" dirty="0" err="1" smtClean="0"/>
              <a:t>cardiaque</a:t>
            </a:r>
            <a:r>
              <a:rPr lang="en-US" b="1" dirty="0" smtClean="0"/>
              <a:t> (IC)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686800" cy="50482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ERC: </a:t>
            </a:r>
            <a:r>
              <a:rPr lang="en-US" dirty="0" smtClean="0"/>
              <a:t>8442 patients </a:t>
            </a:r>
            <a:r>
              <a:rPr lang="en-US" dirty="0" err="1" smtClean="0"/>
              <a:t>atteints</a:t>
            </a:r>
            <a:r>
              <a:rPr lang="en-US" dirty="0" smtClean="0"/>
              <a:t> </a:t>
            </a:r>
            <a:r>
              <a:rPr lang="en-US" dirty="0" err="1" smtClean="0"/>
              <a:t>d’IC</a:t>
            </a:r>
            <a:r>
              <a:rPr lang="en-US" dirty="0" smtClean="0"/>
              <a:t> </a:t>
            </a:r>
            <a:r>
              <a:rPr lang="en-US" dirty="0" err="1" smtClean="0"/>
              <a:t>systolique</a:t>
            </a:r>
            <a:r>
              <a:rPr lang="en-US" dirty="0" smtClean="0"/>
              <a:t>, </a:t>
            </a:r>
            <a:r>
              <a:rPr lang="en-US" dirty="0" err="1" smtClean="0"/>
              <a:t>suivi</a:t>
            </a:r>
            <a:r>
              <a:rPr lang="en-US" dirty="0" smtClean="0"/>
              <a:t> </a:t>
            </a:r>
            <a:r>
              <a:rPr lang="en-US" dirty="0" err="1" smtClean="0"/>
              <a:t>médian</a:t>
            </a:r>
            <a:r>
              <a:rPr lang="en-US" dirty="0" smtClean="0"/>
              <a:t> 27 </a:t>
            </a:r>
            <a:r>
              <a:rPr lang="en-US" dirty="0" err="1" smtClean="0"/>
              <a:t>mois</a:t>
            </a:r>
            <a:endParaRPr lang="en-US" dirty="0" smtClean="0"/>
          </a:p>
          <a:p>
            <a:pPr lvl="1"/>
            <a:r>
              <a:rPr lang="en-US" sz="2400" dirty="0" smtClean="0"/>
              <a:t>LCZ696 (</a:t>
            </a:r>
            <a:r>
              <a:rPr lang="en-US" sz="2400" baseline="0" dirty="0" err="1" smtClean="0"/>
              <a:t>sacubitril</a:t>
            </a:r>
            <a:r>
              <a:rPr lang="en-US" sz="2400" baseline="0" dirty="0" smtClean="0"/>
              <a:t> 200 &amp; valsartan 160 </a:t>
            </a:r>
            <a:r>
              <a:rPr lang="en-US" sz="2400" baseline="0" dirty="0" err="1" smtClean="0"/>
              <a:t>BIDb.i.d</a:t>
            </a:r>
            <a:r>
              <a:rPr lang="en-US" sz="2400" baseline="0" dirty="0" smtClean="0"/>
              <a:t>.) </a:t>
            </a:r>
            <a:r>
              <a:rPr lang="en-US" sz="2400" baseline="0" dirty="0" err="1" smtClean="0"/>
              <a:t>vs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Enalapril</a:t>
            </a:r>
            <a:r>
              <a:rPr lang="en-US" sz="2400" dirty="0" smtClean="0"/>
              <a:t> 10 </a:t>
            </a:r>
            <a:r>
              <a:rPr lang="en-US" sz="2400" dirty="0" err="1" smtClean="0"/>
              <a:t>b.i.d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Moyenne</a:t>
            </a:r>
            <a:r>
              <a:rPr lang="en-US" sz="2400" dirty="0" smtClean="0"/>
              <a:t> </a:t>
            </a:r>
            <a:r>
              <a:rPr lang="en-US" sz="2400" dirty="0" err="1" smtClean="0"/>
              <a:t>d’âge</a:t>
            </a:r>
            <a:r>
              <a:rPr lang="en-US" sz="2400" dirty="0" smtClean="0"/>
              <a:t> de 64 </a:t>
            </a:r>
            <a:r>
              <a:rPr lang="en-US" sz="2400" dirty="0" err="1" smtClean="0"/>
              <a:t>ans</a:t>
            </a:r>
            <a:r>
              <a:rPr lang="en-US" sz="2400" dirty="0" smtClean="0"/>
              <a:t>, 22% femmes, </a:t>
            </a:r>
            <a:r>
              <a:rPr lang="en-US" sz="2400" dirty="0" err="1" smtClean="0"/>
              <a:t>classe</a:t>
            </a:r>
            <a:r>
              <a:rPr lang="en-US" sz="2400" dirty="0" smtClean="0"/>
              <a:t> II </a:t>
            </a:r>
            <a:r>
              <a:rPr lang="en-US" sz="2400" dirty="0" smtClean="0"/>
              <a:t>(70%), III (24%) </a:t>
            </a:r>
          </a:p>
          <a:p>
            <a:pPr lvl="1">
              <a:buNone/>
            </a:pPr>
            <a:r>
              <a:rPr lang="en-US" sz="2400" dirty="0" smtClean="0"/>
              <a:t>    (</a:t>
            </a:r>
            <a:r>
              <a:rPr lang="en-US" sz="2400" dirty="0" err="1" smtClean="0"/>
              <a:t>reste</a:t>
            </a:r>
            <a:r>
              <a:rPr lang="en-US" sz="2400" dirty="0" smtClean="0"/>
              <a:t> I &amp; IV)</a:t>
            </a:r>
          </a:p>
          <a:p>
            <a:r>
              <a:rPr lang="en-US" dirty="0" err="1" smtClean="0"/>
              <a:t>Résultats</a:t>
            </a:r>
            <a:r>
              <a:rPr lang="en-US" dirty="0" smtClean="0"/>
              <a:t>: </a:t>
            </a:r>
            <a:r>
              <a:rPr lang="en-US" sz="2800" dirty="0" smtClean="0"/>
              <a:t>LCZ696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Enalapril</a:t>
            </a:r>
            <a:r>
              <a:rPr lang="en-US" sz="2800" dirty="0" smtClean="0"/>
              <a:t> (</a:t>
            </a:r>
            <a:r>
              <a:rPr lang="en-US" sz="2800" dirty="0" err="1" smtClean="0"/>
              <a:t>hospitalisations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décès</a:t>
            </a:r>
            <a:r>
              <a:rPr lang="en-US" sz="2800" dirty="0" smtClean="0"/>
              <a:t> de </a:t>
            </a:r>
            <a:r>
              <a:rPr lang="en-US" sz="2800" dirty="0" err="1" smtClean="0"/>
              <a:t>maladie</a:t>
            </a:r>
            <a:r>
              <a:rPr lang="en-US" sz="2800" dirty="0" smtClean="0"/>
              <a:t> </a:t>
            </a:r>
            <a:r>
              <a:rPr lang="en-US" sz="2800" dirty="0" err="1" smtClean="0"/>
              <a:t>cardiovasculaire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err="1" smtClean="0"/>
              <a:t>Combiné</a:t>
            </a:r>
            <a:r>
              <a:rPr lang="en-US" dirty="0" smtClean="0"/>
              <a:t>: 21.8% </a:t>
            </a:r>
            <a:r>
              <a:rPr lang="en-US" dirty="0" err="1" smtClean="0"/>
              <a:t>vs</a:t>
            </a:r>
            <a:r>
              <a:rPr lang="en-US" dirty="0" smtClean="0"/>
              <a:t> 26.5% , 0.80 (0.73-0.87), NST 22</a:t>
            </a:r>
          </a:p>
          <a:p>
            <a:pPr lvl="2"/>
            <a:r>
              <a:rPr lang="en-US" dirty="0" err="1" smtClean="0"/>
              <a:t>Décès</a:t>
            </a:r>
            <a:r>
              <a:rPr lang="en-US" dirty="0" smtClean="0"/>
              <a:t> de </a:t>
            </a:r>
            <a:r>
              <a:rPr lang="en-US" dirty="0" err="1" smtClean="0"/>
              <a:t>maladie</a:t>
            </a:r>
            <a:r>
              <a:rPr lang="en-US" dirty="0" smtClean="0"/>
              <a:t> </a:t>
            </a:r>
            <a:r>
              <a:rPr lang="en-US" dirty="0" err="1" smtClean="0"/>
              <a:t>cardiovasculaire</a:t>
            </a:r>
            <a:r>
              <a:rPr lang="en-US" dirty="0" smtClean="0"/>
              <a:t> NST 32, </a:t>
            </a:r>
            <a:r>
              <a:rPr lang="en-US" dirty="0" err="1" smtClean="0"/>
              <a:t>hospitalisations</a:t>
            </a:r>
            <a:r>
              <a:rPr lang="en-US" dirty="0" smtClean="0"/>
              <a:t> </a:t>
            </a:r>
            <a:r>
              <a:rPr lang="en-US" dirty="0" err="1" smtClean="0"/>
              <a:t>reliées</a:t>
            </a:r>
            <a:r>
              <a:rPr lang="en-US" dirty="0" smtClean="0"/>
              <a:t> </a:t>
            </a:r>
            <a:r>
              <a:rPr lang="en-US" dirty="0" smtClean="0"/>
              <a:t>à </a:t>
            </a:r>
            <a:r>
              <a:rPr lang="en-US" dirty="0" err="1" smtClean="0"/>
              <a:t>l’IC</a:t>
            </a:r>
            <a:r>
              <a:rPr lang="en-US" dirty="0" smtClean="0"/>
              <a:t> NST 36</a:t>
            </a:r>
          </a:p>
          <a:p>
            <a:pPr lvl="1"/>
            <a:r>
              <a:rPr lang="en-US" dirty="0" err="1" smtClean="0"/>
              <a:t>Décès</a:t>
            </a:r>
            <a:r>
              <a:rPr lang="en-US" dirty="0" smtClean="0"/>
              <a:t>: 17% </a:t>
            </a:r>
            <a:r>
              <a:rPr lang="en-US" dirty="0" err="1" smtClean="0"/>
              <a:t>vs</a:t>
            </a:r>
            <a:r>
              <a:rPr lang="en-US" dirty="0" smtClean="0"/>
              <a:t> 19.8%, 0.84 (0.76-0.93), NST 36</a:t>
            </a:r>
          </a:p>
          <a:p>
            <a:pPr lvl="1"/>
            <a:r>
              <a:rPr lang="en-US" dirty="0" smtClean="0"/>
              <a:t>Score KCCQ (8 </a:t>
            </a:r>
            <a:r>
              <a:rPr lang="en-US" dirty="0" err="1" smtClean="0"/>
              <a:t>mois</a:t>
            </a:r>
            <a:r>
              <a:rPr lang="en-US" dirty="0" smtClean="0"/>
              <a:t>): -2.99 </a:t>
            </a:r>
            <a:r>
              <a:rPr lang="en-US" dirty="0" err="1" smtClean="0"/>
              <a:t>vs</a:t>
            </a:r>
            <a:r>
              <a:rPr lang="en-US" dirty="0" smtClean="0"/>
              <a:t> -4.63, diff. 1.64</a:t>
            </a:r>
          </a:p>
          <a:p>
            <a:r>
              <a:rPr lang="en-US" dirty="0" smtClean="0"/>
              <a:t>Verdict: nouveau (</a:t>
            </a:r>
            <a:r>
              <a:rPr lang="en-US" dirty="0" err="1" smtClean="0"/>
              <a:t>vrai</a:t>
            </a:r>
            <a:r>
              <a:rPr lang="en-US" dirty="0" smtClean="0"/>
              <a:t>, </a:t>
            </a:r>
            <a:r>
              <a:rPr lang="en-US" dirty="0" err="1" smtClean="0"/>
              <a:t>espérons</a:t>
            </a:r>
            <a:r>
              <a:rPr lang="en-US" dirty="0" smtClean="0"/>
              <a:t>-le),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3666" y="6461167"/>
            <a:ext cx="582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McMurray NEJM 2014 (pub ahead of print)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4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6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l’alopécie</a:t>
            </a:r>
            <a:r>
              <a:rPr lang="en-US" dirty="0" smtClean="0"/>
              <a:t>, la puissance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87045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Étude</a:t>
            </a:r>
            <a:r>
              <a:rPr lang="en-US" dirty="0" smtClean="0"/>
              <a:t> </a:t>
            </a:r>
            <a:r>
              <a:rPr lang="en-US" dirty="0" err="1" smtClean="0"/>
              <a:t>randomisée</a:t>
            </a:r>
            <a:r>
              <a:rPr lang="en-US" dirty="0" smtClean="0"/>
              <a:t> à double </a:t>
            </a:r>
            <a:r>
              <a:rPr lang="en-US" dirty="0" err="1" smtClean="0"/>
              <a:t>insu</a:t>
            </a:r>
            <a:r>
              <a:rPr lang="en-US" dirty="0" smtClean="0"/>
              <a:t> 42 (</a:t>
            </a:r>
            <a:r>
              <a:rPr lang="en-US" dirty="0" err="1" smtClean="0"/>
              <a:t>moyenne</a:t>
            </a:r>
            <a:r>
              <a:rPr lang="en-US" dirty="0" smtClean="0"/>
              <a:t> </a:t>
            </a:r>
            <a:r>
              <a:rPr lang="en-US" dirty="0" err="1" smtClean="0"/>
              <a:t>d’âge</a:t>
            </a:r>
            <a:r>
              <a:rPr lang="en-US" dirty="0" smtClean="0"/>
              <a:t> de 7.4 </a:t>
            </a:r>
            <a:r>
              <a:rPr lang="en-US" dirty="0" err="1" smtClean="0"/>
              <a:t>ans</a:t>
            </a:r>
            <a:r>
              <a:rPr lang="en-US" dirty="0" smtClean="0"/>
              <a:t>, 44% </a:t>
            </a:r>
            <a:r>
              <a:rPr lang="en-US" dirty="0" err="1" smtClean="0"/>
              <a:t>hommes</a:t>
            </a:r>
            <a:r>
              <a:rPr lang="en-US" dirty="0" smtClean="0"/>
              <a:t>, &gt;10% </a:t>
            </a:r>
            <a:r>
              <a:rPr lang="en-US" dirty="0" err="1" smtClean="0"/>
              <a:t>perte</a:t>
            </a:r>
            <a:r>
              <a:rPr lang="en-US" dirty="0" smtClean="0"/>
              <a:t> de </a:t>
            </a:r>
            <a:r>
              <a:rPr lang="en-US" dirty="0" err="1" smtClean="0"/>
              <a:t>cheveux</a:t>
            </a:r>
            <a:r>
              <a:rPr lang="en-US" dirty="0" smtClean="0"/>
              <a:t> au </a:t>
            </a:r>
            <a:r>
              <a:rPr lang="en-US" dirty="0" err="1" smtClean="0"/>
              <a:t>niveau</a:t>
            </a:r>
            <a:r>
              <a:rPr lang="en-US" dirty="0" smtClean="0"/>
              <a:t> du </a:t>
            </a:r>
            <a:r>
              <a:rPr lang="en-US" dirty="0" err="1" smtClean="0"/>
              <a:t>cuir</a:t>
            </a:r>
            <a:r>
              <a:rPr lang="en-US" dirty="0" smtClean="0"/>
              <a:t> </a:t>
            </a:r>
            <a:r>
              <a:rPr lang="en-US" dirty="0" err="1" smtClean="0"/>
              <a:t>chevelu</a:t>
            </a:r>
            <a:r>
              <a:rPr lang="en-US" dirty="0" smtClean="0"/>
              <a:t>), </a:t>
            </a:r>
            <a:r>
              <a:rPr lang="en-US" dirty="0" smtClean="0"/>
              <a:t>cycles </a:t>
            </a:r>
            <a:r>
              <a:rPr lang="en-US" dirty="0" smtClean="0"/>
              <a:t>de </a:t>
            </a:r>
            <a:r>
              <a:rPr lang="en-US" dirty="0" err="1" smtClean="0"/>
              <a:t>Clobetasol</a:t>
            </a:r>
            <a:r>
              <a:rPr lang="en-US" dirty="0" smtClean="0"/>
              <a:t> 0.05% </a:t>
            </a:r>
            <a:r>
              <a:rPr lang="en-US" dirty="0" err="1" smtClean="0"/>
              <a:t>ou</a:t>
            </a:r>
            <a:r>
              <a:rPr lang="en-US" dirty="0" smtClean="0"/>
              <a:t> Hydrocortisone 1% </a:t>
            </a:r>
            <a:r>
              <a:rPr lang="en-US" dirty="0" err="1" smtClean="0"/>
              <a:t>b.i.d</a:t>
            </a:r>
            <a:r>
              <a:rPr lang="en-US" dirty="0" smtClean="0"/>
              <a:t>. x 6 </a:t>
            </a:r>
            <a:r>
              <a:rPr lang="en-US" dirty="0" err="1" smtClean="0"/>
              <a:t>semaines</a:t>
            </a:r>
            <a:r>
              <a:rPr lang="en-US" dirty="0" smtClean="0"/>
              <a:t>, </a:t>
            </a:r>
            <a:r>
              <a:rPr lang="en-US" dirty="0" err="1" smtClean="0"/>
              <a:t>arrêt</a:t>
            </a:r>
            <a:r>
              <a:rPr lang="en-US" dirty="0" smtClean="0"/>
              <a:t> pour 6 </a:t>
            </a:r>
            <a:r>
              <a:rPr lang="en-US" dirty="0" err="1" smtClean="0"/>
              <a:t>semaines</a:t>
            </a:r>
            <a:r>
              <a:rPr lang="en-US" dirty="0" smtClean="0"/>
              <a:t>, </a:t>
            </a:r>
            <a:r>
              <a:rPr lang="en-US" dirty="0" err="1" smtClean="0"/>
              <a:t>puis</a:t>
            </a:r>
            <a:r>
              <a:rPr lang="en-US" dirty="0" smtClean="0"/>
              <a:t> </a:t>
            </a:r>
            <a:r>
              <a:rPr lang="en-US" dirty="0" err="1" smtClean="0"/>
              <a:t>répété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Très</a:t>
            </a:r>
            <a:r>
              <a:rPr lang="en-US" dirty="0" smtClean="0"/>
              <a:t> haute puissance (1) vs puissance plus </a:t>
            </a:r>
            <a:r>
              <a:rPr lang="en-US" dirty="0" err="1" smtClean="0"/>
              <a:t>basse</a:t>
            </a:r>
            <a:r>
              <a:rPr lang="en-US" dirty="0" smtClean="0"/>
              <a:t> (7), Betamethasone </a:t>
            </a:r>
            <a:r>
              <a:rPr lang="en-US" dirty="0" err="1" smtClean="0"/>
              <a:t>Valerate</a:t>
            </a:r>
            <a:r>
              <a:rPr lang="en-US" dirty="0" smtClean="0"/>
              <a:t> =3</a:t>
            </a:r>
          </a:p>
          <a:p>
            <a:r>
              <a:rPr lang="en-US" dirty="0" err="1" smtClean="0"/>
              <a:t>Résultat</a:t>
            </a:r>
            <a:r>
              <a:rPr lang="en-US" dirty="0" smtClean="0"/>
              <a:t> à 24 </a:t>
            </a:r>
            <a:r>
              <a:rPr lang="en-US" dirty="0" err="1" smtClean="0"/>
              <a:t>semaines</a:t>
            </a:r>
            <a:endParaRPr lang="en-US" dirty="0" smtClean="0"/>
          </a:p>
          <a:p>
            <a:pPr lvl="1"/>
            <a:r>
              <a:rPr lang="en-US" dirty="0" smtClean="0"/>
              <a:t>% </a:t>
            </a:r>
            <a:r>
              <a:rPr lang="en-US" dirty="0" err="1" smtClean="0"/>
              <a:t>d’amélioration</a:t>
            </a:r>
            <a:r>
              <a:rPr lang="en-US" dirty="0" smtClean="0"/>
              <a:t> </a:t>
            </a:r>
            <a:r>
              <a:rPr lang="en-US" dirty="0" err="1" smtClean="0"/>
              <a:t>moyenne</a:t>
            </a:r>
            <a:r>
              <a:rPr lang="en-US" dirty="0" smtClean="0"/>
              <a:t> : 97% </a:t>
            </a:r>
            <a:r>
              <a:rPr lang="en-US" dirty="0" err="1" smtClean="0"/>
              <a:t>Clobetasol</a:t>
            </a:r>
            <a:r>
              <a:rPr lang="en-US" dirty="0" smtClean="0"/>
              <a:t> vs 5% (p=002)</a:t>
            </a:r>
          </a:p>
          <a:p>
            <a:pPr lvl="1"/>
            <a:r>
              <a:rPr lang="en-US" dirty="0" smtClean="0"/>
              <a:t>&gt;50% de </a:t>
            </a:r>
            <a:r>
              <a:rPr lang="en-US" dirty="0" err="1" smtClean="0"/>
              <a:t>réduction</a:t>
            </a:r>
            <a:r>
              <a:rPr lang="en-US" dirty="0" smtClean="0"/>
              <a:t> de </a:t>
            </a:r>
            <a:r>
              <a:rPr lang="en-US" dirty="0" err="1" smtClean="0"/>
              <a:t>l’alopécie</a:t>
            </a:r>
            <a:r>
              <a:rPr lang="en-US" dirty="0" smtClean="0"/>
              <a:t> : 85% </a:t>
            </a:r>
            <a:r>
              <a:rPr lang="en-US" dirty="0" err="1" smtClean="0"/>
              <a:t>Clobetasol</a:t>
            </a:r>
            <a:r>
              <a:rPr lang="en-US" dirty="0" smtClean="0"/>
              <a:t> vs 33% (NST 2)</a:t>
            </a:r>
          </a:p>
          <a:p>
            <a:pPr lvl="1"/>
            <a:r>
              <a:rPr lang="en-US" dirty="0" smtClean="0"/>
              <a:t>Un patient sous </a:t>
            </a:r>
            <a:r>
              <a:rPr lang="en-US" dirty="0" err="1" smtClean="0"/>
              <a:t>Clobetasol</a:t>
            </a:r>
            <a:r>
              <a:rPr lang="en-US" dirty="0" smtClean="0"/>
              <a:t> a </a:t>
            </a:r>
            <a:r>
              <a:rPr lang="en-US" dirty="0" err="1" smtClean="0"/>
              <a:t>connu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atrophie</a:t>
            </a:r>
            <a:r>
              <a:rPr lang="en-US" dirty="0" smtClean="0"/>
              <a:t> de la </a:t>
            </a:r>
            <a:r>
              <a:rPr lang="en-US" dirty="0" err="1" smtClean="0"/>
              <a:t>peau</a:t>
            </a:r>
            <a:r>
              <a:rPr lang="en-US" dirty="0" smtClean="0"/>
              <a:t> qui </a:t>
            </a:r>
            <a:r>
              <a:rPr lang="en-US" dirty="0" err="1" smtClean="0"/>
              <a:t>s’est</a:t>
            </a:r>
            <a:r>
              <a:rPr lang="en-US" dirty="0" smtClean="0"/>
              <a:t> </a:t>
            </a:r>
            <a:r>
              <a:rPr lang="en-US" dirty="0" err="1" smtClean="0"/>
              <a:t>résolue</a:t>
            </a:r>
            <a:r>
              <a:rPr lang="en-US" dirty="0" smtClean="0"/>
              <a:t> </a:t>
            </a:r>
            <a:r>
              <a:rPr lang="en-US" dirty="0" err="1" smtClean="0"/>
              <a:t>spontanément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6 </a:t>
            </a:r>
            <a:r>
              <a:rPr lang="en-US" dirty="0" err="1" smtClean="0"/>
              <a:t>semaines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Verdict: Nouveau. </a:t>
            </a:r>
            <a:r>
              <a:rPr lang="en-US" dirty="0" err="1" smtClean="0"/>
              <a:t>Utiliser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puissance </a:t>
            </a:r>
            <a:r>
              <a:rPr lang="en-US" dirty="0" err="1" smtClean="0"/>
              <a:t>élevée</a:t>
            </a:r>
            <a:r>
              <a:rPr lang="en-US" dirty="0" smtClean="0"/>
              <a:t> pour </a:t>
            </a:r>
            <a:r>
              <a:rPr lang="en-US" dirty="0" err="1" smtClean="0"/>
              <a:t>l’alopécie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3848" y="6452622"/>
            <a:ext cx="7104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		JAMA </a:t>
            </a:r>
            <a:r>
              <a:rPr lang="da-DK" dirty="0" err="1"/>
              <a:t>Dermatol</a:t>
            </a:r>
            <a:r>
              <a:rPr lang="da-DK" dirty="0"/>
              <a:t>. 2014 Jan;150(1):47-50.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34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640"/>
            <a:ext cx="8229600" cy="119629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Otites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moyennes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aiguës</a:t>
            </a:r>
            <a:r>
              <a:rPr lang="en-US" dirty="0" smtClean="0">
                <a:solidFill>
                  <a:srgbClr val="0000FF"/>
                </a:solidFill>
              </a:rPr>
              <a:t> &amp; </a:t>
            </a:r>
            <a:r>
              <a:rPr lang="en-US" dirty="0" err="1" smtClean="0">
                <a:solidFill>
                  <a:srgbClr val="0000FF"/>
                </a:solidFill>
              </a:rPr>
              <a:t>antibiotiques</a:t>
            </a:r>
            <a:r>
              <a:rPr lang="en-US" dirty="0" smtClean="0">
                <a:solidFill>
                  <a:srgbClr val="0000FF"/>
                </a:solidFill>
              </a:rPr>
              <a:t> : </a:t>
            </a:r>
            <a:r>
              <a:rPr lang="en-US" dirty="0" err="1" smtClean="0">
                <a:solidFill>
                  <a:srgbClr val="0000FF"/>
                </a:solidFill>
              </a:rPr>
              <a:t>attendre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ou</a:t>
            </a:r>
            <a:r>
              <a:rPr lang="en-US" dirty="0" smtClean="0">
                <a:solidFill>
                  <a:srgbClr val="0000FF"/>
                </a:solidFill>
              </a:rPr>
              <a:t> non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5095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TFP 22 </a:t>
            </a:r>
            <a:r>
              <a:rPr lang="en-US" dirty="0" err="1" smtClean="0"/>
              <a:t>février</a:t>
            </a:r>
            <a:r>
              <a:rPr lang="en-US" dirty="0" smtClean="0"/>
              <a:t> , 2011: Les </a:t>
            </a:r>
            <a:r>
              <a:rPr lang="en-US" dirty="0" err="1" smtClean="0"/>
              <a:t>antibiotiques</a:t>
            </a:r>
            <a:r>
              <a:rPr lang="en-US" dirty="0" smtClean="0"/>
              <a:t> </a:t>
            </a:r>
            <a:r>
              <a:rPr lang="en-US" dirty="0" err="1" smtClean="0"/>
              <a:t>aident</a:t>
            </a:r>
            <a:r>
              <a:rPr lang="en-US" dirty="0" smtClean="0"/>
              <a:t> les </a:t>
            </a:r>
            <a:r>
              <a:rPr lang="en-US" dirty="0" err="1" smtClean="0"/>
              <a:t>otites</a:t>
            </a:r>
            <a:r>
              <a:rPr lang="en-US" dirty="0" smtClean="0"/>
              <a:t> </a:t>
            </a:r>
            <a:r>
              <a:rPr lang="en-US" dirty="0" err="1" smtClean="0"/>
              <a:t>moyennes</a:t>
            </a:r>
            <a:r>
              <a:rPr lang="en-US" dirty="0" smtClean="0"/>
              <a:t> </a:t>
            </a:r>
            <a:r>
              <a:rPr lang="en-US" dirty="0" err="1" smtClean="0"/>
              <a:t>aiguës</a:t>
            </a:r>
            <a:r>
              <a:rPr lang="en-US" dirty="0" smtClean="0"/>
              <a:t>, 1 </a:t>
            </a:r>
            <a:r>
              <a:rPr lang="en-US" dirty="0" err="1" smtClean="0"/>
              <a:t>en</a:t>
            </a:r>
            <a:r>
              <a:rPr lang="en-US" dirty="0" smtClean="0"/>
              <a:t> 3, 1 </a:t>
            </a:r>
            <a:r>
              <a:rPr lang="en-US" dirty="0" err="1" smtClean="0"/>
              <a:t>en</a:t>
            </a:r>
            <a:r>
              <a:rPr lang="en-US" dirty="0" smtClean="0"/>
              <a:t> 10.</a:t>
            </a:r>
          </a:p>
          <a:p>
            <a:r>
              <a:rPr lang="en-US" dirty="0" err="1" smtClean="0"/>
              <a:t>Étude</a:t>
            </a:r>
            <a:r>
              <a:rPr lang="en-US" dirty="0" smtClean="0"/>
              <a:t> </a:t>
            </a:r>
            <a:r>
              <a:rPr lang="en-US" dirty="0" err="1" smtClean="0"/>
              <a:t>randomisée</a:t>
            </a:r>
            <a:r>
              <a:rPr lang="en-US" dirty="0" smtClean="0"/>
              <a:t> à double </a:t>
            </a:r>
            <a:r>
              <a:rPr lang="en-US" dirty="0" err="1" smtClean="0"/>
              <a:t>insu</a:t>
            </a:r>
            <a:r>
              <a:rPr lang="en-US" dirty="0" smtClean="0"/>
              <a:t> : 84 </a:t>
            </a:r>
            <a:r>
              <a:rPr lang="en-US" dirty="0" err="1" smtClean="0"/>
              <a:t>enfants</a:t>
            </a:r>
            <a:r>
              <a:rPr lang="en-US" dirty="0" smtClean="0"/>
              <a:t> (</a:t>
            </a:r>
            <a:r>
              <a:rPr lang="en-US" dirty="0" err="1" smtClean="0"/>
              <a:t>moyenne</a:t>
            </a:r>
            <a:r>
              <a:rPr lang="en-US" dirty="0" smtClean="0"/>
              <a:t> </a:t>
            </a:r>
            <a:r>
              <a:rPr lang="en-US" dirty="0" err="1" smtClean="0"/>
              <a:t>d’âge</a:t>
            </a:r>
            <a:r>
              <a:rPr lang="en-US" dirty="0" smtClean="0"/>
              <a:t>  de 4.4 </a:t>
            </a:r>
            <a:r>
              <a:rPr lang="en-US" dirty="0" err="1" smtClean="0"/>
              <a:t>ans</a:t>
            </a:r>
            <a:r>
              <a:rPr lang="en-US" dirty="0" smtClean="0"/>
              <a:t>, 43% </a:t>
            </a:r>
            <a:r>
              <a:rPr lang="en-US" dirty="0" err="1" smtClean="0"/>
              <a:t>garçons</a:t>
            </a:r>
            <a:r>
              <a:rPr lang="en-US" dirty="0" smtClean="0"/>
              <a:t>), </a:t>
            </a:r>
            <a:r>
              <a:rPr lang="en-US" dirty="0" err="1" smtClean="0"/>
              <a:t>Clavulin</a:t>
            </a:r>
            <a:r>
              <a:rPr lang="en-US" dirty="0" smtClean="0"/>
              <a:t> 40m/kg x 7, accent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épanchement</a:t>
            </a:r>
            <a:r>
              <a:rPr lang="en-US" dirty="0" smtClean="0"/>
              <a:t> de </a:t>
            </a:r>
            <a:r>
              <a:rPr lang="en-US" dirty="0" err="1" smtClean="0"/>
              <a:t>l’oreille</a:t>
            </a:r>
            <a:r>
              <a:rPr lang="en-US" dirty="0" smtClean="0"/>
              <a:t> </a:t>
            </a:r>
            <a:r>
              <a:rPr lang="en-US" dirty="0" err="1" smtClean="0"/>
              <a:t>moyenne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jusqu’à</a:t>
            </a:r>
            <a:r>
              <a:rPr lang="en-US" dirty="0" smtClean="0"/>
              <a:t> 60 </a:t>
            </a:r>
            <a:r>
              <a:rPr lang="en-US" dirty="0" err="1" smtClean="0"/>
              <a:t>jours</a:t>
            </a:r>
            <a:endParaRPr lang="en-US" dirty="0" smtClean="0"/>
          </a:p>
          <a:p>
            <a:pPr lvl="1"/>
            <a:r>
              <a:rPr lang="en-US" dirty="0" err="1" smtClean="0"/>
              <a:t>Épanchement</a:t>
            </a:r>
            <a:r>
              <a:rPr lang="en-US" dirty="0" smtClean="0"/>
              <a:t> </a:t>
            </a:r>
            <a:r>
              <a:rPr lang="en-US" dirty="0" err="1" smtClean="0"/>
              <a:t>résolu</a:t>
            </a:r>
            <a:r>
              <a:rPr lang="en-US" dirty="0" smtClean="0"/>
              <a:t>: 19 </a:t>
            </a:r>
            <a:r>
              <a:rPr lang="en-US" dirty="0" err="1" smtClean="0"/>
              <a:t>jours</a:t>
            </a:r>
            <a:r>
              <a:rPr lang="en-US" dirty="0" smtClean="0"/>
              <a:t> </a:t>
            </a:r>
            <a:r>
              <a:rPr lang="en-US" dirty="0" err="1" smtClean="0"/>
              <a:t>Clavulin</a:t>
            </a:r>
            <a:r>
              <a:rPr lang="en-US" dirty="0" smtClean="0"/>
              <a:t> vs 33 </a:t>
            </a:r>
            <a:r>
              <a:rPr lang="en-US" dirty="0" err="1" smtClean="0"/>
              <a:t>jours</a:t>
            </a:r>
            <a:r>
              <a:rPr lang="en-US" dirty="0" smtClean="0"/>
              <a:t> (p=0.02)</a:t>
            </a:r>
          </a:p>
          <a:p>
            <a:pPr lvl="1"/>
            <a:r>
              <a:rPr lang="en-US" dirty="0" err="1" smtClean="0"/>
              <a:t>Otoscopie</a:t>
            </a:r>
            <a:r>
              <a:rPr lang="en-US" dirty="0" smtClean="0"/>
              <a:t> </a:t>
            </a:r>
            <a:r>
              <a:rPr lang="en-US" dirty="0" err="1" smtClean="0"/>
              <a:t>normale</a:t>
            </a:r>
            <a:r>
              <a:rPr lang="en-US" dirty="0" smtClean="0"/>
              <a:t> 14 </a:t>
            </a:r>
            <a:r>
              <a:rPr lang="en-US" dirty="0" err="1" smtClean="0"/>
              <a:t>jours</a:t>
            </a:r>
            <a:r>
              <a:rPr lang="en-US" dirty="0" smtClean="0"/>
              <a:t>: 45% </a:t>
            </a:r>
            <a:r>
              <a:rPr lang="en-US" dirty="0" err="1"/>
              <a:t>C</a:t>
            </a:r>
            <a:r>
              <a:rPr lang="en-US" dirty="0" err="1" smtClean="0"/>
              <a:t>lavulin</a:t>
            </a:r>
            <a:r>
              <a:rPr lang="en-US" dirty="0" smtClean="0"/>
              <a:t> vs 19% (NST 4)</a:t>
            </a:r>
          </a:p>
          <a:p>
            <a:pPr lvl="1"/>
            <a:r>
              <a:rPr lang="en-US" dirty="0" smtClean="0"/>
              <a:t>Mal </a:t>
            </a:r>
            <a:r>
              <a:rPr lang="en-US" dirty="0" err="1" smtClean="0"/>
              <a:t>d’oreille</a:t>
            </a:r>
            <a:r>
              <a:rPr lang="en-US" dirty="0" smtClean="0"/>
              <a:t> de 5 </a:t>
            </a:r>
            <a:r>
              <a:rPr lang="en-US" dirty="0" err="1" smtClean="0"/>
              <a:t>jours</a:t>
            </a:r>
            <a:r>
              <a:rPr lang="en-US" dirty="0" smtClean="0"/>
              <a:t>: 0% </a:t>
            </a:r>
            <a:r>
              <a:rPr lang="en-US" dirty="0" err="1" smtClean="0"/>
              <a:t>Clavulin</a:t>
            </a:r>
            <a:r>
              <a:rPr lang="en-US" dirty="0" smtClean="0"/>
              <a:t> vs 17% (NST 6)</a:t>
            </a:r>
          </a:p>
          <a:p>
            <a:pPr lvl="1"/>
            <a:r>
              <a:rPr lang="en-US" dirty="0" err="1" smtClean="0"/>
              <a:t>Moyenne</a:t>
            </a:r>
            <a:r>
              <a:rPr lang="en-US" dirty="0" smtClean="0"/>
              <a:t> des </a:t>
            </a:r>
            <a:r>
              <a:rPr lang="en-US" dirty="0" err="1" smtClean="0"/>
              <a:t>maux</a:t>
            </a:r>
            <a:r>
              <a:rPr lang="en-US" dirty="0" smtClean="0"/>
              <a:t> </a:t>
            </a:r>
            <a:r>
              <a:rPr lang="en-US" dirty="0" err="1" smtClean="0"/>
              <a:t>d’oreille</a:t>
            </a:r>
            <a:r>
              <a:rPr lang="en-US" dirty="0" smtClean="0"/>
              <a:t> </a:t>
            </a:r>
            <a:r>
              <a:rPr lang="en-US" dirty="0" err="1" smtClean="0"/>
              <a:t>résolus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2.2 </a:t>
            </a:r>
            <a:r>
              <a:rPr lang="en-US" dirty="0" err="1" smtClean="0"/>
              <a:t>jours</a:t>
            </a:r>
            <a:r>
              <a:rPr lang="en-US" dirty="0" smtClean="0"/>
              <a:t> avec </a:t>
            </a:r>
            <a:r>
              <a:rPr lang="en-US" dirty="0" err="1" smtClean="0"/>
              <a:t>Clavulin</a:t>
            </a:r>
            <a:r>
              <a:rPr lang="en-US" dirty="0" smtClean="0"/>
              <a:t> vs 3.2 (p=0.08)</a:t>
            </a:r>
          </a:p>
          <a:p>
            <a:r>
              <a:rPr lang="en-US" dirty="0" smtClean="0"/>
              <a:t>Verdict : </a:t>
            </a:r>
            <a:r>
              <a:rPr lang="en-US" dirty="0" err="1" smtClean="0"/>
              <a:t>Vrai</a:t>
            </a:r>
            <a:r>
              <a:rPr lang="en-US" dirty="0" smtClean="0"/>
              <a:t> (</a:t>
            </a:r>
            <a:r>
              <a:rPr lang="en-US" dirty="0" err="1" smtClean="0"/>
              <a:t>sélective</a:t>
            </a:r>
            <a:r>
              <a:rPr lang="en-US" dirty="0" smtClean="0"/>
              <a:t>) : le </a:t>
            </a:r>
            <a:r>
              <a:rPr lang="en-US" dirty="0" err="1" smtClean="0"/>
              <a:t>traitement</a:t>
            </a:r>
            <a:r>
              <a:rPr lang="en-US" dirty="0" smtClean="0"/>
              <a:t> pour </a:t>
            </a:r>
            <a:r>
              <a:rPr lang="en-US" dirty="0" err="1" smtClean="0"/>
              <a:t>otites</a:t>
            </a:r>
            <a:r>
              <a:rPr lang="en-US" dirty="0" smtClean="0"/>
              <a:t> </a:t>
            </a:r>
            <a:r>
              <a:rPr lang="en-US" dirty="0" err="1" smtClean="0"/>
              <a:t>moyennes</a:t>
            </a:r>
            <a:r>
              <a:rPr lang="en-US" dirty="0" smtClean="0"/>
              <a:t> </a:t>
            </a:r>
            <a:r>
              <a:rPr lang="en-US" dirty="0" err="1" smtClean="0"/>
              <a:t>aiguës</a:t>
            </a:r>
            <a:r>
              <a:rPr lang="en-US" dirty="0" smtClean="0"/>
              <a:t> a des </a:t>
            </a:r>
            <a:r>
              <a:rPr lang="en-US" dirty="0" err="1" smtClean="0"/>
              <a:t>avantages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4691" y="6457890"/>
            <a:ext cx="6259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	JAMA </a:t>
            </a:r>
            <a:r>
              <a:rPr lang="en-US" sz="2000" dirty="0" err="1"/>
              <a:t>Pediatr</a:t>
            </a:r>
            <a:r>
              <a:rPr lang="en-US" sz="2000" dirty="0"/>
              <a:t>. 2014;168(7):635-641.</a:t>
            </a:r>
          </a:p>
        </p:txBody>
      </p:sp>
    </p:spTree>
    <p:extLst>
      <p:ext uri="{BB962C8B-B14F-4D97-AF65-F5344CB8AC3E}">
        <p14:creationId xmlns:p14="http://schemas.microsoft.com/office/powerpoint/2010/main" xmlns="" val="24241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Les virus </a:t>
            </a:r>
            <a:r>
              <a:rPr lang="en-US" dirty="0" err="1" smtClean="0">
                <a:solidFill>
                  <a:srgbClr val="0000FF"/>
                </a:solidFill>
              </a:rPr>
              <a:t>ont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besoins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médicaments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différés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1992945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 smtClean="0"/>
              <a:t>TFP 3 </a:t>
            </a:r>
            <a:r>
              <a:rPr lang="en-US" sz="3000" dirty="0" err="1" smtClean="0"/>
              <a:t>octobre</a:t>
            </a:r>
            <a:r>
              <a:rPr lang="en-US" sz="3000" dirty="0" smtClean="0"/>
              <a:t>, 2011: retard des </a:t>
            </a:r>
            <a:r>
              <a:rPr lang="en-US" sz="3000" dirty="0" err="1" smtClean="0"/>
              <a:t>antibiotiques</a:t>
            </a:r>
            <a:r>
              <a:rPr lang="en-US" sz="3000" dirty="0" smtClean="0"/>
              <a:t>, </a:t>
            </a:r>
            <a:r>
              <a:rPr lang="en-US" sz="3000" dirty="0" err="1" smtClean="0"/>
              <a:t>réduction</a:t>
            </a:r>
            <a:r>
              <a:rPr lang="en-US" sz="3000" dirty="0" smtClean="0"/>
              <a:t> de </a:t>
            </a:r>
            <a:r>
              <a:rPr lang="en-US" sz="3000" dirty="0" err="1" smtClean="0"/>
              <a:t>l’utilisation</a:t>
            </a:r>
            <a:endParaRPr lang="en-US" sz="3000" dirty="0" smtClean="0"/>
          </a:p>
          <a:p>
            <a:r>
              <a:rPr lang="en-US" sz="3000" dirty="0" err="1" smtClean="0"/>
              <a:t>Étude</a:t>
            </a:r>
            <a:r>
              <a:rPr lang="en-US" sz="3000" dirty="0" smtClean="0"/>
              <a:t> </a:t>
            </a:r>
            <a:r>
              <a:rPr lang="en-US" sz="3000" dirty="0" err="1" smtClean="0"/>
              <a:t>randomisée</a:t>
            </a:r>
            <a:r>
              <a:rPr lang="en-US" sz="3000" dirty="0" smtClean="0"/>
              <a:t> </a:t>
            </a:r>
            <a:r>
              <a:rPr lang="en-US" sz="3000" dirty="0" err="1" smtClean="0"/>
              <a:t>contrôlée</a:t>
            </a:r>
            <a:r>
              <a:rPr lang="en-US" sz="3000" dirty="0" smtClean="0"/>
              <a:t> (age ≥3): 4 types de prescriptions </a:t>
            </a:r>
            <a:r>
              <a:rPr lang="en-US" sz="3000" dirty="0" err="1" smtClean="0"/>
              <a:t>différées</a:t>
            </a:r>
            <a:r>
              <a:rPr lang="en-US" sz="3000" dirty="0" smtClean="0"/>
              <a:t> + “</a:t>
            </a:r>
            <a:r>
              <a:rPr lang="en-US" sz="3000" dirty="0" err="1" smtClean="0"/>
              <a:t>aucune</a:t>
            </a:r>
            <a:r>
              <a:rPr lang="en-US" sz="3000" dirty="0" smtClean="0"/>
              <a:t>” prescription, </a:t>
            </a:r>
            <a:r>
              <a:rPr lang="en-US" sz="3000" dirty="0" err="1" smtClean="0"/>
              <a:t>Ceux</a:t>
            </a:r>
            <a:r>
              <a:rPr lang="en-US" sz="3000" dirty="0" smtClean="0"/>
              <a:t> qui </a:t>
            </a:r>
            <a:r>
              <a:rPr lang="en-US" sz="3000" dirty="0" err="1" smtClean="0"/>
              <a:t>avaient</a:t>
            </a:r>
            <a:r>
              <a:rPr lang="en-US" sz="3000" dirty="0" smtClean="0"/>
              <a:t> “</a:t>
            </a:r>
            <a:r>
              <a:rPr lang="en-US" sz="3000" dirty="0" err="1" smtClean="0"/>
              <a:t>besoin</a:t>
            </a:r>
            <a:r>
              <a:rPr lang="en-US" sz="3000" dirty="0" smtClean="0"/>
              <a:t>” de </a:t>
            </a:r>
            <a:r>
              <a:rPr lang="en-US" sz="3000" dirty="0" err="1" smtClean="0"/>
              <a:t>l’antibiothérapie</a:t>
            </a:r>
            <a:r>
              <a:rPr lang="en-US" sz="3000" dirty="0" smtClean="0"/>
              <a:t> </a:t>
            </a:r>
            <a:r>
              <a:rPr lang="en-US" sz="3000" dirty="0" err="1" smtClean="0"/>
              <a:t>l’ont</a:t>
            </a:r>
            <a:r>
              <a:rPr lang="en-US" sz="3000" dirty="0" smtClean="0"/>
              <a:t> </a:t>
            </a:r>
            <a:r>
              <a:rPr lang="en-US" sz="3000" dirty="0" err="1" smtClean="0"/>
              <a:t>obtenu</a:t>
            </a:r>
            <a:r>
              <a:rPr lang="en-US" sz="3000" dirty="0" smtClean="0"/>
              <a:t> </a:t>
            </a:r>
            <a:r>
              <a:rPr lang="en-US" sz="3000" dirty="0" err="1" smtClean="0"/>
              <a:t>rapidement</a:t>
            </a:r>
            <a:r>
              <a:rPr lang="en-US" sz="3000" dirty="0" smtClean="0"/>
              <a:t>.</a:t>
            </a:r>
          </a:p>
          <a:p>
            <a:r>
              <a:rPr lang="en-US" sz="3000" dirty="0" err="1" smtClean="0"/>
              <a:t>Ceux</a:t>
            </a:r>
            <a:r>
              <a:rPr lang="en-US" sz="3000" dirty="0" smtClean="0"/>
              <a:t> </a:t>
            </a:r>
            <a:r>
              <a:rPr lang="en-US" sz="3000" dirty="0" err="1" smtClean="0"/>
              <a:t>ayant</a:t>
            </a:r>
            <a:r>
              <a:rPr lang="en-US" sz="3000" dirty="0" smtClean="0"/>
              <a:t> </a:t>
            </a:r>
            <a:r>
              <a:rPr lang="en-US" sz="3000" dirty="0" err="1" smtClean="0"/>
              <a:t>nécessités</a:t>
            </a:r>
            <a:r>
              <a:rPr lang="en-US" sz="3000" dirty="0" smtClean="0"/>
              <a:t> </a:t>
            </a:r>
            <a:r>
              <a:rPr lang="en-US" sz="3000" dirty="0" err="1" smtClean="0"/>
              <a:t>l’antibiothérapie</a:t>
            </a:r>
            <a:r>
              <a:rPr lang="en-US" sz="3000" dirty="0" smtClean="0"/>
              <a:t> </a:t>
            </a:r>
            <a:r>
              <a:rPr lang="en-US" sz="3000" dirty="0" err="1" smtClean="0"/>
              <a:t>immédiate</a:t>
            </a:r>
            <a:r>
              <a:rPr lang="en-US" sz="3000" dirty="0" smtClean="0"/>
              <a:t> </a:t>
            </a:r>
            <a:r>
              <a:rPr lang="en-US" sz="3000" dirty="0" err="1" smtClean="0"/>
              <a:t>l’on</a:t>
            </a:r>
            <a:r>
              <a:rPr lang="en-US" sz="3000" dirty="0" smtClean="0"/>
              <a:t> </a:t>
            </a:r>
            <a:r>
              <a:rPr lang="en-US" sz="3000" dirty="0" err="1" smtClean="0"/>
              <a:t>utilisé</a:t>
            </a:r>
            <a:r>
              <a:rPr lang="en-US" sz="3000" dirty="0" smtClean="0"/>
              <a:t> à 97% </a:t>
            </a:r>
            <a:r>
              <a:rPr lang="en-US" sz="3000" dirty="0" err="1" smtClean="0"/>
              <a:t>mais</a:t>
            </a:r>
            <a:r>
              <a:rPr lang="en-US" sz="3000" dirty="0" smtClean="0"/>
              <a:t> </a:t>
            </a:r>
            <a:r>
              <a:rPr lang="en-US" sz="3000" dirty="0" err="1" smtClean="0"/>
              <a:t>avaient</a:t>
            </a:r>
            <a:r>
              <a:rPr lang="en-US" sz="3000" dirty="0" smtClean="0"/>
              <a:t> le </a:t>
            </a:r>
            <a:r>
              <a:rPr lang="en-US" sz="3000" dirty="0" err="1" smtClean="0"/>
              <a:t>même</a:t>
            </a:r>
            <a:r>
              <a:rPr lang="en-US" sz="3000" dirty="0" smtClean="0"/>
              <a:t> score de </a:t>
            </a:r>
            <a:r>
              <a:rPr lang="en-US" sz="3000" dirty="0" err="1" smtClean="0"/>
              <a:t>symptomatologie</a:t>
            </a:r>
            <a:r>
              <a:rPr lang="en-US" sz="3000" dirty="0" smtClean="0"/>
              <a:t> aux </a:t>
            </a:r>
            <a:r>
              <a:rPr lang="en-US" sz="3000" dirty="0" err="1" smtClean="0"/>
              <a:t>jours</a:t>
            </a:r>
            <a:r>
              <a:rPr lang="en-US" sz="3000" dirty="0" smtClean="0"/>
              <a:t> 2-4.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47840" y="6436307"/>
            <a:ext cx="7384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				BMJ </a:t>
            </a:r>
            <a:r>
              <a:rPr lang="hr-HR" sz="2000" dirty="0"/>
              <a:t>2014;348:g1606 doi: 10.1136/bmj.g1606 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2852041"/>
              </p:ext>
            </p:extLst>
          </p:nvPr>
        </p:nvGraphicFramePr>
        <p:xfrm>
          <a:off x="168307" y="3410583"/>
          <a:ext cx="8869722" cy="2438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86887"/>
                <a:gridCol w="1208745"/>
                <a:gridCol w="1514756"/>
                <a:gridCol w="1989073"/>
                <a:gridCol w="17702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Bras </a:t>
                      </a:r>
                      <a:r>
                        <a:rPr lang="en-US" sz="2400" dirty="0" err="1" smtClean="0"/>
                        <a:t>randomisé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dirty="0" smtClean="0"/>
                        <a:t>Utilisation</a:t>
                      </a:r>
                    </a:p>
                    <a:p>
                      <a:pPr algn="ctr"/>
                      <a:r>
                        <a:rPr lang="fr-CA" sz="1100" dirty="0" err="1" smtClean="0"/>
                        <a:t>antiobiothérapie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err="1" smtClean="0"/>
                        <a:t>Reconsultation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Très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satisfaits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Score de </a:t>
                      </a:r>
                    </a:p>
                    <a:p>
                      <a:pPr algn="ctr"/>
                      <a:r>
                        <a:rPr lang="en-US" sz="1200" dirty="0" err="1" smtClean="0"/>
                        <a:t>symptomatologie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Aucun</a:t>
                      </a:r>
                      <a:r>
                        <a:rPr lang="fr-CA" sz="2000" baseline="0" dirty="0" smtClean="0"/>
                        <a:t> antibiotique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79%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1.62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Recontactés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téléphone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74%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1.60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Prescription post </a:t>
                      </a:r>
                      <a:r>
                        <a:rPr lang="en-US" sz="1600" dirty="0" err="1" smtClean="0"/>
                        <a:t>datée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80%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1.82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Recueillir</a:t>
                      </a:r>
                      <a:r>
                        <a:rPr lang="en-US" sz="1800" dirty="0" smtClean="0"/>
                        <a:t> à la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clinique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88%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1.68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Conduit par le patient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39%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14%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89%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1.75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1" y="5848983"/>
            <a:ext cx="843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Verdict : encore </a:t>
            </a:r>
            <a:r>
              <a:rPr lang="en-US" sz="2400" dirty="0" err="1" smtClean="0"/>
              <a:t>vrai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différé</a:t>
            </a:r>
            <a:r>
              <a:rPr lang="en-US" sz="2400" dirty="0" smtClean="0"/>
              <a:t> ++ </a:t>
            </a:r>
            <a:r>
              <a:rPr lang="en-US" sz="2400" dirty="0" err="1" smtClean="0"/>
              <a:t>réduit</a:t>
            </a:r>
            <a:r>
              <a:rPr lang="en-US" sz="2400" dirty="0" smtClean="0"/>
              <a:t> la </a:t>
            </a:r>
            <a:r>
              <a:rPr lang="en-US" sz="2400" dirty="0" err="1" smtClean="0"/>
              <a:t>prise</a:t>
            </a:r>
            <a:r>
              <a:rPr lang="en-US" sz="2400" dirty="0" smtClean="0"/>
              <a:t> </a:t>
            </a:r>
            <a:r>
              <a:rPr lang="en-US" sz="2400" dirty="0" err="1" smtClean="0"/>
              <a:t>d’antibiotiques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509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381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 </a:t>
            </a:r>
            <a:r>
              <a:rPr lang="en-US" dirty="0" err="1" smtClean="0">
                <a:solidFill>
                  <a:srgbClr val="0000FF"/>
                </a:solidFill>
              </a:rPr>
              <a:t>vitamine</a:t>
            </a:r>
            <a:r>
              <a:rPr lang="en-US" dirty="0" smtClean="0">
                <a:solidFill>
                  <a:srgbClr val="0000FF"/>
                </a:solidFill>
              </a:rPr>
              <a:t> D, </a:t>
            </a:r>
            <a:r>
              <a:rPr lang="en-US" dirty="0" err="1" smtClean="0">
                <a:solidFill>
                  <a:srgbClr val="0000FF"/>
                </a:solidFill>
              </a:rPr>
              <a:t>remède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universel</a:t>
            </a:r>
            <a:r>
              <a:rPr lang="en-US" dirty="0" smtClean="0">
                <a:solidFill>
                  <a:srgbClr val="0000FF"/>
                </a:solidFill>
              </a:rPr>
              <a:t> : le cancer et les maladies </a:t>
            </a:r>
            <a:r>
              <a:rPr lang="en-US" dirty="0" err="1" smtClean="0">
                <a:solidFill>
                  <a:srgbClr val="0000FF"/>
                </a:solidFill>
              </a:rPr>
              <a:t>cardiovasculaires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systémique</a:t>
            </a:r>
            <a:r>
              <a:rPr lang="en-US" dirty="0" smtClean="0"/>
              <a:t> pour examiner </a:t>
            </a:r>
            <a:r>
              <a:rPr lang="en-US" dirty="0" err="1" smtClean="0"/>
              <a:t>l’effet</a:t>
            </a:r>
            <a:r>
              <a:rPr lang="en-US" dirty="0" smtClean="0"/>
              <a:t> de la </a:t>
            </a:r>
            <a:r>
              <a:rPr lang="en-US" dirty="0" err="1" smtClean="0"/>
              <a:t>vitamine</a:t>
            </a:r>
            <a:r>
              <a:rPr lang="en-US" dirty="0" smtClean="0"/>
              <a:t> D </a:t>
            </a:r>
            <a:r>
              <a:rPr lang="en-US" dirty="0" smtClean="0"/>
              <a:t>(</a:t>
            </a:r>
            <a:r>
              <a:rPr lang="en-US" baseline="30000" dirty="0" smtClean="0"/>
              <a:t>+</a:t>
            </a:r>
            <a:r>
              <a:rPr lang="en-US" sz="2800" dirty="0" smtClean="0"/>
              <a:t>/</a:t>
            </a:r>
            <a:r>
              <a:rPr lang="en-US" sz="4000" baseline="-25000" dirty="0" smtClean="0"/>
              <a:t>-</a:t>
            </a:r>
            <a:r>
              <a:rPr lang="en-US" dirty="0" smtClean="0"/>
              <a:t> calcium</a:t>
            </a:r>
            <a:r>
              <a:rPr lang="en-US" dirty="0" smtClean="0"/>
              <a:t>), avec 9-12 </a:t>
            </a:r>
            <a:r>
              <a:rPr lang="en-US" dirty="0" err="1" smtClean="0"/>
              <a:t>études</a:t>
            </a:r>
            <a:r>
              <a:rPr lang="en-US" dirty="0" smtClean="0"/>
              <a:t> </a:t>
            </a:r>
            <a:r>
              <a:rPr lang="en-US" dirty="0" err="1" smtClean="0"/>
              <a:t>randomisées</a:t>
            </a:r>
            <a:r>
              <a:rPr lang="en-US" dirty="0" smtClean="0"/>
              <a:t> </a:t>
            </a:r>
            <a:r>
              <a:rPr lang="en-US" dirty="0" err="1" smtClean="0"/>
              <a:t>contrôlées</a:t>
            </a:r>
            <a:r>
              <a:rPr lang="en-US" dirty="0" smtClean="0"/>
              <a:t> et </a:t>
            </a:r>
            <a:r>
              <a:rPr lang="en-US" dirty="0" err="1" smtClean="0"/>
              <a:t>près</a:t>
            </a:r>
            <a:r>
              <a:rPr lang="en-US" dirty="0" smtClean="0"/>
              <a:t> de 50 000 patients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méta-analyse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Maladie</a:t>
            </a:r>
            <a:r>
              <a:rPr lang="en-US" dirty="0" smtClean="0"/>
              <a:t> </a:t>
            </a:r>
            <a:r>
              <a:rPr lang="en-US" dirty="0" err="1" smtClean="0"/>
              <a:t>coronarienne</a:t>
            </a:r>
            <a:r>
              <a:rPr lang="en-US" dirty="0" smtClean="0"/>
              <a:t>: RR 1.02 (0.93-1.13)</a:t>
            </a:r>
          </a:p>
          <a:p>
            <a:pPr lvl="1"/>
            <a:r>
              <a:rPr lang="en-US" dirty="0" err="1" smtClean="0"/>
              <a:t>Maladie</a:t>
            </a:r>
            <a:r>
              <a:rPr lang="en-US" dirty="0" smtClean="0"/>
              <a:t> </a:t>
            </a:r>
            <a:r>
              <a:rPr lang="en-US" dirty="0" err="1" smtClean="0"/>
              <a:t>cérébrovasculaire</a:t>
            </a:r>
            <a:r>
              <a:rPr lang="en-US" dirty="0" smtClean="0"/>
              <a:t>: RR 1.01 (0.90-1.13)</a:t>
            </a:r>
          </a:p>
          <a:p>
            <a:pPr lvl="1"/>
            <a:r>
              <a:rPr lang="en-US" dirty="0" smtClean="0"/>
              <a:t>Cancer: 0.99 (0.93-1.05)</a:t>
            </a:r>
          </a:p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également</a:t>
            </a:r>
            <a:r>
              <a:rPr lang="en-US" dirty="0" smtClean="0"/>
              <a:t> </a:t>
            </a:r>
            <a:r>
              <a:rPr lang="en-US" dirty="0" err="1" smtClean="0"/>
              <a:t>effectués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séquentielle</a:t>
            </a:r>
            <a:r>
              <a:rPr lang="en-US" dirty="0" smtClean="0"/>
              <a:t> de </a:t>
            </a:r>
            <a:r>
              <a:rPr lang="en-US" dirty="0" err="1" smtClean="0"/>
              <a:t>l’étude</a:t>
            </a:r>
            <a:r>
              <a:rPr lang="en-US" dirty="0" smtClean="0"/>
              <a:t> pour </a:t>
            </a:r>
            <a:r>
              <a:rPr lang="en-US" dirty="0" err="1" smtClean="0"/>
              <a:t>déterminer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plus de </a:t>
            </a:r>
            <a:r>
              <a:rPr lang="en-US" dirty="0" err="1" smtClean="0"/>
              <a:t>preuves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nécessaires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8098" y="6476636"/>
            <a:ext cx="7213406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Lancet </a:t>
            </a:r>
            <a:r>
              <a:rPr lang="en-US" dirty="0"/>
              <a:t>Diabetes </a:t>
            </a:r>
            <a:r>
              <a:rPr lang="en-US" dirty="0" err="1"/>
              <a:t>Endocrinol</a:t>
            </a:r>
            <a:r>
              <a:rPr lang="en-US" dirty="0"/>
              <a:t>. 2014 Apr;2(4):307-20. </a:t>
            </a:r>
          </a:p>
        </p:txBody>
      </p:sp>
    </p:spTree>
    <p:extLst>
      <p:ext uri="{BB962C8B-B14F-4D97-AF65-F5344CB8AC3E}">
        <p14:creationId xmlns:p14="http://schemas.microsoft.com/office/powerpoint/2010/main" xmlns="" val="3276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nc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802610"/>
            <a:ext cx="4355976" cy="4909116"/>
          </a:xfrm>
          <a:prstGeom prst="rect">
            <a:avLst/>
          </a:prstGeom>
        </p:spPr>
      </p:pic>
      <p:pic>
        <p:nvPicPr>
          <p:cNvPr id="5" name="Picture 4" descr="MI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5763"/>
            <a:ext cx="4211960" cy="487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1"/>
            <a:ext cx="9073008" cy="105273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La </a:t>
            </a:r>
            <a:r>
              <a:rPr lang="en-US" sz="3200" dirty="0" err="1" smtClean="0">
                <a:solidFill>
                  <a:srgbClr val="0000FF"/>
                </a:solidFill>
              </a:rPr>
              <a:t>vitamine</a:t>
            </a:r>
            <a:r>
              <a:rPr lang="en-US" sz="3200" dirty="0" smtClean="0">
                <a:solidFill>
                  <a:srgbClr val="0000FF"/>
                </a:solidFill>
              </a:rPr>
              <a:t> D, </a:t>
            </a:r>
            <a:r>
              <a:rPr lang="en-US" sz="3200" dirty="0" err="1" smtClean="0">
                <a:solidFill>
                  <a:srgbClr val="0000FF"/>
                </a:solidFill>
              </a:rPr>
              <a:t>remède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universel</a:t>
            </a:r>
            <a:r>
              <a:rPr lang="en-US" sz="3200" dirty="0" smtClean="0">
                <a:solidFill>
                  <a:srgbClr val="0000FF"/>
                </a:solidFill>
              </a:rPr>
              <a:t> : le cancer et les maladies </a:t>
            </a:r>
            <a:r>
              <a:rPr lang="en-US" sz="3200" dirty="0" err="1" smtClean="0">
                <a:solidFill>
                  <a:srgbClr val="0000FF"/>
                </a:solidFill>
              </a:rPr>
              <a:t>cardiovasculaires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878042"/>
            <a:ext cx="8842723" cy="936104"/>
          </a:xfrm>
        </p:spPr>
        <p:txBody>
          <a:bodyPr>
            <a:normAutofit/>
          </a:bodyPr>
          <a:lstStyle/>
          <a:p>
            <a:r>
              <a:rPr lang="en-US" sz="2600" dirty="0"/>
              <a:t>Verdict: </a:t>
            </a:r>
            <a:r>
              <a:rPr lang="en-US" sz="2600" dirty="0" smtClean="0"/>
              <a:t>“Poo” (</a:t>
            </a:r>
            <a:r>
              <a:rPr lang="en-US" sz="2600" dirty="0" err="1" smtClean="0"/>
              <a:t>Théorie</a:t>
            </a:r>
            <a:r>
              <a:rPr lang="en-US" sz="2600" dirty="0" smtClean="0"/>
              <a:t> de </a:t>
            </a:r>
            <a:r>
              <a:rPr lang="en-US" sz="2600" dirty="0" err="1" smtClean="0"/>
              <a:t>l’effet</a:t>
            </a:r>
            <a:r>
              <a:rPr lang="en-US" sz="2600" dirty="0" smtClean="0"/>
              <a:t> de la </a:t>
            </a:r>
            <a:r>
              <a:rPr lang="en-US" sz="2600" dirty="0" err="1" smtClean="0"/>
              <a:t>vitamine</a:t>
            </a:r>
            <a:r>
              <a:rPr lang="en-US" sz="2600" dirty="0" smtClean="0"/>
              <a:t> D </a:t>
            </a:r>
            <a:r>
              <a:rPr lang="en-US" sz="2600" dirty="0" err="1" smtClean="0"/>
              <a:t>sur</a:t>
            </a:r>
            <a:r>
              <a:rPr lang="en-US" sz="2600" dirty="0" smtClean="0"/>
              <a:t> la santé) </a:t>
            </a:r>
            <a:endParaRPr lang="en-US" sz="2600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00550" y="6476636"/>
            <a:ext cx="515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Lancet Diabetes </a:t>
            </a:r>
            <a:r>
              <a:rPr lang="en-US" dirty="0" err="1"/>
              <a:t>Endocrinol</a:t>
            </a:r>
            <a:r>
              <a:rPr lang="en-US" dirty="0"/>
              <a:t>. 2014 Apr;2(4):307-20. </a:t>
            </a:r>
          </a:p>
        </p:txBody>
      </p:sp>
    </p:spTree>
    <p:extLst>
      <p:ext uri="{BB962C8B-B14F-4D97-AF65-F5344CB8AC3E}">
        <p14:creationId xmlns:p14="http://schemas.microsoft.com/office/powerpoint/2010/main" xmlns="" val="35215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Impingement: injection </a:t>
            </a:r>
            <a:r>
              <a:rPr lang="en-US" dirty="0" err="1" smtClean="0"/>
              <a:t>dans</a:t>
            </a:r>
            <a:r>
              <a:rPr lang="en-US" dirty="0" smtClean="0"/>
              <a:t> le bras versus </a:t>
            </a:r>
            <a:r>
              <a:rPr lang="en-US" dirty="0" err="1" smtClean="0"/>
              <a:t>physiothérapie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ERC: </a:t>
            </a:r>
            <a:r>
              <a:rPr lang="en-US" dirty="0" smtClean="0"/>
              <a:t>104 patients (</a:t>
            </a:r>
            <a:r>
              <a:rPr lang="en-US" dirty="0" err="1" smtClean="0"/>
              <a:t>moyenne</a:t>
            </a:r>
            <a:r>
              <a:rPr lang="en-US" dirty="0" smtClean="0"/>
              <a:t> </a:t>
            </a:r>
            <a:r>
              <a:rPr lang="en-US" dirty="0" err="1" smtClean="0"/>
              <a:t>d’âge</a:t>
            </a:r>
            <a:r>
              <a:rPr lang="en-US" dirty="0" smtClean="0"/>
              <a:t> de 41 </a:t>
            </a:r>
            <a:r>
              <a:rPr lang="en-US" dirty="0" err="1" smtClean="0"/>
              <a:t>ans</a:t>
            </a:r>
            <a:r>
              <a:rPr lang="en-US" dirty="0" smtClean="0"/>
              <a:t>, 68% </a:t>
            </a:r>
            <a:r>
              <a:rPr lang="en-US" dirty="0" err="1" smtClean="0"/>
              <a:t>hommes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Référés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physiothérapie</a:t>
            </a:r>
            <a:r>
              <a:rPr lang="en-US" dirty="0" smtClean="0"/>
              <a:t> par un </a:t>
            </a:r>
            <a:r>
              <a:rPr lang="en-US" dirty="0" err="1" smtClean="0"/>
              <a:t>orthopédiste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le MD de </a:t>
            </a:r>
            <a:r>
              <a:rPr lang="en-US" dirty="0" err="1" smtClean="0"/>
              <a:t>famille</a:t>
            </a:r>
            <a:r>
              <a:rPr lang="en-US" dirty="0" smtClean="0"/>
              <a:t> (</a:t>
            </a:r>
            <a:r>
              <a:rPr lang="en-US" dirty="0" err="1" smtClean="0"/>
              <a:t>hôpital</a:t>
            </a:r>
            <a:r>
              <a:rPr lang="en-US" dirty="0" smtClean="0"/>
              <a:t> </a:t>
            </a:r>
            <a:r>
              <a:rPr lang="en-US" dirty="0" err="1" smtClean="0"/>
              <a:t>militaire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1-3 injections </a:t>
            </a:r>
            <a:r>
              <a:rPr lang="en-US" dirty="0" err="1" smtClean="0"/>
              <a:t>sous-acromiales</a:t>
            </a:r>
            <a:r>
              <a:rPr lang="en-US" dirty="0" smtClean="0"/>
              <a:t> (</a:t>
            </a:r>
            <a:r>
              <a:rPr lang="en-US" dirty="0" smtClean="0"/>
              <a:t>40 mg </a:t>
            </a:r>
            <a:r>
              <a:rPr lang="en-US" dirty="0"/>
              <a:t>T</a:t>
            </a:r>
            <a:r>
              <a:rPr lang="en-US" dirty="0" smtClean="0"/>
              <a:t>riamcinolone) vs 2 </a:t>
            </a:r>
            <a:r>
              <a:rPr lang="en-US" dirty="0" err="1" smtClean="0"/>
              <a:t>fois</a:t>
            </a:r>
            <a:r>
              <a:rPr lang="en-US" dirty="0" smtClean="0"/>
              <a:t> par </a:t>
            </a:r>
            <a:r>
              <a:rPr lang="en-US" dirty="0" err="1" smtClean="0"/>
              <a:t>semaine</a:t>
            </a:r>
            <a:r>
              <a:rPr lang="en-US" dirty="0" smtClean="0"/>
              <a:t> pour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période</a:t>
            </a:r>
            <a:r>
              <a:rPr lang="en-US" dirty="0" smtClean="0"/>
              <a:t> de 3 </a:t>
            </a:r>
            <a:r>
              <a:rPr lang="en-US" dirty="0" err="1" smtClean="0"/>
              <a:t>semaines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Résultats</a:t>
            </a:r>
            <a:r>
              <a:rPr lang="en-US" dirty="0" smtClean="0"/>
              <a:t>: à 1 </a:t>
            </a:r>
            <a:r>
              <a:rPr lang="en-US" dirty="0" err="1" smtClean="0"/>
              <a:t>mois</a:t>
            </a:r>
            <a:r>
              <a:rPr lang="en-US" dirty="0" smtClean="0"/>
              <a:t>, </a:t>
            </a:r>
            <a:r>
              <a:rPr lang="en-US" dirty="0" err="1" smtClean="0"/>
              <a:t>chacuns</a:t>
            </a:r>
            <a:r>
              <a:rPr lang="en-US" dirty="0" smtClean="0"/>
              <a:t>, </a:t>
            </a:r>
            <a:r>
              <a:rPr lang="en-US" dirty="0" err="1" smtClean="0"/>
              <a:t>soit</a:t>
            </a:r>
            <a:r>
              <a:rPr lang="en-US" dirty="0" smtClean="0"/>
              <a:t> 1.6-2.2 VAS </a:t>
            </a:r>
            <a:r>
              <a:rPr lang="en-US" dirty="0" err="1" smtClean="0"/>
              <a:t>étaient</a:t>
            </a:r>
            <a:r>
              <a:rPr lang="en-US" dirty="0" smtClean="0"/>
              <a:t> </a:t>
            </a:r>
            <a:r>
              <a:rPr lang="en-US" dirty="0" err="1" smtClean="0"/>
              <a:t>mieux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À 1</a:t>
            </a:r>
            <a:r>
              <a:rPr lang="en-US" dirty="0" smtClean="0"/>
              <a:t>, 3, 6 et 12 </a:t>
            </a:r>
            <a:r>
              <a:rPr lang="en-US" dirty="0" err="1" smtClean="0"/>
              <a:t>mois</a:t>
            </a:r>
            <a:r>
              <a:rPr lang="en-US" dirty="0" smtClean="0"/>
              <a:t>, </a:t>
            </a:r>
            <a:r>
              <a:rPr lang="en-US" dirty="0" smtClean="0"/>
              <a:t>3 x </a:t>
            </a:r>
            <a:r>
              <a:rPr lang="en-US" dirty="0" smtClean="0"/>
              <a:t>score de la </a:t>
            </a:r>
            <a:r>
              <a:rPr lang="en-US" dirty="0" err="1" smtClean="0"/>
              <a:t>douleur</a:t>
            </a:r>
            <a:r>
              <a:rPr lang="en-US" dirty="0" smtClean="0"/>
              <a:t> / </a:t>
            </a:r>
            <a:r>
              <a:rPr lang="en-US" dirty="0" err="1" smtClean="0"/>
              <a:t>incapacité</a:t>
            </a:r>
            <a:r>
              <a:rPr lang="en-US" dirty="0" smtClean="0"/>
              <a:t> : </a:t>
            </a:r>
            <a:r>
              <a:rPr lang="en-US" dirty="0" err="1" smtClean="0"/>
              <a:t>aucune</a:t>
            </a:r>
            <a:r>
              <a:rPr lang="en-US" dirty="0" smtClean="0"/>
              <a:t> </a:t>
            </a:r>
            <a:r>
              <a:rPr lang="en-US" dirty="0" err="1" smtClean="0"/>
              <a:t>différence</a:t>
            </a:r>
            <a:endParaRPr lang="en-US" dirty="0" smtClean="0"/>
          </a:p>
          <a:p>
            <a:pPr lvl="1"/>
            <a:r>
              <a:rPr lang="en-US" dirty="0" err="1" smtClean="0"/>
              <a:t>Steroïdes</a:t>
            </a:r>
            <a:r>
              <a:rPr lang="en-US" dirty="0" smtClean="0"/>
              <a:t>: </a:t>
            </a:r>
            <a:r>
              <a:rPr lang="en-US" dirty="0" smtClean="0"/>
              <a:t>≥ 1 </a:t>
            </a:r>
            <a:r>
              <a:rPr lang="en-US" dirty="0" err="1" smtClean="0"/>
              <a:t>visite</a:t>
            </a:r>
            <a:r>
              <a:rPr lang="en-US" dirty="0" smtClean="0"/>
              <a:t> </a:t>
            </a:r>
            <a:r>
              <a:rPr lang="en-US" dirty="0" smtClean="0"/>
              <a:t>avec </a:t>
            </a:r>
            <a:r>
              <a:rPr lang="en-US" dirty="0" err="1" smtClean="0"/>
              <a:t>médecin</a:t>
            </a:r>
            <a:r>
              <a:rPr lang="en-US" dirty="0" smtClean="0"/>
              <a:t> de </a:t>
            </a:r>
            <a:r>
              <a:rPr lang="en-US" dirty="0" err="1" smtClean="0"/>
              <a:t>famille</a:t>
            </a:r>
            <a:r>
              <a:rPr lang="en-US" dirty="0" smtClean="0"/>
              <a:t> 60% (vs 37%), NST 5</a:t>
            </a:r>
          </a:p>
          <a:p>
            <a:r>
              <a:rPr lang="en-US" dirty="0" smtClean="0"/>
              <a:t>Verdict: Nouveau.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différence</a:t>
            </a:r>
            <a:r>
              <a:rPr lang="en-US" dirty="0" smtClean="0"/>
              <a:t> entre les interventions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3153" y="6391572"/>
            <a:ext cx="5769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Ann </a:t>
            </a:r>
            <a:r>
              <a:rPr lang="en-US" dirty="0"/>
              <a:t>Intern Med. 2014;161:161-169. </a:t>
            </a:r>
          </a:p>
        </p:txBody>
      </p:sp>
    </p:spTree>
    <p:extLst>
      <p:ext uri="{BB962C8B-B14F-4D97-AF65-F5344CB8AC3E}">
        <p14:creationId xmlns:p14="http://schemas.microsoft.com/office/powerpoint/2010/main" xmlns="" val="9781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prouver</a:t>
            </a:r>
            <a:r>
              <a:rPr lang="en-US" dirty="0" smtClean="0"/>
              <a:t> avec IMPROVE-IT?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6" y="1556792"/>
            <a:ext cx="9013250" cy="474947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ERC, </a:t>
            </a:r>
            <a:r>
              <a:rPr lang="en-US" dirty="0" smtClean="0"/>
              <a:t>18144 patients, </a:t>
            </a:r>
            <a:r>
              <a:rPr lang="en-US" dirty="0" err="1" smtClean="0"/>
              <a:t>âgés</a:t>
            </a:r>
            <a:r>
              <a:rPr lang="en-US" dirty="0" smtClean="0"/>
              <a:t> de 64 </a:t>
            </a:r>
            <a:r>
              <a:rPr lang="en-US" dirty="0" err="1" smtClean="0"/>
              <a:t>ans</a:t>
            </a:r>
            <a:r>
              <a:rPr lang="en-US" dirty="0" smtClean="0"/>
              <a:t>, 24% de femmes.</a:t>
            </a:r>
          </a:p>
          <a:p>
            <a:pPr lvl="1"/>
            <a:r>
              <a:rPr lang="en-US" dirty="0" smtClean="0"/>
              <a:t>Simvastatin 40 mg vs Simvastatin 40 mg + </a:t>
            </a:r>
            <a:r>
              <a:rPr lang="en-US" dirty="0" err="1" smtClean="0"/>
              <a:t>Ezetimibe</a:t>
            </a:r>
            <a:r>
              <a:rPr lang="en-US" dirty="0" smtClean="0"/>
              <a:t> 10 mg</a:t>
            </a:r>
          </a:p>
          <a:p>
            <a:pPr lvl="1"/>
            <a:r>
              <a:rPr lang="en-US" dirty="0" smtClean="0"/>
              <a:t>STEMI (29%) / NSTEMI (47%) / </a:t>
            </a:r>
            <a:r>
              <a:rPr lang="en-US" dirty="0" err="1" smtClean="0"/>
              <a:t>angine</a:t>
            </a:r>
            <a:r>
              <a:rPr lang="en-US" dirty="0" smtClean="0"/>
              <a:t> </a:t>
            </a:r>
            <a:r>
              <a:rPr lang="en-US" dirty="0" smtClean="0"/>
              <a:t>instable (</a:t>
            </a:r>
            <a:r>
              <a:rPr lang="en-US" dirty="0" smtClean="0"/>
              <a:t>24%)</a:t>
            </a:r>
          </a:p>
          <a:p>
            <a:pPr lvl="1"/>
            <a:r>
              <a:rPr lang="en-US" dirty="0" err="1" smtClean="0"/>
              <a:t>Durée</a:t>
            </a:r>
            <a:r>
              <a:rPr lang="en-US" dirty="0" smtClean="0"/>
              <a:t>: </a:t>
            </a:r>
            <a:r>
              <a:rPr lang="en-US" dirty="0" err="1" smtClean="0"/>
              <a:t>prolongée</a:t>
            </a:r>
            <a:r>
              <a:rPr lang="en-US" dirty="0" smtClean="0"/>
              <a:t> x2 (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  <a:r>
              <a:rPr lang="en-US" dirty="0" err="1" smtClean="0"/>
              <a:t>moyen</a:t>
            </a:r>
            <a:r>
              <a:rPr lang="en-US" dirty="0" smtClean="0"/>
              <a:t> de 7 </a:t>
            </a:r>
            <a:r>
              <a:rPr lang="en-US" dirty="0" err="1" smtClean="0"/>
              <a:t>ans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Résultats</a:t>
            </a:r>
            <a:r>
              <a:rPr lang="en-US" dirty="0" smtClean="0"/>
              <a:t> de LDL : 2.4 </a:t>
            </a:r>
            <a:r>
              <a:rPr lang="en-US" dirty="0" err="1" smtClean="0"/>
              <a:t>mmol</a:t>
            </a:r>
            <a:r>
              <a:rPr lang="en-US" dirty="0" smtClean="0"/>
              <a:t>/L à 1.8 vs 1.4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r>
              <a:rPr lang="en-US" dirty="0" err="1" smtClean="0"/>
              <a:t>Résultat</a:t>
            </a:r>
            <a:r>
              <a:rPr lang="en-US" dirty="0" smtClean="0"/>
              <a:t> </a:t>
            </a:r>
            <a:r>
              <a:rPr lang="en-US" dirty="0" err="1" smtClean="0"/>
              <a:t>primaire</a:t>
            </a:r>
            <a:r>
              <a:rPr lang="en-US" dirty="0" smtClean="0"/>
              <a:t>: </a:t>
            </a:r>
            <a:r>
              <a:rPr lang="en-US" sz="2800" dirty="0" err="1" smtClean="0"/>
              <a:t>Décès</a:t>
            </a:r>
            <a:r>
              <a:rPr lang="en-US" sz="2800" dirty="0" smtClean="0"/>
              <a:t> par </a:t>
            </a:r>
            <a:r>
              <a:rPr lang="en-US" sz="2800" dirty="0" err="1" smtClean="0"/>
              <a:t>maladie</a:t>
            </a:r>
            <a:r>
              <a:rPr lang="en-US" sz="2800" dirty="0" smtClean="0"/>
              <a:t> </a:t>
            </a:r>
            <a:r>
              <a:rPr lang="en-US" sz="2800" dirty="0" err="1" smtClean="0"/>
              <a:t>cardiovasculaire</a:t>
            </a:r>
            <a:r>
              <a:rPr lang="en-US" sz="2800" dirty="0" smtClean="0"/>
              <a:t>, </a:t>
            </a:r>
            <a:r>
              <a:rPr lang="en-US" sz="2800" dirty="0" err="1" smtClean="0"/>
              <a:t>infarctus</a:t>
            </a:r>
            <a:r>
              <a:rPr lang="en-US" sz="2800" dirty="0" smtClean="0"/>
              <a:t> du </a:t>
            </a:r>
            <a:r>
              <a:rPr lang="en-US" sz="2800" dirty="0" err="1" smtClean="0"/>
              <a:t>myocarde</a:t>
            </a:r>
            <a:r>
              <a:rPr lang="en-US" sz="2800" dirty="0" smtClean="0"/>
              <a:t>, </a:t>
            </a:r>
            <a:r>
              <a:rPr lang="en-US" sz="2800" dirty="0" err="1" smtClean="0"/>
              <a:t>angine</a:t>
            </a:r>
            <a:r>
              <a:rPr lang="en-US" sz="2800" dirty="0" smtClean="0"/>
              <a:t> instable </a:t>
            </a:r>
            <a:r>
              <a:rPr lang="en-US" sz="2800" dirty="0" err="1" smtClean="0"/>
              <a:t>nécessitant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réhospitalisation</a:t>
            </a:r>
            <a:r>
              <a:rPr lang="en-US" sz="2800" dirty="0" smtClean="0"/>
              <a:t>, </a:t>
            </a:r>
            <a:r>
              <a:rPr lang="en-US" sz="2800" dirty="0" err="1" smtClean="0"/>
              <a:t>revascularisation</a:t>
            </a:r>
            <a:r>
              <a:rPr lang="en-US" sz="2800" dirty="0" smtClean="0"/>
              <a:t> </a:t>
            </a:r>
            <a:r>
              <a:rPr lang="en-US" sz="2800" dirty="0" err="1" smtClean="0"/>
              <a:t>coronaire</a:t>
            </a:r>
            <a:r>
              <a:rPr lang="en-US" sz="2800" dirty="0" smtClean="0"/>
              <a:t> (≥30 </a:t>
            </a:r>
            <a:r>
              <a:rPr lang="en-US" sz="2800" dirty="0" err="1" smtClean="0"/>
              <a:t>jours</a:t>
            </a:r>
            <a:r>
              <a:rPr lang="en-US" sz="2800" dirty="0" smtClean="0"/>
              <a:t>), </a:t>
            </a:r>
            <a:r>
              <a:rPr lang="en-US" sz="2800" dirty="0" err="1" smtClean="0"/>
              <a:t>ou</a:t>
            </a:r>
            <a:r>
              <a:rPr lang="en-US" sz="2800" dirty="0" smtClean="0"/>
              <a:t> AVC.</a:t>
            </a:r>
          </a:p>
          <a:p>
            <a:pPr lvl="1"/>
            <a:r>
              <a:rPr lang="en-US" dirty="0" smtClean="0"/>
              <a:t>34.7% à 32.7% (NST 50), HR 0.94 (0.89-0.99)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2877" y="6488668"/>
            <a:ext cx="575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Improve-IT slide set on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60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>Divulgation de la présentatrice/faculté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Faculté</a:t>
            </a:r>
            <a:r>
              <a:rPr lang="en-US" b="1" dirty="0" smtClean="0"/>
              <a:t>/</a:t>
            </a:r>
            <a:r>
              <a:rPr lang="en-US" b="1" dirty="0" err="1" smtClean="0"/>
              <a:t>présentatrice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sz="2400" b="1" dirty="0">
                <a:solidFill>
                  <a:srgbClr val="00B0F0"/>
                </a:solidFill>
              </a:rPr>
              <a:t>Christina </a:t>
            </a:r>
            <a:r>
              <a:rPr lang="en-US" sz="2400" b="1" dirty="0" smtClean="0">
                <a:solidFill>
                  <a:srgbClr val="00B0F0"/>
                </a:solidFill>
              </a:rPr>
              <a:t>Korownyk</a:t>
            </a: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="1" dirty="0" smtClean="0"/>
              <a:t>Relation avec des </a:t>
            </a:r>
            <a:r>
              <a:rPr lang="en-US" b="1" dirty="0" err="1" smtClean="0"/>
              <a:t>intérêts</a:t>
            </a:r>
            <a:r>
              <a:rPr lang="en-US" b="1" dirty="0" smtClean="0"/>
              <a:t> </a:t>
            </a:r>
            <a:r>
              <a:rPr lang="en-US" b="1" dirty="0" err="1" smtClean="0"/>
              <a:t>commerciaux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sz="2800" dirty="0" err="1" smtClean="0">
                <a:ea typeface="ＭＳ Ｐゴシック" pitchFamily="-109" charset="-128"/>
                <a:cs typeface="ＭＳ Ｐゴシック" pitchFamily="-109" charset="-128"/>
              </a:rPr>
              <a:t>Paye</a:t>
            </a: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 de </a:t>
            </a:r>
            <a:r>
              <a:rPr lang="en-US" sz="2800" dirty="0" err="1" smtClean="0">
                <a:ea typeface="ＭＳ Ｐゴシック" pitchFamily="-109" charset="-128"/>
                <a:cs typeface="ＭＳ Ｐゴシック" pitchFamily="-109" charset="-128"/>
              </a:rPr>
              <a:t>l’University</a:t>
            </a: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 of Alberta et Alberta Health</a:t>
            </a:r>
          </a:p>
          <a:p>
            <a:r>
              <a:rPr lang="en-US" sz="2800" dirty="0" err="1" smtClean="0">
                <a:ea typeface="ＭＳ Ｐゴシック" pitchFamily="-109" charset="-128"/>
                <a:cs typeface="ＭＳ Ｐゴシック" pitchFamily="-109" charset="-128"/>
              </a:rPr>
              <a:t>Frais</a:t>
            </a: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 de </a:t>
            </a:r>
            <a:r>
              <a:rPr lang="en-US" sz="2800" dirty="0" err="1" smtClean="0">
                <a:ea typeface="ＭＳ Ｐゴシック" pitchFamily="-109" charset="-128"/>
                <a:cs typeface="ＭＳ Ｐゴシック" pitchFamily="-109" charset="-128"/>
              </a:rPr>
              <a:t>recherche</a:t>
            </a: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 et </a:t>
            </a:r>
            <a:r>
              <a:rPr lang="en-US" sz="2800" dirty="0" err="1" smtClean="0">
                <a:ea typeface="ＭＳ Ｐゴシック" pitchFamily="-109" charset="-128"/>
                <a:cs typeface="ＭＳ Ｐゴシック" pitchFamily="-109" charset="-128"/>
              </a:rPr>
              <a:t>honoraires</a:t>
            </a:r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Sources à but non </a:t>
            </a:r>
            <a:r>
              <a:rPr lang="en-US" sz="2400" b="1" dirty="0" err="1" smtClean="0">
                <a:solidFill>
                  <a:srgbClr val="00B0F0"/>
                </a:solidFill>
              </a:rPr>
              <a:t>lucratif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(Alberta College of Family Physicians, TOP, Primary care networks, etc)</a:t>
            </a:r>
          </a:p>
          <a:p>
            <a:pPr lvl="1"/>
            <a:r>
              <a:rPr lang="en-US" sz="2400" b="1" dirty="0" err="1" smtClean="0">
                <a:solidFill>
                  <a:srgbClr val="00B0F0"/>
                </a:solidFill>
              </a:rPr>
              <a:t>Aucun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financement</a:t>
            </a:r>
            <a:r>
              <a:rPr lang="en-US" sz="2400" b="1" dirty="0" smtClean="0">
                <a:solidFill>
                  <a:srgbClr val="00B0F0"/>
                </a:solidFill>
              </a:rPr>
              <a:t> de </a:t>
            </a:r>
            <a:r>
              <a:rPr lang="en-US" sz="2400" b="1" dirty="0" err="1" smtClean="0">
                <a:solidFill>
                  <a:srgbClr val="00B0F0"/>
                </a:solidFill>
              </a:rPr>
              <a:t>l’industrie</a:t>
            </a:r>
            <a:endParaRPr lang="en-US" sz="2400" b="1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43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prouver</a:t>
            </a:r>
            <a:r>
              <a:rPr lang="en-US" dirty="0"/>
              <a:t> avec IMPROVE-IT?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68" y="1231619"/>
            <a:ext cx="8915132" cy="191908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des </a:t>
            </a:r>
            <a:r>
              <a:rPr lang="en-US" dirty="0" err="1" smtClean="0"/>
              <a:t>critères</a:t>
            </a:r>
            <a:r>
              <a:rPr lang="en-US" dirty="0" smtClean="0"/>
              <a:t> </a:t>
            </a:r>
            <a:r>
              <a:rPr lang="en-US" dirty="0" err="1" smtClean="0"/>
              <a:t>d’évaluation</a:t>
            </a:r>
            <a:r>
              <a:rPr lang="en-US" dirty="0" smtClean="0"/>
              <a:t> </a:t>
            </a:r>
            <a:r>
              <a:rPr lang="en-US" dirty="0" err="1" smtClean="0"/>
              <a:t>strictes</a:t>
            </a:r>
            <a:endParaRPr lang="en-US" dirty="0" smtClean="0"/>
          </a:p>
          <a:p>
            <a:pPr lvl="1"/>
            <a:r>
              <a:rPr lang="en-US" dirty="0" err="1" smtClean="0"/>
              <a:t>Mortalité</a:t>
            </a:r>
            <a:r>
              <a:rPr lang="en-US" dirty="0" smtClean="0"/>
              <a:t>: haut </a:t>
            </a:r>
            <a:r>
              <a:rPr lang="en-US" dirty="0" err="1" smtClean="0"/>
              <a:t>risque</a:t>
            </a:r>
            <a:r>
              <a:rPr lang="en-US" dirty="0" smtClean="0"/>
              <a:t> 0.99 &amp; </a:t>
            </a:r>
            <a:r>
              <a:rPr lang="en-US" dirty="0" err="1" smtClean="0"/>
              <a:t>décès</a:t>
            </a:r>
            <a:r>
              <a:rPr lang="en-US" dirty="0" smtClean="0"/>
              <a:t> par </a:t>
            </a:r>
            <a:r>
              <a:rPr lang="en-US" dirty="0" err="1" smtClean="0"/>
              <a:t>maladie</a:t>
            </a:r>
            <a:r>
              <a:rPr lang="en-US" dirty="0" smtClean="0"/>
              <a:t> </a:t>
            </a:r>
            <a:r>
              <a:rPr lang="en-US" dirty="0" err="1" smtClean="0"/>
              <a:t>cardiovasculaire</a:t>
            </a:r>
            <a:r>
              <a:rPr lang="en-US" dirty="0" smtClean="0"/>
              <a:t>: haut </a:t>
            </a:r>
            <a:r>
              <a:rPr lang="en-US" dirty="0" err="1" smtClean="0"/>
              <a:t>risque</a:t>
            </a:r>
            <a:r>
              <a:rPr lang="en-US" dirty="0" smtClean="0"/>
              <a:t> 1.00</a:t>
            </a:r>
          </a:p>
          <a:p>
            <a:pPr lvl="1"/>
            <a:r>
              <a:rPr lang="en-US" dirty="0" err="1" smtClean="0"/>
              <a:t>Combinaison</a:t>
            </a:r>
            <a:r>
              <a:rPr lang="en-US" dirty="0" smtClean="0"/>
              <a:t> de </a:t>
            </a:r>
            <a:r>
              <a:rPr lang="en-US" dirty="0" err="1" smtClean="0"/>
              <a:t>décès</a:t>
            </a:r>
            <a:r>
              <a:rPr lang="en-US" dirty="0" smtClean="0"/>
              <a:t> par </a:t>
            </a:r>
            <a:r>
              <a:rPr lang="en-US" dirty="0" err="1" smtClean="0"/>
              <a:t>maladie</a:t>
            </a:r>
            <a:r>
              <a:rPr lang="en-US" dirty="0" smtClean="0"/>
              <a:t> </a:t>
            </a:r>
            <a:r>
              <a:rPr lang="en-US" dirty="0" err="1" smtClean="0"/>
              <a:t>cardiovasculaire</a:t>
            </a:r>
            <a:r>
              <a:rPr lang="en-US" dirty="0" smtClean="0"/>
              <a:t>, </a:t>
            </a:r>
            <a:r>
              <a:rPr lang="en-US" dirty="0" err="1" smtClean="0"/>
              <a:t>infarctus</a:t>
            </a:r>
            <a:r>
              <a:rPr lang="en-US" dirty="0" smtClean="0"/>
              <a:t> du </a:t>
            </a:r>
            <a:r>
              <a:rPr lang="en-US" dirty="0" err="1" smtClean="0"/>
              <a:t>myocarde</a:t>
            </a:r>
            <a:r>
              <a:rPr lang="en-US" dirty="0" smtClean="0"/>
              <a:t> et AVC: haut </a:t>
            </a:r>
            <a:r>
              <a:rPr lang="en-US" dirty="0" err="1" smtClean="0"/>
              <a:t>risque</a:t>
            </a:r>
            <a:r>
              <a:rPr lang="en-US" dirty="0" smtClean="0"/>
              <a:t> 0.9, NST =56</a:t>
            </a:r>
          </a:p>
          <a:p>
            <a:pPr lvl="1"/>
            <a:r>
              <a:rPr lang="en-US" dirty="0" err="1" smtClean="0"/>
              <a:t>Aucune</a:t>
            </a:r>
            <a:r>
              <a:rPr lang="en-US" dirty="0" smtClean="0"/>
              <a:t> augmentation des </a:t>
            </a:r>
            <a:r>
              <a:rPr lang="en-US" dirty="0" err="1" smtClean="0"/>
              <a:t>effets</a:t>
            </a:r>
            <a:r>
              <a:rPr lang="en-US" dirty="0" smtClean="0"/>
              <a:t> </a:t>
            </a:r>
            <a:r>
              <a:rPr lang="en-US" dirty="0" err="1" smtClean="0"/>
              <a:t>indésirables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ubgroup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79" y="3150701"/>
            <a:ext cx="6344562" cy="3707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11332" y="3150701"/>
            <a:ext cx="26326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Verdict: Nouveau, </a:t>
            </a:r>
            <a:r>
              <a:rPr lang="en-US" sz="3200" dirty="0" err="1" smtClean="0"/>
              <a:t>vrai</a:t>
            </a:r>
            <a:r>
              <a:rPr lang="en-US" sz="3200" dirty="0" smtClean="0"/>
              <a:t> et pas tout à fait “poo”</a:t>
            </a:r>
          </a:p>
        </p:txBody>
      </p:sp>
      <p:sp>
        <p:nvSpPr>
          <p:cNvPr id="7" name="Connector 6"/>
          <p:cNvSpPr/>
          <p:nvPr/>
        </p:nvSpPr>
        <p:spPr>
          <a:xfrm>
            <a:off x="0" y="5835226"/>
            <a:ext cx="1925499" cy="594775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nector 7"/>
          <p:cNvSpPr/>
          <p:nvPr/>
        </p:nvSpPr>
        <p:spPr>
          <a:xfrm>
            <a:off x="2379450" y="5835226"/>
            <a:ext cx="1334421" cy="594775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5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7200" b="1" dirty="0" smtClean="0"/>
              <a:t>DANGERS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7913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4724400" y="46482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Du </a:t>
            </a:r>
            <a:r>
              <a:rPr lang="en-US" sz="1200" b="1" dirty="0" err="1" smtClean="0">
                <a:solidFill>
                  <a:schemeClr val="bg1"/>
                </a:solidFill>
              </a:rPr>
              <a:t>fer</a:t>
            </a:r>
            <a:r>
              <a:rPr lang="en-US" sz="1200" b="1" dirty="0" smtClean="0">
                <a:solidFill>
                  <a:schemeClr val="bg1"/>
                </a:solidFill>
              </a:rPr>
              <a:t> pour les fatigues non-</a:t>
            </a:r>
            <a:r>
              <a:rPr lang="en-US" sz="1200" b="1" dirty="0" err="1" smtClean="0">
                <a:solidFill>
                  <a:schemeClr val="bg1"/>
                </a:solidFill>
              </a:rPr>
              <a:t>anémiques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514600" y="55626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Testostérone</a:t>
            </a:r>
            <a:r>
              <a:rPr lang="en-US" sz="1200" b="1" dirty="0" smtClean="0">
                <a:solidFill>
                  <a:schemeClr val="bg1"/>
                </a:solidFill>
              </a:rPr>
              <a:t> pour </a:t>
            </a:r>
            <a:r>
              <a:rPr lang="en-US" sz="1200" b="1" dirty="0" err="1" smtClean="0">
                <a:solidFill>
                  <a:schemeClr val="bg1"/>
                </a:solidFill>
              </a:rPr>
              <a:t>l’andropause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6858000" y="46482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Les ISRS </a:t>
            </a:r>
            <a:r>
              <a:rPr lang="en-US" sz="1200" b="1" dirty="0" err="1" smtClean="0">
                <a:solidFill>
                  <a:srgbClr val="FFFFFF"/>
                </a:solidFill>
              </a:rPr>
              <a:t>sont-ils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</a:rPr>
              <a:t>sécuritaires</a:t>
            </a:r>
            <a:r>
              <a:rPr lang="en-US" sz="1200" b="1" dirty="0" smtClean="0">
                <a:solidFill>
                  <a:srgbClr val="FFFFFF"/>
                </a:solidFill>
              </a:rPr>
              <a:t> pendant la </a:t>
            </a:r>
            <a:r>
              <a:rPr lang="en-US" sz="1200" b="1" dirty="0" err="1" smtClean="0">
                <a:solidFill>
                  <a:srgbClr val="FFFFFF"/>
                </a:solidFill>
              </a:rPr>
              <a:t>grossesse</a:t>
            </a:r>
            <a:r>
              <a:rPr lang="en-US" sz="1200" b="1" dirty="0" smtClean="0">
                <a:solidFill>
                  <a:srgbClr val="FFFFFF"/>
                </a:solidFill>
              </a:rPr>
              <a:t>?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8" name="Action Button: Custom 7">
            <a:hlinkClick r:id="rId5" action="ppaction://hlinksldjump" highlightClick="1"/>
          </p:cNvPr>
          <p:cNvSpPr/>
          <p:nvPr/>
        </p:nvSpPr>
        <p:spPr>
          <a:xfrm>
            <a:off x="304800" y="36576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Chéri</a:t>
            </a:r>
            <a:r>
              <a:rPr lang="en-US" sz="1200" b="1" dirty="0" smtClean="0">
                <a:solidFill>
                  <a:schemeClr val="bg1"/>
                </a:solidFill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</a:rPr>
              <a:t>j’ai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une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toux</a:t>
            </a:r>
            <a:r>
              <a:rPr lang="en-US" sz="1200" b="1" dirty="0" smtClean="0">
                <a:solidFill>
                  <a:schemeClr val="bg1"/>
                </a:solidFill>
              </a:rPr>
              <a:t> !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Action Button: Custom 9">
            <a:hlinkClick r:id="rId6" action="ppaction://hlinksldjump" highlightClick="1"/>
          </p:cNvPr>
          <p:cNvSpPr/>
          <p:nvPr/>
        </p:nvSpPr>
        <p:spPr>
          <a:xfrm>
            <a:off x="2514600" y="46482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Statines</a:t>
            </a:r>
            <a:r>
              <a:rPr lang="en-US" sz="1200" b="1" dirty="0" smtClean="0">
                <a:solidFill>
                  <a:schemeClr val="bg1"/>
                </a:solidFill>
              </a:rPr>
              <a:t> et cognition: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Oubliez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l’infarctus</a:t>
            </a:r>
            <a:r>
              <a:rPr lang="en-US" sz="1200" b="1" dirty="0" smtClean="0">
                <a:solidFill>
                  <a:schemeClr val="bg1"/>
                </a:solidFill>
              </a:rPr>
              <a:t> du </a:t>
            </a:r>
            <a:r>
              <a:rPr lang="en-US" sz="1200" b="1" dirty="0" err="1" smtClean="0">
                <a:solidFill>
                  <a:schemeClr val="bg1"/>
                </a:solidFill>
              </a:rPr>
              <a:t>myocarde</a:t>
            </a:r>
            <a:r>
              <a:rPr lang="en-US" sz="1200" b="1" dirty="0" smtClean="0">
                <a:solidFill>
                  <a:schemeClr val="bg1"/>
                </a:solidFill>
              </a:rPr>
              <a:t>?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Action Button: Custom 10">
            <a:hlinkClick r:id="rId7" action="ppaction://hlinksldjump" highlightClick="1"/>
          </p:cNvPr>
          <p:cNvSpPr/>
          <p:nvPr/>
        </p:nvSpPr>
        <p:spPr>
          <a:xfrm>
            <a:off x="6858000" y="36576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Est-</a:t>
            </a:r>
            <a:r>
              <a:rPr lang="en-US" sz="1200" b="1" dirty="0" err="1" smtClean="0">
                <a:solidFill>
                  <a:schemeClr val="bg1"/>
                </a:solidFill>
              </a:rPr>
              <a:t>ce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que</a:t>
            </a:r>
            <a:r>
              <a:rPr lang="en-US" sz="1200" b="1" dirty="0" smtClean="0">
                <a:solidFill>
                  <a:schemeClr val="bg1"/>
                </a:solidFill>
              </a:rPr>
              <a:t> les </a:t>
            </a:r>
            <a:r>
              <a:rPr lang="en-US" sz="1200" b="1" dirty="0" err="1" smtClean="0">
                <a:solidFill>
                  <a:schemeClr val="bg1"/>
                </a:solidFill>
              </a:rPr>
              <a:t>genoux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endoloris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ont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besoin</a:t>
            </a:r>
            <a:r>
              <a:rPr lang="en-US" sz="1200" b="1" dirty="0" smtClean="0">
                <a:solidFill>
                  <a:schemeClr val="bg1"/>
                </a:solidFill>
              </a:rPr>
              <a:t> de </a:t>
            </a:r>
            <a:r>
              <a:rPr lang="en-US" sz="1200" b="1" dirty="0" err="1" smtClean="0">
                <a:solidFill>
                  <a:schemeClr val="bg1"/>
                </a:solidFill>
              </a:rPr>
              <a:t>stéroïdes</a:t>
            </a:r>
            <a:r>
              <a:rPr lang="en-US" sz="1200" b="1" dirty="0" smtClean="0">
                <a:solidFill>
                  <a:schemeClr val="bg1"/>
                </a:solidFill>
              </a:rPr>
              <a:t>?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Action Button: Custom 11">
            <a:hlinkClick r:id="rId8" action="ppaction://hlinksldjump" highlightClick="1"/>
          </p:cNvPr>
          <p:cNvSpPr/>
          <p:nvPr/>
        </p:nvSpPr>
        <p:spPr>
          <a:xfrm>
            <a:off x="304800" y="46482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Traitement</a:t>
            </a:r>
            <a:r>
              <a:rPr lang="en-US" sz="1200" b="1" dirty="0" smtClean="0">
                <a:solidFill>
                  <a:schemeClr val="bg1"/>
                </a:solidFill>
              </a:rPr>
              <a:t> de la </a:t>
            </a:r>
            <a:r>
              <a:rPr lang="en-US" sz="1200" b="1" dirty="0" err="1" smtClean="0">
                <a:solidFill>
                  <a:schemeClr val="bg1"/>
                </a:solidFill>
              </a:rPr>
              <a:t>fièvre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pédiatrique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Action Button: Custom 14">
            <a:hlinkClick r:id="rId9" action="ppaction://hlinksldjump" highlightClick="1"/>
          </p:cNvPr>
          <p:cNvSpPr/>
          <p:nvPr/>
        </p:nvSpPr>
        <p:spPr>
          <a:xfrm>
            <a:off x="6858000" y="8382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Mélatonine</a:t>
            </a:r>
            <a:r>
              <a:rPr lang="en-US" sz="1200" b="1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Heure</a:t>
            </a:r>
            <a:r>
              <a:rPr lang="en-US" sz="1200" b="1" dirty="0" smtClean="0">
                <a:solidFill>
                  <a:schemeClr val="bg1"/>
                </a:solidFill>
              </a:rPr>
              <a:t> du </a:t>
            </a:r>
            <a:r>
              <a:rPr lang="en-US" sz="1200" b="1" dirty="0" err="1" smtClean="0">
                <a:solidFill>
                  <a:schemeClr val="bg1"/>
                </a:solidFill>
              </a:rPr>
              <a:t>coucher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Action Button: Custom 16">
            <a:hlinkClick r:id="rId10" action="ppaction://hlinksldjump" highlightClick="1"/>
          </p:cNvPr>
          <p:cNvSpPr/>
          <p:nvPr/>
        </p:nvSpPr>
        <p:spPr>
          <a:xfrm>
            <a:off x="304800" y="55626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Injections de </a:t>
            </a:r>
            <a:r>
              <a:rPr lang="en-US" sz="1200" b="1" dirty="0" err="1" smtClean="0">
                <a:solidFill>
                  <a:schemeClr val="bg1"/>
                </a:solidFill>
              </a:rPr>
              <a:t>stéroïdes</a:t>
            </a:r>
            <a:r>
              <a:rPr lang="en-US" sz="1200" b="1" dirty="0" smtClean="0">
                <a:solidFill>
                  <a:schemeClr val="bg1"/>
                </a:solidFill>
              </a:rPr>
              <a:t> pour </a:t>
            </a:r>
            <a:r>
              <a:rPr lang="en-US" sz="1200" b="1" dirty="0" err="1" smtClean="0">
                <a:solidFill>
                  <a:schemeClr val="bg1"/>
                </a:solidFill>
              </a:rPr>
              <a:t>une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épicondylite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Action Button: Custom 17">
            <a:hlinkClick r:id="rId11" action="ppaction://hlinksldjump" highlightClick="1"/>
          </p:cNvPr>
          <p:cNvSpPr/>
          <p:nvPr/>
        </p:nvSpPr>
        <p:spPr>
          <a:xfrm>
            <a:off x="4724400" y="8382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Traitement</a:t>
            </a:r>
            <a:r>
              <a:rPr lang="en-US" sz="1200" b="1" dirty="0" smtClean="0">
                <a:solidFill>
                  <a:schemeClr val="bg1"/>
                </a:solidFill>
              </a:rPr>
              <a:t> pour les </a:t>
            </a:r>
            <a:r>
              <a:rPr lang="en-US" sz="1200" b="1" dirty="0" err="1" smtClean="0">
                <a:solidFill>
                  <a:schemeClr val="bg1"/>
                </a:solidFill>
              </a:rPr>
              <a:t>feux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sauvages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Action Button: Custom 18">
            <a:hlinkClick r:id="rId12" action="ppaction://hlinksldjump" highlightClick="1"/>
          </p:cNvPr>
          <p:cNvSpPr/>
          <p:nvPr/>
        </p:nvSpPr>
        <p:spPr>
          <a:xfrm>
            <a:off x="6858000" y="16764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Chasser</a:t>
            </a:r>
            <a:r>
              <a:rPr lang="en-US" sz="1200" b="1" dirty="0" smtClean="0">
                <a:solidFill>
                  <a:schemeClr val="bg1"/>
                </a:solidFill>
              </a:rPr>
              <a:t> les </a:t>
            </a:r>
            <a:r>
              <a:rPr lang="en-US" sz="1200" b="1" dirty="0" err="1" smtClean="0">
                <a:solidFill>
                  <a:schemeClr val="bg1"/>
                </a:solidFill>
              </a:rPr>
              <a:t>hémangiomes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infantiles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Action Button: Custom 19">
            <a:hlinkClick r:id="rId13" action="ppaction://hlinksldjump" highlightClick="1"/>
          </p:cNvPr>
          <p:cNvSpPr/>
          <p:nvPr/>
        </p:nvSpPr>
        <p:spPr>
          <a:xfrm>
            <a:off x="304800" y="8382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Traitement</a:t>
            </a:r>
            <a:r>
              <a:rPr lang="en-US" sz="1200" b="1" dirty="0" smtClean="0">
                <a:solidFill>
                  <a:schemeClr val="bg1"/>
                </a:solidFill>
              </a:rPr>
              <a:t> de la </a:t>
            </a:r>
            <a:r>
              <a:rPr lang="en-US" sz="1200" b="1" dirty="0" err="1" smtClean="0">
                <a:solidFill>
                  <a:schemeClr val="bg1"/>
                </a:solidFill>
              </a:rPr>
              <a:t>paralysie</a:t>
            </a:r>
            <a:r>
              <a:rPr lang="en-US" sz="1200" b="1" dirty="0" smtClean="0">
                <a:solidFill>
                  <a:schemeClr val="bg1"/>
                </a:solidFill>
              </a:rPr>
              <a:t> de Bell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Action Button: Custom 20">
            <a:hlinkClick r:id="rId14" action="ppaction://hlinksldjump" highlightClick="1"/>
          </p:cNvPr>
          <p:cNvSpPr/>
          <p:nvPr/>
        </p:nvSpPr>
        <p:spPr>
          <a:xfrm>
            <a:off x="2514600" y="8382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Arrêter</a:t>
            </a:r>
            <a:r>
              <a:rPr lang="en-US" sz="1200" b="1" dirty="0" smtClean="0">
                <a:solidFill>
                  <a:schemeClr val="bg1"/>
                </a:solidFill>
              </a:rPr>
              <a:t> les </a:t>
            </a:r>
            <a:r>
              <a:rPr lang="en-US" sz="1200" b="1" dirty="0" err="1" smtClean="0">
                <a:solidFill>
                  <a:schemeClr val="bg1"/>
                </a:solidFill>
              </a:rPr>
              <a:t>vomissements</a:t>
            </a:r>
            <a:r>
              <a:rPr lang="en-US" sz="1200" b="1" dirty="0" smtClean="0">
                <a:solidFill>
                  <a:schemeClr val="bg1"/>
                </a:solidFill>
              </a:rPr>
              <a:t> chez les </a:t>
            </a:r>
            <a:r>
              <a:rPr lang="en-US" sz="1200" b="1" dirty="0" err="1" smtClean="0">
                <a:solidFill>
                  <a:schemeClr val="bg1"/>
                </a:solidFill>
              </a:rPr>
              <a:t>enfants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Action Button: Custom 21">
            <a:hlinkClick r:id="rId15" action="ppaction://hlinksldjump" highlightClick="1"/>
          </p:cNvPr>
          <p:cNvSpPr/>
          <p:nvPr/>
        </p:nvSpPr>
        <p:spPr>
          <a:xfrm>
            <a:off x="4724400" y="16764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Duolxétine</a:t>
            </a:r>
            <a:r>
              <a:rPr lang="en-US" sz="1200" b="1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Bon pour les </a:t>
            </a:r>
            <a:r>
              <a:rPr lang="en-US" sz="1200" b="1" dirty="0" err="1" smtClean="0">
                <a:solidFill>
                  <a:schemeClr val="bg1"/>
                </a:solidFill>
              </a:rPr>
              <a:t>maux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Action Button: Custom 22">
            <a:hlinkClick r:id="rId16" action="ppaction://hlinksldjump" highlightClick="1"/>
          </p:cNvPr>
          <p:cNvSpPr/>
          <p:nvPr/>
        </p:nvSpPr>
        <p:spPr>
          <a:xfrm>
            <a:off x="6858000" y="26670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Vaccin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contre</a:t>
            </a:r>
            <a:r>
              <a:rPr lang="en-US" sz="1200" b="1" dirty="0" smtClean="0">
                <a:solidFill>
                  <a:schemeClr val="bg1"/>
                </a:solidFill>
              </a:rPr>
              <a:t> le HPV: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La </a:t>
            </a:r>
            <a:r>
              <a:rPr lang="en-US" sz="1200" b="1" dirty="0" err="1" smtClean="0">
                <a:solidFill>
                  <a:schemeClr val="bg1"/>
                </a:solidFill>
              </a:rPr>
              <a:t>preuve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actuelle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Action Button: Custom 23">
            <a:hlinkClick r:id="rId17" action="ppaction://hlinksldjump" highlightClick="1"/>
          </p:cNvPr>
          <p:cNvSpPr/>
          <p:nvPr/>
        </p:nvSpPr>
        <p:spPr>
          <a:xfrm>
            <a:off x="304800" y="16764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Douleur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musculosquelettique</a:t>
            </a:r>
            <a:r>
              <a:rPr lang="en-US" sz="1200" b="1" dirty="0" smtClean="0">
                <a:solidFill>
                  <a:schemeClr val="bg1"/>
                </a:solidFill>
              </a:rPr>
              <a:t> chez les </a:t>
            </a:r>
            <a:r>
              <a:rPr lang="en-US" sz="1200" b="1" dirty="0" err="1" smtClean="0">
                <a:solidFill>
                  <a:schemeClr val="bg1"/>
                </a:solidFill>
              </a:rPr>
              <a:t>enfants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Action Button: Custom 24">
            <a:hlinkClick r:id="rId18" action="ppaction://hlinksldjump" highlightClick="1"/>
          </p:cNvPr>
          <p:cNvSpPr/>
          <p:nvPr/>
        </p:nvSpPr>
        <p:spPr>
          <a:xfrm>
            <a:off x="2514600" y="16764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Vessie</a:t>
            </a:r>
            <a:r>
              <a:rPr lang="en-US" sz="1200" b="1" dirty="0" smtClean="0">
                <a:solidFill>
                  <a:schemeClr val="bg1"/>
                </a:solidFill>
              </a:rPr>
              <a:t> hyperactive et </a:t>
            </a:r>
            <a:r>
              <a:rPr lang="en-US" sz="1200" b="1" dirty="0" err="1" smtClean="0">
                <a:solidFill>
                  <a:schemeClr val="bg1"/>
                </a:solidFill>
              </a:rPr>
              <a:t>médication</a:t>
            </a:r>
            <a:r>
              <a:rPr lang="en-US" sz="1200" b="1" dirty="0" smtClean="0">
                <a:solidFill>
                  <a:schemeClr val="bg1"/>
                </a:solidFill>
              </a:rPr>
              <a:t> non </a:t>
            </a:r>
            <a:r>
              <a:rPr lang="en-US" sz="1200" b="1" dirty="0" err="1" smtClean="0">
                <a:solidFill>
                  <a:schemeClr val="bg1"/>
                </a:solidFill>
              </a:rPr>
              <a:t>efficace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Action Button: Custom 28">
            <a:hlinkClick r:id="rId19" action="ppaction://hlinksldjump" highlightClick="1"/>
          </p:cNvPr>
          <p:cNvSpPr/>
          <p:nvPr/>
        </p:nvSpPr>
        <p:spPr>
          <a:xfrm>
            <a:off x="2514600" y="26670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Colchicine pour la </a:t>
            </a:r>
            <a:r>
              <a:rPr lang="en-US" sz="1200" b="1" dirty="0" err="1" smtClean="0">
                <a:solidFill>
                  <a:schemeClr val="bg1"/>
                </a:solidFill>
              </a:rPr>
              <a:t>goutte</a:t>
            </a:r>
            <a:r>
              <a:rPr lang="en-US" sz="1200" b="1" dirty="0" smtClean="0">
                <a:solidFill>
                  <a:schemeClr val="bg1"/>
                </a:solidFill>
              </a:rPr>
              <a:t>: la dose </a:t>
            </a:r>
            <a:r>
              <a:rPr lang="en-US" sz="1200" b="1" dirty="0" err="1" smtClean="0">
                <a:solidFill>
                  <a:schemeClr val="bg1"/>
                </a:solidFill>
              </a:rPr>
              <a:t>est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importante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Action Button: Custom 30">
            <a:hlinkClick r:id="rId20" action="ppaction://hlinksldjump" highlightClick="1"/>
          </p:cNvPr>
          <p:cNvSpPr/>
          <p:nvPr/>
        </p:nvSpPr>
        <p:spPr>
          <a:xfrm>
            <a:off x="4724400" y="26670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Est-</a:t>
            </a:r>
            <a:r>
              <a:rPr lang="en-US" sz="1200" b="1" dirty="0" err="1" smtClean="0">
                <a:solidFill>
                  <a:schemeClr val="bg1"/>
                </a:solidFill>
              </a:rPr>
              <a:t>ce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que</a:t>
            </a:r>
            <a:r>
              <a:rPr lang="en-US" sz="1200" b="1" dirty="0" smtClean="0">
                <a:solidFill>
                  <a:schemeClr val="bg1"/>
                </a:solidFill>
              </a:rPr>
              <a:t> “</a:t>
            </a:r>
            <a:r>
              <a:rPr lang="en-US" sz="1200" b="1" dirty="0" err="1" smtClean="0">
                <a:solidFill>
                  <a:schemeClr val="bg1"/>
                </a:solidFill>
              </a:rPr>
              <a:t>bref</a:t>
            </a:r>
            <a:r>
              <a:rPr lang="en-US" sz="1200" b="1" dirty="0" smtClean="0">
                <a:solidFill>
                  <a:schemeClr val="bg1"/>
                </a:solidFill>
              </a:rPr>
              <a:t>” </a:t>
            </a:r>
            <a:r>
              <a:rPr lang="en-US" sz="1200" b="1" dirty="0" err="1" smtClean="0">
                <a:solidFill>
                  <a:schemeClr val="bg1"/>
                </a:solidFill>
              </a:rPr>
              <a:t>est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assez</a:t>
            </a:r>
            <a:r>
              <a:rPr lang="en-US" sz="1200" b="1" dirty="0" smtClean="0">
                <a:solidFill>
                  <a:schemeClr val="bg1"/>
                </a:solidFill>
              </a:rPr>
              <a:t> pour </a:t>
            </a:r>
            <a:r>
              <a:rPr lang="en-US" sz="1200" b="1" dirty="0" err="1" smtClean="0">
                <a:solidFill>
                  <a:schemeClr val="bg1"/>
                </a:solidFill>
              </a:rPr>
              <a:t>l’alcool</a:t>
            </a:r>
            <a:r>
              <a:rPr lang="en-US" sz="1200" b="1" dirty="0" smtClean="0">
                <a:solidFill>
                  <a:schemeClr val="bg1"/>
                </a:solidFill>
              </a:rPr>
              <a:t>?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Action Button: Custom 31">
            <a:hlinkClick r:id="rId21" action="ppaction://hlinksldjump" highlightClick="1"/>
          </p:cNvPr>
          <p:cNvSpPr/>
          <p:nvPr/>
        </p:nvSpPr>
        <p:spPr>
          <a:xfrm>
            <a:off x="304800" y="26670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Débuter</a:t>
            </a:r>
            <a:r>
              <a:rPr lang="en-US" sz="1200" b="1" dirty="0" smtClean="0">
                <a:solidFill>
                  <a:schemeClr val="bg1"/>
                </a:solidFill>
              </a:rPr>
              <a:t> de </a:t>
            </a:r>
            <a:r>
              <a:rPr lang="en-US" sz="1200" b="1" dirty="0" err="1" smtClean="0">
                <a:solidFill>
                  <a:schemeClr val="bg1"/>
                </a:solidFill>
              </a:rPr>
              <a:t>l’insuline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Action Button: Custom 32">
            <a:hlinkClick r:id="rId22" action="ppaction://hlinksldjump" highlightClick="1"/>
          </p:cNvPr>
          <p:cNvSpPr/>
          <p:nvPr/>
        </p:nvSpPr>
        <p:spPr>
          <a:xfrm>
            <a:off x="2514600" y="36576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Oméga-3 et un monde sans </a:t>
            </a:r>
            <a:r>
              <a:rPr lang="en-US" sz="1200" b="1" dirty="0" err="1" smtClean="0">
                <a:solidFill>
                  <a:schemeClr val="bg1"/>
                </a:solidFill>
              </a:rPr>
              <a:t>maladie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cardiovsculaire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4" name="Action Button: Custom 33">
            <a:hlinkClick r:id="rId23" action="ppaction://hlinksldjump" highlightClick="1"/>
          </p:cNvPr>
          <p:cNvSpPr/>
          <p:nvPr/>
        </p:nvSpPr>
        <p:spPr>
          <a:xfrm>
            <a:off x="4724400" y="55626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AINS et fractures: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Toujours</a:t>
            </a:r>
            <a:r>
              <a:rPr lang="en-US" sz="1200" b="1" dirty="0" smtClean="0">
                <a:solidFill>
                  <a:schemeClr val="bg1"/>
                </a:solidFill>
              </a:rPr>
              <a:t> et </a:t>
            </a:r>
            <a:r>
              <a:rPr lang="en-US" sz="1200" b="1" dirty="0" err="1" smtClean="0">
                <a:solidFill>
                  <a:schemeClr val="bg1"/>
                </a:solidFill>
              </a:rPr>
              <a:t>jamais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Action Button: Custom 34">
            <a:hlinkClick r:id="rId9" action="ppaction://hlinksldjump" highlightClick="1"/>
          </p:cNvPr>
          <p:cNvSpPr/>
          <p:nvPr/>
        </p:nvSpPr>
        <p:spPr>
          <a:xfrm>
            <a:off x="4724400" y="36576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Des </a:t>
            </a:r>
            <a:r>
              <a:rPr lang="en-US" sz="1200" b="1" dirty="0" err="1" smtClean="0">
                <a:solidFill>
                  <a:schemeClr val="bg1"/>
                </a:solidFill>
              </a:rPr>
              <a:t>benzodiazépines</a:t>
            </a:r>
            <a:r>
              <a:rPr lang="en-US" sz="1200" b="1" dirty="0" smtClean="0">
                <a:solidFill>
                  <a:schemeClr val="bg1"/>
                </a:solidFill>
              </a:rPr>
              <a:t> pour </a:t>
            </a:r>
            <a:r>
              <a:rPr lang="en-US" sz="1200" b="1" dirty="0" err="1" smtClean="0">
                <a:solidFill>
                  <a:schemeClr val="bg1"/>
                </a:solidFill>
              </a:rPr>
              <a:t>l’agitation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dans</a:t>
            </a:r>
            <a:r>
              <a:rPr lang="en-US" sz="1200" b="1" dirty="0" smtClean="0">
                <a:solidFill>
                  <a:schemeClr val="bg1"/>
                </a:solidFill>
              </a:rPr>
              <a:t> la </a:t>
            </a:r>
            <a:r>
              <a:rPr lang="en-US" sz="1200" b="1" dirty="0" err="1" smtClean="0">
                <a:solidFill>
                  <a:schemeClr val="bg1"/>
                </a:solidFill>
              </a:rPr>
              <a:t>démence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Action Button: Custom 47">
            <a:hlinkClick r:id="rId24" action="ppaction://hlinksldjump" highlightClick="1"/>
          </p:cNvPr>
          <p:cNvSpPr/>
          <p:nvPr/>
        </p:nvSpPr>
        <p:spPr>
          <a:xfrm>
            <a:off x="6858000" y="5562600"/>
            <a:ext cx="1944216" cy="5303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FFFFFF"/>
                </a:solidFill>
              </a:rPr>
              <a:t>Antiviraux</a:t>
            </a:r>
            <a:r>
              <a:rPr lang="en-US" sz="1200" b="1" dirty="0" smtClean="0">
                <a:solidFill>
                  <a:srgbClr val="FFFFFF"/>
                </a:solidFill>
              </a:rPr>
              <a:t> pour la grippe: </a:t>
            </a:r>
            <a:r>
              <a:rPr lang="en-US" sz="1200" b="1" dirty="0" err="1" smtClean="0">
                <a:solidFill>
                  <a:srgbClr val="FFFFFF"/>
                </a:solidFill>
              </a:rPr>
              <a:t>quelles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</a:rPr>
              <a:t>sont</a:t>
            </a:r>
            <a:r>
              <a:rPr lang="en-US" sz="1200" b="1" dirty="0" smtClean="0">
                <a:solidFill>
                  <a:srgbClr val="FFFFFF"/>
                </a:solidFill>
              </a:rPr>
              <a:t> les </a:t>
            </a:r>
            <a:r>
              <a:rPr lang="en-US" sz="1200" b="1" dirty="0" err="1" smtClean="0">
                <a:solidFill>
                  <a:srgbClr val="FFFFFF"/>
                </a:solidFill>
              </a:rPr>
              <a:t>preuves</a:t>
            </a:r>
            <a:r>
              <a:rPr lang="en-US" sz="1200" b="1" dirty="0" smtClean="0">
                <a:solidFill>
                  <a:srgbClr val="FFFFFF"/>
                </a:solidFill>
              </a:rPr>
              <a:t>?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33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Combien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sommeil</a:t>
            </a:r>
            <a:r>
              <a:rPr lang="en-US" sz="3600" b="1" dirty="0" smtClean="0"/>
              <a:t> de plus (le </a:t>
            </a:r>
            <a:r>
              <a:rPr lang="en-US" sz="3600" b="1" dirty="0" err="1" smtClean="0"/>
              <a:t>cas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échéant</a:t>
            </a:r>
            <a:r>
              <a:rPr lang="en-US" sz="3600" b="1" dirty="0" smtClean="0"/>
              <a:t>) la </a:t>
            </a:r>
            <a:r>
              <a:rPr lang="en-US" sz="3600" b="1" dirty="0" err="1"/>
              <a:t>m</a:t>
            </a:r>
            <a:r>
              <a:rPr lang="en-US" sz="3600" b="1" dirty="0" err="1" smtClean="0"/>
              <a:t>élatonine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peut-elle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donner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39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 smtClean="0"/>
              <a:t>Preuve</a:t>
            </a:r>
            <a:r>
              <a:rPr lang="en-US" sz="2600" dirty="0" smtClean="0"/>
              <a:t>:  6 revues </a:t>
            </a:r>
            <a:r>
              <a:rPr lang="en-US" sz="2600" dirty="0" err="1" smtClean="0"/>
              <a:t>systémiques</a:t>
            </a:r>
            <a:r>
              <a:rPr lang="en-US" sz="2600" dirty="0" smtClean="0"/>
              <a:t> </a:t>
            </a:r>
            <a:r>
              <a:rPr lang="en-US" sz="2600" dirty="0" err="1" smtClean="0"/>
              <a:t>incluant</a:t>
            </a:r>
            <a:r>
              <a:rPr lang="en-US" sz="2600" dirty="0" smtClean="0"/>
              <a:t> 9-19 </a:t>
            </a:r>
            <a:r>
              <a:rPr lang="en-US" sz="2600" dirty="0" smtClean="0"/>
              <a:t>ERC </a:t>
            </a:r>
            <a:r>
              <a:rPr lang="en-US" sz="2600" dirty="0" smtClean="0"/>
              <a:t>avec 279 à 1683 patients.</a:t>
            </a:r>
          </a:p>
          <a:p>
            <a:pPr lvl="1"/>
            <a:r>
              <a:rPr lang="en-US" sz="2200" dirty="0" err="1" smtClean="0"/>
              <a:t>Endormissement</a:t>
            </a:r>
            <a:r>
              <a:rPr lang="en-US" sz="2200" dirty="0" smtClean="0"/>
              <a:t> plus </a:t>
            </a:r>
            <a:r>
              <a:rPr lang="en-US" sz="2200" dirty="0" err="1" smtClean="0"/>
              <a:t>rapide</a:t>
            </a:r>
            <a:r>
              <a:rPr lang="en-US" sz="2200" dirty="0" smtClean="0"/>
              <a:t> (4/6 </a:t>
            </a:r>
            <a:r>
              <a:rPr lang="en-US" sz="2200" dirty="0" err="1" smtClean="0"/>
              <a:t>méta</a:t>
            </a:r>
            <a:r>
              <a:rPr lang="en-US" sz="2200" dirty="0" smtClean="0"/>
              <a:t>-analyses </a:t>
            </a:r>
            <a:r>
              <a:rPr lang="en-US" sz="2200" dirty="0" err="1" smtClean="0"/>
              <a:t>ss</a:t>
            </a:r>
            <a:r>
              <a:rPr lang="en-US" sz="2200" dirty="0" smtClean="0"/>
              <a:t>): </a:t>
            </a:r>
            <a:r>
              <a:rPr lang="en-US" sz="2200" dirty="0"/>
              <a:t>4-11.7 minutes </a:t>
            </a:r>
            <a:r>
              <a:rPr lang="en-US" sz="2200" dirty="0" smtClean="0"/>
              <a:t>plus </a:t>
            </a:r>
            <a:r>
              <a:rPr lang="en-US" sz="2200" dirty="0" err="1" smtClean="0"/>
              <a:t>tôt</a:t>
            </a:r>
            <a:r>
              <a:rPr lang="en-US" sz="2200" dirty="0" smtClean="0"/>
              <a:t>.</a:t>
            </a:r>
            <a:endParaRPr lang="en-US" sz="2200" dirty="0"/>
          </a:p>
          <a:p>
            <a:pPr lvl="2"/>
            <a:r>
              <a:rPr lang="en-US" sz="2200" dirty="0" smtClean="0"/>
              <a:t>Patients avec “trouble </a:t>
            </a:r>
            <a:r>
              <a:rPr lang="en-US" sz="2200" dirty="0" err="1" smtClean="0"/>
              <a:t>d’endormissement</a:t>
            </a:r>
            <a:r>
              <a:rPr lang="en-US" sz="2000" dirty="0" smtClean="0"/>
              <a:t>” : </a:t>
            </a:r>
            <a:r>
              <a:rPr lang="en-US" sz="2000" dirty="0"/>
              <a:t>23 </a:t>
            </a:r>
            <a:r>
              <a:rPr lang="en-US" sz="2000" dirty="0" smtClean="0"/>
              <a:t>minutes plus </a:t>
            </a:r>
            <a:r>
              <a:rPr lang="en-US" sz="2000" dirty="0" err="1" smtClean="0"/>
              <a:t>tôt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2200" dirty="0" smtClean="0"/>
              <a:t>Augmentation du temps de </a:t>
            </a:r>
            <a:r>
              <a:rPr lang="en-US" sz="2200" dirty="0" err="1" smtClean="0"/>
              <a:t>sommeil</a:t>
            </a:r>
            <a:r>
              <a:rPr lang="en-US" sz="2200" dirty="0" smtClean="0"/>
              <a:t> total: (4/6 </a:t>
            </a:r>
            <a:r>
              <a:rPr lang="en-US" sz="2200" dirty="0" err="1" smtClean="0"/>
              <a:t>méta</a:t>
            </a:r>
            <a:r>
              <a:rPr lang="en-US" sz="2200" dirty="0" smtClean="0"/>
              <a:t>-analyses </a:t>
            </a:r>
            <a:r>
              <a:rPr lang="en-US" sz="2200" dirty="0" err="1" smtClean="0"/>
              <a:t>ss</a:t>
            </a:r>
            <a:r>
              <a:rPr lang="en-US" sz="2200" dirty="0" smtClean="0"/>
              <a:t>): </a:t>
            </a:r>
            <a:r>
              <a:rPr lang="en-US" sz="2200" dirty="0"/>
              <a:t>8.2-18.2 </a:t>
            </a:r>
            <a:r>
              <a:rPr lang="en-US" sz="2200" dirty="0" smtClean="0"/>
              <a:t>minutes</a:t>
            </a:r>
            <a:endParaRPr lang="en-US" sz="2200" dirty="0"/>
          </a:p>
          <a:p>
            <a:pPr lvl="1"/>
            <a:r>
              <a:rPr lang="en-US" sz="2200" dirty="0" err="1" smtClean="0"/>
              <a:t>Amélioration</a:t>
            </a:r>
            <a:r>
              <a:rPr lang="en-US" sz="2200" dirty="0" smtClean="0"/>
              <a:t> de la </a:t>
            </a:r>
            <a:r>
              <a:rPr lang="en-US" sz="2200" dirty="0" err="1" smtClean="0"/>
              <a:t>qualité</a:t>
            </a:r>
            <a:r>
              <a:rPr lang="en-US" sz="2200" dirty="0" smtClean="0"/>
              <a:t> du </a:t>
            </a:r>
            <a:r>
              <a:rPr lang="en-US" sz="2200" dirty="0" err="1" smtClean="0"/>
              <a:t>sommeil</a:t>
            </a:r>
            <a:r>
              <a:rPr lang="en-US" sz="2200" dirty="0" smtClean="0"/>
              <a:t> </a:t>
            </a:r>
            <a:r>
              <a:rPr lang="en-US" sz="2200" dirty="0" err="1" smtClean="0"/>
              <a:t>perçue</a:t>
            </a:r>
            <a:r>
              <a:rPr lang="en-US" sz="2200" dirty="0" smtClean="0"/>
              <a:t>: </a:t>
            </a:r>
            <a:r>
              <a:rPr lang="en-US" sz="2200" dirty="0" err="1" smtClean="0"/>
              <a:t>différence</a:t>
            </a:r>
            <a:r>
              <a:rPr lang="en-US" sz="2200" dirty="0" smtClean="0"/>
              <a:t> </a:t>
            </a:r>
            <a:r>
              <a:rPr lang="en-US" sz="2200" dirty="0" err="1" smtClean="0"/>
              <a:t>moyenne</a:t>
            </a:r>
            <a:r>
              <a:rPr lang="en-US" sz="2200" dirty="0" smtClean="0"/>
              <a:t> </a:t>
            </a:r>
            <a:r>
              <a:rPr lang="en-US" sz="2200" dirty="0" err="1" smtClean="0"/>
              <a:t>standardisée</a:t>
            </a:r>
            <a:r>
              <a:rPr lang="en-US" sz="2200" dirty="0" smtClean="0"/>
              <a:t>=0.22 </a:t>
            </a:r>
            <a:r>
              <a:rPr lang="en-US" sz="2200" dirty="0"/>
              <a:t>(0.12-</a:t>
            </a:r>
            <a:r>
              <a:rPr lang="en-US" sz="2200" dirty="0" smtClean="0"/>
              <a:t>0.32)</a:t>
            </a:r>
            <a:r>
              <a:rPr lang="en-US" sz="2200" dirty="0"/>
              <a:t>.</a:t>
            </a:r>
          </a:p>
          <a:p>
            <a:pPr lvl="1"/>
            <a:r>
              <a:rPr lang="en-US" sz="2200" dirty="0" err="1" smtClean="0"/>
              <a:t>Efficacité</a:t>
            </a:r>
            <a:r>
              <a:rPr lang="en-US" sz="2200" dirty="0" smtClean="0"/>
              <a:t> du </a:t>
            </a:r>
            <a:r>
              <a:rPr lang="en-US" sz="2200" dirty="0" err="1" smtClean="0"/>
              <a:t>sommeil</a:t>
            </a:r>
            <a:r>
              <a:rPr lang="en-US" sz="2200" dirty="0" smtClean="0"/>
              <a:t> (temps à </a:t>
            </a:r>
            <a:r>
              <a:rPr lang="en-US" sz="2200" dirty="0" err="1" smtClean="0"/>
              <a:t>dormir</a:t>
            </a:r>
            <a:r>
              <a:rPr lang="en-US" sz="2200" dirty="0" smtClean="0"/>
              <a:t> </a:t>
            </a:r>
            <a:r>
              <a:rPr lang="en-US" sz="2200" dirty="0" err="1" smtClean="0"/>
              <a:t>dans</a:t>
            </a:r>
            <a:r>
              <a:rPr lang="en-US" sz="2200" dirty="0" smtClean="0"/>
              <a:t> son lit, 2/4 </a:t>
            </a:r>
            <a:r>
              <a:rPr lang="en-US" sz="2200" dirty="0" err="1" smtClean="0"/>
              <a:t>méta</a:t>
            </a:r>
            <a:r>
              <a:rPr lang="en-US" sz="2200" dirty="0" smtClean="0"/>
              <a:t>-analyses </a:t>
            </a:r>
            <a:r>
              <a:rPr lang="en-US" sz="2200" dirty="0" err="1" smtClean="0"/>
              <a:t>ss</a:t>
            </a:r>
            <a:r>
              <a:rPr lang="en-US" sz="2200" dirty="0" smtClean="0"/>
              <a:t>): 1.9</a:t>
            </a:r>
            <a:r>
              <a:rPr lang="en-US" sz="2200" dirty="0"/>
              <a:t>%-2.2</a:t>
            </a:r>
            <a:r>
              <a:rPr lang="en-US" sz="2200" dirty="0" smtClean="0"/>
              <a:t>%</a:t>
            </a:r>
            <a:r>
              <a:rPr lang="en-US" sz="2200" dirty="0"/>
              <a:t> </a:t>
            </a:r>
          </a:p>
          <a:p>
            <a:pPr lvl="1"/>
            <a:r>
              <a:rPr lang="en-US" sz="2200" dirty="0" err="1" smtClean="0"/>
              <a:t>Décalage</a:t>
            </a:r>
            <a:r>
              <a:rPr lang="en-US" sz="2200" dirty="0" smtClean="0"/>
              <a:t> </a:t>
            </a:r>
            <a:r>
              <a:rPr lang="en-US" sz="2200" dirty="0" err="1" smtClean="0"/>
              <a:t>horaire</a:t>
            </a:r>
            <a:r>
              <a:rPr lang="en-US" sz="2200" dirty="0" smtClean="0"/>
              <a:t>/quarts de travail : </a:t>
            </a:r>
            <a:r>
              <a:rPr lang="en-US" sz="2200" dirty="0" err="1" smtClean="0"/>
              <a:t>amélioration</a:t>
            </a:r>
            <a:r>
              <a:rPr lang="en-US" sz="2200" dirty="0" smtClean="0"/>
              <a:t> du temps de </a:t>
            </a:r>
            <a:r>
              <a:rPr lang="en-US" sz="2200" dirty="0" err="1" smtClean="0"/>
              <a:t>sommeil</a:t>
            </a:r>
            <a:r>
              <a:rPr lang="en-US" sz="2200" dirty="0" smtClean="0"/>
              <a:t> total, </a:t>
            </a:r>
            <a:r>
              <a:rPr lang="en-US" sz="2200" dirty="0"/>
              <a:t>18.2 minutes (8.1 to 29.3), </a:t>
            </a:r>
            <a:r>
              <a:rPr lang="en-US" sz="2200" dirty="0" err="1" smtClean="0"/>
              <a:t>mais</a:t>
            </a:r>
            <a:r>
              <a:rPr lang="en-US" sz="2200" dirty="0" smtClean="0"/>
              <a:t> les </a:t>
            </a:r>
            <a:r>
              <a:rPr lang="en-US" sz="2200" dirty="0" err="1" smtClean="0"/>
              <a:t>autres</a:t>
            </a:r>
            <a:r>
              <a:rPr lang="en-US" sz="2200" dirty="0" smtClean="0"/>
              <a:t> </a:t>
            </a:r>
            <a:r>
              <a:rPr lang="en-US" sz="2200" dirty="0" err="1" smtClean="0"/>
              <a:t>résultats</a:t>
            </a:r>
            <a:r>
              <a:rPr lang="en-US" sz="2200" dirty="0" smtClean="0"/>
              <a:t> ne </a:t>
            </a:r>
            <a:r>
              <a:rPr lang="en-US" sz="2200" dirty="0" err="1" smtClean="0"/>
              <a:t>sont</a:t>
            </a:r>
            <a:r>
              <a:rPr lang="en-US" sz="2200" dirty="0" smtClean="0"/>
              <a:t> pas </a:t>
            </a:r>
            <a:r>
              <a:rPr lang="en-US" sz="2200" dirty="0" err="1" smtClean="0"/>
              <a:t>améliorés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600" b="1" dirty="0" err="1" smtClean="0"/>
              <a:t>En</a:t>
            </a:r>
            <a:r>
              <a:rPr lang="en-US" sz="2600" b="1" dirty="0" smtClean="0"/>
              <a:t> bout de </a:t>
            </a:r>
            <a:r>
              <a:rPr lang="en-US" sz="2600" b="1" dirty="0" err="1" smtClean="0"/>
              <a:t>ligne</a:t>
            </a:r>
            <a:r>
              <a:rPr lang="en-US" sz="2600" b="1" dirty="0" smtClean="0"/>
              <a:t>:</a:t>
            </a:r>
            <a:r>
              <a:rPr lang="en-US" sz="2600" dirty="0" smtClean="0"/>
              <a:t> la </a:t>
            </a:r>
            <a:r>
              <a:rPr lang="en-US" sz="2600" dirty="0" err="1" smtClean="0"/>
              <a:t>qualité</a:t>
            </a:r>
            <a:r>
              <a:rPr lang="en-US" sz="2600" dirty="0" smtClean="0"/>
              <a:t> de la </a:t>
            </a:r>
            <a:r>
              <a:rPr lang="en-US" sz="2600" dirty="0" err="1" smtClean="0"/>
              <a:t>recherche</a:t>
            </a:r>
            <a:r>
              <a:rPr lang="en-US" sz="2600" dirty="0" smtClean="0"/>
              <a:t> </a:t>
            </a:r>
            <a:r>
              <a:rPr lang="en-US" sz="2600" dirty="0" err="1" smtClean="0"/>
              <a:t>sur</a:t>
            </a:r>
            <a:r>
              <a:rPr lang="en-US" sz="2600" dirty="0" smtClean="0"/>
              <a:t> la </a:t>
            </a:r>
            <a:r>
              <a:rPr lang="en-US" sz="2600" dirty="0" err="1" smtClean="0"/>
              <a:t>mélatonine</a:t>
            </a:r>
            <a:r>
              <a:rPr lang="en-US" sz="2600" dirty="0" smtClean="0"/>
              <a:t> </a:t>
            </a:r>
            <a:r>
              <a:rPr lang="en-US" sz="2600" dirty="0" err="1" smtClean="0"/>
              <a:t>est</a:t>
            </a:r>
            <a:r>
              <a:rPr lang="en-US" sz="2600" dirty="0" smtClean="0"/>
              <a:t> </a:t>
            </a:r>
            <a:r>
              <a:rPr lang="en-US" sz="2600" dirty="0" err="1" smtClean="0"/>
              <a:t>généralement</a:t>
            </a:r>
            <a:r>
              <a:rPr lang="en-US" sz="2600" dirty="0" smtClean="0"/>
              <a:t> </a:t>
            </a:r>
            <a:r>
              <a:rPr lang="en-US" sz="2600" dirty="0" err="1" smtClean="0"/>
              <a:t>pauvre</a:t>
            </a:r>
            <a:r>
              <a:rPr lang="en-US" sz="2600" dirty="0" smtClean="0"/>
              <a:t> et à </a:t>
            </a:r>
            <a:r>
              <a:rPr lang="en-US" sz="2600" dirty="0" err="1" smtClean="0"/>
              <a:t>risque</a:t>
            </a:r>
            <a:r>
              <a:rPr lang="en-US" sz="2600" dirty="0" smtClean="0"/>
              <a:t> </a:t>
            </a:r>
            <a:r>
              <a:rPr lang="en-US" sz="2600" dirty="0" err="1" smtClean="0"/>
              <a:t>élevé</a:t>
            </a:r>
            <a:r>
              <a:rPr lang="en-US" sz="2600" dirty="0" smtClean="0"/>
              <a:t> de </a:t>
            </a:r>
            <a:r>
              <a:rPr lang="en-US" sz="2600" dirty="0" err="1" smtClean="0"/>
              <a:t>biais</a:t>
            </a:r>
            <a:r>
              <a:rPr lang="en-US" sz="2600" dirty="0" smtClean="0"/>
              <a:t>. Si les </a:t>
            </a:r>
            <a:r>
              <a:rPr lang="en-US" sz="2600" dirty="0" err="1" smtClean="0"/>
              <a:t>résultats</a:t>
            </a:r>
            <a:r>
              <a:rPr lang="en-US" sz="2600" dirty="0" smtClean="0"/>
              <a:t> </a:t>
            </a:r>
            <a:r>
              <a:rPr lang="en-US" sz="2600" dirty="0" err="1" smtClean="0"/>
              <a:t>sont</a:t>
            </a:r>
            <a:r>
              <a:rPr lang="en-US" sz="2600" dirty="0" smtClean="0"/>
              <a:t> </a:t>
            </a:r>
            <a:r>
              <a:rPr lang="en-US" sz="2600" dirty="0" err="1" smtClean="0"/>
              <a:t>crédibles</a:t>
            </a:r>
            <a:r>
              <a:rPr lang="en-US" sz="2600" dirty="0" smtClean="0"/>
              <a:t>, la </a:t>
            </a:r>
            <a:r>
              <a:rPr lang="en-US" sz="2600" dirty="0" err="1" smtClean="0"/>
              <a:t>mélatonine</a:t>
            </a:r>
            <a:r>
              <a:rPr lang="en-US" sz="2600" dirty="0" smtClean="0"/>
              <a:t> </a:t>
            </a:r>
            <a:r>
              <a:rPr lang="en-US" sz="2600" dirty="0" err="1" smtClean="0"/>
              <a:t>peut</a:t>
            </a:r>
            <a:r>
              <a:rPr lang="en-US" sz="2600" dirty="0" smtClean="0"/>
              <a:t> aider à </a:t>
            </a:r>
            <a:r>
              <a:rPr lang="en-US" sz="2600" dirty="0" err="1" smtClean="0"/>
              <a:t>l’endormissement</a:t>
            </a:r>
            <a:r>
              <a:rPr lang="en-US" sz="2600" dirty="0" smtClean="0"/>
              <a:t> plus </a:t>
            </a:r>
            <a:r>
              <a:rPr lang="en-US" sz="2600" dirty="0" err="1" smtClean="0"/>
              <a:t>rapide</a:t>
            </a:r>
            <a:r>
              <a:rPr lang="en-US" sz="2600" dirty="0" smtClean="0"/>
              <a:t> (~</a:t>
            </a:r>
            <a:r>
              <a:rPr lang="en-US" sz="2600" dirty="0"/>
              <a:t>10 minutes) </a:t>
            </a:r>
            <a:r>
              <a:rPr lang="en-US" sz="2600" dirty="0" smtClean="0"/>
              <a:t>et de passer plus de temps </a:t>
            </a:r>
            <a:r>
              <a:rPr lang="en-US" sz="2600" dirty="0" err="1" smtClean="0"/>
              <a:t>endormis</a:t>
            </a:r>
            <a:r>
              <a:rPr lang="en-US" sz="2600" dirty="0" smtClean="0"/>
              <a:t> (~</a:t>
            </a:r>
            <a:r>
              <a:rPr lang="en-US" sz="2600" dirty="0"/>
              <a:t>15 minutes</a:t>
            </a:r>
            <a:r>
              <a:rPr lang="en-US" sz="2600" dirty="0" smtClean="0"/>
              <a:t>).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TFP #120: September 2 2014.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9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</a:t>
            </a:r>
            <a:r>
              <a:rPr lang="en-US" sz="3200" b="1" dirty="0" smtClean="0"/>
              <a:t>Les injections de </a:t>
            </a:r>
            <a:r>
              <a:rPr lang="en-US" sz="3200" b="1" dirty="0" err="1" smtClean="0"/>
              <a:t>stéroïdes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améliorent-ils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aggravent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épicondylite</a:t>
            </a:r>
            <a:r>
              <a:rPr lang="en-US" sz="3200" b="1" dirty="0" smtClean="0"/>
              <a:t> (tennis elbow) 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71600"/>
            <a:ext cx="9108504" cy="4937720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Preuve</a:t>
            </a:r>
            <a:r>
              <a:rPr lang="en-US" sz="2800" dirty="0" smtClean="0"/>
              <a:t>: 1 revue </a:t>
            </a:r>
            <a:r>
              <a:rPr lang="en-US" sz="2800" dirty="0" err="1" smtClean="0"/>
              <a:t>systémique</a:t>
            </a:r>
            <a:r>
              <a:rPr lang="en-US" sz="2800" dirty="0" smtClean="0"/>
              <a:t> et 2 </a:t>
            </a:r>
            <a:r>
              <a:rPr lang="en-US" sz="2800" dirty="0" smtClean="0"/>
              <a:t>ERC</a:t>
            </a:r>
            <a:endParaRPr lang="en-US" sz="2800" dirty="0" smtClean="0"/>
          </a:p>
          <a:p>
            <a:pPr lvl="1"/>
            <a:r>
              <a:rPr lang="en-US" sz="2400" dirty="0" smtClean="0"/>
              <a:t>Revue </a:t>
            </a:r>
            <a:r>
              <a:rPr lang="en-US" sz="2400" dirty="0" err="1" smtClean="0"/>
              <a:t>systémique</a:t>
            </a:r>
            <a:r>
              <a:rPr lang="en-US" sz="2400" dirty="0" smtClean="0"/>
              <a:t>: 12 </a:t>
            </a:r>
            <a:r>
              <a:rPr lang="en-US" sz="2400" dirty="0" smtClean="0"/>
              <a:t>ERC, </a:t>
            </a:r>
            <a:r>
              <a:rPr lang="en-US" sz="2400" dirty="0" smtClean="0"/>
              <a:t>1171 patients.</a:t>
            </a:r>
            <a:endParaRPr lang="en-US" sz="2400" dirty="0"/>
          </a:p>
          <a:p>
            <a:pPr lvl="2"/>
            <a:r>
              <a:rPr lang="en-US" sz="2000" dirty="0" smtClean="0"/>
              <a:t>3</a:t>
            </a:r>
            <a:r>
              <a:rPr lang="en-US" sz="2000" dirty="0"/>
              <a:t>-7 </a:t>
            </a:r>
            <a:r>
              <a:rPr lang="en-US" sz="2000" dirty="0" err="1" smtClean="0"/>
              <a:t>semaines</a:t>
            </a:r>
            <a:r>
              <a:rPr lang="en-US" sz="2000" dirty="0" smtClean="0"/>
              <a:t>: </a:t>
            </a:r>
            <a:r>
              <a:rPr lang="en-US" sz="2000" dirty="0" err="1" smtClean="0"/>
              <a:t>douleur</a:t>
            </a:r>
            <a:r>
              <a:rPr lang="en-US" sz="2000" dirty="0" smtClean="0"/>
              <a:t> &amp; </a:t>
            </a:r>
            <a:r>
              <a:rPr lang="en-US" sz="2000" dirty="0" err="1" smtClean="0"/>
              <a:t>fonction</a:t>
            </a:r>
            <a:r>
              <a:rPr lang="en-US" sz="2000" dirty="0" smtClean="0"/>
              <a:t>: </a:t>
            </a:r>
            <a:r>
              <a:rPr lang="en-US" sz="2000" dirty="0" err="1" smtClean="0"/>
              <a:t>steroïde</a:t>
            </a:r>
            <a:r>
              <a:rPr lang="en-US" sz="2000" dirty="0" smtClean="0"/>
              <a:t> &gt; </a:t>
            </a:r>
            <a:r>
              <a:rPr lang="en-US" sz="2000" dirty="0" err="1" smtClean="0"/>
              <a:t>aucune</a:t>
            </a:r>
            <a:r>
              <a:rPr lang="en-US" sz="2000" dirty="0" smtClean="0"/>
              <a:t> intervention </a:t>
            </a:r>
            <a:r>
              <a:rPr lang="en-US" sz="2000" dirty="0" err="1" smtClean="0"/>
              <a:t>ou</a:t>
            </a:r>
            <a:r>
              <a:rPr lang="en-US" sz="2000" dirty="0" smtClean="0"/>
              <a:t> AINS.</a:t>
            </a:r>
          </a:p>
          <a:p>
            <a:pPr lvl="2"/>
            <a:r>
              <a:rPr lang="en-US" sz="2000" dirty="0" smtClean="0"/>
              <a:t>26-52 </a:t>
            </a:r>
            <a:r>
              <a:rPr lang="en-US" sz="2000" dirty="0" err="1" smtClean="0"/>
              <a:t>semaines</a:t>
            </a:r>
            <a:r>
              <a:rPr lang="en-US" sz="2000" dirty="0" smtClean="0"/>
              <a:t>: injection de </a:t>
            </a:r>
            <a:r>
              <a:rPr lang="en-US" sz="2000" dirty="0" err="1" smtClean="0"/>
              <a:t>stéroïdes</a:t>
            </a:r>
            <a:r>
              <a:rPr lang="en-US" sz="2000" dirty="0" smtClean="0"/>
              <a:t> &lt; </a:t>
            </a:r>
            <a:r>
              <a:rPr lang="en-US" sz="2000" dirty="0" err="1" smtClean="0"/>
              <a:t>aucune</a:t>
            </a:r>
            <a:r>
              <a:rPr lang="en-US" sz="2000" dirty="0" smtClean="0"/>
              <a:t> intervention.</a:t>
            </a:r>
          </a:p>
          <a:p>
            <a:pPr lvl="1"/>
            <a:r>
              <a:rPr lang="en-US" sz="2200" dirty="0" smtClean="0"/>
              <a:t>ERC: </a:t>
            </a:r>
            <a:r>
              <a:rPr lang="en-US" sz="2200" dirty="0" smtClean="0"/>
              <a:t>198 patients: 3 </a:t>
            </a:r>
            <a:r>
              <a:rPr lang="en-US" sz="2200" dirty="0" err="1" smtClean="0"/>
              <a:t>semaines</a:t>
            </a:r>
            <a:r>
              <a:rPr lang="en-US" sz="2200" dirty="0" smtClean="0"/>
              <a:t> de </a:t>
            </a:r>
            <a:r>
              <a:rPr lang="en-US" sz="2200" dirty="0" err="1" smtClean="0"/>
              <a:t>stéroïdes</a:t>
            </a:r>
            <a:r>
              <a:rPr lang="en-US" sz="2200" dirty="0" smtClean="0"/>
              <a:t> &gt; </a:t>
            </a:r>
            <a:r>
              <a:rPr lang="en-US" sz="2200" dirty="0" err="1" smtClean="0"/>
              <a:t>physiothérapie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dirty="0" err="1" smtClean="0"/>
              <a:t>attendre</a:t>
            </a:r>
            <a:r>
              <a:rPr lang="en-US" sz="2200" dirty="0" smtClean="0"/>
              <a:t> et </a:t>
            </a:r>
            <a:r>
              <a:rPr lang="en-US" sz="2200" dirty="0" err="1" smtClean="0"/>
              <a:t>voir</a:t>
            </a:r>
            <a:r>
              <a:rPr lang="en-US" sz="2200" dirty="0" smtClean="0"/>
              <a:t> NST 2</a:t>
            </a:r>
          </a:p>
          <a:p>
            <a:pPr lvl="2"/>
            <a:r>
              <a:rPr lang="en-US" sz="1800" dirty="0"/>
              <a:t>À</a:t>
            </a:r>
            <a:r>
              <a:rPr lang="en-US" sz="1800" dirty="0" smtClean="0"/>
              <a:t> 52 </a:t>
            </a:r>
            <a:r>
              <a:rPr lang="en-US" sz="1800" dirty="0" err="1" smtClean="0"/>
              <a:t>semaines</a:t>
            </a:r>
            <a:r>
              <a:rPr lang="en-US" sz="1800" dirty="0" smtClean="0"/>
              <a:t>: NST=4 les </a:t>
            </a:r>
            <a:r>
              <a:rPr lang="en-US" sz="1800" dirty="0" err="1" smtClean="0"/>
              <a:t>stéroïdes</a:t>
            </a:r>
            <a:r>
              <a:rPr lang="en-US" sz="1800" dirty="0" smtClean="0"/>
              <a:t> </a:t>
            </a:r>
            <a:r>
              <a:rPr lang="en-US" sz="1800" dirty="0" err="1" smtClean="0"/>
              <a:t>donnent</a:t>
            </a:r>
            <a:r>
              <a:rPr lang="en-US" sz="1800" dirty="0" smtClean="0"/>
              <a:t> un </a:t>
            </a:r>
            <a:r>
              <a:rPr lang="en-US" sz="1800" dirty="0" err="1" smtClean="0"/>
              <a:t>pire</a:t>
            </a:r>
            <a:r>
              <a:rPr lang="en-US" sz="1800" dirty="0" smtClean="0"/>
              <a:t> </a:t>
            </a:r>
            <a:r>
              <a:rPr lang="en-US" sz="1800" dirty="0" err="1" smtClean="0"/>
              <a:t>résultat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la </a:t>
            </a:r>
            <a:r>
              <a:rPr lang="en-US" sz="1800" dirty="0" err="1" smtClean="0"/>
              <a:t>physiothérapie</a:t>
            </a:r>
            <a:endParaRPr lang="en-US" sz="1800" dirty="0" smtClean="0"/>
          </a:p>
          <a:p>
            <a:pPr lvl="1"/>
            <a:r>
              <a:rPr lang="en-US" sz="2200" dirty="0" smtClean="0"/>
              <a:t>ERC 165</a:t>
            </a:r>
            <a:r>
              <a:rPr lang="en-US" sz="2200" dirty="0" smtClean="0"/>
              <a:t>: </a:t>
            </a:r>
            <a:r>
              <a:rPr lang="en-US" sz="2200" dirty="0" err="1" smtClean="0"/>
              <a:t>stéroïdes</a:t>
            </a:r>
            <a:r>
              <a:rPr lang="en-US" sz="2200" dirty="0" smtClean="0"/>
              <a:t> vs </a:t>
            </a:r>
            <a:r>
              <a:rPr lang="en-US" sz="2200" dirty="0" err="1" smtClean="0"/>
              <a:t>stéroïdes</a:t>
            </a:r>
            <a:r>
              <a:rPr lang="en-US" sz="2200" dirty="0" smtClean="0"/>
              <a:t>/</a:t>
            </a:r>
            <a:r>
              <a:rPr lang="en-US" sz="2200" dirty="0" err="1" smtClean="0"/>
              <a:t>physiothérapie</a:t>
            </a:r>
            <a:r>
              <a:rPr lang="en-US" sz="2200" dirty="0" smtClean="0"/>
              <a:t> vs </a:t>
            </a:r>
            <a:r>
              <a:rPr lang="en-US" sz="2200" dirty="0" err="1" smtClean="0"/>
              <a:t>physiothérapie</a:t>
            </a:r>
            <a:r>
              <a:rPr lang="en-US" sz="2200" dirty="0" smtClean="0"/>
              <a:t> vs placebo.</a:t>
            </a:r>
          </a:p>
          <a:p>
            <a:pPr lvl="2"/>
            <a:r>
              <a:rPr lang="en-US" sz="1800" dirty="0" smtClean="0"/>
              <a:t>4 </a:t>
            </a:r>
            <a:r>
              <a:rPr lang="en-US" sz="1800" dirty="0" err="1" smtClean="0"/>
              <a:t>semaines</a:t>
            </a:r>
            <a:r>
              <a:rPr lang="en-US" sz="1800" dirty="0" smtClean="0"/>
              <a:t>: </a:t>
            </a:r>
            <a:r>
              <a:rPr lang="en-US" sz="1800" dirty="0" err="1" smtClean="0"/>
              <a:t>stéroïdes</a:t>
            </a:r>
            <a:r>
              <a:rPr lang="en-US" sz="1800" dirty="0" smtClean="0"/>
              <a:t>&gt;</a:t>
            </a:r>
            <a:r>
              <a:rPr lang="en-US" sz="1800" dirty="0" err="1" smtClean="0"/>
              <a:t>physio</a:t>
            </a:r>
            <a:r>
              <a:rPr lang="en-US" sz="1800" dirty="0" smtClean="0"/>
              <a:t> NST 4;  52 </a:t>
            </a:r>
            <a:r>
              <a:rPr lang="en-US" sz="1800" dirty="0" err="1" smtClean="0"/>
              <a:t>semaines</a:t>
            </a:r>
            <a:r>
              <a:rPr lang="en-US" sz="1800" dirty="0" smtClean="0"/>
              <a:t>: </a:t>
            </a:r>
            <a:r>
              <a:rPr lang="en-US" sz="1800" dirty="0" err="1" smtClean="0"/>
              <a:t>physio</a:t>
            </a:r>
            <a:r>
              <a:rPr lang="en-US" sz="1800" dirty="0" smtClean="0"/>
              <a:t>/placebo &gt; </a:t>
            </a:r>
            <a:r>
              <a:rPr lang="en-US" sz="1800" dirty="0" err="1"/>
              <a:t>stéroïdes</a:t>
            </a:r>
            <a:r>
              <a:rPr lang="en-US" sz="1800" dirty="0"/>
              <a:t> </a:t>
            </a:r>
            <a:r>
              <a:rPr lang="en-US" sz="1800" dirty="0" smtClean="0"/>
              <a:t>NST 10</a:t>
            </a:r>
          </a:p>
          <a:p>
            <a:r>
              <a:rPr lang="en-US" sz="2600" b="1" dirty="0" smtClean="0"/>
              <a:t>En bout de </a:t>
            </a:r>
            <a:r>
              <a:rPr lang="en-US" sz="2600" b="1" dirty="0" err="1" smtClean="0"/>
              <a:t>ligne</a:t>
            </a:r>
            <a:r>
              <a:rPr lang="en-US" sz="2600" b="1" dirty="0" smtClean="0"/>
              <a:t>: </a:t>
            </a:r>
            <a:r>
              <a:rPr lang="en-US" sz="2600" dirty="0" smtClean="0"/>
              <a:t>les injections de </a:t>
            </a:r>
            <a:r>
              <a:rPr lang="en-US" sz="2600" dirty="0" err="1" smtClean="0"/>
              <a:t>corticostéroïdes</a:t>
            </a:r>
            <a:r>
              <a:rPr lang="en-US" sz="2600" dirty="0" smtClean="0"/>
              <a:t> </a:t>
            </a:r>
            <a:r>
              <a:rPr lang="en-US" sz="2600" dirty="0" err="1" smtClean="0"/>
              <a:t>sont</a:t>
            </a:r>
            <a:r>
              <a:rPr lang="en-US" sz="2600" dirty="0" smtClean="0"/>
              <a:t> </a:t>
            </a:r>
            <a:r>
              <a:rPr lang="en-US" sz="2600" dirty="0" err="1" smtClean="0"/>
              <a:t>efficaces</a:t>
            </a:r>
            <a:r>
              <a:rPr lang="en-US" sz="2600" dirty="0" smtClean="0"/>
              <a:t> pour la </a:t>
            </a:r>
            <a:r>
              <a:rPr lang="en-US" sz="2600" dirty="0" err="1" smtClean="0"/>
              <a:t>gestion</a:t>
            </a:r>
            <a:r>
              <a:rPr lang="en-US" sz="2600" dirty="0" smtClean="0"/>
              <a:t> des </a:t>
            </a:r>
            <a:r>
              <a:rPr lang="en-US" sz="2600" dirty="0" err="1" smtClean="0"/>
              <a:t>symptômes</a:t>
            </a:r>
            <a:r>
              <a:rPr lang="en-US" sz="2600" dirty="0" smtClean="0"/>
              <a:t> de </a:t>
            </a:r>
            <a:r>
              <a:rPr lang="en-US" sz="2600" dirty="0" err="1" smtClean="0"/>
              <a:t>l’épicondylite</a:t>
            </a:r>
            <a:r>
              <a:rPr lang="en-US" sz="2600" dirty="0" smtClean="0"/>
              <a:t> </a:t>
            </a:r>
            <a:r>
              <a:rPr lang="en-US" sz="2600" dirty="0" err="1" smtClean="0"/>
              <a:t>latérale</a:t>
            </a:r>
            <a:r>
              <a:rPr lang="en-US" sz="2600" dirty="0" smtClean="0"/>
              <a:t> à court </a:t>
            </a:r>
            <a:r>
              <a:rPr lang="en-US" sz="2600" dirty="0" err="1" smtClean="0"/>
              <a:t>terme</a:t>
            </a:r>
            <a:r>
              <a:rPr lang="en-US" sz="2600" dirty="0" smtClean="0"/>
              <a:t>, </a:t>
            </a:r>
            <a:r>
              <a:rPr lang="en-US" sz="2600" dirty="0" err="1" smtClean="0"/>
              <a:t>mais</a:t>
            </a:r>
            <a:r>
              <a:rPr lang="en-US" sz="2600" dirty="0" smtClean="0"/>
              <a:t> à long </a:t>
            </a:r>
            <a:r>
              <a:rPr lang="en-US" sz="2600" dirty="0" err="1" smtClean="0"/>
              <a:t>terme</a:t>
            </a:r>
            <a:r>
              <a:rPr lang="en-US" sz="2600" dirty="0" smtClean="0"/>
              <a:t>, </a:t>
            </a:r>
            <a:r>
              <a:rPr lang="en-US" sz="2600" dirty="0" err="1" smtClean="0"/>
              <a:t>elles</a:t>
            </a:r>
            <a:r>
              <a:rPr lang="en-US" sz="2600" dirty="0" smtClean="0"/>
              <a:t> </a:t>
            </a:r>
            <a:r>
              <a:rPr lang="en-US" sz="2600" dirty="0" err="1" smtClean="0"/>
              <a:t>semblent</a:t>
            </a:r>
            <a:r>
              <a:rPr lang="en-US" sz="2600" dirty="0" smtClean="0"/>
              <a:t> </a:t>
            </a:r>
            <a:r>
              <a:rPr lang="en-US" sz="2600" dirty="0" err="1" smtClean="0"/>
              <a:t>aboutir</a:t>
            </a:r>
            <a:r>
              <a:rPr lang="en-US" sz="2600" dirty="0" smtClean="0"/>
              <a:t> à des </a:t>
            </a:r>
            <a:r>
              <a:rPr lang="en-US" sz="2600" dirty="0" err="1" smtClean="0"/>
              <a:t>résultats</a:t>
            </a:r>
            <a:r>
              <a:rPr lang="en-US" sz="2600" dirty="0" smtClean="0"/>
              <a:t> </a:t>
            </a:r>
            <a:r>
              <a:rPr lang="en-US" sz="2600" dirty="0" err="1" smtClean="0"/>
              <a:t>moins</a:t>
            </a:r>
            <a:r>
              <a:rPr lang="en-US" sz="2600" dirty="0" smtClean="0"/>
              <a:t> bon </a:t>
            </a:r>
            <a:r>
              <a:rPr lang="en-US" sz="2600" dirty="0" err="1" smtClean="0"/>
              <a:t>que</a:t>
            </a:r>
            <a:r>
              <a:rPr lang="en-US" sz="2600" dirty="0" smtClean="0"/>
              <a:t> </a:t>
            </a:r>
            <a:r>
              <a:rPr lang="en-US" sz="2600" dirty="0" err="1" smtClean="0"/>
              <a:t>l’absence</a:t>
            </a:r>
            <a:r>
              <a:rPr lang="en-US" sz="2600" dirty="0" smtClean="0"/>
              <a:t> de </a:t>
            </a:r>
            <a:r>
              <a:rPr lang="en-US" sz="2600" dirty="0" err="1" smtClean="0"/>
              <a:t>toute</a:t>
            </a:r>
            <a:r>
              <a:rPr lang="en-US" sz="2600" dirty="0" smtClean="0"/>
              <a:t> intervention.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TFP #48: July 27</a:t>
            </a:r>
            <a:r>
              <a:rPr lang="en-US" dirty="0"/>
              <a:t>, 2011. JAMA 2013; 309(5): 461-9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5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616" y="116632"/>
            <a:ext cx="9144000" cy="9144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Est-</a:t>
            </a:r>
            <a:r>
              <a:rPr lang="en-US" sz="3000" b="1" dirty="0" err="1" smtClean="0"/>
              <a:t>ce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que</a:t>
            </a:r>
            <a:r>
              <a:rPr lang="en-US" sz="3000" b="1" dirty="0" smtClean="0"/>
              <a:t> les </a:t>
            </a:r>
            <a:r>
              <a:rPr lang="en-US" sz="3000" b="1" dirty="0" err="1" smtClean="0"/>
              <a:t>antiviraux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ou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Abreva</a:t>
            </a:r>
            <a:r>
              <a:rPr lang="en-US" sz="3000" b="1" dirty="0" smtClean="0"/>
              <a:t>® </a:t>
            </a:r>
            <a:r>
              <a:rPr lang="en-US" sz="3000" b="1" dirty="0" err="1" smtClean="0"/>
              <a:t>améliorent</a:t>
            </a:r>
            <a:r>
              <a:rPr lang="en-US" sz="3000" b="1" dirty="0" smtClean="0"/>
              <a:t> la </a:t>
            </a:r>
            <a:r>
              <a:rPr lang="en-US" sz="3000" b="1" dirty="0" err="1" smtClean="0"/>
              <a:t>guérison</a:t>
            </a:r>
            <a:r>
              <a:rPr lang="en-US" sz="3000" b="1" dirty="0" smtClean="0"/>
              <a:t> des </a:t>
            </a:r>
            <a:r>
              <a:rPr lang="en-US" sz="3000" b="1" dirty="0" err="1" smtClean="0"/>
              <a:t>feux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sauvages</a:t>
            </a:r>
            <a:r>
              <a:rPr lang="en-US" sz="3000" b="1" dirty="0" smtClean="0"/>
              <a:t>?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4214"/>
            <a:ext cx="9144000" cy="5293643"/>
          </a:xfrm>
        </p:spPr>
        <p:txBody>
          <a:bodyPr>
            <a:noAutofit/>
          </a:bodyPr>
          <a:lstStyle/>
          <a:p>
            <a:r>
              <a:rPr lang="en-US" sz="2400" dirty="0" smtClean="0"/>
              <a:t>Oral: 3 </a:t>
            </a:r>
            <a:r>
              <a:rPr lang="en-US" sz="2400" dirty="0" smtClean="0"/>
              <a:t>ERC (174-477 </a:t>
            </a:r>
            <a:r>
              <a:rPr lang="en-US" sz="2400" dirty="0" smtClean="0"/>
              <a:t>patients): </a:t>
            </a:r>
            <a:r>
              <a:rPr lang="en-US" sz="2400" dirty="0" err="1" smtClean="0"/>
              <a:t>réduction</a:t>
            </a:r>
            <a:r>
              <a:rPr lang="en-US" sz="2400" dirty="0" smtClean="0"/>
              <a:t> du temps de </a:t>
            </a:r>
            <a:r>
              <a:rPr lang="en-US" sz="2400" dirty="0" err="1" smtClean="0"/>
              <a:t>guérison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err="1" smtClean="0"/>
              <a:t>Famciclovir</a:t>
            </a:r>
            <a:r>
              <a:rPr lang="en-US" sz="2000" dirty="0"/>
              <a:t>: </a:t>
            </a:r>
            <a:r>
              <a:rPr lang="en-US" sz="2000" dirty="0" smtClean="0"/>
              <a:t>1500 mg </a:t>
            </a:r>
            <a:r>
              <a:rPr lang="en-US" sz="2000" dirty="0"/>
              <a:t>x1 </a:t>
            </a:r>
            <a:r>
              <a:rPr lang="en-US" sz="2000" dirty="0" err="1" smtClean="0"/>
              <a:t>ou</a:t>
            </a:r>
            <a:r>
              <a:rPr lang="en-US" sz="2000" dirty="0" smtClean="0"/>
              <a:t> 750 mg </a:t>
            </a:r>
            <a:r>
              <a:rPr lang="en-US" sz="2000" dirty="0" err="1" smtClean="0"/>
              <a:t>b.i.d</a:t>
            </a:r>
            <a:r>
              <a:rPr lang="en-US" sz="2000" dirty="0" smtClean="0"/>
              <a:t>. x1 d: 2-2.5 </a:t>
            </a:r>
            <a:r>
              <a:rPr lang="en-US" sz="2000" dirty="0" err="1" smtClean="0"/>
              <a:t>jours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err="1" smtClean="0"/>
              <a:t>Valacyclovir</a:t>
            </a:r>
            <a:r>
              <a:rPr lang="en-US" sz="2000" dirty="0"/>
              <a:t>: 1 </a:t>
            </a:r>
            <a:r>
              <a:rPr lang="en-US" sz="2000" dirty="0" smtClean="0"/>
              <a:t>d: 2 g </a:t>
            </a:r>
            <a:r>
              <a:rPr lang="en-US" sz="2000" dirty="0" err="1" smtClean="0"/>
              <a:t>b.i.d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/>
              <a:t>2 </a:t>
            </a:r>
            <a:r>
              <a:rPr lang="en-US" sz="2000" dirty="0" smtClean="0"/>
              <a:t>d: 2 g </a:t>
            </a:r>
            <a:r>
              <a:rPr lang="en-US" sz="2000" dirty="0" err="1" smtClean="0"/>
              <a:t>b.i.d</a:t>
            </a:r>
            <a:r>
              <a:rPr lang="en-US" sz="2000" dirty="0" smtClean="0"/>
              <a:t>. </a:t>
            </a:r>
            <a:r>
              <a:rPr lang="en-US" sz="2000" dirty="0" err="1" smtClean="0"/>
              <a:t>puis</a:t>
            </a:r>
            <a:r>
              <a:rPr lang="en-US" sz="2000" dirty="0" smtClean="0"/>
              <a:t> 1 g </a:t>
            </a:r>
            <a:r>
              <a:rPr lang="en-US" sz="2000" dirty="0" err="1" smtClean="0"/>
              <a:t>b.i.d</a:t>
            </a:r>
            <a:r>
              <a:rPr lang="en-US" sz="2000" dirty="0" smtClean="0"/>
              <a:t>: 0.5~1 jour</a:t>
            </a:r>
          </a:p>
          <a:p>
            <a:pPr lvl="1"/>
            <a:r>
              <a:rPr lang="en-US" sz="2000" dirty="0" smtClean="0"/>
              <a:t>Acyclovir</a:t>
            </a:r>
            <a:r>
              <a:rPr lang="en-US" sz="2000" dirty="0"/>
              <a:t>: </a:t>
            </a:r>
            <a:r>
              <a:rPr lang="en-US" sz="2000" dirty="0" smtClean="0"/>
              <a:t>400 mg </a:t>
            </a:r>
            <a:r>
              <a:rPr lang="en-US" sz="2000" dirty="0"/>
              <a:t>5 </a:t>
            </a:r>
            <a:r>
              <a:rPr lang="en-US" sz="2000" dirty="0" err="1" smtClean="0"/>
              <a:t>fois</a:t>
            </a:r>
            <a:r>
              <a:rPr lang="en-US" sz="2000" dirty="0" smtClean="0"/>
              <a:t>/jour x 5 </a:t>
            </a:r>
            <a:r>
              <a:rPr lang="en-US" sz="2000" dirty="0" err="1" smtClean="0"/>
              <a:t>jours</a:t>
            </a:r>
            <a:r>
              <a:rPr lang="en-US" sz="2000" dirty="0" smtClean="0"/>
              <a:t> </a:t>
            </a:r>
            <a:r>
              <a:rPr lang="en-US" sz="2000" dirty="0"/>
              <a:t>(174 patients</a:t>
            </a:r>
            <a:r>
              <a:rPr lang="en-US" sz="2000" dirty="0" smtClean="0"/>
              <a:t>): </a:t>
            </a:r>
            <a:r>
              <a:rPr lang="en-US" sz="2000" dirty="0" err="1" smtClean="0"/>
              <a:t>aucune</a:t>
            </a:r>
            <a:r>
              <a:rPr lang="en-US" sz="2000" dirty="0" smtClean="0"/>
              <a:t> </a:t>
            </a:r>
            <a:r>
              <a:rPr lang="en-US" sz="2000" dirty="0" err="1" smtClean="0"/>
              <a:t>différence</a:t>
            </a:r>
            <a:endParaRPr lang="en-US" sz="2000" dirty="0"/>
          </a:p>
          <a:p>
            <a:r>
              <a:rPr lang="en-US" sz="2400" dirty="0" err="1" smtClean="0"/>
              <a:t>Topique</a:t>
            </a:r>
            <a:r>
              <a:rPr lang="en-US" sz="2400" dirty="0" smtClean="0"/>
              <a:t>: 2 </a:t>
            </a:r>
            <a:r>
              <a:rPr lang="en-US" sz="2400" dirty="0" smtClean="0"/>
              <a:t>ERC (743-1341 </a:t>
            </a:r>
            <a:r>
              <a:rPr lang="en-US" sz="2400" dirty="0" smtClean="0"/>
              <a:t>patients): </a:t>
            </a:r>
            <a:r>
              <a:rPr lang="en-US" sz="2400" dirty="0" err="1" smtClean="0"/>
              <a:t>réduction</a:t>
            </a:r>
            <a:r>
              <a:rPr lang="en-US" sz="2400" dirty="0" smtClean="0"/>
              <a:t> du temps de </a:t>
            </a:r>
            <a:r>
              <a:rPr lang="en-US" sz="2400" dirty="0" err="1" smtClean="0"/>
              <a:t>guérison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Acyclovir 5% 5x/jour pour 4 </a:t>
            </a:r>
            <a:r>
              <a:rPr lang="en-US" sz="2000" dirty="0" err="1" smtClean="0"/>
              <a:t>jours</a:t>
            </a:r>
            <a:r>
              <a:rPr lang="en-US" sz="2000" dirty="0" smtClean="0"/>
              <a:t>: ~0.5 </a:t>
            </a:r>
            <a:r>
              <a:rPr lang="en-US" sz="2000" dirty="0" err="1" smtClean="0"/>
              <a:t>jours</a:t>
            </a:r>
            <a:endParaRPr lang="en-US" sz="2000" dirty="0" smtClean="0"/>
          </a:p>
          <a:p>
            <a:pPr lvl="1"/>
            <a:r>
              <a:rPr lang="en-US" sz="2000" dirty="0" err="1" smtClean="0"/>
              <a:t>Ducosonal</a:t>
            </a:r>
            <a:r>
              <a:rPr lang="en-US" sz="2000" dirty="0" smtClean="0"/>
              <a:t> 10% (</a:t>
            </a:r>
            <a:r>
              <a:rPr lang="en-US" sz="2000" dirty="0" err="1" smtClean="0"/>
              <a:t>Abreva</a:t>
            </a:r>
            <a:r>
              <a:rPr lang="en-US" sz="2000" dirty="0" smtClean="0"/>
              <a:t>®) 5x/d within 12 </a:t>
            </a:r>
            <a:r>
              <a:rPr lang="en-US" sz="2000" dirty="0" err="1" smtClean="0"/>
              <a:t>hrs</a:t>
            </a:r>
            <a:r>
              <a:rPr lang="en-US" sz="2000" dirty="0" smtClean="0"/>
              <a:t> of </a:t>
            </a:r>
            <a:r>
              <a:rPr lang="en-US" sz="2000" dirty="0" err="1" smtClean="0"/>
              <a:t>Sx</a:t>
            </a:r>
            <a:r>
              <a:rPr lang="en-US" sz="2000" dirty="0" smtClean="0"/>
              <a:t>: ~0.75/days</a:t>
            </a:r>
          </a:p>
          <a:p>
            <a:r>
              <a:rPr lang="en-US" sz="2400" b="1" dirty="0" err="1" smtClean="0"/>
              <a:t>En</a:t>
            </a:r>
            <a:r>
              <a:rPr lang="en-US" sz="2400" b="1" dirty="0" smtClean="0"/>
              <a:t> bout de </a:t>
            </a:r>
            <a:r>
              <a:rPr lang="en-US" sz="2400" b="1" dirty="0" err="1" smtClean="0"/>
              <a:t>ligne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deux</a:t>
            </a:r>
            <a:r>
              <a:rPr lang="en-US" sz="2400" dirty="0" smtClean="0"/>
              <a:t> doses de </a:t>
            </a:r>
            <a:r>
              <a:rPr lang="en-US" sz="2400" dirty="0" err="1" smtClean="0"/>
              <a:t>Famciclovir</a:t>
            </a:r>
            <a:r>
              <a:rPr lang="en-US" sz="2400" dirty="0" smtClean="0"/>
              <a:t> </a:t>
            </a:r>
            <a:r>
              <a:rPr lang="en-US" sz="2400" dirty="0" err="1" smtClean="0"/>
              <a:t>peuvent</a:t>
            </a:r>
            <a:r>
              <a:rPr lang="en-US" sz="2400" dirty="0" smtClean="0"/>
              <a:t> </a:t>
            </a:r>
            <a:r>
              <a:rPr lang="en-US" sz="2400" dirty="0" err="1" smtClean="0"/>
              <a:t>améliorer</a:t>
            </a:r>
            <a:r>
              <a:rPr lang="en-US" sz="2400" dirty="0" smtClean="0"/>
              <a:t> la </a:t>
            </a:r>
            <a:r>
              <a:rPr lang="en-US" sz="2400" dirty="0" err="1" smtClean="0"/>
              <a:t>guérison</a:t>
            </a:r>
            <a:r>
              <a:rPr lang="en-US" sz="2400" dirty="0" smtClean="0"/>
              <a:t> des </a:t>
            </a:r>
            <a:r>
              <a:rPr lang="en-US" sz="2400" dirty="0" err="1" smtClean="0"/>
              <a:t>feux</a:t>
            </a:r>
            <a:r>
              <a:rPr lang="en-US" sz="2400" dirty="0" smtClean="0"/>
              <a:t> </a:t>
            </a:r>
            <a:r>
              <a:rPr lang="en-US" sz="2400" dirty="0" err="1" smtClean="0"/>
              <a:t>sauvages</a:t>
            </a:r>
            <a:r>
              <a:rPr lang="en-US" sz="2400" dirty="0" smtClean="0"/>
              <a:t> </a:t>
            </a:r>
            <a:r>
              <a:rPr lang="en-US" sz="2400" dirty="0" err="1" smtClean="0"/>
              <a:t>d’environ</a:t>
            </a:r>
            <a:r>
              <a:rPr lang="en-US" sz="2400" dirty="0" smtClean="0"/>
              <a:t> 2 </a:t>
            </a:r>
            <a:r>
              <a:rPr lang="en-US" sz="2400" dirty="0" err="1" smtClean="0"/>
              <a:t>jours</a:t>
            </a:r>
            <a:r>
              <a:rPr lang="en-US" sz="2400" dirty="0" smtClean="0"/>
              <a:t> </a:t>
            </a:r>
            <a:r>
              <a:rPr lang="en-US" sz="2400" dirty="0" err="1" smtClean="0"/>
              <a:t>tandis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le </a:t>
            </a:r>
            <a:r>
              <a:rPr lang="en-US" sz="2400" dirty="0" err="1" smtClean="0"/>
              <a:t>Valacyclovir</a:t>
            </a:r>
            <a:r>
              <a:rPr lang="en-US" sz="2400" dirty="0" smtClean="0"/>
              <a:t> et des </a:t>
            </a:r>
            <a:r>
              <a:rPr lang="en-US" sz="2400" dirty="0" err="1" smtClean="0"/>
              <a:t>traitements</a:t>
            </a:r>
            <a:r>
              <a:rPr lang="en-US" sz="2400" dirty="0" smtClean="0"/>
              <a:t> plus longs </a:t>
            </a:r>
            <a:r>
              <a:rPr lang="en-US" sz="2400" dirty="0" err="1" smtClean="0"/>
              <a:t>d’Acyclovir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Docosanol</a:t>
            </a:r>
            <a:r>
              <a:rPr lang="en-US" sz="2400" dirty="0" smtClean="0"/>
              <a:t> (</a:t>
            </a:r>
            <a:r>
              <a:rPr lang="en-US" sz="2400" dirty="0" err="1" smtClean="0"/>
              <a:t>Abreva</a:t>
            </a:r>
            <a:r>
              <a:rPr lang="en-US" sz="2400" dirty="0"/>
              <a:t>®) </a:t>
            </a:r>
            <a:r>
              <a:rPr lang="en-US" sz="2400" dirty="0" err="1" smtClean="0"/>
              <a:t>peuvent</a:t>
            </a:r>
            <a:r>
              <a:rPr lang="en-US" sz="2400" dirty="0" smtClean="0"/>
              <a:t> </a:t>
            </a:r>
            <a:r>
              <a:rPr lang="en-US" sz="2400" dirty="0" err="1" smtClean="0"/>
              <a:t>améliorer</a:t>
            </a:r>
            <a:r>
              <a:rPr lang="en-US" sz="2400" dirty="0" smtClean="0"/>
              <a:t> la </a:t>
            </a:r>
            <a:r>
              <a:rPr lang="en-US" sz="2400" dirty="0" err="1" smtClean="0"/>
              <a:t>guérison</a:t>
            </a:r>
            <a:r>
              <a:rPr lang="en-US" sz="2400" dirty="0" smtClean="0"/>
              <a:t> de 0.5 à 1 jour.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TFP #94: August 19, 2013.</a:t>
            </a:r>
            <a:endParaRPr lang="en-US" dirty="0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Jeopardy Think Music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07750" y="6285478"/>
            <a:ext cx="48768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65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 </a:t>
            </a:r>
            <a:r>
              <a:rPr lang="en-US" sz="3800" b="1" dirty="0" err="1" smtClean="0"/>
              <a:t>Est-ce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que</a:t>
            </a:r>
            <a:r>
              <a:rPr lang="en-US" sz="3800" b="1" dirty="0" smtClean="0"/>
              <a:t> les </a:t>
            </a:r>
            <a:r>
              <a:rPr lang="en-US" sz="3800" b="1" dirty="0" err="1" smtClean="0"/>
              <a:t>bêta-bloquants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peuvent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diminuer</a:t>
            </a:r>
            <a:r>
              <a:rPr lang="en-US" sz="3800" b="1" dirty="0" smtClean="0"/>
              <a:t> les </a:t>
            </a:r>
            <a:r>
              <a:rPr lang="en-US" sz="3800" b="1" dirty="0" err="1" smtClean="0"/>
              <a:t>hémagiomes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infantiles</a:t>
            </a:r>
            <a:r>
              <a:rPr lang="en-US" sz="3800" b="1" dirty="0" smtClean="0"/>
              <a:t> ?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7502"/>
            <a:ext cx="88392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3100" dirty="0" smtClean="0"/>
              <a:t>Propranolol oral: </a:t>
            </a:r>
            <a:r>
              <a:rPr lang="en-US" sz="3100" dirty="0" smtClean="0"/>
              <a:t>ERC (40 </a:t>
            </a:r>
            <a:r>
              <a:rPr lang="en-US" sz="3100" dirty="0" err="1" smtClean="0"/>
              <a:t>enfants</a:t>
            </a:r>
            <a:r>
              <a:rPr lang="en-US" sz="3100" dirty="0" smtClean="0"/>
              <a:t>, </a:t>
            </a:r>
            <a:r>
              <a:rPr lang="en-US" sz="3100" dirty="0" err="1" smtClean="0"/>
              <a:t>âgés</a:t>
            </a:r>
            <a:r>
              <a:rPr lang="en-US" sz="3100" dirty="0" smtClean="0"/>
              <a:t> de 9 </a:t>
            </a:r>
            <a:r>
              <a:rPr lang="en-US" sz="3100" dirty="0" err="1" smtClean="0"/>
              <a:t>semaines</a:t>
            </a:r>
            <a:r>
              <a:rPr lang="en-US" sz="3100" dirty="0" smtClean="0"/>
              <a:t> à 5 </a:t>
            </a:r>
            <a:r>
              <a:rPr lang="en-US" sz="3100" dirty="0" err="1" smtClean="0"/>
              <a:t>ans</a:t>
            </a:r>
            <a:r>
              <a:rPr lang="en-US" sz="3100" dirty="0" smtClean="0"/>
              <a:t>, </a:t>
            </a:r>
            <a:r>
              <a:rPr lang="en-US" sz="3100" dirty="0" err="1" smtClean="0"/>
              <a:t>suivis</a:t>
            </a:r>
            <a:r>
              <a:rPr lang="en-US" sz="3100" dirty="0" smtClean="0"/>
              <a:t> aux 6 </a:t>
            </a:r>
            <a:r>
              <a:rPr lang="en-US" sz="3100" dirty="0" err="1" smtClean="0"/>
              <a:t>mois</a:t>
            </a:r>
            <a:r>
              <a:rPr lang="en-US" sz="3100" dirty="0" smtClean="0"/>
              <a:t>)</a:t>
            </a:r>
            <a:endParaRPr lang="en-US" sz="3100" dirty="0"/>
          </a:p>
          <a:p>
            <a:pPr lvl="1"/>
            <a:r>
              <a:rPr lang="en-US" dirty="0" smtClean="0"/>
              <a:t>Vs </a:t>
            </a:r>
            <a:r>
              <a:rPr lang="en-US" dirty="0"/>
              <a:t>placebo, </a:t>
            </a:r>
            <a:r>
              <a:rPr lang="en-US" dirty="0" smtClean="0"/>
              <a:t>propranolol </a:t>
            </a:r>
            <a:r>
              <a:rPr lang="en-US" dirty="0"/>
              <a:t>2mg/kg (</a:t>
            </a:r>
            <a:r>
              <a:rPr lang="en-US" dirty="0" err="1" smtClean="0"/>
              <a:t>divisé</a:t>
            </a:r>
            <a:r>
              <a:rPr lang="en-US" dirty="0" smtClean="0"/>
              <a:t> 3x/day):</a:t>
            </a:r>
            <a:endParaRPr lang="en-US" dirty="0"/>
          </a:p>
          <a:p>
            <a:pPr lvl="2"/>
            <a:r>
              <a:rPr lang="en-US" sz="2900" dirty="0" smtClean="0"/>
              <a:t>La </a:t>
            </a:r>
            <a:r>
              <a:rPr lang="en-US" sz="2900" dirty="0" err="1" smtClean="0"/>
              <a:t>croissance</a:t>
            </a:r>
            <a:r>
              <a:rPr lang="en-US" sz="2900" dirty="0" smtClean="0"/>
              <a:t> de </a:t>
            </a:r>
            <a:r>
              <a:rPr lang="en-US" sz="2900" dirty="0" err="1" smtClean="0"/>
              <a:t>l’hémangiome</a:t>
            </a:r>
            <a:r>
              <a:rPr lang="en-US" sz="2900" dirty="0" smtClean="0"/>
              <a:t> infantile a </a:t>
            </a:r>
            <a:r>
              <a:rPr lang="en-US" sz="2900" dirty="0" err="1" smtClean="0"/>
              <a:t>arrêté</a:t>
            </a:r>
            <a:r>
              <a:rPr lang="en-US" sz="2900" dirty="0" smtClean="0"/>
              <a:t> par la 4e </a:t>
            </a:r>
            <a:r>
              <a:rPr lang="en-US" sz="2900" dirty="0" err="1" smtClean="0"/>
              <a:t>semaine</a:t>
            </a:r>
            <a:r>
              <a:rPr lang="en-US" sz="2900" dirty="0" smtClean="0"/>
              <a:t> pour </a:t>
            </a:r>
            <a:r>
              <a:rPr lang="en-US" sz="2900" dirty="0" err="1" smtClean="0"/>
              <a:t>tous</a:t>
            </a:r>
            <a:r>
              <a:rPr lang="en-US" sz="2900" dirty="0" smtClean="0"/>
              <a:t> et a </a:t>
            </a:r>
            <a:r>
              <a:rPr lang="en-US" sz="2900" dirty="0" err="1" smtClean="0"/>
              <a:t>réduit</a:t>
            </a:r>
            <a:r>
              <a:rPr lang="en-US" sz="2900" dirty="0" smtClean="0"/>
              <a:t> de volume à </a:t>
            </a:r>
            <a:r>
              <a:rPr lang="en-US" sz="2900" dirty="0" err="1" smtClean="0"/>
              <a:t>toutes</a:t>
            </a:r>
            <a:r>
              <a:rPr lang="en-US" sz="2900" dirty="0" smtClean="0"/>
              <a:t> les </a:t>
            </a:r>
            <a:r>
              <a:rPr lang="en-US" sz="2900" dirty="0" err="1" smtClean="0"/>
              <a:t>semaines</a:t>
            </a:r>
            <a:r>
              <a:rPr lang="en-US" sz="2900" dirty="0"/>
              <a:t> </a:t>
            </a:r>
            <a:r>
              <a:rPr lang="en-US" sz="2900" dirty="0" smtClean="0"/>
              <a:t>(</a:t>
            </a:r>
            <a:r>
              <a:rPr lang="en-US" sz="2900" dirty="0" err="1" smtClean="0"/>
              <a:t>exemple</a:t>
            </a:r>
            <a:r>
              <a:rPr lang="en-US" sz="2900" dirty="0" smtClean="0"/>
              <a:t> </a:t>
            </a:r>
            <a:r>
              <a:rPr lang="en-US" sz="2900" dirty="0" err="1" smtClean="0"/>
              <a:t>semaine</a:t>
            </a:r>
            <a:r>
              <a:rPr lang="en-US" sz="2900" dirty="0" smtClean="0"/>
              <a:t> 12</a:t>
            </a:r>
            <a:r>
              <a:rPr lang="en-US" sz="2900" dirty="0"/>
              <a:t>: -48.5% vs. +17.9%).</a:t>
            </a:r>
          </a:p>
          <a:p>
            <a:pPr lvl="1"/>
            <a:r>
              <a:rPr lang="en-US" sz="2900" dirty="0" smtClean="0"/>
              <a:t>Revue </a:t>
            </a:r>
            <a:r>
              <a:rPr lang="en-US" sz="2900" dirty="0" err="1" smtClean="0"/>
              <a:t>systémique</a:t>
            </a:r>
            <a:r>
              <a:rPr lang="en-US" sz="2900" dirty="0" smtClean="0"/>
              <a:t> (40 </a:t>
            </a:r>
            <a:r>
              <a:rPr lang="en-US" sz="2900" dirty="0" err="1" smtClean="0"/>
              <a:t>études</a:t>
            </a:r>
            <a:r>
              <a:rPr lang="en-US" sz="2900" dirty="0" smtClean="0"/>
              <a:t> </a:t>
            </a:r>
            <a:r>
              <a:rPr lang="en-US" sz="2900" dirty="0" err="1" smtClean="0"/>
              <a:t>d’observation</a:t>
            </a:r>
            <a:r>
              <a:rPr lang="en-US" sz="2900" dirty="0" smtClean="0"/>
              <a:t> + </a:t>
            </a:r>
            <a:r>
              <a:rPr lang="en-US" sz="2900" dirty="0" smtClean="0"/>
              <a:t>ERC, </a:t>
            </a:r>
            <a:r>
              <a:rPr lang="en-US" sz="2900" dirty="0"/>
              <a:t>1,264 </a:t>
            </a:r>
            <a:r>
              <a:rPr lang="en-US" sz="2900" dirty="0" err="1" smtClean="0"/>
              <a:t>enfants</a:t>
            </a:r>
            <a:r>
              <a:rPr lang="en-US" sz="2900" dirty="0" smtClean="0"/>
              <a:t>, </a:t>
            </a:r>
            <a:r>
              <a:rPr lang="en-US" sz="2900" dirty="0" err="1" smtClean="0"/>
              <a:t>âgés</a:t>
            </a:r>
            <a:r>
              <a:rPr lang="en-US" sz="2900" dirty="0" smtClean="0"/>
              <a:t> de 6.6 </a:t>
            </a:r>
            <a:r>
              <a:rPr lang="en-US" sz="2900" dirty="0" err="1" smtClean="0"/>
              <a:t>mois</a:t>
            </a:r>
            <a:r>
              <a:rPr lang="en-US" sz="2900" dirty="0" smtClean="0"/>
              <a:t>):</a:t>
            </a:r>
            <a:endParaRPr lang="en-US" sz="2900" dirty="0"/>
          </a:p>
          <a:p>
            <a:pPr lvl="2"/>
            <a:r>
              <a:rPr lang="en-US" sz="2900" dirty="0" err="1" smtClean="0"/>
              <a:t>Réponse</a:t>
            </a:r>
            <a:r>
              <a:rPr lang="en-US" sz="2900" dirty="0" smtClean="0"/>
              <a:t> </a:t>
            </a:r>
            <a:r>
              <a:rPr lang="en-US" sz="2900" dirty="0" err="1" smtClean="0"/>
              <a:t>moyenne</a:t>
            </a:r>
            <a:r>
              <a:rPr lang="en-US" sz="2900" dirty="0" smtClean="0"/>
              <a:t> (</a:t>
            </a:r>
            <a:r>
              <a:rPr lang="en-US" sz="2900" dirty="0" err="1" smtClean="0"/>
              <a:t>toute</a:t>
            </a:r>
            <a:r>
              <a:rPr lang="en-US" sz="2900" dirty="0" smtClean="0"/>
              <a:t> </a:t>
            </a:r>
            <a:r>
              <a:rPr lang="en-US" sz="2900" dirty="0" err="1" smtClean="0"/>
              <a:t>amélioration</a:t>
            </a:r>
            <a:r>
              <a:rPr lang="en-US" sz="2900" dirty="0" smtClean="0"/>
              <a:t>)=98% et </a:t>
            </a:r>
            <a:r>
              <a:rPr lang="en-US" sz="2900" dirty="0" err="1" smtClean="0"/>
              <a:t>effets</a:t>
            </a:r>
            <a:r>
              <a:rPr lang="en-US" sz="2900" dirty="0" smtClean="0"/>
              <a:t> </a:t>
            </a:r>
            <a:r>
              <a:rPr lang="en-US" sz="2900" dirty="0" err="1" smtClean="0"/>
              <a:t>indésirables</a:t>
            </a:r>
            <a:r>
              <a:rPr lang="en-US" sz="2900" dirty="0" smtClean="0"/>
              <a:t> graves </a:t>
            </a:r>
            <a:r>
              <a:rPr lang="en-US" sz="2900" dirty="0" err="1" smtClean="0"/>
              <a:t>rares</a:t>
            </a:r>
            <a:r>
              <a:rPr lang="en-US" sz="2900" dirty="0" smtClean="0"/>
              <a:t> (&lt;1%). </a:t>
            </a:r>
          </a:p>
          <a:p>
            <a:r>
              <a:rPr lang="en-US" sz="3100" dirty="0" err="1" smtClean="0"/>
              <a:t>Timolol</a:t>
            </a:r>
            <a:r>
              <a:rPr lang="en-US" sz="3100" dirty="0" smtClean="0"/>
              <a:t> </a:t>
            </a:r>
            <a:r>
              <a:rPr lang="en-US" sz="3100" dirty="0" err="1" smtClean="0"/>
              <a:t>topique</a:t>
            </a:r>
            <a:r>
              <a:rPr lang="en-US" sz="3100" dirty="0" smtClean="0"/>
              <a:t>: </a:t>
            </a:r>
          </a:p>
          <a:p>
            <a:pPr lvl="1"/>
            <a:r>
              <a:rPr lang="en-US" sz="2600" dirty="0" smtClean="0"/>
              <a:t>ERC(41 </a:t>
            </a:r>
            <a:r>
              <a:rPr lang="en-US" sz="2600" dirty="0" err="1" smtClean="0"/>
              <a:t>enfants</a:t>
            </a:r>
            <a:r>
              <a:rPr lang="en-US" sz="2600" dirty="0" smtClean="0"/>
              <a:t>, </a:t>
            </a:r>
            <a:r>
              <a:rPr lang="en-US" sz="2600" dirty="0" err="1" smtClean="0"/>
              <a:t>âgés</a:t>
            </a:r>
            <a:r>
              <a:rPr lang="en-US" sz="2600" dirty="0" smtClean="0"/>
              <a:t> de 9 </a:t>
            </a:r>
            <a:r>
              <a:rPr lang="en-US" sz="2600" dirty="0" err="1" smtClean="0"/>
              <a:t>semaines</a:t>
            </a:r>
            <a:r>
              <a:rPr lang="en-US" sz="2600" dirty="0" smtClean="0"/>
              <a:t>). À 20-24 </a:t>
            </a:r>
            <a:r>
              <a:rPr lang="en-US" sz="2600" dirty="0" err="1" smtClean="0"/>
              <a:t>semaines</a:t>
            </a:r>
            <a:r>
              <a:rPr lang="en-US" sz="2600" dirty="0" smtClean="0"/>
              <a:t>, </a:t>
            </a:r>
            <a:r>
              <a:rPr lang="en-US" sz="2600" dirty="0" err="1" smtClean="0"/>
              <a:t>une</a:t>
            </a:r>
            <a:r>
              <a:rPr lang="en-US" sz="2600" dirty="0" smtClean="0"/>
              <a:t> </a:t>
            </a:r>
            <a:r>
              <a:rPr lang="en-US" sz="2600" dirty="0" err="1" smtClean="0"/>
              <a:t>goutte</a:t>
            </a:r>
            <a:r>
              <a:rPr lang="en-US" sz="2600" dirty="0" smtClean="0"/>
              <a:t> de </a:t>
            </a:r>
            <a:r>
              <a:rPr lang="en-US" sz="2600" dirty="0" err="1" smtClean="0"/>
              <a:t>timolol</a:t>
            </a:r>
            <a:r>
              <a:rPr lang="en-US" sz="2600" dirty="0" smtClean="0"/>
              <a:t> maleate 0.5% </a:t>
            </a:r>
            <a:r>
              <a:rPr lang="en-US" sz="2600" dirty="0" err="1" smtClean="0"/>
              <a:t>en</a:t>
            </a:r>
            <a:r>
              <a:rPr lang="en-US" sz="2600" dirty="0" smtClean="0"/>
              <a:t> gel </a:t>
            </a:r>
            <a:r>
              <a:rPr lang="en-US" sz="2600" dirty="0" err="1" smtClean="0"/>
              <a:t>b.i.d</a:t>
            </a:r>
            <a:r>
              <a:rPr lang="en-US" sz="2600" dirty="0" smtClean="0"/>
              <a:t>. vs placebo: </a:t>
            </a:r>
            <a:r>
              <a:rPr lang="en-US" sz="2600" dirty="0"/>
              <a:t> </a:t>
            </a:r>
            <a:r>
              <a:rPr lang="en-US" sz="2600" dirty="0" err="1" smtClean="0"/>
              <a:t>diminué</a:t>
            </a:r>
            <a:r>
              <a:rPr lang="en-US" sz="2600" dirty="0" smtClean="0"/>
              <a:t> </a:t>
            </a:r>
            <a:r>
              <a:rPr lang="en-US" sz="2600" dirty="0" err="1" smtClean="0"/>
              <a:t>en</a:t>
            </a:r>
            <a:r>
              <a:rPr lang="en-US" sz="2600" dirty="0" smtClean="0"/>
              <a:t> </a:t>
            </a:r>
            <a:r>
              <a:rPr lang="en-US" sz="2600" dirty="0" err="1" smtClean="0"/>
              <a:t>taille</a:t>
            </a:r>
            <a:r>
              <a:rPr lang="en-US" sz="2600" dirty="0" smtClean="0"/>
              <a:t> de &gt;</a:t>
            </a:r>
            <a:r>
              <a:rPr lang="en-US" sz="2600" dirty="0"/>
              <a:t>5% (</a:t>
            </a:r>
            <a:r>
              <a:rPr lang="en-US" sz="2600" dirty="0" smtClean="0"/>
              <a:t>vs augmentation </a:t>
            </a:r>
            <a:r>
              <a:rPr lang="en-US" sz="2600" dirty="0" err="1" smtClean="0"/>
              <a:t>en</a:t>
            </a:r>
            <a:r>
              <a:rPr lang="en-US" sz="2600" dirty="0" smtClean="0"/>
              <a:t> </a:t>
            </a:r>
            <a:r>
              <a:rPr lang="en-US" sz="2600" dirty="0" err="1" smtClean="0"/>
              <a:t>taille</a:t>
            </a:r>
            <a:r>
              <a:rPr lang="en-US" sz="2600" dirty="0" smtClean="0"/>
              <a:t> </a:t>
            </a:r>
            <a:r>
              <a:rPr lang="en-US" sz="2600" dirty="0" err="1" smtClean="0"/>
              <a:t>norale</a:t>
            </a:r>
            <a:r>
              <a:rPr lang="en-US" sz="2600" dirty="0" smtClean="0"/>
              <a:t>) NST=3</a:t>
            </a:r>
            <a:r>
              <a:rPr lang="en-US" sz="2600" dirty="0"/>
              <a:t>.</a:t>
            </a:r>
          </a:p>
          <a:p>
            <a:pPr lvl="1"/>
            <a:r>
              <a:rPr lang="en-US" sz="2600" dirty="0" err="1" smtClean="0"/>
              <a:t>Étude</a:t>
            </a:r>
            <a:r>
              <a:rPr lang="en-US" sz="2600" dirty="0" smtClean="0"/>
              <a:t> </a:t>
            </a:r>
            <a:r>
              <a:rPr lang="en-US" sz="2600" dirty="0" err="1" smtClean="0"/>
              <a:t>clinique</a:t>
            </a:r>
            <a:r>
              <a:rPr lang="en-US" sz="2600" dirty="0" smtClean="0"/>
              <a:t> prospective (124 </a:t>
            </a:r>
            <a:r>
              <a:rPr lang="en-US" sz="2600" dirty="0" err="1" smtClean="0"/>
              <a:t>enfants</a:t>
            </a:r>
            <a:r>
              <a:rPr lang="en-US" sz="2600" dirty="0" smtClean="0"/>
              <a:t>, </a:t>
            </a:r>
            <a:r>
              <a:rPr lang="en-US" sz="2600" dirty="0"/>
              <a:t>≤12 </a:t>
            </a:r>
            <a:r>
              <a:rPr lang="en-US" sz="2600" dirty="0" err="1" smtClean="0"/>
              <a:t>mois</a:t>
            </a:r>
            <a:r>
              <a:rPr lang="en-US" sz="2600" dirty="0" smtClean="0"/>
              <a:t>).  À 4 </a:t>
            </a:r>
            <a:r>
              <a:rPr lang="en-US" sz="2600" dirty="0" err="1" smtClean="0"/>
              <a:t>mois</a:t>
            </a:r>
            <a:r>
              <a:rPr lang="en-US" sz="2600" dirty="0" smtClean="0"/>
              <a:t> </a:t>
            </a:r>
            <a:r>
              <a:rPr lang="en-US" sz="2600" dirty="0" err="1" smtClean="0"/>
              <a:t>l’hémangiome</a:t>
            </a:r>
            <a:r>
              <a:rPr lang="en-US" sz="2600" dirty="0" smtClean="0"/>
              <a:t> infantile a </a:t>
            </a:r>
            <a:r>
              <a:rPr lang="en-US" sz="2600" dirty="0" err="1" smtClean="0"/>
              <a:t>cessé</a:t>
            </a:r>
            <a:r>
              <a:rPr lang="en-US" sz="2600" dirty="0" smtClean="0"/>
              <a:t> </a:t>
            </a:r>
            <a:r>
              <a:rPr lang="en-US" sz="2600" dirty="0" err="1" smtClean="0"/>
              <a:t>d’augmenter</a:t>
            </a:r>
            <a:r>
              <a:rPr lang="en-US" sz="2600" dirty="0" smtClean="0"/>
              <a:t> </a:t>
            </a:r>
            <a:r>
              <a:rPr lang="en-US" sz="2600" dirty="0" err="1" smtClean="0"/>
              <a:t>ou</a:t>
            </a:r>
            <a:r>
              <a:rPr lang="en-US" sz="2600" dirty="0" smtClean="0"/>
              <a:t> </a:t>
            </a:r>
            <a:r>
              <a:rPr lang="en-US" sz="2600" dirty="0" err="1" smtClean="0"/>
              <a:t>est</a:t>
            </a:r>
            <a:r>
              <a:rPr lang="en-US" sz="2600" dirty="0" smtClean="0"/>
              <a:t> </a:t>
            </a:r>
            <a:r>
              <a:rPr lang="en-US" sz="2600" dirty="0" err="1" smtClean="0"/>
              <a:t>devenu</a:t>
            </a:r>
            <a:r>
              <a:rPr lang="en-US" sz="2600" dirty="0" smtClean="0"/>
              <a:t> plus petit, 92% versus 34%, NST = 2.</a:t>
            </a:r>
            <a:endParaRPr lang="en-US" sz="2600" b="1" dirty="0" smtClean="0"/>
          </a:p>
          <a:p>
            <a:r>
              <a:rPr lang="en-US" sz="3100" b="1" dirty="0" smtClean="0"/>
              <a:t>En bout de </a:t>
            </a:r>
            <a:r>
              <a:rPr lang="en-US" sz="3100" b="1" dirty="0" err="1" smtClean="0"/>
              <a:t>ligne</a:t>
            </a:r>
            <a:r>
              <a:rPr lang="en-US" sz="3100" b="1" dirty="0" smtClean="0"/>
              <a:t>: </a:t>
            </a:r>
            <a:r>
              <a:rPr lang="en-US" sz="3100" dirty="0" err="1" smtClean="0"/>
              <a:t>une</a:t>
            </a:r>
            <a:r>
              <a:rPr lang="en-US" sz="3100" dirty="0" smtClean="0"/>
              <a:t> petite </a:t>
            </a:r>
            <a:r>
              <a:rPr lang="en-US" sz="3100" dirty="0" smtClean="0"/>
              <a:t>ERC et </a:t>
            </a:r>
            <a:r>
              <a:rPr lang="en-US" sz="3100" dirty="0" smtClean="0"/>
              <a:t>de </a:t>
            </a:r>
            <a:r>
              <a:rPr lang="en-US" sz="3100" dirty="0" err="1" smtClean="0"/>
              <a:t>nombreuses</a:t>
            </a:r>
            <a:r>
              <a:rPr lang="en-US" sz="3100" dirty="0" smtClean="0"/>
              <a:t> </a:t>
            </a:r>
            <a:r>
              <a:rPr lang="en-US" sz="3100" dirty="0" err="1" smtClean="0"/>
              <a:t>études</a:t>
            </a:r>
            <a:r>
              <a:rPr lang="en-US" sz="3100" dirty="0" smtClean="0"/>
              <a:t> </a:t>
            </a:r>
            <a:r>
              <a:rPr lang="en-US" sz="3100" dirty="0" err="1" smtClean="0"/>
              <a:t>d’observation</a:t>
            </a:r>
            <a:r>
              <a:rPr lang="en-US" sz="3100" dirty="0" smtClean="0"/>
              <a:t> </a:t>
            </a:r>
            <a:r>
              <a:rPr lang="en-US" sz="3100" dirty="0" err="1" smtClean="0"/>
              <a:t>démontrent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en-US" sz="3100" dirty="0" smtClean="0"/>
              <a:t> le Propranolol oral </a:t>
            </a:r>
            <a:r>
              <a:rPr lang="en-US" sz="3100" dirty="0" err="1" smtClean="0"/>
              <a:t>arrête</a:t>
            </a:r>
            <a:r>
              <a:rPr lang="en-US" sz="3100" dirty="0" smtClean="0"/>
              <a:t> la </a:t>
            </a:r>
            <a:r>
              <a:rPr lang="en-US" sz="3100" dirty="0" err="1" smtClean="0"/>
              <a:t>croissance</a:t>
            </a:r>
            <a:r>
              <a:rPr lang="en-US" sz="3100" dirty="0" smtClean="0"/>
              <a:t> et </a:t>
            </a:r>
            <a:r>
              <a:rPr lang="en-US" sz="3100" dirty="0" err="1" smtClean="0"/>
              <a:t>induit</a:t>
            </a:r>
            <a:r>
              <a:rPr lang="en-US" sz="3100" dirty="0" smtClean="0"/>
              <a:t> la </a:t>
            </a:r>
            <a:r>
              <a:rPr lang="en-US" sz="3100" dirty="0" err="1" smtClean="0"/>
              <a:t>régression</a:t>
            </a:r>
            <a:r>
              <a:rPr lang="en-US" sz="3100" dirty="0" smtClean="0"/>
              <a:t> des </a:t>
            </a:r>
            <a:r>
              <a:rPr lang="en-US" sz="3100" dirty="0" err="1" smtClean="0"/>
              <a:t>hémangiomes</a:t>
            </a:r>
            <a:r>
              <a:rPr lang="en-US" sz="3100" dirty="0" smtClean="0"/>
              <a:t> </a:t>
            </a:r>
            <a:r>
              <a:rPr lang="en-US" sz="3100" dirty="0" err="1" smtClean="0"/>
              <a:t>infantiles</a:t>
            </a:r>
            <a:r>
              <a:rPr lang="en-US" sz="3100" dirty="0"/>
              <a:t> </a:t>
            </a:r>
            <a:r>
              <a:rPr lang="en-US" sz="3100" dirty="0" smtClean="0"/>
              <a:t>de 4 </a:t>
            </a:r>
            <a:r>
              <a:rPr lang="en-US" sz="3100" dirty="0" err="1" smtClean="0"/>
              <a:t>semaines</a:t>
            </a:r>
            <a:r>
              <a:rPr lang="en-US" sz="3100" dirty="0" smtClean="0"/>
              <a:t>. Des </a:t>
            </a:r>
            <a:r>
              <a:rPr lang="en-US" sz="3100" dirty="0" err="1" smtClean="0"/>
              <a:t>preuves</a:t>
            </a:r>
            <a:r>
              <a:rPr lang="en-US" sz="3100" dirty="0" smtClean="0"/>
              <a:t> </a:t>
            </a:r>
            <a:r>
              <a:rPr lang="en-US" sz="3100" dirty="0" err="1" smtClean="0"/>
              <a:t>similaires</a:t>
            </a:r>
            <a:r>
              <a:rPr lang="en-US" sz="3100" dirty="0" smtClean="0"/>
              <a:t> </a:t>
            </a:r>
            <a:r>
              <a:rPr lang="en-US" sz="3100" dirty="0" err="1" smtClean="0"/>
              <a:t>suggèrent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en-US" sz="3100" dirty="0" smtClean="0"/>
              <a:t> le </a:t>
            </a:r>
            <a:r>
              <a:rPr lang="en-US" sz="3100" dirty="0" err="1" smtClean="0"/>
              <a:t>Timolol</a:t>
            </a:r>
            <a:r>
              <a:rPr lang="en-US" sz="3100" dirty="0" smtClean="0"/>
              <a:t> </a:t>
            </a:r>
            <a:r>
              <a:rPr lang="en-US" sz="3100" dirty="0" err="1" smtClean="0"/>
              <a:t>topique</a:t>
            </a:r>
            <a:r>
              <a:rPr lang="en-US" sz="3100" dirty="0" smtClean="0"/>
              <a:t> </a:t>
            </a:r>
            <a:r>
              <a:rPr lang="en-US" sz="3100" dirty="0" err="1" smtClean="0"/>
              <a:t>arrête</a:t>
            </a:r>
            <a:r>
              <a:rPr lang="en-US" sz="3100" dirty="0" smtClean="0"/>
              <a:t> la </a:t>
            </a:r>
            <a:r>
              <a:rPr lang="en-US" sz="3100" dirty="0" err="1" smtClean="0"/>
              <a:t>croissance</a:t>
            </a:r>
            <a:r>
              <a:rPr lang="en-US" sz="3100" dirty="0" smtClean="0"/>
              <a:t> des </a:t>
            </a:r>
            <a:r>
              <a:rPr lang="en-US" sz="3100" dirty="0" err="1" smtClean="0"/>
              <a:t>hémagiomes</a:t>
            </a:r>
            <a:r>
              <a:rPr lang="en-US" sz="3100" dirty="0" smtClean="0"/>
              <a:t> </a:t>
            </a:r>
            <a:r>
              <a:rPr lang="en-US" sz="3100" dirty="0" err="1" smtClean="0"/>
              <a:t>infantiles</a:t>
            </a:r>
            <a:r>
              <a:rPr lang="en-US" sz="3100" dirty="0" smtClean="0"/>
              <a:t> et </a:t>
            </a:r>
            <a:r>
              <a:rPr lang="en-US" sz="3100" dirty="0" err="1" smtClean="0"/>
              <a:t>induit</a:t>
            </a:r>
            <a:r>
              <a:rPr lang="en-US" sz="3100" dirty="0" smtClean="0"/>
              <a:t> </a:t>
            </a:r>
            <a:r>
              <a:rPr lang="en-US" sz="3100" dirty="0" err="1" smtClean="0"/>
              <a:t>une</a:t>
            </a:r>
            <a:r>
              <a:rPr lang="en-US" sz="3100" dirty="0" smtClean="0"/>
              <a:t> </a:t>
            </a:r>
            <a:r>
              <a:rPr lang="en-US" sz="3100" dirty="0" err="1" smtClean="0"/>
              <a:t>régression</a:t>
            </a:r>
            <a:r>
              <a:rPr lang="en-US" sz="3100" dirty="0" smtClean="0"/>
              <a:t> par &gt;5% au bout de 4-6 </a:t>
            </a:r>
            <a:r>
              <a:rPr lang="en-US" sz="3100" dirty="0" err="1" smtClean="0"/>
              <a:t>mois</a:t>
            </a:r>
            <a:r>
              <a:rPr lang="en-US" sz="3100" dirty="0" smtClean="0"/>
              <a:t> pour 1 patient </a:t>
            </a:r>
            <a:r>
              <a:rPr lang="en-US" sz="3100" dirty="0" err="1" smtClean="0"/>
              <a:t>sur</a:t>
            </a:r>
            <a:r>
              <a:rPr lang="en-US" sz="3100" dirty="0" smtClean="0"/>
              <a:t> 2-3.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TFP #123: October 14, 2014; </a:t>
            </a:r>
            <a:r>
              <a:rPr lang="es-ES_tradnl" dirty="0"/>
              <a:t>Can </a:t>
            </a:r>
            <a:r>
              <a:rPr lang="es-ES_tradnl" dirty="0" err="1"/>
              <a:t>Fam</a:t>
            </a:r>
            <a:r>
              <a:rPr lang="es-ES_tradnl" dirty="0"/>
              <a:t> </a:t>
            </a:r>
            <a:r>
              <a:rPr lang="es-ES_tradnl" dirty="0" err="1"/>
              <a:t>Physician</a:t>
            </a:r>
            <a:r>
              <a:rPr lang="es-ES_tradnl" dirty="0"/>
              <a:t>. </a:t>
            </a:r>
            <a:r>
              <a:rPr lang="es-ES_tradnl" dirty="0" smtClean="0"/>
              <a:t>2014;60</a:t>
            </a:r>
            <a:r>
              <a:rPr lang="es-ES_tradnl" dirty="0"/>
              <a:t>(12):e590. </a:t>
            </a:r>
            <a:endParaRPr lang="en-US" dirty="0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4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273"/>
            <a:ext cx="8763000" cy="1045527"/>
          </a:xfrm>
        </p:spPr>
        <p:txBody>
          <a:bodyPr>
            <a:noAutofit/>
          </a:bodyPr>
          <a:lstStyle/>
          <a:p>
            <a:r>
              <a:rPr lang="en-US" sz="2900" b="1" dirty="0" err="1" smtClean="0"/>
              <a:t>Qu’est-ce</a:t>
            </a:r>
            <a:r>
              <a:rPr lang="en-US" sz="2900" b="1" dirty="0" smtClean="0"/>
              <a:t> qui </a:t>
            </a:r>
            <a:r>
              <a:rPr lang="en-US" sz="2900" b="1" dirty="0" err="1" smtClean="0"/>
              <a:t>est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nécessaire</a:t>
            </a:r>
            <a:r>
              <a:rPr lang="en-US" sz="2900" b="1" dirty="0" smtClean="0"/>
              <a:t> pour le </a:t>
            </a:r>
            <a:r>
              <a:rPr lang="en-US" sz="2900" b="1" dirty="0" err="1" smtClean="0"/>
              <a:t>traitement</a:t>
            </a:r>
            <a:r>
              <a:rPr lang="en-US" sz="2900" b="1" dirty="0" smtClean="0"/>
              <a:t> de la </a:t>
            </a:r>
            <a:r>
              <a:rPr lang="en-US" sz="2900" b="1" dirty="0" err="1" smtClean="0"/>
              <a:t>paralysie</a:t>
            </a:r>
            <a:r>
              <a:rPr lang="en-US" sz="2900" b="1" dirty="0" smtClean="0"/>
              <a:t> de Bell?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95400"/>
            <a:ext cx="8812088" cy="537793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Preuve</a:t>
            </a:r>
            <a:r>
              <a:rPr lang="en-US" dirty="0" smtClean="0"/>
              <a:t>: </a:t>
            </a:r>
            <a:r>
              <a:rPr lang="en-US" dirty="0" err="1" smtClean="0"/>
              <a:t>méta-analyse</a:t>
            </a:r>
            <a:r>
              <a:rPr lang="en-US" dirty="0" smtClean="0"/>
              <a:t>, </a:t>
            </a:r>
            <a:r>
              <a:rPr lang="en-US" dirty="0"/>
              <a:t>2 </a:t>
            </a:r>
            <a:r>
              <a:rPr lang="en-US" dirty="0" smtClean="0"/>
              <a:t>ERC de </a:t>
            </a:r>
            <a:r>
              <a:rPr lang="en-US" dirty="0" smtClean="0"/>
              <a:t>haute </a:t>
            </a:r>
            <a:r>
              <a:rPr lang="en-US" dirty="0" err="1" smtClean="0"/>
              <a:t>qualité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err="1" smtClean="0"/>
              <a:t>Récupération</a:t>
            </a:r>
            <a:r>
              <a:rPr lang="en-US" dirty="0" smtClean="0"/>
              <a:t> </a:t>
            </a:r>
            <a:r>
              <a:rPr lang="en-US" dirty="0" err="1" smtClean="0"/>
              <a:t>insatisfaisante</a:t>
            </a:r>
            <a:r>
              <a:rPr lang="en-US" dirty="0" smtClean="0"/>
              <a:t> à ≥</a:t>
            </a:r>
            <a:r>
              <a:rPr lang="en-US" dirty="0"/>
              <a:t>4 months: </a:t>
            </a:r>
            <a:r>
              <a:rPr lang="en-US" dirty="0" err="1" smtClean="0"/>
              <a:t>corticostéroïde</a:t>
            </a:r>
            <a:r>
              <a:rPr lang="en-US" dirty="0" smtClean="0"/>
              <a:t> </a:t>
            </a:r>
            <a:r>
              <a:rPr lang="en-US" dirty="0"/>
              <a:t>16% vs </a:t>
            </a:r>
            <a:r>
              <a:rPr lang="en-US" dirty="0" smtClean="0"/>
              <a:t>placebo </a:t>
            </a:r>
            <a:r>
              <a:rPr lang="en-US" dirty="0"/>
              <a:t>26% (</a:t>
            </a:r>
            <a:r>
              <a:rPr lang="en-US" dirty="0" smtClean="0"/>
              <a:t>NST </a:t>
            </a:r>
            <a:r>
              <a:rPr lang="en-US" dirty="0"/>
              <a:t>10)</a:t>
            </a:r>
          </a:p>
          <a:p>
            <a:pPr lvl="1"/>
            <a:r>
              <a:rPr lang="en-US" dirty="0" err="1" smtClean="0"/>
              <a:t>Antiviraux</a:t>
            </a:r>
            <a:r>
              <a:rPr lang="en-US" dirty="0" smtClean="0"/>
              <a:t>, avec </a:t>
            </a:r>
            <a:r>
              <a:rPr lang="en-US" dirty="0" err="1" smtClean="0"/>
              <a:t>ou</a:t>
            </a:r>
            <a:r>
              <a:rPr lang="en-US" dirty="0" smtClean="0"/>
              <a:t> sans </a:t>
            </a:r>
            <a:r>
              <a:rPr lang="en-US" dirty="0" err="1" smtClean="0"/>
              <a:t>stéroïde</a:t>
            </a:r>
            <a:r>
              <a:rPr lang="en-US" dirty="0" smtClean="0"/>
              <a:t>, </a:t>
            </a:r>
            <a:r>
              <a:rPr lang="en-US" dirty="0" err="1" smtClean="0"/>
              <a:t>aucun</a:t>
            </a:r>
            <a:r>
              <a:rPr lang="en-US" dirty="0" smtClean="0"/>
              <a:t> </a:t>
            </a:r>
            <a:r>
              <a:rPr lang="en-US" dirty="0" err="1" smtClean="0"/>
              <a:t>avantage</a:t>
            </a:r>
            <a:r>
              <a:rPr lang="en-US" dirty="0" smtClean="0"/>
              <a:t> </a:t>
            </a:r>
            <a:r>
              <a:rPr lang="en-US" dirty="0" err="1" smtClean="0"/>
              <a:t>supplémentaire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Nouvelle </a:t>
            </a:r>
            <a:r>
              <a:rPr lang="en-US" dirty="0" err="1" smtClean="0"/>
              <a:t>méta-analyse</a:t>
            </a:r>
            <a:r>
              <a:rPr lang="en-US" dirty="0" smtClean="0"/>
              <a:t>: les </a:t>
            </a:r>
            <a:r>
              <a:rPr lang="en-US" dirty="0" err="1" smtClean="0"/>
              <a:t>antiviraux</a:t>
            </a:r>
            <a:r>
              <a:rPr lang="en-US" dirty="0" smtClean="0"/>
              <a:t> ne </a:t>
            </a:r>
            <a:r>
              <a:rPr lang="en-US" dirty="0" err="1" smtClean="0"/>
              <a:t>nuisent</a:t>
            </a:r>
            <a:r>
              <a:rPr lang="en-US" dirty="0" smtClean="0"/>
              <a:t> pas aux </a:t>
            </a:r>
            <a:r>
              <a:rPr lang="en-US" dirty="0" err="1" smtClean="0"/>
              <a:t>résultats</a:t>
            </a:r>
            <a:r>
              <a:rPr lang="en-US" dirty="0" smtClean="0"/>
              <a:t> – à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l’évaluation</a:t>
            </a:r>
            <a:r>
              <a:rPr lang="en-US" dirty="0" smtClean="0"/>
              <a:t> des </a:t>
            </a:r>
            <a:r>
              <a:rPr lang="en-US" dirty="0" err="1" smtClean="0"/>
              <a:t>résultats</a:t>
            </a:r>
            <a:r>
              <a:rPr lang="en-US" dirty="0" smtClean="0"/>
              <a:t> ne repose pas </a:t>
            </a:r>
            <a:r>
              <a:rPr lang="en-US" dirty="0" err="1" smtClean="0"/>
              <a:t>sur</a:t>
            </a:r>
            <a:r>
              <a:rPr lang="en-US" dirty="0" smtClean="0"/>
              <a:t> des </a:t>
            </a:r>
            <a:r>
              <a:rPr lang="en-US" dirty="0" err="1" smtClean="0"/>
              <a:t>preuves</a:t>
            </a:r>
            <a:r>
              <a:rPr lang="en-US" dirty="0" smtClean="0"/>
              <a:t> (i.e. </a:t>
            </a:r>
            <a:r>
              <a:rPr lang="en-US" dirty="0" err="1" smtClean="0"/>
              <a:t>biais</a:t>
            </a:r>
            <a:r>
              <a:rPr lang="en-US" dirty="0" smtClean="0"/>
              <a:t> de </a:t>
            </a:r>
            <a:r>
              <a:rPr lang="en-US" dirty="0" err="1" smtClean="0"/>
              <a:t>détection</a:t>
            </a:r>
            <a:r>
              <a:rPr lang="en-US" dirty="0" smtClean="0"/>
              <a:t>).</a:t>
            </a:r>
          </a:p>
          <a:p>
            <a:r>
              <a:rPr lang="en-US" b="1" dirty="0" err="1" smtClean="0"/>
              <a:t>En</a:t>
            </a:r>
            <a:r>
              <a:rPr lang="en-US" b="1" dirty="0" smtClean="0"/>
              <a:t> bout de </a:t>
            </a:r>
            <a:r>
              <a:rPr lang="en-US" b="1" dirty="0" err="1" smtClean="0"/>
              <a:t>ligne</a:t>
            </a:r>
            <a:r>
              <a:rPr lang="en-US" b="1" dirty="0" smtClean="0"/>
              <a:t>: </a:t>
            </a:r>
            <a:r>
              <a:rPr lang="en-US" dirty="0" smtClean="0"/>
              <a:t>la </a:t>
            </a:r>
            <a:r>
              <a:rPr lang="en-US" dirty="0" err="1" smtClean="0"/>
              <a:t>meilleure</a:t>
            </a:r>
            <a:r>
              <a:rPr lang="en-US" dirty="0" smtClean="0"/>
              <a:t> </a:t>
            </a:r>
            <a:r>
              <a:rPr lang="en-US" dirty="0" err="1" smtClean="0"/>
              <a:t>preuve</a:t>
            </a:r>
            <a:r>
              <a:rPr lang="en-US" dirty="0" smtClean="0"/>
              <a:t> </a:t>
            </a:r>
            <a:r>
              <a:rPr lang="en-US" dirty="0" err="1" smtClean="0"/>
              <a:t>indique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corticostéroïdes</a:t>
            </a:r>
            <a:r>
              <a:rPr lang="en-US" dirty="0" smtClean="0"/>
              <a:t> (à des doses de Prednisolone de 25 mg </a:t>
            </a:r>
            <a:r>
              <a:rPr lang="en-US" dirty="0" err="1" smtClean="0"/>
              <a:t>b.i.d</a:t>
            </a:r>
            <a:r>
              <a:rPr lang="en-US" dirty="0" smtClean="0"/>
              <a:t>. </a:t>
            </a:r>
            <a:r>
              <a:rPr lang="en-US" dirty="0" err="1" smtClean="0"/>
              <a:t>ou</a:t>
            </a:r>
            <a:r>
              <a:rPr lang="en-US" dirty="0" smtClean="0"/>
              <a:t> 60 mg x 5 </a:t>
            </a:r>
            <a:r>
              <a:rPr lang="en-US" dirty="0" err="1" smtClean="0"/>
              <a:t>jours</a:t>
            </a:r>
            <a:r>
              <a:rPr lang="en-US" dirty="0" smtClean="0"/>
              <a:t> </a:t>
            </a:r>
            <a:r>
              <a:rPr lang="en-US" dirty="0" err="1" smtClean="0"/>
              <a:t>puis</a:t>
            </a:r>
            <a:r>
              <a:rPr lang="en-US" dirty="0" smtClean="0"/>
              <a:t> </a:t>
            </a:r>
            <a:r>
              <a:rPr lang="en-US" dirty="0" err="1" smtClean="0"/>
              <a:t>diminués</a:t>
            </a:r>
            <a:r>
              <a:rPr lang="en-US" dirty="0" smtClean="0"/>
              <a:t> de 10 mg/jour) </a:t>
            </a:r>
            <a:r>
              <a:rPr lang="en-US" dirty="0" err="1" smtClean="0"/>
              <a:t>améliorent</a:t>
            </a:r>
            <a:r>
              <a:rPr lang="en-US" dirty="0" smtClean="0"/>
              <a:t> les chances de </a:t>
            </a:r>
            <a:r>
              <a:rPr lang="en-US" dirty="0" err="1" smtClean="0"/>
              <a:t>guérison</a:t>
            </a:r>
            <a:r>
              <a:rPr lang="en-US" dirty="0" smtClean="0"/>
              <a:t> </a:t>
            </a:r>
            <a:r>
              <a:rPr lang="en-US" dirty="0" err="1" smtClean="0"/>
              <a:t>complète</a:t>
            </a:r>
            <a:r>
              <a:rPr lang="en-US" dirty="0" smtClean="0"/>
              <a:t> de la </a:t>
            </a:r>
            <a:r>
              <a:rPr lang="en-US" dirty="0" err="1" smtClean="0"/>
              <a:t>paralysie</a:t>
            </a:r>
            <a:r>
              <a:rPr lang="en-US" dirty="0" smtClean="0"/>
              <a:t> de Bell. Les </a:t>
            </a:r>
            <a:r>
              <a:rPr lang="en-US" dirty="0" err="1" smtClean="0"/>
              <a:t>antiviraux</a:t>
            </a:r>
            <a:r>
              <a:rPr lang="en-US" dirty="0" smtClean="0"/>
              <a:t> (</a:t>
            </a:r>
            <a:r>
              <a:rPr lang="en-US" dirty="0" err="1" smtClean="0"/>
              <a:t>utilisés</a:t>
            </a:r>
            <a:r>
              <a:rPr lang="en-US" dirty="0" smtClean="0"/>
              <a:t> </a:t>
            </a:r>
            <a:r>
              <a:rPr lang="en-US" dirty="0" err="1" smtClean="0"/>
              <a:t>seuls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complément</a:t>
            </a:r>
            <a:r>
              <a:rPr lang="en-US" dirty="0" smtClean="0"/>
              <a:t> à la Prednisolone) </a:t>
            </a:r>
            <a:r>
              <a:rPr lang="en-US" dirty="0" err="1" smtClean="0"/>
              <a:t>semblent</a:t>
            </a:r>
            <a:r>
              <a:rPr lang="en-US" dirty="0" smtClean="0"/>
              <a:t> </a:t>
            </a:r>
            <a:r>
              <a:rPr lang="en-US" dirty="0" err="1" smtClean="0"/>
              <a:t>n’offrir</a:t>
            </a:r>
            <a:r>
              <a:rPr lang="en-US" dirty="0" smtClean="0"/>
              <a:t> </a:t>
            </a:r>
            <a:r>
              <a:rPr lang="en-US" dirty="0" err="1" smtClean="0"/>
              <a:t>aucun</a:t>
            </a:r>
            <a:r>
              <a:rPr lang="en-US" dirty="0" smtClean="0"/>
              <a:t> </a:t>
            </a:r>
            <a:r>
              <a:rPr lang="en-US" dirty="0" err="1" smtClean="0"/>
              <a:t>avantage</a:t>
            </a:r>
            <a:r>
              <a:rPr lang="en-US" dirty="0" smtClean="0"/>
              <a:t> (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recherche</a:t>
            </a:r>
            <a:r>
              <a:rPr lang="en-US" dirty="0" smtClean="0"/>
              <a:t> continue).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#4 July 9, 2009 Updated July 8, </a:t>
            </a:r>
            <a:r>
              <a:rPr lang="en-US" dirty="0" smtClean="0"/>
              <a:t>2013. Turgeon RD Am J Med 2015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4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412776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Une</a:t>
            </a:r>
            <a:r>
              <a:rPr lang="en-US" sz="3200" b="1" dirty="0" smtClean="0"/>
              <a:t> dose unique </a:t>
            </a:r>
            <a:r>
              <a:rPr lang="en-US" sz="3200" b="1" dirty="0" err="1" smtClean="0"/>
              <a:t>d’Ondansetron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peut-elle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améliorer</a:t>
            </a:r>
            <a:r>
              <a:rPr lang="en-US" sz="3200" b="1" dirty="0" smtClean="0"/>
              <a:t> les </a:t>
            </a:r>
            <a:r>
              <a:rPr lang="en-US" sz="3200" b="1" dirty="0" err="1" smtClean="0"/>
              <a:t>résultats</a:t>
            </a:r>
            <a:r>
              <a:rPr lang="en-US" sz="3200" b="1" dirty="0" smtClean="0"/>
              <a:t> chez les </a:t>
            </a:r>
            <a:r>
              <a:rPr lang="en-US" sz="3200" b="1" dirty="0" err="1" smtClean="0"/>
              <a:t>enfants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atteints</a:t>
            </a:r>
            <a:r>
              <a:rPr lang="en-US" sz="3200" b="1" dirty="0" smtClean="0"/>
              <a:t> de gastro-</a:t>
            </a:r>
            <a:r>
              <a:rPr lang="en-US" sz="3200" b="1" dirty="0" err="1" smtClean="0"/>
              <a:t>entérite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Preuve</a:t>
            </a:r>
            <a:r>
              <a:rPr lang="en-US" dirty="0" smtClean="0"/>
              <a:t>: revue </a:t>
            </a:r>
            <a:r>
              <a:rPr lang="en-US" dirty="0" err="1" smtClean="0"/>
              <a:t>systémique</a:t>
            </a:r>
            <a:r>
              <a:rPr lang="en-US" dirty="0" smtClean="0"/>
              <a:t> de 6 </a:t>
            </a:r>
            <a:r>
              <a:rPr lang="en-US" dirty="0" smtClean="0"/>
              <a:t>ERC + ERC</a:t>
            </a:r>
            <a:endParaRPr lang="en-US" dirty="0"/>
          </a:p>
          <a:p>
            <a:pPr lvl="1"/>
            <a:r>
              <a:rPr lang="en-US" dirty="0"/>
              <a:t>Admission: </a:t>
            </a:r>
            <a:r>
              <a:rPr lang="en-US" dirty="0" err="1"/>
              <a:t>O</a:t>
            </a:r>
            <a:r>
              <a:rPr lang="en-US" dirty="0" err="1" smtClean="0"/>
              <a:t>ndansetron</a:t>
            </a:r>
            <a:r>
              <a:rPr lang="en-US" dirty="0" smtClean="0"/>
              <a:t> </a:t>
            </a:r>
            <a:r>
              <a:rPr lang="en-US" dirty="0"/>
              <a:t>7.5% vs placebo 14.6% (</a:t>
            </a:r>
            <a:r>
              <a:rPr lang="en-US" dirty="0" smtClean="0"/>
              <a:t>NST </a:t>
            </a:r>
            <a:r>
              <a:rPr lang="en-US" dirty="0"/>
              <a:t>14) </a:t>
            </a:r>
          </a:p>
          <a:p>
            <a:pPr lvl="1"/>
            <a:r>
              <a:rPr lang="en-US" dirty="0" err="1" smtClean="0"/>
              <a:t>Besoin</a:t>
            </a:r>
            <a:r>
              <a:rPr lang="en-US" dirty="0" smtClean="0"/>
              <a:t> de </a:t>
            </a:r>
            <a:r>
              <a:rPr lang="en-US" dirty="0" err="1" smtClean="0"/>
              <a:t>fluides</a:t>
            </a:r>
            <a:r>
              <a:rPr lang="en-US" dirty="0" smtClean="0"/>
              <a:t> IV: </a:t>
            </a:r>
            <a:r>
              <a:rPr lang="en-US" dirty="0"/>
              <a:t>13.9% vs 33.9% (</a:t>
            </a:r>
            <a:r>
              <a:rPr lang="en-US" dirty="0" smtClean="0"/>
              <a:t>NST </a:t>
            </a:r>
            <a:r>
              <a:rPr lang="en-US" dirty="0"/>
              <a:t>5) </a:t>
            </a:r>
          </a:p>
          <a:p>
            <a:pPr lvl="1"/>
            <a:r>
              <a:rPr lang="en-US" dirty="0" err="1" smtClean="0"/>
              <a:t>Vomissents</a:t>
            </a:r>
            <a:r>
              <a:rPr lang="en-US" dirty="0" smtClean="0"/>
              <a:t> à </a:t>
            </a:r>
            <a:r>
              <a:rPr lang="en-US" dirty="0" err="1" smtClean="0"/>
              <a:t>l’urgence</a:t>
            </a:r>
            <a:r>
              <a:rPr lang="en-US" dirty="0" smtClean="0"/>
              <a:t>: </a:t>
            </a:r>
            <a:r>
              <a:rPr lang="en-US" dirty="0"/>
              <a:t>16.9% vs 37.8% (</a:t>
            </a:r>
            <a:r>
              <a:rPr lang="en-US" dirty="0" smtClean="0"/>
              <a:t>NST </a:t>
            </a:r>
            <a:r>
              <a:rPr lang="en-US" dirty="0"/>
              <a:t>5) </a:t>
            </a:r>
          </a:p>
          <a:p>
            <a:pPr lvl="1"/>
            <a:r>
              <a:rPr lang="en-US" dirty="0" smtClean="0"/>
              <a:t>Dose </a:t>
            </a:r>
            <a:r>
              <a:rPr lang="en-US" dirty="0" err="1" smtClean="0"/>
              <a:t>orale</a:t>
            </a:r>
            <a:r>
              <a:rPr lang="en-US" dirty="0" smtClean="0"/>
              <a:t> e.g</a:t>
            </a:r>
            <a:r>
              <a:rPr lang="en-US" dirty="0"/>
              <a:t>.: </a:t>
            </a:r>
            <a:r>
              <a:rPr lang="en-US" dirty="0" smtClean="0"/>
              <a:t>2 mg=8-15 kg</a:t>
            </a:r>
            <a:r>
              <a:rPr lang="en-US" dirty="0"/>
              <a:t>, </a:t>
            </a:r>
            <a:r>
              <a:rPr lang="en-US" dirty="0" smtClean="0"/>
              <a:t>4 mg=15-30 kg</a:t>
            </a:r>
            <a:r>
              <a:rPr lang="en-US" dirty="0"/>
              <a:t>, </a:t>
            </a:r>
            <a:r>
              <a:rPr lang="en-US" dirty="0" smtClean="0"/>
              <a:t>6-8 mg</a:t>
            </a:r>
            <a:r>
              <a:rPr lang="en-US" dirty="0"/>
              <a:t>= &gt;30kg </a:t>
            </a:r>
          </a:p>
          <a:p>
            <a:r>
              <a:rPr lang="en-US" b="1" dirty="0" err="1" smtClean="0"/>
              <a:t>En</a:t>
            </a:r>
            <a:r>
              <a:rPr lang="en-US" b="1" dirty="0" smtClean="0"/>
              <a:t> bout de </a:t>
            </a:r>
            <a:r>
              <a:rPr lang="en-US" b="1" dirty="0" err="1" smtClean="0"/>
              <a:t>ligne</a:t>
            </a:r>
            <a:r>
              <a:rPr lang="en-US" dirty="0" smtClean="0"/>
              <a:t>: </a:t>
            </a:r>
            <a:r>
              <a:rPr lang="en-US" dirty="0" err="1" smtClean="0"/>
              <a:t>alors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plupart</a:t>
            </a:r>
            <a:r>
              <a:rPr lang="en-US" dirty="0" smtClean="0"/>
              <a:t> des </a:t>
            </a:r>
            <a:r>
              <a:rPr lang="en-US" dirty="0" err="1" smtClean="0"/>
              <a:t>cas</a:t>
            </a:r>
            <a:r>
              <a:rPr lang="en-US" dirty="0" smtClean="0"/>
              <a:t> de gastro-</a:t>
            </a:r>
            <a:r>
              <a:rPr lang="en-US" dirty="0" err="1" smtClean="0"/>
              <a:t>entérites</a:t>
            </a:r>
            <a:r>
              <a:rPr lang="en-US" dirty="0" smtClean="0"/>
              <a:t> </a:t>
            </a:r>
            <a:r>
              <a:rPr lang="en-US" dirty="0" err="1" smtClean="0"/>
              <a:t>pédiatriques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spontanément</a:t>
            </a:r>
            <a:r>
              <a:rPr lang="en-US" dirty="0" smtClean="0"/>
              <a:t> </a:t>
            </a:r>
            <a:r>
              <a:rPr lang="en-US" dirty="0" err="1" smtClean="0"/>
              <a:t>résolutives</a:t>
            </a:r>
            <a:r>
              <a:rPr lang="en-US" dirty="0" smtClean="0"/>
              <a:t>, </a:t>
            </a:r>
            <a:r>
              <a:rPr lang="en-US" dirty="0" err="1" smtClean="0"/>
              <a:t>une</a:t>
            </a:r>
            <a:r>
              <a:rPr lang="en-US" dirty="0" smtClean="0"/>
              <a:t> dose unique </a:t>
            </a:r>
            <a:r>
              <a:rPr lang="en-US" dirty="0" err="1" smtClean="0"/>
              <a:t>d’Ondansetron</a:t>
            </a:r>
            <a:r>
              <a:rPr lang="en-US" dirty="0" smtClean="0"/>
              <a:t> par </a:t>
            </a:r>
            <a:r>
              <a:rPr lang="en-US" dirty="0" err="1" smtClean="0"/>
              <a:t>voie</a:t>
            </a:r>
            <a:r>
              <a:rPr lang="en-US" dirty="0" smtClean="0"/>
              <a:t> </a:t>
            </a:r>
            <a:r>
              <a:rPr lang="en-US" dirty="0" err="1" smtClean="0"/>
              <a:t>orale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aider à </a:t>
            </a:r>
            <a:r>
              <a:rPr lang="en-US" dirty="0" err="1" smtClean="0"/>
              <a:t>réduire</a:t>
            </a:r>
            <a:r>
              <a:rPr lang="en-US" dirty="0" smtClean="0"/>
              <a:t> les </a:t>
            </a:r>
            <a:r>
              <a:rPr lang="en-US" dirty="0" err="1" smtClean="0"/>
              <a:t>vomissements</a:t>
            </a:r>
            <a:r>
              <a:rPr lang="en-US" dirty="0" smtClean="0"/>
              <a:t>, la </a:t>
            </a:r>
            <a:r>
              <a:rPr lang="en-US" dirty="0" err="1" smtClean="0"/>
              <a:t>nécessité</a:t>
            </a:r>
            <a:r>
              <a:rPr lang="en-US" dirty="0" smtClean="0"/>
              <a:t> de </a:t>
            </a:r>
            <a:r>
              <a:rPr lang="en-US" dirty="0" err="1" smtClean="0"/>
              <a:t>fluides</a:t>
            </a:r>
            <a:r>
              <a:rPr lang="en-US" dirty="0" smtClean="0"/>
              <a:t> </a:t>
            </a:r>
            <a:r>
              <a:rPr lang="en-US" dirty="0" err="1" smtClean="0"/>
              <a:t>intraveineux</a:t>
            </a:r>
            <a:r>
              <a:rPr lang="en-US" dirty="0" smtClean="0"/>
              <a:t> et </a:t>
            </a:r>
            <a:r>
              <a:rPr lang="en-US" dirty="0" err="1" smtClean="0"/>
              <a:t>une</a:t>
            </a:r>
            <a:r>
              <a:rPr lang="en-US" dirty="0" smtClean="0"/>
              <a:t> admission probable.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#49 July 18, </a:t>
            </a:r>
            <a:r>
              <a:rPr lang="en-US" dirty="0" smtClean="0"/>
              <a:t>2011.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4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La </a:t>
            </a:r>
            <a:r>
              <a:rPr lang="en-US" sz="3600" b="1" dirty="0" err="1" smtClean="0"/>
              <a:t>Duloxétine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est-elle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efficace</a:t>
            </a:r>
            <a:r>
              <a:rPr lang="en-US" sz="3600" b="1" dirty="0" smtClean="0"/>
              <a:t> pour la </a:t>
            </a:r>
            <a:r>
              <a:rPr lang="en-US" sz="3600" b="1" dirty="0" err="1" smtClean="0"/>
              <a:t>douleur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chronique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 smtClean="0"/>
              <a:t>Preuve</a:t>
            </a:r>
            <a:r>
              <a:rPr lang="en-US" sz="2600" dirty="0" smtClean="0"/>
              <a:t>: </a:t>
            </a:r>
            <a:r>
              <a:rPr lang="en-US" sz="2600" dirty="0" err="1" smtClean="0"/>
              <a:t>Méta-analyse</a:t>
            </a:r>
            <a:r>
              <a:rPr lang="en-US" sz="2600" dirty="0" smtClean="0"/>
              <a:t> (3 </a:t>
            </a:r>
            <a:r>
              <a:rPr lang="en-US" sz="2600" dirty="0" smtClean="0"/>
              <a:t>ERC) </a:t>
            </a:r>
            <a:r>
              <a:rPr lang="en-US" sz="2600" dirty="0" smtClean="0"/>
              <a:t>&amp; 5 </a:t>
            </a:r>
            <a:r>
              <a:rPr lang="en-US" sz="2600" dirty="0" smtClean="0"/>
              <a:t>ERC </a:t>
            </a:r>
            <a:r>
              <a:rPr lang="en-US" sz="2600" dirty="0" err="1" smtClean="0"/>
              <a:t>vs</a:t>
            </a:r>
            <a:r>
              <a:rPr lang="en-US" sz="2600" dirty="0" smtClean="0"/>
              <a:t> </a:t>
            </a:r>
            <a:r>
              <a:rPr lang="en-US" sz="2600" dirty="0" err="1" smtClean="0"/>
              <a:t>autres</a:t>
            </a:r>
            <a:r>
              <a:rPr lang="en-US" sz="2600" dirty="0" smtClean="0"/>
              <a:t> </a:t>
            </a:r>
            <a:r>
              <a:rPr lang="en-US" sz="2600" dirty="0" err="1" smtClean="0"/>
              <a:t>médications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Versus Placebo: 3 </a:t>
            </a:r>
            <a:r>
              <a:rPr lang="en-US" sz="2600" dirty="0" smtClean="0"/>
              <a:t>ERC avec </a:t>
            </a:r>
            <a:r>
              <a:rPr lang="en-US" sz="2600" dirty="0" smtClean="0"/>
              <a:t>1139 patients </a:t>
            </a:r>
            <a:r>
              <a:rPr lang="en-US" sz="2600" dirty="0" err="1" smtClean="0"/>
              <a:t>souffrant</a:t>
            </a:r>
            <a:r>
              <a:rPr lang="en-US" sz="2600" dirty="0" smtClean="0"/>
              <a:t> de </a:t>
            </a:r>
            <a:r>
              <a:rPr lang="en-US" sz="2600" dirty="0" err="1" smtClean="0"/>
              <a:t>neuropathie</a:t>
            </a:r>
            <a:r>
              <a:rPr lang="en-US" sz="2600" dirty="0" smtClean="0"/>
              <a:t> </a:t>
            </a:r>
            <a:r>
              <a:rPr lang="en-US" sz="2600" dirty="0" err="1" smtClean="0"/>
              <a:t>diabétique</a:t>
            </a:r>
            <a:r>
              <a:rPr lang="en-US" sz="2600" dirty="0" smtClean="0"/>
              <a:t>.</a:t>
            </a:r>
          </a:p>
          <a:p>
            <a:pPr lvl="1"/>
            <a:r>
              <a:rPr lang="en-US" sz="2200" dirty="0" smtClean="0"/>
              <a:t>≥ 50</a:t>
            </a:r>
            <a:r>
              <a:rPr lang="en-US" sz="2200" dirty="0"/>
              <a:t>% </a:t>
            </a:r>
            <a:r>
              <a:rPr lang="en-US" sz="2200" dirty="0" err="1" smtClean="0"/>
              <a:t>d’amélioration</a:t>
            </a:r>
            <a:r>
              <a:rPr lang="en-US" sz="2200" dirty="0" smtClean="0"/>
              <a:t> de la </a:t>
            </a:r>
            <a:r>
              <a:rPr lang="en-US" sz="2200" dirty="0" err="1" smtClean="0"/>
              <a:t>douleur</a:t>
            </a:r>
            <a:r>
              <a:rPr lang="en-US" sz="2200" dirty="0" smtClean="0"/>
              <a:t>: </a:t>
            </a:r>
            <a:r>
              <a:rPr lang="en-US" sz="2200" dirty="0"/>
              <a:t>duloxetine 47% vs. placebo 29</a:t>
            </a:r>
            <a:r>
              <a:rPr lang="en-US" sz="2200" dirty="0" smtClean="0"/>
              <a:t>%, NST=6</a:t>
            </a:r>
            <a:endParaRPr lang="en-US" sz="2200" dirty="0"/>
          </a:p>
          <a:p>
            <a:pPr lvl="1"/>
            <a:r>
              <a:rPr lang="en-US" sz="2200" dirty="0" err="1" smtClean="0"/>
              <a:t>Évènements</a:t>
            </a:r>
            <a:r>
              <a:rPr lang="en-US" sz="2200" dirty="0" smtClean="0"/>
              <a:t> </a:t>
            </a:r>
            <a:r>
              <a:rPr lang="en-US" sz="2200" dirty="0" err="1" smtClean="0"/>
              <a:t>indésirables</a:t>
            </a:r>
            <a:r>
              <a:rPr lang="en-US" sz="2200" dirty="0" smtClean="0"/>
              <a:t> d/c: </a:t>
            </a:r>
            <a:r>
              <a:rPr lang="en-US" sz="2200" dirty="0"/>
              <a:t>duloxetine </a:t>
            </a:r>
            <a:r>
              <a:rPr lang="en-US" sz="2200" dirty="0" smtClean="0"/>
              <a:t>13.9</a:t>
            </a:r>
            <a:r>
              <a:rPr lang="en-US" sz="2200" dirty="0"/>
              <a:t>% </a:t>
            </a:r>
            <a:r>
              <a:rPr lang="en-US" sz="2200" dirty="0" smtClean="0"/>
              <a:t>vs placebo </a:t>
            </a:r>
            <a:r>
              <a:rPr lang="en-US" sz="2200" dirty="0"/>
              <a:t>8.3</a:t>
            </a:r>
            <a:r>
              <a:rPr lang="en-US" sz="2200" dirty="0" smtClean="0"/>
              <a:t>%, NSN=18</a:t>
            </a:r>
            <a:endParaRPr lang="en-US" sz="2200" dirty="0"/>
          </a:p>
          <a:p>
            <a:pPr lvl="2"/>
            <a:r>
              <a:rPr lang="en-US" sz="1800" dirty="0" err="1" smtClean="0"/>
              <a:t>Nausée</a:t>
            </a:r>
            <a:r>
              <a:rPr lang="en-US" sz="1800" dirty="0" smtClean="0"/>
              <a:t> NSN 9, </a:t>
            </a:r>
            <a:r>
              <a:rPr lang="en-US" sz="1800" dirty="0"/>
              <a:t>somnolence </a:t>
            </a:r>
            <a:r>
              <a:rPr lang="en-US" sz="1800" dirty="0" smtClean="0"/>
              <a:t>NSN 14, bouche </a:t>
            </a:r>
            <a:r>
              <a:rPr lang="en-US" sz="1800" dirty="0" err="1" smtClean="0"/>
              <a:t>sèche</a:t>
            </a:r>
            <a:r>
              <a:rPr lang="en-US" sz="1800" dirty="0" smtClean="0"/>
              <a:t> NSN 17, </a:t>
            </a:r>
            <a:r>
              <a:rPr lang="en-US" sz="1800" dirty="0" err="1" smtClean="0"/>
              <a:t>étourdissement</a:t>
            </a:r>
            <a:r>
              <a:rPr lang="en-US" sz="1800" dirty="0" smtClean="0"/>
              <a:t> NSN 21.</a:t>
            </a:r>
            <a:endParaRPr lang="en-US" sz="2200" dirty="0" smtClean="0"/>
          </a:p>
          <a:p>
            <a:r>
              <a:rPr lang="en-US" sz="2600" dirty="0" smtClean="0"/>
              <a:t>Vs les </a:t>
            </a:r>
            <a:r>
              <a:rPr lang="en-US" sz="2600" dirty="0" err="1" smtClean="0"/>
              <a:t>autres</a:t>
            </a:r>
            <a:r>
              <a:rPr lang="en-US" sz="2600" dirty="0" smtClean="0"/>
              <a:t> : tout </a:t>
            </a:r>
            <a:r>
              <a:rPr lang="en-US" sz="2600" dirty="0" err="1" smtClean="0"/>
              <a:t>sur</a:t>
            </a:r>
            <a:r>
              <a:rPr lang="en-US" sz="2600" dirty="0" smtClean="0"/>
              <a:t> </a:t>
            </a:r>
            <a:r>
              <a:rPr lang="en-US" sz="2600" dirty="0" err="1" smtClean="0"/>
              <a:t>l’égalité</a:t>
            </a:r>
            <a:r>
              <a:rPr lang="en-US" sz="2600" dirty="0" smtClean="0"/>
              <a:t>. </a:t>
            </a:r>
            <a:r>
              <a:rPr lang="en-US" sz="2600" dirty="0" err="1" smtClean="0"/>
              <a:t>Dans</a:t>
            </a:r>
            <a:r>
              <a:rPr lang="en-US" sz="2600" dirty="0" smtClean="0"/>
              <a:t> un ensemble plus large de 804 neuropathies.</a:t>
            </a:r>
          </a:p>
          <a:p>
            <a:pPr lvl="1"/>
            <a:r>
              <a:rPr lang="en-US" sz="2200" dirty="0" err="1" smtClean="0"/>
              <a:t>Duloxétine</a:t>
            </a:r>
            <a:r>
              <a:rPr lang="en-US" sz="2200" dirty="0" smtClean="0"/>
              <a:t> 60 mg vs </a:t>
            </a:r>
            <a:r>
              <a:rPr lang="en-US" sz="2200" dirty="0" err="1" smtClean="0"/>
              <a:t>Prégabaline</a:t>
            </a:r>
            <a:r>
              <a:rPr lang="en-US" sz="2200" dirty="0" smtClean="0"/>
              <a:t> 300 mg</a:t>
            </a:r>
            <a:r>
              <a:rPr lang="en-US" sz="2200" dirty="0"/>
              <a:t>:  </a:t>
            </a:r>
            <a:r>
              <a:rPr lang="en-US" sz="2200" dirty="0" smtClean="0"/>
              <a:t>≥ 50</a:t>
            </a:r>
            <a:r>
              <a:rPr lang="en-US" sz="2200" dirty="0"/>
              <a:t>% </a:t>
            </a:r>
            <a:r>
              <a:rPr lang="en-US" sz="2200" dirty="0" err="1" smtClean="0"/>
              <a:t>d’améolioration</a:t>
            </a:r>
            <a:r>
              <a:rPr lang="en-US" sz="2200" dirty="0" smtClean="0"/>
              <a:t> </a:t>
            </a:r>
            <a:r>
              <a:rPr lang="en-US" sz="2200" dirty="0" err="1" smtClean="0"/>
              <a:t>était</a:t>
            </a:r>
            <a:r>
              <a:rPr lang="en-US" sz="2200" dirty="0" smtClean="0"/>
              <a:t> 40% vs 28%, NST 9 pour </a:t>
            </a:r>
            <a:r>
              <a:rPr lang="en-US" sz="2200" dirty="0" err="1" smtClean="0"/>
              <a:t>Duloxétine</a:t>
            </a:r>
            <a:r>
              <a:rPr lang="en-US" sz="2200" dirty="0" smtClean="0"/>
              <a:t> (</a:t>
            </a:r>
            <a:r>
              <a:rPr lang="en-US" sz="2200" dirty="0" err="1" smtClean="0"/>
              <a:t>ils</a:t>
            </a:r>
            <a:r>
              <a:rPr lang="en-US" sz="2200" dirty="0" smtClean="0"/>
              <a:t> </a:t>
            </a:r>
            <a:r>
              <a:rPr lang="en-US" sz="2200" dirty="0" err="1" smtClean="0"/>
              <a:t>étaient</a:t>
            </a:r>
            <a:r>
              <a:rPr lang="en-US" sz="2200" dirty="0" smtClean="0"/>
              <a:t> </a:t>
            </a:r>
            <a:r>
              <a:rPr lang="en-US" sz="2200" dirty="0" err="1" smtClean="0"/>
              <a:t>également</a:t>
            </a:r>
            <a:r>
              <a:rPr lang="en-US" sz="2200" dirty="0" smtClean="0"/>
              <a:t> les </a:t>
            </a:r>
            <a:r>
              <a:rPr lang="en-US" sz="2200" dirty="0" err="1" smtClean="0"/>
              <a:t>commanditaires</a:t>
            </a:r>
            <a:r>
              <a:rPr lang="en-US" sz="2200" dirty="0" smtClean="0"/>
              <a:t>). </a:t>
            </a:r>
          </a:p>
          <a:p>
            <a:r>
              <a:rPr lang="en-US" sz="2600" b="1" dirty="0" err="1" smtClean="0"/>
              <a:t>En</a:t>
            </a:r>
            <a:r>
              <a:rPr lang="en-US" sz="2600" b="1" dirty="0" smtClean="0"/>
              <a:t> bout de </a:t>
            </a:r>
            <a:r>
              <a:rPr lang="en-US" sz="2600" b="1" dirty="0" err="1" smtClean="0"/>
              <a:t>ligne</a:t>
            </a:r>
            <a:r>
              <a:rPr lang="en-US" sz="2600" b="1" dirty="0" smtClean="0"/>
              <a:t>: </a:t>
            </a:r>
            <a:r>
              <a:rPr lang="en-US" sz="2600" dirty="0" err="1" smtClean="0"/>
              <a:t>Comparatiement</a:t>
            </a:r>
            <a:r>
              <a:rPr lang="en-US" sz="2600" dirty="0" smtClean="0"/>
              <a:t> au placebo, la </a:t>
            </a:r>
            <a:r>
              <a:rPr lang="en-US" sz="2600" dirty="0" err="1" smtClean="0"/>
              <a:t>Duloxétine</a:t>
            </a:r>
            <a:r>
              <a:rPr lang="en-US" sz="2600" dirty="0" smtClean="0"/>
              <a:t> </a:t>
            </a:r>
            <a:r>
              <a:rPr lang="en-US" sz="2600" dirty="0" err="1" smtClean="0"/>
              <a:t>semble</a:t>
            </a:r>
            <a:r>
              <a:rPr lang="en-US" sz="2600" dirty="0" smtClean="0"/>
              <a:t> </a:t>
            </a:r>
            <a:r>
              <a:rPr lang="en-US" sz="2600" dirty="0" err="1" smtClean="0"/>
              <a:t>efficace</a:t>
            </a:r>
            <a:r>
              <a:rPr lang="en-US" sz="2600" dirty="0" smtClean="0"/>
              <a:t> </a:t>
            </a:r>
            <a:r>
              <a:rPr lang="en-US" sz="2600" dirty="0" err="1" smtClean="0"/>
              <a:t>dans</a:t>
            </a:r>
            <a:r>
              <a:rPr lang="en-US" sz="2600" dirty="0" smtClean="0"/>
              <a:t> la </a:t>
            </a:r>
            <a:r>
              <a:rPr lang="en-US" sz="2600" dirty="0" err="1" smtClean="0"/>
              <a:t>douleur</a:t>
            </a:r>
            <a:r>
              <a:rPr lang="en-US" sz="2600" dirty="0" smtClean="0"/>
              <a:t> </a:t>
            </a:r>
            <a:r>
              <a:rPr lang="en-US" sz="2600" dirty="0" err="1" smtClean="0"/>
              <a:t>neuropatique</a:t>
            </a:r>
            <a:r>
              <a:rPr lang="en-US" sz="2600" dirty="0" smtClean="0"/>
              <a:t>, </a:t>
            </a:r>
            <a:r>
              <a:rPr lang="en-US" sz="2600" dirty="0" err="1" smtClean="0"/>
              <a:t>l’amélioration</a:t>
            </a:r>
            <a:r>
              <a:rPr lang="en-US" sz="2600" dirty="0" smtClean="0"/>
              <a:t> de la </a:t>
            </a:r>
            <a:r>
              <a:rPr lang="en-US" sz="2600" dirty="0" err="1" smtClean="0"/>
              <a:t>douleur</a:t>
            </a:r>
            <a:r>
              <a:rPr lang="en-US" sz="2600" dirty="0" smtClean="0"/>
              <a:t> de 50% </a:t>
            </a:r>
            <a:r>
              <a:rPr lang="en-US" sz="2600" dirty="0" err="1" smtClean="0"/>
              <a:t>ou</a:t>
            </a:r>
            <a:r>
              <a:rPr lang="en-US" sz="2600" dirty="0" smtClean="0"/>
              <a:t> plus pour 1 </a:t>
            </a:r>
            <a:r>
              <a:rPr lang="en-US" sz="2600" dirty="0" err="1" smtClean="0"/>
              <a:t>personne</a:t>
            </a:r>
            <a:r>
              <a:rPr lang="en-US" sz="2600" dirty="0" smtClean="0"/>
              <a:t> </a:t>
            </a:r>
            <a:r>
              <a:rPr lang="en-US" sz="2600" dirty="0" err="1" smtClean="0"/>
              <a:t>sur</a:t>
            </a:r>
            <a:r>
              <a:rPr lang="en-US" sz="2600" dirty="0" smtClean="0"/>
              <a:t> 6. </a:t>
            </a:r>
            <a:r>
              <a:rPr lang="en-US" sz="2600" dirty="0" err="1" smtClean="0"/>
              <a:t>Une</a:t>
            </a:r>
            <a:r>
              <a:rPr lang="en-US" sz="2600" dirty="0" smtClean="0"/>
              <a:t> </a:t>
            </a:r>
            <a:r>
              <a:rPr lang="en-US" sz="2600" dirty="0" err="1" smtClean="0"/>
              <a:t>personne</a:t>
            </a:r>
            <a:r>
              <a:rPr lang="en-US" sz="2600" dirty="0" smtClean="0"/>
              <a:t> </a:t>
            </a:r>
            <a:r>
              <a:rPr lang="en-US" sz="2600" dirty="0" err="1" smtClean="0"/>
              <a:t>sur</a:t>
            </a:r>
            <a:r>
              <a:rPr lang="en-US" sz="2600" dirty="0" smtClean="0"/>
              <a:t> </a:t>
            </a:r>
            <a:r>
              <a:rPr lang="en-US" sz="2600" dirty="0" smtClean="0"/>
              <a:t>18 (par rapport au placebo) </a:t>
            </a:r>
            <a:r>
              <a:rPr lang="en-US" sz="2600" dirty="0" err="1" smtClean="0"/>
              <a:t>devra</a:t>
            </a:r>
            <a:r>
              <a:rPr lang="en-US" sz="2600" dirty="0" smtClean="0"/>
              <a:t> quitter en raisons </a:t>
            </a:r>
            <a:r>
              <a:rPr lang="en-US" sz="2600" dirty="0" err="1" smtClean="0"/>
              <a:t>d’évènements</a:t>
            </a:r>
            <a:r>
              <a:rPr lang="en-US" sz="2600" dirty="0" smtClean="0"/>
              <a:t> </a:t>
            </a:r>
            <a:r>
              <a:rPr lang="en-US" sz="2600" dirty="0" err="1" smtClean="0"/>
              <a:t>indésirables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TFP #103: Dec 16, 2013.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5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Divulgation de </a:t>
            </a:r>
            <a:r>
              <a:rPr lang="en-US" b="1" dirty="0" err="1" smtClean="0"/>
              <a:t>soutien</a:t>
            </a:r>
            <a:r>
              <a:rPr lang="en-US" b="1" dirty="0" smtClean="0"/>
              <a:t> commercial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Conflits</a:t>
            </a:r>
            <a:r>
              <a:rPr lang="en-US" b="1" dirty="0" smtClean="0"/>
              <a:t> </a:t>
            </a:r>
            <a:r>
              <a:rPr lang="en-US" b="1" dirty="0" err="1" smtClean="0"/>
              <a:t>d’intérêts</a:t>
            </a:r>
            <a:r>
              <a:rPr lang="en-US" b="1" dirty="0" smtClean="0"/>
              <a:t> </a:t>
            </a:r>
            <a:r>
              <a:rPr lang="en-US" b="1" dirty="0" err="1" smtClean="0"/>
              <a:t>potentiels</a:t>
            </a:r>
            <a:r>
              <a:rPr lang="en-US" b="1" dirty="0" smtClean="0"/>
              <a:t>:</a:t>
            </a:r>
          </a:p>
          <a:p>
            <a:pPr marL="457200" indent="-457200">
              <a:buNone/>
            </a:pPr>
            <a:r>
              <a:rPr lang="en-US" sz="2400" b="1" dirty="0" err="1" smtClean="0">
                <a:solidFill>
                  <a:srgbClr val="00B0F0"/>
                </a:solidFill>
              </a:rPr>
              <a:t>Aucun</a:t>
            </a:r>
            <a:r>
              <a:rPr lang="en-US" sz="2400" b="1" dirty="0" smtClean="0">
                <a:solidFill>
                  <a:srgbClr val="00B0F0"/>
                </a:solidFill>
              </a:rPr>
              <a:t> support commercial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7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2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À </a:t>
            </a:r>
            <a:r>
              <a:rPr lang="en-US" sz="3200" b="1" dirty="0" err="1" smtClean="0"/>
              <a:t>quel</a:t>
            </a:r>
            <a:r>
              <a:rPr lang="en-US" sz="3200" b="1" dirty="0" smtClean="0"/>
              <a:t> point le </a:t>
            </a:r>
            <a:r>
              <a:rPr lang="en-US" sz="3200" b="1" dirty="0" err="1" smtClean="0"/>
              <a:t>vaccin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contre</a:t>
            </a:r>
            <a:r>
              <a:rPr lang="en-US" sz="3200" b="1" dirty="0" smtClean="0"/>
              <a:t> le VPH </a:t>
            </a:r>
            <a:r>
              <a:rPr lang="en-US" sz="3200" b="1" dirty="0" err="1" smtClean="0"/>
              <a:t>réduit-il</a:t>
            </a:r>
            <a:r>
              <a:rPr lang="en-US" sz="3200" b="1" dirty="0" smtClean="0"/>
              <a:t> les </a:t>
            </a:r>
            <a:r>
              <a:rPr lang="en-US" sz="3200" b="1" dirty="0" err="1" smtClean="0"/>
              <a:t>lésions</a:t>
            </a:r>
            <a:r>
              <a:rPr lang="en-US" sz="3200" b="1" dirty="0" smtClean="0"/>
              <a:t> de CIN ≥2?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 smtClean="0"/>
              <a:t>Quadrivalent</a:t>
            </a:r>
            <a:r>
              <a:rPr lang="en-US" sz="2600" dirty="0" smtClean="0"/>
              <a:t> (VPH 6</a:t>
            </a:r>
            <a:r>
              <a:rPr lang="en-US" sz="2600" dirty="0"/>
              <a:t>, 11, 16, 18) </a:t>
            </a:r>
            <a:r>
              <a:rPr lang="en-US" sz="2600" dirty="0" err="1" smtClean="0"/>
              <a:t>vaccin</a:t>
            </a:r>
            <a:r>
              <a:rPr lang="en-US" sz="2600" dirty="0" smtClean="0"/>
              <a:t> </a:t>
            </a:r>
            <a:r>
              <a:rPr lang="en-US" sz="2600" dirty="0"/>
              <a:t>(Gardasil®): </a:t>
            </a:r>
          </a:p>
          <a:p>
            <a:pPr lvl="1"/>
            <a:r>
              <a:rPr lang="en-US" sz="2200" dirty="0" smtClean="0"/>
              <a:t>FUTURE-1: 5455 femmes x 4 ans.  CIN</a:t>
            </a:r>
            <a:r>
              <a:rPr lang="en-US" sz="2200" dirty="0"/>
              <a:t>≥2: 6.6% vs. 7.1</a:t>
            </a:r>
            <a:r>
              <a:rPr lang="en-US" sz="2200" dirty="0" smtClean="0"/>
              <a:t>%, pas de </a:t>
            </a:r>
            <a:r>
              <a:rPr lang="en-US" sz="2200" dirty="0" err="1" smtClean="0"/>
              <a:t>signe</a:t>
            </a:r>
            <a:r>
              <a:rPr lang="en-US" sz="2200" dirty="0" smtClean="0"/>
              <a:t> stat.</a:t>
            </a:r>
            <a:endParaRPr lang="en-US" sz="2200" dirty="0"/>
          </a:p>
          <a:p>
            <a:pPr lvl="2"/>
            <a:r>
              <a:rPr lang="en-US" sz="2200" dirty="0" err="1" smtClean="0"/>
              <a:t>Lésions</a:t>
            </a:r>
            <a:r>
              <a:rPr lang="en-US" sz="2200" dirty="0" smtClean="0"/>
              <a:t> </a:t>
            </a:r>
            <a:r>
              <a:rPr lang="en-US" sz="2200" dirty="0" err="1" smtClean="0"/>
              <a:t>génitales</a:t>
            </a:r>
            <a:r>
              <a:rPr lang="en-US" sz="2200" dirty="0" smtClean="0"/>
              <a:t> </a:t>
            </a:r>
            <a:r>
              <a:rPr lang="en-US" sz="2200" dirty="0" err="1" smtClean="0"/>
              <a:t>externes</a:t>
            </a:r>
            <a:r>
              <a:rPr lang="en-US" sz="2200" dirty="0" smtClean="0"/>
              <a:t> (</a:t>
            </a:r>
            <a:r>
              <a:rPr lang="en-US" sz="2200" dirty="0" err="1" smtClean="0"/>
              <a:t>principalement</a:t>
            </a:r>
            <a:r>
              <a:rPr lang="en-US" sz="2200" dirty="0" smtClean="0"/>
              <a:t> des </a:t>
            </a:r>
            <a:r>
              <a:rPr lang="en-US" sz="2200" dirty="0" err="1" smtClean="0"/>
              <a:t>condylomes</a:t>
            </a:r>
            <a:r>
              <a:rPr lang="en-US" sz="2200" dirty="0" smtClean="0"/>
              <a:t>): </a:t>
            </a:r>
            <a:r>
              <a:rPr lang="en-US" sz="2200" dirty="0"/>
              <a:t>3.8% vs. 5.7</a:t>
            </a:r>
            <a:r>
              <a:rPr lang="en-US" sz="2200" dirty="0" smtClean="0"/>
              <a:t>%, NSV=50.</a:t>
            </a:r>
            <a:endParaRPr lang="en-US" sz="2200" dirty="0"/>
          </a:p>
          <a:p>
            <a:pPr lvl="1"/>
            <a:r>
              <a:rPr lang="en-US" sz="2200" dirty="0" smtClean="0"/>
              <a:t>FUTURE-2: 12,167 x 3 ans. CIN</a:t>
            </a:r>
            <a:r>
              <a:rPr lang="en-US" sz="2200" dirty="0"/>
              <a:t>≥2: 3.6% vs. 4.4% (placebo), </a:t>
            </a:r>
            <a:r>
              <a:rPr lang="en-US" sz="2200" dirty="0" smtClean="0"/>
              <a:t>NSV=125</a:t>
            </a:r>
            <a:r>
              <a:rPr lang="en-US" sz="2200" dirty="0"/>
              <a:t>.</a:t>
            </a:r>
          </a:p>
          <a:p>
            <a:pPr lvl="1"/>
            <a:r>
              <a:rPr lang="en-US" sz="2200" dirty="0" smtClean="0"/>
              <a:t>FUTURE </a:t>
            </a:r>
            <a:r>
              <a:rPr lang="en-US" sz="2200" dirty="0"/>
              <a:t>1/2 </a:t>
            </a:r>
            <a:r>
              <a:rPr lang="en-US" sz="2200" dirty="0" smtClean="0"/>
              <a:t>Combo: x 4 ans. </a:t>
            </a:r>
            <a:endParaRPr lang="en-US" sz="2200" dirty="0"/>
          </a:p>
          <a:p>
            <a:pPr lvl="2"/>
            <a:r>
              <a:rPr lang="en-US" sz="2200" dirty="0" err="1"/>
              <a:t>Lésions</a:t>
            </a:r>
            <a:r>
              <a:rPr lang="en-US" sz="2200" dirty="0"/>
              <a:t> </a:t>
            </a:r>
            <a:r>
              <a:rPr lang="en-US" sz="2200" dirty="0" err="1"/>
              <a:t>génitales</a:t>
            </a:r>
            <a:r>
              <a:rPr lang="en-US" sz="2200" dirty="0"/>
              <a:t> </a:t>
            </a:r>
            <a:r>
              <a:rPr lang="en-US" sz="2200" dirty="0" err="1" smtClean="0"/>
              <a:t>externes</a:t>
            </a:r>
            <a:r>
              <a:rPr lang="en-US" sz="2200" dirty="0" smtClean="0"/>
              <a:t> (</a:t>
            </a:r>
            <a:r>
              <a:rPr lang="en-US" sz="2200" dirty="0" err="1"/>
              <a:t>principalement</a:t>
            </a:r>
            <a:r>
              <a:rPr lang="en-US" sz="2200" dirty="0"/>
              <a:t> des </a:t>
            </a:r>
            <a:r>
              <a:rPr lang="en-US" sz="2200" dirty="0" err="1"/>
              <a:t>condylomes</a:t>
            </a:r>
            <a:r>
              <a:rPr lang="en-US" sz="2200" dirty="0"/>
              <a:t>): 1.5% vs. 4</a:t>
            </a:r>
            <a:r>
              <a:rPr lang="en-US" sz="2200" dirty="0" smtClean="0"/>
              <a:t>%, NSV=40</a:t>
            </a:r>
            <a:r>
              <a:rPr lang="en-US" sz="2200" dirty="0"/>
              <a:t>.</a:t>
            </a:r>
          </a:p>
          <a:p>
            <a:r>
              <a:rPr lang="en-US" sz="2600" dirty="0" smtClean="0"/>
              <a:t>Bivalent (VPH 16</a:t>
            </a:r>
            <a:r>
              <a:rPr lang="en-US" sz="2600" dirty="0"/>
              <a:t>, 18 </a:t>
            </a:r>
            <a:r>
              <a:rPr lang="en-US" sz="2600" dirty="0" err="1" smtClean="0"/>
              <a:t>vaccins</a:t>
            </a:r>
            <a:r>
              <a:rPr lang="en-US" sz="2600" dirty="0" smtClean="0"/>
              <a:t>) </a:t>
            </a:r>
            <a:r>
              <a:rPr lang="en-US" sz="2600" dirty="0"/>
              <a:t>(</a:t>
            </a:r>
            <a:r>
              <a:rPr lang="en-US" sz="2600" dirty="0" err="1"/>
              <a:t>Cervarix</a:t>
            </a:r>
            <a:r>
              <a:rPr lang="en-US" sz="2600" dirty="0"/>
              <a:t>®)</a:t>
            </a:r>
            <a:r>
              <a:rPr lang="en-US" sz="2600" dirty="0" smtClean="0"/>
              <a:t>: 18 644 x 4 ans. </a:t>
            </a:r>
          </a:p>
          <a:p>
            <a:pPr lvl="1"/>
            <a:r>
              <a:rPr lang="en-US" sz="2200" dirty="0" smtClean="0"/>
              <a:t>CIN</a:t>
            </a:r>
            <a:r>
              <a:rPr lang="en-US" sz="2200" dirty="0"/>
              <a:t>≥2: 3.3% vs. 4.9% (placebo), </a:t>
            </a:r>
            <a:r>
              <a:rPr lang="en-US" sz="2200" dirty="0" smtClean="0"/>
              <a:t>NSV=60</a:t>
            </a:r>
            <a:r>
              <a:rPr lang="en-US" sz="2200" dirty="0"/>
              <a:t>.</a:t>
            </a:r>
          </a:p>
          <a:p>
            <a:r>
              <a:rPr lang="en-US" sz="2600" dirty="0" err="1" smtClean="0"/>
              <a:t>Efficacité</a:t>
            </a:r>
            <a:r>
              <a:rPr lang="en-US" sz="2600" dirty="0" smtClean="0"/>
              <a:t> relative </a:t>
            </a:r>
            <a:r>
              <a:rPr lang="en-US" sz="2600" dirty="0" err="1" smtClean="0"/>
              <a:t>similaire</a:t>
            </a:r>
            <a:r>
              <a:rPr lang="en-US" sz="2600" dirty="0" smtClean="0"/>
              <a:t> chez les </a:t>
            </a:r>
            <a:r>
              <a:rPr lang="en-US" sz="2600" dirty="0" err="1" smtClean="0"/>
              <a:t>mâles</a:t>
            </a:r>
            <a:r>
              <a:rPr lang="en-US" sz="2600" dirty="0" smtClean="0"/>
              <a:t> </a:t>
            </a:r>
            <a:r>
              <a:rPr lang="en-US" sz="2600" dirty="0" err="1" smtClean="0"/>
              <a:t>âgés</a:t>
            </a:r>
            <a:r>
              <a:rPr lang="en-US" sz="2600" dirty="0" smtClean="0"/>
              <a:t> de 16-26 </a:t>
            </a:r>
            <a:r>
              <a:rPr lang="en-US" sz="2600" dirty="0" err="1" smtClean="0"/>
              <a:t>ans</a:t>
            </a:r>
            <a:r>
              <a:rPr lang="en-US" sz="2600" dirty="0" smtClean="0"/>
              <a:t> (</a:t>
            </a:r>
            <a:r>
              <a:rPr lang="en-US" sz="2600" dirty="0" err="1" smtClean="0"/>
              <a:t>condylomes</a:t>
            </a:r>
            <a:r>
              <a:rPr lang="en-US" sz="2600" dirty="0" smtClean="0"/>
              <a:t>).</a:t>
            </a:r>
            <a:endParaRPr lang="en-US" sz="2600" dirty="0"/>
          </a:p>
          <a:p>
            <a:r>
              <a:rPr lang="en-US" sz="2600" b="1" dirty="0" smtClean="0"/>
              <a:t>En bout de </a:t>
            </a:r>
            <a:r>
              <a:rPr lang="en-US" sz="2600" b="1" dirty="0" err="1" smtClean="0"/>
              <a:t>ligne</a:t>
            </a:r>
            <a:r>
              <a:rPr lang="en-US" sz="2600" b="1" dirty="0" smtClean="0"/>
              <a:t>: </a:t>
            </a:r>
            <a:r>
              <a:rPr lang="en-US" sz="2600" dirty="0" smtClean="0"/>
              <a:t>le </a:t>
            </a:r>
            <a:r>
              <a:rPr lang="en-US" sz="2600" dirty="0" err="1" smtClean="0"/>
              <a:t>vaccin</a:t>
            </a:r>
            <a:r>
              <a:rPr lang="en-US" sz="2600" dirty="0" smtClean="0"/>
              <a:t> </a:t>
            </a:r>
            <a:r>
              <a:rPr lang="en-US" sz="2600" dirty="0" err="1" smtClean="0"/>
              <a:t>contre</a:t>
            </a:r>
            <a:r>
              <a:rPr lang="en-US" sz="2600" dirty="0" smtClean="0"/>
              <a:t> le </a:t>
            </a:r>
            <a:r>
              <a:rPr lang="en-US" sz="2600" dirty="0" smtClean="0"/>
              <a:t>VPH </a:t>
            </a:r>
            <a:r>
              <a:rPr lang="en-US" sz="2600" dirty="0" err="1" smtClean="0"/>
              <a:t>est</a:t>
            </a:r>
            <a:r>
              <a:rPr lang="en-US" sz="2600" dirty="0" smtClean="0"/>
              <a:t> </a:t>
            </a:r>
            <a:r>
              <a:rPr lang="en-US" sz="2600" dirty="0" err="1" smtClean="0"/>
              <a:t>efficace</a:t>
            </a:r>
            <a:r>
              <a:rPr lang="en-US" sz="2600" dirty="0" smtClean="0"/>
              <a:t> </a:t>
            </a:r>
            <a:r>
              <a:rPr lang="en-US" sz="2600" dirty="0" err="1" smtClean="0"/>
              <a:t>dans</a:t>
            </a:r>
            <a:r>
              <a:rPr lang="en-US" sz="2600" dirty="0" smtClean="0"/>
              <a:t> la </a:t>
            </a:r>
            <a:r>
              <a:rPr lang="en-US" sz="2600" dirty="0" err="1" smtClean="0"/>
              <a:t>prévention</a:t>
            </a:r>
            <a:r>
              <a:rPr lang="en-US" sz="2600" dirty="0" smtClean="0"/>
              <a:t> des </a:t>
            </a:r>
            <a:r>
              <a:rPr lang="en-US" sz="2600" dirty="0" err="1" smtClean="0"/>
              <a:t>lésions</a:t>
            </a:r>
            <a:r>
              <a:rPr lang="en-US" sz="2600" dirty="0" smtClean="0"/>
              <a:t> </a:t>
            </a:r>
            <a:r>
              <a:rPr lang="en-US" sz="2600" dirty="0" err="1" smtClean="0"/>
              <a:t>cervicales</a:t>
            </a:r>
            <a:r>
              <a:rPr lang="en-US" sz="2600" dirty="0" smtClean="0"/>
              <a:t> </a:t>
            </a:r>
            <a:r>
              <a:rPr lang="en-US" sz="2600" dirty="0" err="1" smtClean="0"/>
              <a:t>avancées</a:t>
            </a:r>
            <a:r>
              <a:rPr lang="en-US" sz="2600" dirty="0" smtClean="0"/>
              <a:t> </a:t>
            </a:r>
            <a:r>
              <a:rPr lang="en-US" sz="2600" dirty="0" smtClean="0"/>
              <a:t>(CIN</a:t>
            </a:r>
            <a:r>
              <a:rPr lang="en-US" sz="2600" dirty="0"/>
              <a:t>≥2) </a:t>
            </a:r>
            <a:r>
              <a:rPr lang="en-US" sz="2600" dirty="0" err="1" smtClean="0"/>
              <a:t>dans</a:t>
            </a:r>
            <a:r>
              <a:rPr lang="en-US" sz="2600" dirty="0" smtClean="0"/>
              <a:t> 1 femme </a:t>
            </a:r>
            <a:r>
              <a:rPr lang="en-US" sz="2600" dirty="0" err="1" smtClean="0"/>
              <a:t>sur</a:t>
            </a:r>
            <a:r>
              <a:rPr lang="en-US" sz="2600" dirty="0" smtClean="0"/>
              <a:t> 60-125 et des </a:t>
            </a:r>
            <a:r>
              <a:rPr lang="en-US" sz="2600" dirty="0" err="1" smtClean="0"/>
              <a:t>condylomes</a:t>
            </a:r>
            <a:r>
              <a:rPr lang="en-US" sz="2600" dirty="0" smtClean="0"/>
              <a:t> </a:t>
            </a:r>
            <a:r>
              <a:rPr lang="en-US" sz="2600" dirty="0" err="1" smtClean="0"/>
              <a:t>dans</a:t>
            </a:r>
            <a:r>
              <a:rPr lang="en-US" sz="2600" dirty="0" smtClean="0"/>
              <a:t> 1 femme et/</a:t>
            </a:r>
            <a:r>
              <a:rPr lang="en-US" sz="2600" dirty="0" err="1" smtClean="0"/>
              <a:t>ou</a:t>
            </a:r>
            <a:r>
              <a:rPr lang="en-US" sz="2600" dirty="0" smtClean="0"/>
              <a:t> </a:t>
            </a:r>
            <a:r>
              <a:rPr lang="en-US" sz="2600" dirty="0" err="1" smtClean="0"/>
              <a:t>homme</a:t>
            </a:r>
            <a:r>
              <a:rPr lang="en-US" sz="2600" dirty="0" smtClean="0"/>
              <a:t> </a:t>
            </a:r>
            <a:r>
              <a:rPr lang="en-US" sz="2600" dirty="0" err="1" smtClean="0"/>
              <a:t>sur</a:t>
            </a:r>
            <a:r>
              <a:rPr lang="en-US" sz="2600" dirty="0" smtClean="0"/>
              <a:t> 40-50 de plus de 3-4 ans.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TFP #125: Nov 10, 2014;.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93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78"/>
            <a:ext cx="9036496" cy="1232982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/>
              <a:t>Dans</a:t>
            </a:r>
            <a:r>
              <a:rPr lang="en-US" sz="2800" b="1" dirty="0" smtClean="0"/>
              <a:t> les </a:t>
            </a:r>
            <a:r>
              <a:rPr lang="en-US" sz="2800" b="1" dirty="0" err="1" smtClean="0"/>
              <a:t>blessures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musculoquelettiques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pédiatriques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laquelle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meilleure</a:t>
            </a:r>
            <a:r>
              <a:rPr lang="en-US" sz="2800" b="1" dirty="0" smtClean="0"/>
              <a:t> : </a:t>
            </a:r>
            <a:r>
              <a:rPr lang="en-US" sz="2800" b="1" dirty="0" err="1" smtClean="0"/>
              <a:t>l’ibuprofène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l’acétaminophène</a:t>
            </a:r>
            <a:r>
              <a:rPr lang="en-US" sz="2800" b="1" dirty="0" smtClean="0"/>
              <a:t> avec </a:t>
            </a:r>
            <a:r>
              <a:rPr lang="en-US" sz="2800" b="1" dirty="0" err="1" smtClean="0"/>
              <a:t>codéine</a:t>
            </a:r>
            <a:r>
              <a:rPr lang="en-US" sz="2800" b="1" dirty="0"/>
              <a:t>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336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enfants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ibuprofène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acétaminophène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ou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codéine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Arial" charset="0"/>
                <a:ea typeface="ＭＳ Ｐゴシック" charset="0"/>
              </a:rPr>
              <a:t>Ibuprofène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&gt; spot (score de la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douleur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et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atteindre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un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soulagement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de la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douleur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</a:t>
            </a:r>
            <a:r>
              <a:rPr lang="fr-CA" sz="2000" dirty="0" smtClean="0">
                <a:latin typeface="Arial" charset="0"/>
                <a:ea typeface="ＭＳ Ｐゴシック" charset="0"/>
              </a:rPr>
              <a:t>« 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adéquat</a:t>
            </a:r>
            <a:r>
              <a:rPr lang="fr-CA" sz="2000" dirty="0" smtClean="0">
                <a:latin typeface="Arial" charset="0"/>
                <a:ea typeface="ＭＳ Ｐゴシック" charset="0"/>
              </a:rPr>
              <a:t> »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.  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68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enfants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ibuprofène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acéta+codéine</a:t>
            </a:r>
            <a:endParaRPr lang="en-US" sz="2400" baseline="30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Arial" charset="0"/>
                <a:ea typeface="ＭＳ Ｐゴシック" charset="0"/>
              </a:rPr>
              <a:t>Aucune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différence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dans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les scores de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douleur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336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enfants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ibuprofène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vs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acétaminophène+codéine</a:t>
            </a:r>
            <a:endParaRPr lang="en-US" sz="2400" baseline="30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Arial" charset="0"/>
                <a:ea typeface="ＭＳ Ｐゴシック" charset="0"/>
              </a:rPr>
              <a:t>Aucune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différence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dans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les scores de la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douleur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mais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l’ibuprofène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donne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moins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de limitations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fonctionnelles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et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d’exacerbations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aiguës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.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/>
                <a:cs typeface="Arial"/>
              </a:rPr>
              <a:t>134 </a:t>
            </a:r>
            <a:r>
              <a:rPr lang="en-US" sz="2300" dirty="0" err="1" smtClean="0">
                <a:latin typeface="Arial"/>
                <a:cs typeface="Arial"/>
              </a:rPr>
              <a:t>enfants</a:t>
            </a:r>
            <a:r>
              <a:rPr lang="en-US" sz="2300" dirty="0" smtClean="0">
                <a:latin typeface="Arial"/>
                <a:cs typeface="Arial"/>
              </a:rPr>
              <a:t>: morphine par </a:t>
            </a:r>
            <a:r>
              <a:rPr lang="en-US" sz="2300" dirty="0" err="1" smtClean="0">
                <a:latin typeface="Arial"/>
                <a:cs typeface="Arial"/>
              </a:rPr>
              <a:t>voie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orale</a:t>
            </a:r>
            <a:r>
              <a:rPr lang="en-US" sz="2300" dirty="0" smtClean="0">
                <a:latin typeface="Arial"/>
                <a:cs typeface="Arial"/>
              </a:rPr>
              <a:t> (0.5mg/kg) vs </a:t>
            </a:r>
            <a:r>
              <a:rPr lang="en-US" sz="2300" dirty="0" err="1" smtClean="0">
                <a:latin typeface="Arial"/>
                <a:cs typeface="Arial"/>
              </a:rPr>
              <a:t>ibuprofène</a:t>
            </a:r>
            <a:r>
              <a:rPr lang="en-US" sz="2300" dirty="0" smtClean="0">
                <a:latin typeface="Arial"/>
                <a:cs typeface="Arial"/>
              </a:rPr>
              <a:t> (10mg/kg)</a:t>
            </a:r>
          </a:p>
          <a:p>
            <a:pPr lvl="1">
              <a:spcBef>
                <a:spcPts val="0"/>
              </a:spcBef>
            </a:pPr>
            <a:r>
              <a:rPr lang="en-US" sz="2000" dirty="0" err="1" smtClean="0">
                <a:latin typeface="Arial"/>
                <a:cs typeface="Arial"/>
              </a:rPr>
              <a:t>Aucune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différence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dans</a:t>
            </a:r>
            <a:r>
              <a:rPr lang="en-US" sz="2000" dirty="0" smtClean="0">
                <a:latin typeface="Arial"/>
                <a:cs typeface="Arial"/>
              </a:rPr>
              <a:t> le score de la </a:t>
            </a:r>
            <a:r>
              <a:rPr lang="en-US" sz="2000" dirty="0" err="1" smtClean="0">
                <a:latin typeface="Arial"/>
                <a:cs typeface="Arial"/>
              </a:rPr>
              <a:t>douleur</a:t>
            </a:r>
            <a:r>
              <a:rPr lang="en-US" sz="2000" dirty="0" smtClean="0">
                <a:latin typeface="Arial"/>
                <a:cs typeface="Arial"/>
              </a:rPr>
              <a:t> x 4 doses (24 </a:t>
            </a:r>
            <a:r>
              <a:rPr lang="en-US" sz="2000" dirty="0" err="1" smtClean="0">
                <a:latin typeface="Arial"/>
                <a:cs typeface="Arial"/>
              </a:rPr>
              <a:t>heures</a:t>
            </a:r>
            <a:r>
              <a:rPr lang="en-US" sz="2000" dirty="0" smtClean="0">
                <a:latin typeface="Arial"/>
                <a:cs typeface="Arial"/>
              </a:rPr>
              <a:t>), </a:t>
            </a:r>
            <a:r>
              <a:rPr lang="en-US" sz="2000" dirty="0" err="1" smtClean="0">
                <a:latin typeface="Arial"/>
                <a:cs typeface="Arial"/>
              </a:rPr>
              <a:t>moins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d’exacerbation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aiguë</a:t>
            </a:r>
            <a:r>
              <a:rPr lang="en-US" sz="2000" dirty="0" smtClean="0">
                <a:latin typeface="Arial"/>
                <a:cs typeface="Arial"/>
              </a:rPr>
              <a:t> 56% vs 31%</a:t>
            </a:r>
          </a:p>
          <a:p>
            <a:pPr lvl="1">
              <a:spcBef>
                <a:spcPts val="0"/>
              </a:spcBef>
            </a:pPr>
            <a:endParaRPr lang="en-US" sz="2000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2300" b="1" dirty="0" err="1" smtClean="0"/>
              <a:t>En</a:t>
            </a:r>
            <a:r>
              <a:rPr lang="en-US" sz="2300" b="1" dirty="0" smtClean="0"/>
              <a:t> bout de </a:t>
            </a:r>
            <a:r>
              <a:rPr lang="en-US" sz="2300" b="1" dirty="0" err="1" smtClean="0"/>
              <a:t>ligne</a:t>
            </a:r>
            <a:r>
              <a:rPr lang="en-US" sz="2300" dirty="0" smtClean="0"/>
              <a:t>: </a:t>
            </a:r>
            <a:r>
              <a:rPr lang="en-US" sz="2300" dirty="0" err="1" smtClean="0"/>
              <a:t>l’ibuprofène</a:t>
            </a:r>
            <a:r>
              <a:rPr lang="en-US" sz="2300" dirty="0" smtClean="0"/>
              <a:t> </a:t>
            </a:r>
            <a:r>
              <a:rPr lang="en-US" sz="2300" dirty="0" err="1" smtClean="0"/>
              <a:t>fournit</a:t>
            </a:r>
            <a:r>
              <a:rPr lang="en-US" sz="2300" dirty="0" smtClean="0"/>
              <a:t> un </a:t>
            </a:r>
            <a:r>
              <a:rPr lang="en-US" sz="2300" dirty="0" err="1" smtClean="0"/>
              <a:t>meilleur</a:t>
            </a:r>
            <a:r>
              <a:rPr lang="en-US" sz="2300" dirty="0" smtClean="0"/>
              <a:t> </a:t>
            </a:r>
            <a:r>
              <a:rPr lang="en-US" sz="2300" dirty="0" err="1" smtClean="0"/>
              <a:t>soulagement</a:t>
            </a:r>
            <a:r>
              <a:rPr lang="en-US" sz="2300" dirty="0" smtClean="0"/>
              <a:t> </a:t>
            </a:r>
            <a:r>
              <a:rPr lang="en-US" sz="2300" dirty="0" err="1" smtClean="0"/>
              <a:t>comme</a:t>
            </a:r>
            <a:r>
              <a:rPr lang="en-US" sz="2300" dirty="0" smtClean="0"/>
              <a:t> agent </a:t>
            </a:r>
            <a:r>
              <a:rPr lang="en-US" sz="2300" dirty="0" err="1" smtClean="0"/>
              <a:t>seul</a:t>
            </a:r>
            <a:r>
              <a:rPr lang="en-US" sz="2300" dirty="0" smtClean="0"/>
              <a:t> </a:t>
            </a:r>
            <a:r>
              <a:rPr lang="en-US" sz="2300" dirty="0" err="1" smtClean="0"/>
              <a:t>que</a:t>
            </a:r>
            <a:r>
              <a:rPr lang="en-US" sz="2300" dirty="0" smtClean="0"/>
              <a:t> </a:t>
            </a:r>
            <a:r>
              <a:rPr lang="en-US" sz="2300" dirty="0" err="1" smtClean="0"/>
              <a:t>l’acétaminophène</a:t>
            </a:r>
            <a:r>
              <a:rPr lang="en-US" sz="2300" dirty="0" smtClean="0"/>
              <a:t> </a:t>
            </a:r>
            <a:r>
              <a:rPr lang="en-US" sz="2300" dirty="0" err="1" smtClean="0"/>
              <a:t>ou</a:t>
            </a:r>
            <a:r>
              <a:rPr lang="en-US" sz="2300" dirty="0" smtClean="0"/>
              <a:t> la </a:t>
            </a:r>
            <a:r>
              <a:rPr lang="en-US" sz="2300" dirty="0" err="1" smtClean="0"/>
              <a:t>codéine</a:t>
            </a:r>
            <a:r>
              <a:rPr lang="en-US" sz="2300" dirty="0" smtClean="0"/>
              <a:t>, et </a:t>
            </a:r>
            <a:r>
              <a:rPr lang="en-US" sz="2300" dirty="0" err="1" smtClean="0"/>
              <a:t>est</a:t>
            </a:r>
            <a:r>
              <a:rPr lang="en-US" sz="2300" dirty="0" smtClean="0"/>
              <a:t> au </a:t>
            </a:r>
            <a:r>
              <a:rPr lang="en-US" sz="2300" dirty="0" err="1" smtClean="0"/>
              <a:t>moins</a:t>
            </a:r>
            <a:r>
              <a:rPr lang="en-US" sz="2300" dirty="0" smtClean="0"/>
              <a:t> </a:t>
            </a:r>
            <a:r>
              <a:rPr lang="en-US" sz="2300" dirty="0" err="1" smtClean="0"/>
              <a:t>équivalente</a:t>
            </a:r>
            <a:r>
              <a:rPr lang="en-US" sz="2300" dirty="0" smtClean="0"/>
              <a:t> à </a:t>
            </a:r>
            <a:r>
              <a:rPr lang="en-US" sz="2300" dirty="0" err="1" smtClean="0"/>
              <a:t>l’acétaminophène</a:t>
            </a:r>
            <a:r>
              <a:rPr lang="en-US" sz="2300" dirty="0" smtClean="0"/>
              <a:t> avec </a:t>
            </a:r>
            <a:r>
              <a:rPr lang="en-US" sz="2300" dirty="0" err="1" smtClean="0"/>
              <a:t>codéine</a:t>
            </a:r>
            <a:r>
              <a:rPr lang="en-US" sz="2300" dirty="0" smtClean="0"/>
              <a:t> </a:t>
            </a:r>
            <a:r>
              <a:rPr lang="en-US" sz="2300" dirty="0" err="1" smtClean="0"/>
              <a:t>ou</a:t>
            </a:r>
            <a:r>
              <a:rPr lang="en-US" sz="2300" dirty="0" smtClean="0"/>
              <a:t> de la </a:t>
            </a:r>
            <a:r>
              <a:rPr lang="en-US" sz="2300" dirty="0" err="1" smtClean="0"/>
              <a:t>morphone</a:t>
            </a:r>
            <a:r>
              <a:rPr lang="en-US" sz="2300" dirty="0" smtClean="0"/>
              <a:t> pour la </a:t>
            </a:r>
            <a:r>
              <a:rPr lang="en-US" sz="2300" dirty="0" err="1" smtClean="0"/>
              <a:t>douleur</a:t>
            </a:r>
            <a:r>
              <a:rPr lang="en-US" sz="2300" dirty="0" smtClean="0"/>
              <a:t> </a:t>
            </a:r>
            <a:r>
              <a:rPr lang="en-US" sz="2300" dirty="0" err="1" smtClean="0"/>
              <a:t>pédiatrique</a:t>
            </a:r>
            <a:r>
              <a:rPr lang="en-US" sz="2300" dirty="0" smtClean="0"/>
              <a:t> </a:t>
            </a:r>
            <a:r>
              <a:rPr lang="en-US" sz="2300" dirty="0" err="1" smtClean="0"/>
              <a:t>aiguë</a:t>
            </a:r>
            <a:r>
              <a:rPr lang="en-US" sz="2300" dirty="0" smtClean="0"/>
              <a:t> due à </a:t>
            </a:r>
            <a:r>
              <a:rPr lang="en-US" sz="2300" dirty="0" err="1" smtClean="0"/>
              <a:t>une</a:t>
            </a:r>
            <a:r>
              <a:rPr lang="en-US" sz="2300" dirty="0" smtClean="0"/>
              <a:t> </a:t>
            </a:r>
            <a:r>
              <a:rPr lang="en-US" sz="2300" dirty="0" err="1" smtClean="0"/>
              <a:t>blessure</a:t>
            </a:r>
            <a:r>
              <a:rPr lang="en-US" sz="2300" dirty="0" smtClean="0"/>
              <a:t>, avec </a:t>
            </a:r>
            <a:r>
              <a:rPr lang="en-US" sz="2300" dirty="0" err="1" smtClean="0"/>
              <a:t>moins</a:t>
            </a:r>
            <a:r>
              <a:rPr lang="en-US" sz="2300" dirty="0" smtClean="0"/>
              <a:t> </a:t>
            </a:r>
            <a:r>
              <a:rPr lang="en-US" sz="2300" dirty="0" err="1" smtClean="0"/>
              <a:t>d’effets</a:t>
            </a:r>
            <a:r>
              <a:rPr lang="en-US" sz="2300" dirty="0" smtClean="0"/>
              <a:t> </a:t>
            </a:r>
            <a:r>
              <a:rPr lang="en-US" sz="2300" dirty="0" err="1" smtClean="0"/>
              <a:t>indésirables</a:t>
            </a:r>
            <a:r>
              <a:rPr lang="en-US" sz="2300" dirty="0" smtClean="0"/>
              <a:t>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TFP #14, updated July 8 </a:t>
            </a:r>
            <a:r>
              <a:rPr lang="en-US" i="1" dirty="0" smtClean="0"/>
              <a:t>2013  </a:t>
            </a:r>
            <a:r>
              <a:rPr lang="en-US" dirty="0" smtClean="0"/>
              <a:t>&amp; </a:t>
            </a:r>
            <a:r>
              <a:rPr lang="en-US" dirty="0"/>
              <a:t>CMAJ 2014. DOI:10.1503 </a:t>
            </a: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7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Les </a:t>
            </a:r>
            <a:r>
              <a:rPr lang="en-US" sz="2800" b="1" dirty="0" err="1" smtClean="0"/>
              <a:t>anticholinérgiques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réduisent-ils</a:t>
            </a:r>
            <a:r>
              <a:rPr lang="en-US" sz="2800" b="1" dirty="0" smtClean="0"/>
              <a:t> les voyages à la </a:t>
            </a:r>
            <a:r>
              <a:rPr lang="en-US" sz="2800" b="1" dirty="0" err="1" smtClean="0"/>
              <a:t>salle</a:t>
            </a:r>
            <a:r>
              <a:rPr lang="en-US" sz="2800" b="1" dirty="0" smtClean="0"/>
              <a:t> de brain 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 smtClean="0"/>
              <a:t>Preuve</a:t>
            </a:r>
            <a:r>
              <a:rPr lang="en-US" sz="2600" dirty="0" smtClean="0"/>
              <a:t>: revue </a:t>
            </a:r>
            <a:r>
              <a:rPr lang="en-US" sz="2600" dirty="0" err="1" smtClean="0"/>
              <a:t>systémique</a:t>
            </a:r>
            <a:r>
              <a:rPr lang="en-US" sz="2600" dirty="0" smtClean="0"/>
              <a:t>, 61 </a:t>
            </a:r>
            <a:r>
              <a:rPr lang="en-US" sz="2600" dirty="0" smtClean="0"/>
              <a:t>ERC, </a:t>
            </a:r>
            <a:r>
              <a:rPr lang="en-US" sz="2600" dirty="0" smtClean="0"/>
              <a:t>11 956 patients, drogues </a:t>
            </a:r>
            <a:r>
              <a:rPr lang="en-US" sz="2600" dirty="0" err="1" smtClean="0"/>
              <a:t>anticholinérgiques</a:t>
            </a:r>
            <a:r>
              <a:rPr lang="en-US" sz="2600" dirty="0"/>
              <a:t>.</a:t>
            </a:r>
            <a:endParaRPr lang="en-US" sz="2600" dirty="0" smtClean="0"/>
          </a:p>
          <a:p>
            <a:pPr lvl="1"/>
            <a:r>
              <a:rPr lang="en-US" sz="2400" dirty="0" err="1"/>
              <a:t>O</a:t>
            </a:r>
            <a:r>
              <a:rPr lang="en-US" sz="2400" dirty="0" err="1" smtClean="0"/>
              <a:t>xybutynine</a:t>
            </a:r>
            <a:r>
              <a:rPr lang="en-US" sz="2400" dirty="0" smtClean="0"/>
              <a:t> </a:t>
            </a:r>
            <a:r>
              <a:rPr lang="en-US" sz="2400" dirty="0"/>
              <a:t>(Ditropan), </a:t>
            </a:r>
            <a:r>
              <a:rPr lang="en-US" sz="2400" dirty="0" err="1" smtClean="0"/>
              <a:t>Toltérodine</a:t>
            </a:r>
            <a:r>
              <a:rPr lang="en-US" sz="2400" dirty="0" smtClean="0"/>
              <a:t> </a:t>
            </a:r>
            <a:r>
              <a:rPr lang="en-US" sz="2400" dirty="0"/>
              <a:t>(Detrol), </a:t>
            </a:r>
            <a:r>
              <a:rPr lang="en-US" sz="2400" dirty="0" err="1" smtClean="0"/>
              <a:t>Solifénacine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Vesicare</a:t>
            </a:r>
            <a:r>
              <a:rPr lang="en-US" sz="2400" dirty="0"/>
              <a:t>) &amp; </a:t>
            </a:r>
            <a:r>
              <a:rPr lang="en-US" sz="2400" dirty="0" err="1" smtClean="0"/>
              <a:t>Darifénacine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Enablex</a:t>
            </a:r>
            <a:r>
              <a:rPr lang="en-US" sz="2400" dirty="0" smtClean="0"/>
              <a:t>)</a:t>
            </a:r>
            <a:r>
              <a:rPr lang="en-US" sz="2200" dirty="0" smtClean="0"/>
              <a:t> </a:t>
            </a:r>
          </a:p>
          <a:p>
            <a:pPr lvl="1"/>
            <a:r>
              <a:rPr lang="en-US" sz="2400" dirty="0" smtClean="0"/>
              <a:t>Patients </a:t>
            </a:r>
            <a:r>
              <a:rPr lang="en-US" sz="2400" dirty="0" err="1" smtClean="0"/>
              <a:t>rapportent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guérison</a:t>
            </a:r>
            <a:r>
              <a:rPr lang="en-US" sz="2400" dirty="0" smtClean="0"/>
              <a:t>/</a:t>
            </a:r>
            <a:r>
              <a:rPr lang="en-US" sz="2400" dirty="0" err="1" smtClean="0"/>
              <a:t>amélioration</a:t>
            </a:r>
            <a:r>
              <a:rPr lang="en-US" sz="2400" dirty="0" smtClean="0"/>
              <a:t>: </a:t>
            </a:r>
            <a:r>
              <a:rPr lang="en-US" sz="2400" dirty="0"/>
              <a:t>55.6% </a:t>
            </a:r>
            <a:r>
              <a:rPr lang="en-US" sz="2400" dirty="0" smtClean="0"/>
              <a:t>sous </a:t>
            </a:r>
            <a:r>
              <a:rPr lang="en-US" sz="2400" dirty="0" err="1" smtClean="0"/>
              <a:t>médicaments</a:t>
            </a:r>
            <a:r>
              <a:rPr lang="en-US" sz="2400" dirty="0" smtClean="0"/>
              <a:t> vs </a:t>
            </a:r>
            <a:r>
              <a:rPr lang="en-US" sz="2400" dirty="0"/>
              <a:t>41% </a:t>
            </a:r>
            <a:r>
              <a:rPr lang="en-US" sz="2400" dirty="0" smtClean="0"/>
              <a:t>sous placebo, NST=7</a:t>
            </a:r>
            <a:endParaRPr lang="en-US" sz="2400" dirty="0"/>
          </a:p>
          <a:p>
            <a:pPr lvl="1"/>
            <a:r>
              <a:rPr lang="fr-CA" sz="2400" dirty="0" smtClean="0"/>
              <a:t>Les médications ont réduit les fuites de 0.58/jour vs le placebo</a:t>
            </a:r>
            <a:endParaRPr lang="en-US" sz="2400" dirty="0" smtClean="0"/>
          </a:p>
          <a:p>
            <a:pPr lvl="1"/>
            <a:r>
              <a:rPr lang="en-US" sz="2400" dirty="0" smtClean="0"/>
              <a:t>Les </a:t>
            </a:r>
            <a:r>
              <a:rPr lang="en-US" sz="2400" dirty="0" err="1" smtClean="0"/>
              <a:t>médications</a:t>
            </a:r>
            <a:r>
              <a:rPr lang="en-US" sz="2400" dirty="0" smtClean="0"/>
              <a:t> </a:t>
            </a:r>
            <a:r>
              <a:rPr lang="en-US" sz="2400" dirty="0" err="1" smtClean="0"/>
              <a:t>ont</a:t>
            </a:r>
            <a:r>
              <a:rPr lang="en-US" sz="2400" dirty="0" smtClean="0"/>
              <a:t> </a:t>
            </a:r>
            <a:r>
              <a:rPr lang="en-US" sz="2400" dirty="0" err="1" smtClean="0"/>
              <a:t>réduit</a:t>
            </a:r>
            <a:r>
              <a:rPr lang="en-US" sz="2400" dirty="0" smtClean="0"/>
              <a:t> les </a:t>
            </a:r>
            <a:r>
              <a:rPr lang="en-US" sz="2400" dirty="0" err="1" smtClean="0"/>
              <a:t>mictions</a:t>
            </a:r>
            <a:r>
              <a:rPr lang="en-US" sz="2400" dirty="0" smtClean="0"/>
              <a:t> de 0.64/jour versus le placebo.</a:t>
            </a:r>
          </a:p>
          <a:p>
            <a:pPr lvl="1"/>
            <a:r>
              <a:rPr lang="en-US" sz="2400" dirty="0" err="1" smtClean="0"/>
              <a:t>Oxybutynine</a:t>
            </a:r>
            <a:r>
              <a:rPr lang="en-US" sz="2400" dirty="0" smtClean="0"/>
              <a:t>&gt;</a:t>
            </a:r>
            <a:r>
              <a:rPr lang="en-US" sz="2400" dirty="0" err="1" smtClean="0"/>
              <a:t>Toltérodine</a:t>
            </a:r>
            <a:r>
              <a:rPr lang="en-US" sz="2400" dirty="0" smtClean="0"/>
              <a:t>: bouche </a:t>
            </a:r>
            <a:r>
              <a:rPr lang="en-US" sz="2400" dirty="0" err="1" smtClean="0"/>
              <a:t>sèche</a:t>
            </a:r>
            <a:r>
              <a:rPr lang="en-US" sz="2400" dirty="0" smtClean="0"/>
              <a:t> (NSN </a:t>
            </a:r>
            <a:r>
              <a:rPr lang="en-US" sz="2400" dirty="0"/>
              <a:t>6</a:t>
            </a:r>
            <a:r>
              <a:rPr lang="en-US" sz="2400" dirty="0" smtClean="0"/>
              <a:t>), </a:t>
            </a:r>
            <a:r>
              <a:rPr lang="en-US" sz="2400" dirty="0" err="1" smtClean="0"/>
              <a:t>arrêt</a:t>
            </a:r>
            <a:r>
              <a:rPr lang="en-US" sz="2400" dirty="0" smtClean="0"/>
              <a:t> (NSN </a:t>
            </a:r>
            <a:r>
              <a:rPr lang="en-US" sz="2400" dirty="0"/>
              <a:t>20</a:t>
            </a:r>
            <a:r>
              <a:rPr lang="en-US" sz="2400" dirty="0" smtClean="0"/>
              <a:t>)</a:t>
            </a:r>
          </a:p>
          <a:p>
            <a:r>
              <a:rPr lang="en-US" sz="2600" b="1" dirty="0" err="1" smtClean="0"/>
              <a:t>En</a:t>
            </a:r>
            <a:r>
              <a:rPr lang="en-US" sz="2600" b="1" dirty="0" smtClean="0"/>
              <a:t> bout de </a:t>
            </a:r>
            <a:r>
              <a:rPr lang="en-US" sz="2600" b="1" dirty="0" err="1" smtClean="0"/>
              <a:t>ligne</a:t>
            </a:r>
            <a:r>
              <a:rPr lang="en-US" sz="2600" b="1" dirty="0" smtClean="0"/>
              <a:t>: </a:t>
            </a:r>
            <a:r>
              <a:rPr lang="en-US" sz="2600" dirty="0" smtClean="0"/>
              <a:t>Les </a:t>
            </a:r>
            <a:r>
              <a:rPr lang="en-US" sz="2600" dirty="0" err="1" smtClean="0"/>
              <a:t>deux</a:t>
            </a:r>
            <a:r>
              <a:rPr lang="en-US" sz="2600" dirty="0" smtClean="0"/>
              <a:t> </a:t>
            </a:r>
            <a:r>
              <a:rPr lang="en-US" sz="2600" dirty="0" err="1" smtClean="0"/>
              <a:t>médicaments</a:t>
            </a:r>
            <a:r>
              <a:rPr lang="en-US" sz="2600" dirty="0" smtClean="0"/>
              <a:t>, </a:t>
            </a:r>
            <a:r>
              <a:rPr lang="en-US" sz="2600" dirty="0" err="1" smtClean="0"/>
              <a:t>soit</a:t>
            </a:r>
            <a:r>
              <a:rPr lang="en-US" sz="2600" dirty="0" smtClean="0"/>
              <a:t> les </a:t>
            </a:r>
            <a:r>
              <a:rPr lang="en-US" sz="2600" dirty="0" err="1" smtClean="0"/>
              <a:t>anticholinérgiques</a:t>
            </a:r>
            <a:r>
              <a:rPr lang="en-US" sz="2600" dirty="0" smtClean="0"/>
              <a:t> et le placebo </a:t>
            </a:r>
            <a:r>
              <a:rPr lang="en-US" sz="2600" dirty="0" err="1" smtClean="0"/>
              <a:t>améliorent</a:t>
            </a:r>
            <a:r>
              <a:rPr lang="en-US" sz="2600" dirty="0" smtClean="0"/>
              <a:t> la </a:t>
            </a:r>
            <a:r>
              <a:rPr lang="en-US" sz="2600" dirty="0" err="1" smtClean="0"/>
              <a:t>vessie</a:t>
            </a:r>
            <a:r>
              <a:rPr lang="en-US" sz="2600" dirty="0" smtClean="0"/>
              <a:t> hyperactive, </a:t>
            </a:r>
            <a:r>
              <a:rPr lang="en-US" sz="2600" dirty="0" err="1" smtClean="0"/>
              <a:t>malgré</a:t>
            </a:r>
            <a:r>
              <a:rPr lang="en-US" sz="2600" dirty="0" smtClean="0"/>
              <a:t> </a:t>
            </a:r>
            <a:r>
              <a:rPr lang="en-US" sz="2600" dirty="0" err="1" smtClean="0"/>
              <a:t>que</a:t>
            </a:r>
            <a:r>
              <a:rPr lang="en-US" sz="2600" dirty="0" smtClean="0"/>
              <a:t> les </a:t>
            </a:r>
            <a:r>
              <a:rPr lang="en-US" sz="2600" dirty="0" err="1" smtClean="0"/>
              <a:t>médicaments</a:t>
            </a:r>
            <a:r>
              <a:rPr lang="en-US" sz="2600" dirty="0" smtClean="0"/>
              <a:t> </a:t>
            </a:r>
            <a:r>
              <a:rPr lang="en-US" sz="2600" dirty="0" err="1" smtClean="0"/>
              <a:t>aident</a:t>
            </a:r>
            <a:r>
              <a:rPr lang="en-US" sz="2600" dirty="0" smtClean="0"/>
              <a:t> un </a:t>
            </a:r>
            <a:r>
              <a:rPr lang="en-US" sz="2600" dirty="0" err="1" smtClean="0"/>
              <a:t>peu</a:t>
            </a:r>
            <a:r>
              <a:rPr lang="en-US" sz="2600" dirty="0" smtClean="0"/>
              <a:t> plus (</a:t>
            </a:r>
            <a:r>
              <a:rPr lang="en-US" sz="2600" dirty="0" err="1" smtClean="0"/>
              <a:t>env</a:t>
            </a:r>
            <a:r>
              <a:rPr lang="en-US" sz="2600" dirty="0" smtClean="0"/>
              <a:t>. 50% </a:t>
            </a:r>
            <a:r>
              <a:rPr lang="en-US" sz="2600" dirty="0" err="1" smtClean="0"/>
              <a:t>moins</a:t>
            </a:r>
            <a:r>
              <a:rPr lang="en-US" sz="2600" dirty="0" smtClean="0"/>
              <a:t> de voyages à la </a:t>
            </a:r>
            <a:r>
              <a:rPr lang="en-US" sz="2600" dirty="0" err="1" smtClean="0"/>
              <a:t>salle</a:t>
            </a:r>
            <a:r>
              <a:rPr lang="en-US" sz="2600" dirty="0" smtClean="0"/>
              <a:t> de </a:t>
            </a:r>
            <a:r>
              <a:rPr lang="en-US" sz="2600" dirty="0" err="1" smtClean="0"/>
              <a:t>bain</a:t>
            </a:r>
            <a:r>
              <a:rPr lang="en-US" sz="2600" dirty="0" smtClean="0"/>
              <a:t> par jour).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TFP #54: October 17, 2011.</a:t>
            </a:r>
            <a:endParaRPr lang="en-US" dirty="0"/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2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20762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Pour les patients </a:t>
            </a:r>
            <a:r>
              <a:rPr lang="en-US" sz="2500" b="1" dirty="0" err="1" smtClean="0"/>
              <a:t>souffrant</a:t>
            </a:r>
            <a:r>
              <a:rPr lang="en-US" sz="2500" b="1" dirty="0"/>
              <a:t> </a:t>
            </a:r>
            <a:r>
              <a:rPr lang="en-US" sz="2500" b="1" dirty="0" smtClean="0"/>
              <a:t>de </a:t>
            </a:r>
            <a:r>
              <a:rPr lang="en-US" sz="2500" b="1" dirty="0" err="1" smtClean="0"/>
              <a:t>goutte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aiguë</a:t>
            </a:r>
            <a:r>
              <a:rPr lang="en-US" sz="2500" b="1" dirty="0" smtClean="0"/>
              <a:t>, la Colchicine </a:t>
            </a:r>
            <a:r>
              <a:rPr lang="en-US" sz="2500" b="1" dirty="0" err="1" smtClean="0"/>
              <a:t>est-elle</a:t>
            </a:r>
            <a:r>
              <a:rPr lang="en-US" sz="2500" b="1" dirty="0" smtClean="0"/>
              <a:t> un </a:t>
            </a:r>
            <a:r>
              <a:rPr lang="en-US" sz="2500" b="1" dirty="0" err="1" smtClean="0"/>
              <a:t>traitement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efficace</a:t>
            </a:r>
            <a:r>
              <a:rPr lang="en-US" sz="2500" b="1" dirty="0" smtClean="0"/>
              <a:t>? </a:t>
            </a:r>
            <a:r>
              <a:rPr lang="en-US" sz="2500" b="1" dirty="0" err="1" smtClean="0"/>
              <a:t>Quand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serait-il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indiqué</a:t>
            </a:r>
            <a:r>
              <a:rPr lang="en-US" sz="2500" b="1" dirty="0" smtClean="0"/>
              <a:t> de </a:t>
            </a:r>
            <a:r>
              <a:rPr lang="en-US" sz="2500" b="1" dirty="0" err="1" smtClean="0"/>
              <a:t>l’utiliser</a:t>
            </a:r>
            <a:r>
              <a:rPr lang="en-US" sz="2500" b="1" dirty="0" smtClean="0"/>
              <a:t>?</a:t>
            </a:r>
            <a:endParaRPr lang="en-US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71600"/>
            <a:ext cx="8928992" cy="4724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Preuve</a:t>
            </a:r>
            <a:r>
              <a:rPr lang="en-US" sz="2800" dirty="0" smtClean="0"/>
              <a:t>: </a:t>
            </a:r>
            <a:r>
              <a:rPr lang="en-US" sz="2800" dirty="0" err="1" smtClean="0"/>
              <a:t>faible</a:t>
            </a:r>
            <a:r>
              <a:rPr lang="en-US" sz="2800" dirty="0" smtClean="0"/>
              <a:t> dose (1.2 </a:t>
            </a:r>
            <a:r>
              <a:rPr lang="en-US" sz="2800" dirty="0"/>
              <a:t>+ 0.6 </a:t>
            </a:r>
            <a:r>
              <a:rPr lang="en-US" sz="2800" dirty="0" smtClean="0"/>
              <a:t>à1 </a:t>
            </a:r>
            <a:r>
              <a:rPr lang="en-US" sz="2800" dirty="0"/>
              <a:t>hr) </a:t>
            </a:r>
            <a:r>
              <a:rPr lang="en-US" sz="2800" dirty="0" err="1"/>
              <a:t>vs</a:t>
            </a:r>
            <a:r>
              <a:rPr lang="en-US" sz="2800" dirty="0"/>
              <a:t> </a:t>
            </a:r>
            <a:r>
              <a:rPr lang="en-US" sz="2800" dirty="0" smtClean="0"/>
              <a:t>placebo</a:t>
            </a:r>
            <a:r>
              <a:rPr lang="en-US" sz="2800" dirty="0"/>
              <a:t>,</a:t>
            </a:r>
          </a:p>
          <a:p>
            <a:pPr lvl="1"/>
            <a:r>
              <a:rPr lang="en-US" sz="2400" dirty="0" err="1" smtClean="0"/>
              <a:t>Réduction</a:t>
            </a:r>
            <a:r>
              <a:rPr lang="en-US" sz="2400" dirty="0" smtClean="0"/>
              <a:t> </a:t>
            </a:r>
            <a:r>
              <a:rPr lang="en-US" sz="2400" dirty="0" smtClean="0"/>
              <a:t>de 50</a:t>
            </a:r>
            <a:r>
              <a:rPr lang="en-US" sz="2400" dirty="0"/>
              <a:t>% </a:t>
            </a:r>
            <a:r>
              <a:rPr lang="en-US" sz="2400" dirty="0" smtClean="0"/>
              <a:t>de la </a:t>
            </a:r>
            <a:r>
              <a:rPr lang="en-US" sz="2400" dirty="0" err="1" smtClean="0"/>
              <a:t>douleur</a:t>
            </a:r>
            <a:r>
              <a:rPr lang="en-US" sz="2400" dirty="0" smtClean="0"/>
              <a:t>, 38</a:t>
            </a:r>
            <a:r>
              <a:rPr lang="en-US" sz="2400" dirty="0"/>
              <a:t>% vs 16% (</a:t>
            </a:r>
            <a:r>
              <a:rPr lang="en-US" sz="2400" dirty="0" smtClean="0"/>
              <a:t>NST </a:t>
            </a:r>
            <a:r>
              <a:rPr lang="en-US" sz="2400" dirty="0"/>
              <a:t>5)</a:t>
            </a:r>
          </a:p>
          <a:p>
            <a:pPr lvl="1"/>
            <a:r>
              <a:rPr lang="en-US" sz="2400" dirty="0" smtClean="0"/>
              <a:t>Un dosage </a:t>
            </a:r>
            <a:r>
              <a:rPr lang="en-US" sz="2400" dirty="0" err="1" smtClean="0"/>
              <a:t>élevé</a:t>
            </a:r>
            <a:r>
              <a:rPr lang="en-US" sz="2400" dirty="0" smtClean="0"/>
              <a:t> </a:t>
            </a:r>
            <a:r>
              <a:rPr lang="en-US" sz="2400" dirty="0" err="1" smtClean="0"/>
              <a:t>n’est</a:t>
            </a:r>
            <a:r>
              <a:rPr lang="en-US" sz="2400" dirty="0" smtClean="0"/>
              <a:t> pas </a:t>
            </a:r>
            <a:r>
              <a:rPr lang="en-US" sz="2400" dirty="0" err="1" smtClean="0"/>
              <a:t>mieux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a plus </a:t>
            </a:r>
            <a:r>
              <a:rPr lang="en-US" sz="2400" dirty="0" err="1" smtClean="0"/>
              <a:t>d’effets</a:t>
            </a:r>
            <a:r>
              <a:rPr lang="en-US" sz="2400" dirty="0" smtClean="0"/>
              <a:t> </a:t>
            </a:r>
            <a:r>
              <a:rPr lang="en-US" sz="2400" dirty="0" err="1" smtClean="0"/>
              <a:t>secondaires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400" dirty="0" err="1" smtClean="0"/>
              <a:t>Diarrhée</a:t>
            </a:r>
            <a:r>
              <a:rPr lang="en-US" sz="2400" dirty="0" smtClean="0"/>
              <a:t> : dosage </a:t>
            </a:r>
            <a:r>
              <a:rPr lang="en-US" sz="2400" dirty="0" err="1" smtClean="0"/>
              <a:t>élevé</a:t>
            </a:r>
            <a:r>
              <a:rPr lang="en-US" sz="2400" dirty="0" smtClean="0"/>
              <a:t> NSN </a:t>
            </a:r>
            <a:r>
              <a:rPr lang="en-US" sz="2400" dirty="0"/>
              <a:t>2; </a:t>
            </a:r>
            <a:r>
              <a:rPr lang="en-US" sz="2400" dirty="0" err="1" smtClean="0"/>
              <a:t>nausée</a:t>
            </a:r>
            <a:r>
              <a:rPr lang="en-US" sz="2400" dirty="0" smtClean="0"/>
              <a:t> NSN 8 </a:t>
            </a:r>
            <a:endParaRPr lang="en-US" sz="2400" dirty="0"/>
          </a:p>
          <a:p>
            <a:r>
              <a:rPr lang="en-US" sz="2800" b="1" u="sng" dirty="0" err="1" smtClean="0"/>
              <a:t>En</a:t>
            </a:r>
            <a:r>
              <a:rPr lang="en-US" sz="2800" b="1" u="sng" dirty="0" smtClean="0"/>
              <a:t> bout de </a:t>
            </a:r>
            <a:r>
              <a:rPr lang="en-US" sz="2800" b="1" u="sng" dirty="0" err="1" smtClean="0"/>
              <a:t>ligne</a:t>
            </a:r>
            <a:r>
              <a:rPr lang="en-US" sz="2800" b="1" dirty="0" smtClean="0"/>
              <a:t>: </a:t>
            </a:r>
            <a:r>
              <a:rPr lang="en-US" sz="2800" dirty="0" smtClean="0"/>
              <a:t>la Colchicine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option </a:t>
            </a:r>
            <a:r>
              <a:rPr lang="en-US" sz="2800" dirty="0" err="1" smtClean="0"/>
              <a:t>raisonnable</a:t>
            </a:r>
            <a:r>
              <a:rPr lang="en-US" sz="2800" dirty="0" smtClean="0"/>
              <a:t> pour le </a:t>
            </a:r>
            <a:r>
              <a:rPr lang="en-US" sz="2800" dirty="0" err="1" smtClean="0"/>
              <a:t>traitement</a:t>
            </a:r>
            <a:r>
              <a:rPr lang="en-US" sz="2800" dirty="0" smtClean="0"/>
              <a:t> de la </a:t>
            </a:r>
            <a:r>
              <a:rPr lang="en-US" sz="2800" dirty="0" err="1" smtClean="0"/>
              <a:t>goutte</a:t>
            </a:r>
            <a:r>
              <a:rPr lang="en-US" sz="2800" dirty="0" smtClean="0"/>
              <a:t> </a:t>
            </a:r>
            <a:r>
              <a:rPr lang="en-US" sz="2800" dirty="0" err="1" smtClean="0"/>
              <a:t>aiguë</a:t>
            </a:r>
            <a:r>
              <a:rPr lang="en-US" sz="2800" dirty="0" smtClean="0"/>
              <a:t>,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particulier</a:t>
            </a:r>
            <a:r>
              <a:rPr lang="en-US" sz="2800" dirty="0" smtClean="0"/>
              <a:t> chez qui les AINS </a:t>
            </a:r>
            <a:r>
              <a:rPr lang="en-US" sz="2800" dirty="0" err="1" smtClean="0"/>
              <a:t>sont</a:t>
            </a:r>
            <a:r>
              <a:rPr lang="en-US" sz="2800" dirty="0" smtClean="0"/>
              <a:t> </a:t>
            </a:r>
            <a:r>
              <a:rPr lang="en-US" sz="2800" dirty="0" err="1" smtClean="0"/>
              <a:t>contre-indiqués</a:t>
            </a:r>
            <a:r>
              <a:rPr lang="en-US" sz="2800" dirty="0" smtClean="0"/>
              <a:t>. Le dosage optimal qui balance les </a:t>
            </a:r>
            <a:r>
              <a:rPr lang="en-US" sz="2800" dirty="0" err="1" smtClean="0"/>
              <a:t>bénéfices</a:t>
            </a:r>
            <a:r>
              <a:rPr lang="en-US" sz="2800" dirty="0" smtClean="0"/>
              <a:t> du </a:t>
            </a:r>
            <a:r>
              <a:rPr lang="en-US" sz="2800" dirty="0" err="1" smtClean="0"/>
              <a:t>traitement</a:t>
            </a:r>
            <a:r>
              <a:rPr lang="en-US" sz="2800" dirty="0" smtClean="0"/>
              <a:t> avec les </a:t>
            </a:r>
            <a:r>
              <a:rPr lang="en-US" sz="2800" dirty="0" err="1" smtClean="0"/>
              <a:t>effets</a:t>
            </a:r>
            <a:r>
              <a:rPr lang="en-US" sz="2800" dirty="0" smtClean="0"/>
              <a:t> </a:t>
            </a:r>
            <a:r>
              <a:rPr lang="en-US" sz="2800" dirty="0" err="1" smtClean="0"/>
              <a:t>indésirables</a:t>
            </a:r>
            <a:r>
              <a:rPr lang="en-US" sz="2800" dirty="0" smtClean="0"/>
              <a:t> </a:t>
            </a:r>
            <a:r>
              <a:rPr lang="en-US" sz="2800" dirty="0" err="1" smtClean="0"/>
              <a:t>potentiels</a:t>
            </a:r>
            <a:r>
              <a:rPr lang="en-US" sz="2800" dirty="0" smtClean="0"/>
              <a:t> </a:t>
            </a:r>
            <a:r>
              <a:rPr lang="en-US" sz="2800" dirty="0" err="1" smtClean="0"/>
              <a:t>restent</a:t>
            </a:r>
            <a:r>
              <a:rPr lang="en-US" sz="2800" dirty="0" smtClean="0"/>
              <a:t> encore à </a:t>
            </a:r>
            <a:r>
              <a:rPr lang="en-US" sz="2800" dirty="0" err="1" smtClean="0"/>
              <a:t>déterminer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le </a:t>
            </a:r>
            <a:r>
              <a:rPr lang="en-US" sz="2800" dirty="0" err="1" smtClean="0"/>
              <a:t>faible</a:t>
            </a:r>
            <a:r>
              <a:rPr lang="en-US" sz="2800" dirty="0" smtClean="0"/>
              <a:t> dosage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recommandé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#57 November 29, </a:t>
            </a:r>
            <a:r>
              <a:rPr lang="en-US" dirty="0" smtClean="0"/>
              <a:t>2011.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67" y="14111"/>
            <a:ext cx="9144000" cy="1325562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Une</a:t>
            </a:r>
            <a:r>
              <a:rPr lang="en-US" sz="3200" b="1" dirty="0" smtClean="0"/>
              <a:t> intervention </a:t>
            </a:r>
            <a:r>
              <a:rPr lang="en-US" sz="3200" b="1" dirty="0" err="1" smtClean="0"/>
              <a:t>brève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peut-elle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vraiment</a:t>
            </a:r>
            <a:r>
              <a:rPr lang="en-US" sz="3200" b="1" dirty="0" smtClean="0"/>
              <a:t> changer la </a:t>
            </a:r>
            <a:r>
              <a:rPr lang="en-US" sz="3200" b="1" dirty="0" err="1" smtClean="0"/>
              <a:t>consommation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d’alcool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err="1" smtClean="0"/>
              <a:t>Preuve</a:t>
            </a:r>
            <a:r>
              <a:rPr lang="en-US" sz="2600" dirty="0" smtClean="0"/>
              <a:t>: 2 revues </a:t>
            </a:r>
            <a:r>
              <a:rPr lang="en-US" sz="2600" dirty="0" err="1" smtClean="0"/>
              <a:t>systémiques</a:t>
            </a:r>
            <a:r>
              <a:rPr lang="en-US" sz="2600" dirty="0" smtClean="0"/>
              <a:t> (23 </a:t>
            </a:r>
            <a:r>
              <a:rPr lang="en-US" sz="2600" dirty="0"/>
              <a:t>&amp;</a:t>
            </a:r>
            <a:r>
              <a:rPr lang="en-US" sz="2600" dirty="0" smtClean="0"/>
              <a:t> 22 ERC) </a:t>
            </a:r>
            <a:r>
              <a:rPr lang="en-US" sz="2600" dirty="0" err="1" smtClean="0"/>
              <a:t>d’intervention</a:t>
            </a:r>
            <a:r>
              <a:rPr lang="en-US" sz="2600" dirty="0" smtClean="0"/>
              <a:t> </a:t>
            </a:r>
            <a:r>
              <a:rPr lang="en-US" sz="2600" dirty="0" err="1" smtClean="0"/>
              <a:t>brève</a:t>
            </a:r>
            <a:r>
              <a:rPr lang="en-US" sz="2600" dirty="0" smtClean="0"/>
              <a:t> chez les </a:t>
            </a:r>
            <a:r>
              <a:rPr lang="en-US" sz="2600" dirty="0" err="1" smtClean="0"/>
              <a:t>adultes</a:t>
            </a:r>
            <a:r>
              <a:rPr lang="en-US" sz="2600" dirty="0" smtClean="0"/>
              <a:t> (vs </a:t>
            </a:r>
            <a:r>
              <a:rPr lang="en-US" sz="2600" dirty="0" err="1" smtClean="0"/>
              <a:t>contrôle</a:t>
            </a:r>
            <a:r>
              <a:rPr lang="en-US" sz="2600" dirty="0" smtClean="0"/>
              <a:t>): </a:t>
            </a:r>
            <a:r>
              <a:rPr lang="en-US" sz="2600" dirty="0" err="1" smtClean="0"/>
              <a:t>l’alcool</a:t>
            </a:r>
            <a:r>
              <a:rPr lang="en-US" sz="2600" dirty="0" smtClean="0"/>
              <a:t> a </a:t>
            </a:r>
            <a:r>
              <a:rPr lang="en-US" sz="2600" dirty="0" err="1" smtClean="0"/>
              <a:t>diminué</a:t>
            </a:r>
            <a:r>
              <a:rPr lang="en-US" sz="2600" dirty="0" smtClean="0"/>
              <a:t> de 2.7-3.6 </a:t>
            </a:r>
            <a:r>
              <a:rPr lang="en-US" sz="2600" dirty="0" err="1" smtClean="0"/>
              <a:t>consommations</a:t>
            </a:r>
            <a:r>
              <a:rPr lang="en-US" sz="2600" dirty="0" smtClean="0"/>
              <a:t> x 12 </a:t>
            </a:r>
            <a:r>
              <a:rPr lang="en-US" sz="2600" dirty="0" err="1" smtClean="0"/>
              <a:t>mois</a:t>
            </a:r>
            <a:r>
              <a:rPr lang="en-US" sz="2600" dirty="0" smtClean="0"/>
              <a:t>.</a:t>
            </a:r>
            <a:endParaRPr lang="en-US" sz="2600" dirty="0"/>
          </a:p>
          <a:p>
            <a:pPr lvl="1"/>
            <a:r>
              <a:rPr lang="en-US" sz="2200" dirty="0" err="1" smtClean="0"/>
              <a:t>Réduire</a:t>
            </a:r>
            <a:r>
              <a:rPr lang="en-US" sz="2200" dirty="0" smtClean="0"/>
              <a:t> la </a:t>
            </a:r>
            <a:r>
              <a:rPr lang="en-US" sz="2200" dirty="0" err="1" smtClean="0"/>
              <a:t>consommation</a:t>
            </a:r>
            <a:r>
              <a:rPr lang="en-US" sz="2200" dirty="0" smtClean="0"/>
              <a:t> </a:t>
            </a:r>
            <a:r>
              <a:rPr lang="en-US" sz="2200" dirty="0" err="1" smtClean="0"/>
              <a:t>d’alcool</a:t>
            </a:r>
            <a:r>
              <a:rPr lang="en-US" sz="2200" dirty="0" smtClean="0"/>
              <a:t> aux </a:t>
            </a:r>
            <a:r>
              <a:rPr lang="en-US" sz="2200" dirty="0" err="1" smtClean="0"/>
              <a:t>limites</a:t>
            </a:r>
            <a:r>
              <a:rPr lang="en-US" sz="2200" dirty="0" smtClean="0"/>
              <a:t> </a:t>
            </a:r>
            <a:r>
              <a:rPr lang="en-US" sz="2200" dirty="0" err="1" smtClean="0"/>
              <a:t>recommandées</a:t>
            </a:r>
            <a:r>
              <a:rPr lang="en-US" sz="2200" dirty="0" smtClean="0"/>
              <a:t>, NST 10 x 12 </a:t>
            </a:r>
            <a:r>
              <a:rPr lang="en-US" sz="2200" dirty="0" err="1" smtClean="0"/>
              <a:t>mois</a:t>
            </a:r>
            <a:endParaRPr lang="en-US" sz="2200" dirty="0" smtClean="0"/>
          </a:p>
          <a:p>
            <a:pPr lvl="1"/>
            <a:r>
              <a:rPr lang="en-US" sz="2200" dirty="0" err="1" smtClean="0"/>
              <a:t>Aucune</a:t>
            </a:r>
            <a:r>
              <a:rPr lang="en-US" sz="2200" dirty="0" smtClean="0"/>
              <a:t> </a:t>
            </a:r>
            <a:r>
              <a:rPr lang="en-US" sz="2200" dirty="0" err="1" smtClean="0"/>
              <a:t>différence</a:t>
            </a:r>
            <a:r>
              <a:rPr lang="en-US" sz="2200" dirty="0" smtClean="0"/>
              <a:t> </a:t>
            </a:r>
            <a:r>
              <a:rPr lang="en-US" sz="2200" dirty="0" err="1" smtClean="0"/>
              <a:t>dans</a:t>
            </a:r>
            <a:r>
              <a:rPr lang="en-US" sz="2200" dirty="0" smtClean="0"/>
              <a:t> la </a:t>
            </a:r>
            <a:r>
              <a:rPr lang="en-US" sz="2200" dirty="0" err="1" smtClean="0"/>
              <a:t>mortalité</a:t>
            </a:r>
            <a:r>
              <a:rPr lang="en-US" sz="2200" dirty="0" smtClean="0"/>
              <a:t>, la </a:t>
            </a:r>
            <a:r>
              <a:rPr lang="en-US" sz="2200" dirty="0" err="1" smtClean="0"/>
              <a:t>qualité</a:t>
            </a:r>
            <a:r>
              <a:rPr lang="en-US" sz="2200" dirty="0" smtClean="0"/>
              <a:t> de vie, les accidents, les </a:t>
            </a:r>
            <a:r>
              <a:rPr lang="en-US" sz="2200" dirty="0" err="1" smtClean="0"/>
              <a:t>blessures</a:t>
            </a:r>
            <a:r>
              <a:rPr lang="en-US" sz="2200" dirty="0" smtClean="0"/>
              <a:t>, le </a:t>
            </a:r>
            <a:r>
              <a:rPr lang="en-US" sz="2200" dirty="0" err="1" smtClean="0"/>
              <a:t>foie</a:t>
            </a:r>
            <a:r>
              <a:rPr lang="en-US" sz="2200" dirty="0" smtClean="0"/>
              <a:t>, </a:t>
            </a:r>
            <a:r>
              <a:rPr lang="en-US" sz="2200" dirty="0" err="1" smtClean="0"/>
              <a:t>l’utilisation</a:t>
            </a:r>
            <a:r>
              <a:rPr lang="en-US" sz="2200" dirty="0" smtClean="0"/>
              <a:t> du </a:t>
            </a:r>
            <a:r>
              <a:rPr lang="en-US" sz="2200" dirty="0" err="1" smtClean="0"/>
              <a:t>système</a:t>
            </a:r>
            <a:r>
              <a:rPr lang="en-US" sz="2200" dirty="0" smtClean="0"/>
              <a:t> de santé, etc.</a:t>
            </a:r>
          </a:p>
          <a:p>
            <a:pPr lvl="1"/>
            <a:r>
              <a:rPr lang="en-US" sz="2200" dirty="0" smtClean="0"/>
              <a:t>Sans </a:t>
            </a:r>
            <a:r>
              <a:rPr lang="en-US" sz="2200" dirty="0" err="1" smtClean="0"/>
              <a:t>dépistage</a:t>
            </a:r>
            <a:r>
              <a:rPr lang="en-US" sz="2200" dirty="0" smtClean="0"/>
              <a:t>: 15 </a:t>
            </a:r>
            <a:r>
              <a:rPr lang="en-US" sz="2200" dirty="0" err="1" smtClean="0"/>
              <a:t>mins</a:t>
            </a:r>
            <a:r>
              <a:rPr lang="en-US" sz="2200" dirty="0" smtClean="0"/>
              <a:t> </a:t>
            </a:r>
            <a:r>
              <a:rPr lang="en-US" sz="2200" dirty="0" err="1" smtClean="0"/>
              <a:t>chacun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~40 </a:t>
            </a:r>
            <a:r>
              <a:rPr lang="en-US" sz="2200" dirty="0" err="1" smtClean="0"/>
              <a:t>hrs</a:t>
            </a:r>
            <a:r>
              <a:rPr lang="en-US" sz="2200" dirty="0" smtClean="0"/>
              <a:t>/</a:t>
            </a:r>
            <a:r>
              <a:rPr lang="en-US" sz="2200" dirty="0" err="1" smtClean="0"/>
              <a:t>année</a:t>
            </a:r>
            <a:r>
              <a:rPr lang="en-US" sz="2200" dirty="0" smtClean="0"/>
              <a:t> (</a:t>
            </a:r>
            <a:r>
              <a:rPr lang="en-US" sz="2200" dirty="0" err="1" smtClean="0"/>
              <a:t>si</a:t>
            </a:r>
            <a:r>
              <a:rPr lang="en-US" sz="2200" dirty="0" smtClean="0"/>
              <a:t> 15% </a:t>
            </a:r>
            <a:r>
              <a:rPr lang="en-US" sz="2200" dirty="0" err="1" smtClean="0"/>
              <a:t>sont</a:t>
            </a:r>
            <a:r>
              <a:rPr lang="en-US" sz="2200" dirty="0" smtClean="0"/>
              <a:t> des </a:t>
            </a:r>
            <a:r>
              <a:rPr lang="en-US" sz="2200" dirty="0" err="1" smtClean="0"/>
              <a:t>buveurs</a:t>
            </a:r>
            <a:r>
              <a:rPr lang="en-US" sz="2200" dirty="0" smtClean="0"/>
              <a:t> </a:t>
            </a:r>
            <a:r>
              <a:rPr lang="en-US" sz="2200" dirty="0" err="1" smtClean="0"/>
              <a:t>excessifs</a:t>
            </a:r>
            <a:r>
              <a:rPr lang="en-US" sz="2200" dirty="0" smtClean="0"/>
              <a:t>)</a:t>
            </a:r>
          </a:p>
          <a:p>
            <a:pPr lvl="2"/>
            <a:r>
              <a:rPr lang="en-US" sz="1800" dirty="0" smtClean="0"/>
              <a:t>Si </a:t>
            </a:r>
            <a:r>
              <a:rPr lang="en-US" sz="1800" dirty="0" err="1" smtClean="0"/>
              <a:t>dépistage</a:t>
            </a:r>
            <a:r>
              <a:rPr lang="en-US" sz="1800" dirty="0" smtClean="0"/>
              <a:t> : beaucoup plus de temps </a:t>
            </a:r>
            <a:r>
              <a:rPr lang="en-US" sz="1800" dirty="0" err="1" smtClean="0"/>
              <a:t>pourrait</a:t>
            </a:r>
            <a:r>
              <a:rPr lang="en-US" sz="1800" dirty="0" smtClean="0"/>
              <a:t> </a:t>
            </a:r>
            <a:r>
              <a:rPr lang="en-US" sz="1800" dirty="0" err="1" smtClean="0"/>
              <a:t>être</a:t>
            </a:r>
            <a:r>
              <a:rPr lang="en-US" sz="1800" dirty="0" smtClean="0"/>
              <a:t> </a:t>
            </a:r>
            <a:r>
              <a:rPr lang="en-US" sz="1800" dirty="0" err="1" smtClean="0"/>
              <a:t>requis</a:t>
            </a:r>
            <a:r>
              <a:rPr lang="en-US" sz="1800" dirty="0" smtClean="0"/>
              <a:t>.</a:t>
            </a:r>
          </a:p>
          <a:p>
            <a:r>
              <a:rPr lang="en-US" sz="2600" dirty="0" smtClean="0"/>
              <a:t>ERC </a:t>
            </a:r>
            <a:r>
              <a:rPr lang="en-US" sz="2600" dirty="0" err="1" smtClean="0"/>
              <a:t>n’est</a:t>
            </a:r>
            <a:r>
              <a:rPr lang="en-US" sz="2600" dirty="0" smtClean="0"/>
              <a:t> pas </a:t>
            </a:r>
            <a:r>
              <a:rPr lang="en-US" sz="2600" dirty="0" err="1" smtClean="0"/>
              <a:t>dans</a:t>
            </a:r>
            <a:r>
              <a:rPr lang="en-US" sz="2600" dirty="0" smtClean="0"/>
              <a:t> les revues </a:t>
            </a:r>
            <a:r>
              <a:rPr lang="en-US" sz="2600" dirty="0" err="1" smtClean="0"/>
              <a:t>systémiques</a:t>
            </a:r>
            <a:r>
              <a:rPr lang="en-US" sz="2600" dirty="0" smtClean="0"/>
              <a:t> ci-</a:t>
            </a:r>
            <a:r>
              <a:rPr lang="en-US" sz="2600" dirty="0" err="1" smtClean="0"/>
              <a:t>dessus</a:t>
            </a:r>
            <a:r>
              <a:rPr lang="en-US" sz="2600" dirty="0" smtClean="0"/>
              <a:t>: 3562 patients, </a:t>
            </a:r>
          </a:p>
          <a:p>
            <a:pPr lvl="1"/>
            <a:r>
              <a:rPr lang="en-US" sz="2200" dirty="0" smtClean="0"/>
              <a:t>3 interventions : brochures </a:t>
            </a:r>
            <a:r>
              <a:rPr lang="en-US" sz="2200" dirty="0" err="1" smtClean="0"/>
              <a:t>ou</a:t>
            </a:r>
            <a:r>
              <a:rPr lang="en-US" sz="2200" dirty="0" smtClean="0"/>
              <a:t> “counseling” de 5 </a:t>
            </a:r>
            <a:r>
              <a:rPr lang="en-US" sz="2200" dirty="0" err="1" smtClean="0"/>
              <a:t>ou</a:t>
            </a:r>
            <a:r>
              <a:rPr lang="en-US" sz="2200" dirty="0" smtClean="0"/>
              <a:t> 20 minutes : </a:t>
            </a:r>
            <a:r>
              <a:rPr lang="en-US" sz="2200" dirty="0" err="1" smtClean="0"/>
              <a:t>aucune</a:t>
            </a:r>
            <a:r>
              <a:rPr lang="en-US" sz="2200" dirty="0" smtClean="0"/>
              <a:t> </a:t>
            </a:r>
            <a:r>
              <a:rPr lang="en-US" sz="2200" dirty="0" err="1" smtClean="0"/>
              <a:t>différence</a:t>
            </a:r>
            <a:endParaRPr lang="en-US" sz="2200" dirty="0" smtClean="0"/>
          </a:p>
          <a:p>
            <a:r>
              <a:rPr lang="en-US" sz="2600" b="1" dirty="0" err="1" smtClean="0"/>
              <a:t>En</a:t>
            </a:r>
            <a:r>
              <a:rPr lang="en-US" sz="2600" b="1" dirty="0" smtClean="0"/>
              <a:t> bout de </a:t>
            </a:r>
            <a:r>
              <a:rPr lang="en-US" sz="2600" b="1" dirty="0" err="1" smtClean="0"/>
              <a:t>ligne</a:t>
            </a:r>
            <a:r>
              <a:rPr lang="en-US" sz="2600" b="1" dirty="0" smtClean="0"/>
              <a:t>: </a:t>
            </a:r>
            <a:r>
              <a:rPr lang="en-US" sz="2600" dirty="0" err="1" smtClean="0"/>
              <a:t>une</a:t>
            </a:r>
            <a:r>
              <a:rPr lang="en-US" sz="2600" dirty="0" smtClean="0"/>
              <a:t> intervention </a:t>
            </a:r>
            <a:r>
              <a:rPr lang="en-US" sz="2600" dirty="0" err="1" smtClean="0"/>
              <a:t>brève</a:t>
            </a:r>
            <a:r>
              <a:rPr lang="en-US" sz="2600" dirty="0" smtClean="0"/>
              <a:t> </a:t>
            </a:r>
            <a:r>
              <a:rPr lang="en-US" sz="2600" dirty="0" err="1" smtClean="0"/>
              <a:t>réduit</a:t>
            </a:r>
            <a:r>
              <a:rPr lang="en-US" sz="2600" dirty="0" smtClean="0"/>
              <a:t> la </a:t>
            </a:r>
            <a:r>
              <a:rPr lang="en-US" sz="2600" dirty="0" err="1" smtClean="0"/>
              <a:t>consommation</a:t>
            </a:r>
            <a:r>
              <a:rPr lang="en-US" sz="2600" dirty="0" smtClean="0"/>
              <a:t> à des </a:t>
            </a:r>
            <a:r>
              <a:rPr lang="en-US" sz="2600" dirty="0" err="1" smtClean="0"/>
              <a:t>niveaux</a:t>
            </a:r>
            <a:r>
              <a:rPr lang="en-US" sz="2600" dirty="0" smtClean="0"/>
              <a:t> de </a:t>
            </a:r>
            <a:r>
              <a:rPr lang="en-US" sz="2600" dirty="0" err="1" smtClean="0"/>
              <a:t>risques</a:t>
            </a:r>
            <a:r>
              <a:rPr lang="en-US" sz="2600" dirty="0" smtClean="0"/>
              <a:t> </a:t>
            </a:r>
            <a:r>
              <a:rPr lang="en-US" sz="2600" dirty="0" err="1" smtClean="0"/>
              <a:t>inférieurs</a:t>
            </a:r>
            <a:r>
              <a:rPr lang="en-US" sz="2600" dirty="0"/>
              <a:t> </a:t>
            </a:r>
            <a:r>
              <a:rPr lang="en-US" sz="2600" dirty="0" smtClean="0"/>
              <a:t>x 12 </a:t>
            </a:r>
            <a:r>
              <a:rPr lang="en-US" sz="2600" dirty="0" err="1" smtClean="0"/>
              <a:t>mois</a:t>
            </a:r>
            <a:r>
              <a:rPr lang="en-US" sz="2600" dirty="0" smtClean="0"/>
              <a:t> pour 1 </a:t>
            </a:r>
            <a:r>
              <a:rPr lang="en-US" sz="2600" dirty="0" err="1" smtClean="0"/>
              <a:t>ou</a:t>
            </a:r>
            <a:r>
              <a:rPr lang="en-US" sz="2600" dirty="0" smtClean="0"/>
              <a:t> 10 </a:t>
            </a:r>
            <a:r>
              <a:rPr lang="en-US" sz="2600" dirty="0" err="1" smtClean="0"/>
              <a:t>adultes</a:t>
            </a:r>
            <a:r>
              <a:rPr lang="en-US" sz="2600" dirty="0" smtClean="0"/>
              <a:t> avec </a:t>
            </a:r>
            <a:r>
              <a:rPr lang="en-US" sz="2600" dirty="0" err="1" smtClean="0"/>
              <a:t>une</a:t>
            </a:r>
            <a:r>
              <a:rPr lang="en-US" sz="2600" dirty="0" smtClean="0"/>
              <a:t> </a:t>
            </a:r>
            <a:r>
              <a:rPr lang="en-US" sz="2600" dirty="0" err="1" smtClean="0"/>
              <a:t>consommation</a:t>
            </a:r>
            <a:r>
              <a:rPr lang="en-US" sz="2600" dirty="0" smtClean="0"/>
              <a:t> </a:t>
            </a:r>
            <a:r>
              <a:rPr lang="en-US" sz="2600" dirty="0" err="1" smtClean="0"/>
              <a:t>d’alcool</a:t>
            </a:r>
            <a:r>
              <a:rPr lang="en-US" sz="2600" dirty="0" smtClean="0"/>
              <a:t> excessive. Il </a:t>
            </a:r>
            <a:r>
              <a:rPr lang="en-US" sz="2600" dirty="0" err="1" smtClean="0"/>
              <a:t>n’y</a:t>
            </a:r>
            <a:r>
              <a:rPr lang="en-US" sz="2600" dirty="0" smtClean="0"/>
              <a:t> a </a:t>
            </a:r>
            <a:r>
              <a:rPr lang="en-US" sz="2600" dirty="0" err="1" smtClean="0"/>
              <a:t>aucune</a:t>
            </a:r>
            <a:r>
              <a:rPr lang="en-US" sz="2600" dirty="0" smtClean="0"/>
              <a:t> </a:t>
            </a:r>
            <a:r>
              <a:rPr lang="en-US" sz="2600" dirty="0" err="1" smtClean="0"/>
              <a:t>preuve</a:t>
            </a:r>
            <a:r>
              <a:rPr lang="en-US" sz="2600" dirty="0" smtClean="0"/>
              <a:t> </a:t>
            </a:r>
            <a:r>
              <a:rPr lang="en-US" sz="2600" dirty="0" err="1" smtClean="0"/>
              <a:t>d’amélioration</a:t>
            </a:r>
            <a:r>
              <a:rPr lang="en-US" sz="2600" dirty="0" smtClean="0"/>
              <a:t> </a:t>
            </a:r>
            <a:r>
              <a:rPr lang="en-US" sz="2600" dirty="0" err="1" smtClean="0"/>
              <a:t>liée</a:t>
            </a:r>
            <a:r>
              <a:rPr lang="en-US" sz="2600" dirty="0" smtClean="0"/>
              <a:t> à la </a:t>
            </a:r>
            <a:r>
              <a:rPr lang="en-US" sz="2600" dirty="0" err="1" smtClean="0"/>
              <a:t>morbidité</a:t>
            </a:r>
            <a:r>
              <a:rPr lang="en-US" sz="2600" dirty="0" smtClean="0"/>
              <a:t> </a:t>
            </a:r>
            <a:r>
              <a:rPr lang="en-US" sz="2600" dirty="0" err="1" smtClean="0"/>
              <a:t>reliée</a:t>
            </a:r>
            <a:r>
              <a:rPr lang="en-US" sz="2600" dirty="0" smtClean="0"/>
              <a:t> à </a:t>
            </a:r>
            <a:r>
              <a:rPr lang="en-US" sz="2600" dirty="0" err="1" smtClean="0"/>
              <a:t>l’alcool</a:t>
            </a:r>
            <a:r>
              <a:rPr lang="en-US" sz="2600" dirty="0" smtClean="0"/>
              <a:t> </a:t>
            </a:r>
            <a:r>
              <a:rPr lang="en-US" sz="2600" dirty="0" err="1" smtClean="0"/>
              <a:t>ou</a:t>
            </a:r>
            <a:r>
              <a:rPr lang="en-US" sz="2600" dirty="0" smtClean="0"/>
              <a:t> la </a:t>
            </a:r>
            <a:r>
              <a:rPr lang="en-US" sz="2600" dirty="0" err="1" smtClean="0"/>
              <a:t>mortalité</a:t>
            </a:r>
            <a:r>
              <a:rPr lang="en-US" sz="2600" dirty="0" smtClean="0"/>
              <a:t>. </a:t>
            </a:r>
            <a:r>
              <a:rPr lang="en-US" sz="2600" dirty="0" err="1" smtClean="0"/>
              <a:t>Cela</a:t>
            </a:r>
            <a:r>
              <a:rPr lang="en-US" sz="2600" dirty="0" smtClean="0"/>
              <a:t> </a:t>
            </a:r>
            <a:r>
              <a:rPr lang="en-US" sz="2600" dirty="0" err="1" smtClean="0"/>
              <a:t>pourrait</a:t>
            </a:r>
            <a:r>
              <a:rPr lang="en-US" sz="2600" dirty="0" smtClean="0"/>
              <a:t> </a:t>
            </a:r>
            <a:r>
              <a:rPr lang="en-US" sz="2600" dirty="0" err="1" smtClean="0"/>
              <a:t>prendre</a:t>
            </a:r>
            <a:r>
              <a:rPr lang="en-US" sz="2600" dirty="0" smtClean="0"/>
              <a:t> </a:t>
            </a:r>
            <a:r>
              <a:rPr lang="en-US" sz="2600" dirty="0" err="1" smtClean="0"/>
              <a:t>jusqu’à</a:t>
            </a:r>
            <a:r>
              <a:rPr lang="en-US" sz="2600" dirty="0" smtClean="0"/>
              <a:t> ~40 </a:t>
            </a:r>
            <a:r>
              <a:rPr lang="en-US" sz="2600" dirty="0" err="1" smtClean="0"/>
              <a:t>heures</a:t>
            </a:r>
            <a:r>
              <a:rPr lang="en-US" sz="2600" dirty="0" smtClean="0"/>
              <a:t> par an pour </a:t>
            </a:r>
            <a:r>
              <a:rPr lang="en-US" sz="2600" dirty="0" err="1" smtClean="0"/>
              <a:t>une</a:t>
            </a:r>
            <a:r>
              <a:rPr lang="en-US" sz="2600" dirty="0" smtClean="0"/>
              <a:t> </a:t>
            </a:r>
            <a:r>
              <a:rPr lang="en-US" sz="2600" dirty="0" err="1" smtClean="0"/>
              <a:t>pratique</a:t>
            </a:r>
            <a:r>
              <a:rPr lang="en-US" sz="2600" dirty="0" smtClean="0"/>
              <a:t> de </a:t>
            </a:r>
            <a:r>
              <a:rPr lang="en-US" sz="2600" dirty="0" err="1" smtClean="0"/>
              <a:t>taille</a:t>
            </a:r>
            <a:r>
              <a:rPr lang="en-US" sz="2600" dirty="0" smtClean="0"/>
              <a:t> </a:t>
            </a:r>
            <a:r>
              <a:rPr lang="en-US" sz="2600" dirty="0" err="1" smtClean="0"/>
              <a:t>moyenne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Salvalaggio</a:t>
            </a:r>
            <a:r>
              <a:rPr lang="en-US" dirty="0" smtClean="0"/>
              <a:t> &amp; Korownyk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0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Quel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est</a:t>
            </a:r>
            <a:r>
              <a:rPr lang="en-US" sz="3600" b="1" dirty="0" smtClean="0"/>
              <a:t> le régime optimal pour </a:t>
            </a:r>
            <a:r>
              <a:rPr lang="en-US" sz="3600" b="1" dirty="0" err="1" smtClean="0"/>
              <a:t>amorcer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l’insuline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dans</a:t>
            </a:r>
            <a:r>
              <a:rPr lang="en-US" sz="3600" b="1" dirty="0" smtClean="0"/>
              <a:t> le </a:t>
            </a:r>
            <a:r>
              <a:rPr lang="en-US" sz="3600" b="1" dirty="0" err="1" smtClean="0"/>
              <a:t>diabète</a:t>
            </a:r>
            <a:r>
              <a:rPr lang="en-US" sz="3600" b="1" dirty="0" smtClean="0"/>
              <a:t> type 2?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Preuve</a:t>
            </a:r>
            <a:r>
              <a:rPr lang="en-US" dirty="0" smtClean="0"/>
              <a:t>: </a:t>
            </a:r>
            <a:r>
              <a:rPr lang="en-US" dirty="0"/>
              <a:t>4 </a:t>
            </a:r>
            <a:r>
              <a:rPr lang="en-US" dirty="0" smtClean="0"/>
              <a:t>ERC (</a:t>
            </a:r>
            <a:r>
              <a:rPr lang="en-US" dirty="0" err="1" smtClean="0"/>
              <a:t>principalement</a:t>
            </a:r>
            <a:r>
              <a:rPr lang="en-US" dirty="0" smtClean="0"/>
              <a:t> 1 patient </a:t>
            </a:r>
            <a:r>
              <a:rPr lang="en-US" dirty="0" err="1" smtClean="0"/>
              <a:t>sur</a:t>
            </a:r>
            <a:r>
              <a:rPr lang="en-US" dirty="0" smtClean="0"/>
              <a:t> 708 x </a:t>
            </a:r>
            <a:r>
              <a:rPr lang="en-US" dirty="0"/>
              <a:t>3 </a:t>
            </a:r>
            <a:r>
              <a:rPr lang="en-US" dirty="0" err="1" smtClean="0"/>
              <a:t>ans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/>
              <a:t>A1C </a:t>
            </a:r>
            <a:r>
              <a:rPr lang="en-US" dirty="0" err="1" smtClean="0"/>
              <a:t>similaire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basale</a:t>
            </a:r>
            <a:r>
              <a:rPr lang="en-US" dirty="0" smtClean="0"/>
              <a:t> à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d’hypoglycémie</a:t>
            </a:r>
            <a:r>
              <a:rPr lang="en-US" dirty="0" smtClean="0"/>
              <a:t> et de gain de </a:t>
            </a:r>
            <a:r>
              <a:rPr lang="en-US" dirty="0" err="1" smtClean="0"/>
              <a:t>poids</a:t>
            </a:r>
            <a:endParaRPr lang="en-US" dirty="0"/>
          </a:p>
          <a:p>
            <a:pPr lvl="1"/>
            <a:r>
              <a:rPr lang="en-US" dirty="0" smtClean="0"/>
              <a:t>Les </a:t>
            </a:r>
            <a:r>
              <a:rPr lang="en-US" dirty="0" err="1" smtClean="0"/>
              <a:t>médecins</a:t>
            </a:r>
            <a:r>
              <a:rPr lang="en-US" dirty="0" smtClean="0"/>
              <a:t> de </a:t>
            </a:r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tout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efficaces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l’A1c.</a:t>
            </a:r>
            <a:endParaRPr lang="en-US" dirty="0"/>
          </a:p>
          <a:p>
            <a:pPr lvl="1"/>
            <a:r>
              <a:rPr lang="en-US" dirty="0" smtClean="0"/>
              <a:t>NPH basal, 10 </a:t>
            </a:r>
            <a:r>
              <a:rPr lang="en-US" dirty="0" err="1" smtClean="0"/>
              <a:t>unités</a:t>
            </a:r>
            <a:r>
              <a:rPr lang="en-US" dirty="0" smtClean="0"/>
              <a:t> q. </a:t>
            </a:r>
            <a:r>
              <a:rPr lang="en-US" dirty="0" err="1" smtClean="0"/>
              <a:t>hs</a:t>
            </a:r>
            <a:r>
              <a:rPr lang="en-US" dirty="0" smtClean="0"/>
              <a:t>., </a:t>
            </a:r>
            <a:r>
              <a:rPr lang="en-US" dirty="0" err="1" smtClean="0"/>
              <a:t>ajouter</a:t>
            </a:r>
            <a:r>
              <a:rPr lang="en-US" dirty="0" smtClean="0"/>
              <a:t> 1 </a:t>
            </a:r>
            <a:r>
              <a:rPr lang="en-US" dirty="0" err="1" smtClean="0"/>
              <a:t>unité</a:t>
            </a:r>
            <a:r>
              <a:rPr lang="en-US" dirty="0" smtClean="0"/>
              <a:t> q. </a:t>
            </a:r>
            <a:r>
              <a:rPr lang="en-US" dirty="0" err="1" smtClean="0"/>
              <a:t>hs</a:t>
            </a:r>
            <a:r>
              <a:rPr lang="en-US" dirty="0" smtClean="0"/>
              <a:t>. </a:t>
            </a:r>
            <a:r>
              <a:rPr lang="en-US" dirty="0" err="1" smtClean="0"/>
              <a:t>Jusqu’à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glycémies</a:t>
            </a:r>
            <a:r>
              <a:rPr lang="en-US" dirty="0" smtClean="0"/>
              <a:t> à </a:t>
            </a:r>
            <a:r>
              <a:rPr lang="en-US" dirty="0" err="1" smtClean="0"/>
              <a:t>jeun</a:t>
            </a:r>
            <a:r>
              <a:rPr lang="en-US" dirty="0" smtClean="0"/>
              <a:t> </a:t>
            </a:r>
            <a:r>
              <a:rPr lang="en-US" dirty="0" err="1" smtClean="0"/>
              <a:t>soient</a:t>
            </a:r>
            <a:r>
              <a:rPr lang="en-US" dirty="0" smtClean="0"/>
              <a:t> entre 4 et 7.</a:t>
            </a:r>
            <a:endParaRPr lang="en-US" dirty="0"/>
          </a:p>
          <a:p>
            <a:r>
              <a:rPr lang="en-US" b="1" dirty="0" err="1" smtClean="0"/>
              <a:t>En</a:t>
            </a:r>
            <a:r>
              <a:rPr lang="en-US" b="1" dirty="0" smtClean="0"/>
              <a:t> bout de </a:t>
            </a:r>
            <a:r>
              <a:rPr lang="en-US" b="1" dirty="0" err="1" smtClean="0"/>
              <a:t>ligne</a:t>
            </a:r>
            <a:r>
              <a:rPr lang="en-US" dirty="0" smtClean="0"/>
              <a:t>: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diabète</a:t>
            </a:r>
            <a:r>
              <a:rPr lang="en-US" dirty="0" smtClean="0"/>
              <a:t> type 2 mal </a:t>
            </a:r>
            <a:r>
              <a:rPr lang="en-US" dirty="0" err="1" smtClean="0"/>
              <a:t>contrôlé</a:t>
            </a:r>
            <a:r>
              <a:rPr lang="en-US" dirty="0" smtClean="0"/>
              <a:t> avec des agents </a:t>
            </a:r>
            <a:r>
              <a:rPr lang="en-US" dirty="0" err="1" smtClean="0"/>
              <a:t>oraux</a:t>
            </a:r>
            <a:r>
              <a:rPr lang="en-US" dirty="0" smtClean="0"/>
              <a:t>, </a:t>
            </a:r>
            <a:r>
              <a:rPr lang="en-US" dirty="0" err="1" smtClean="0"/>
              <a:t>initier</a:t>
            </a:r>
            <a:r>
              <a:rPr lang="en-US" dirty="0" smtClean="0"/>
              <a:t> </a:t>
            </a:r>
            <a:r>
              <a:rPr lang="en-US" dirty="0" err="1" smtClean="0"/>
              <a:t>l’insuline</a:t>
            </a:r>
            <a:r>
              <a:rPr lang="en-US" dirty="0" smtClean="0"/>
              <a:t> </a:t>
            </a:r>
            <a:r>
              <a:rPr lang="en-US" dirty="0" err="1" smtClean="0"/>
              <a:t>basale</a:t>
            </a:r>
            <a:r>
              <a:rPr lang="en-US" dirty="0" smtClean="0"/>
              <a:t> se </a:t>
            </a:r>
            <a:r>
              <a:rPr lang="en-US" dirty="0" err="1" smtClean="0"/>
              <a:t>résulte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HbA1c </a:t>
            </a:r>
            <a:r>
              <a:rPr lang="en-US" dirty="0" err="1" smtClean="0"/>
              <a:t>similaire</a:t>
            </a:r>
            <a:r>
              <a:rPr lang="en-US" dirty="0" smtClean="0"/>
              <a:t> </a:t>
            </a:r>
            <a:r>
              <a:rPr lang="en-US" dirty="0" err="1" smtClean="0"/>
              <a:t>comparativement</a:t>
            </a:r>
            <a:r>
              <a:rPr lang="en-US" dirty="0" smtClean="0"/>
              <a:t> à </a:t>
            </a:r>
            <a:r>
              <a:rPr lang="en-US" dirty="0" err="1" smtClean="0"/>
              <a:t>l’insuline</a:t>
            </a:r>
            <a:r>
              <a:rPr lang="en-US" dirty="0" smtClean="0"/>
              <a:t> </a:t>
            </a:r>
            <a:r>
              <a:rPr lang="en-US" dirty="0" err="1" smtClean="0"/>
              <a:t>prandiale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biphasique</a:t>
            </a:r>
            <a:r>
              <a:rPr lang="en-US" dirty="0" smtClean="0"/>
              <a:t> et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entrainer</a:t>
            </a:r>
            <a:r>
              <a:rPr lang="en-US" dirty="0" smtClean="0"/>
              <a:t> un gain de </a:t>
            </a:r>
            <a:r>
              <a:rPr lang="en-US" dirty="0" err="1" smtClean="0"/>
              <a:t>poids</a:t>
            </a:r>
            <a:r>
              <a:rPr lang="en-US" dirty="0" smtClean="0"/>
              <a:t> </a:t>
            </a:r>
            <a:r>
              <a:rPr lang="en-US" dirty="0" err="1" smtClean="0"/>
              <a:t>inférieur</a:t>
            </a:r>
            <a:r>
              <a:rPr lang="en-US" dirty="0" smtClean="0"/>
              <a:t> et de </a:t>
            </a:r>
            <a:r>
              <a:rPr lang="en-US" dirty="0" err="1" smtClean="0"/>
              <a:t>l’hypoglycémie</a:t>
            </a:r>
            <a:r>
              <a:rPr lang="en-US" dirty="0" smtClean="0"/>
              <a:t> – Les </a:t>
            </a:r>
            <a:r>
              <a:rPr lang="en-US" dirty="0" err="1" smtClean="0"/>
              <a:t>médecins</a:t>
            </a:r>
            <a:r>
              <a:rPr lang="en-US" dirty="0" smtClean="0"/>
              <a:t> de </a:t>
            </a:r>
            <a:r>
              <a:rPr lang="en-US" dirty="0" err="1" smtClean="0"/>
              <a:t>famille</a:t>
            </a:r>
            <a:r>
              <a:rPr lang="en-US" dirty="0" smtClean="0"/>
              <a:t> qui </a:t>
            </a:r>
            <a:r>
              <a:rPr lang="en-US" dirty="0" err="1" smtClean="0"/>
              <a:t>commencent</a:t>
            </a:r>
            <a:r>
              <a:rPr lang="en-US" dirty="0" smtClean="0"/>
              <a:t> </a:t>
            </a:r>
            <a:r>
              <a:rPr lang="en-US" dirty="0" err="1" smtClean="0"/>
              <a:t>l’insuline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efficaces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spécialistes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9955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#20 February 16, </a:t>
            </a:r>
            <a:r>
              <a:rPr lang="en-US" dirty="0" smtClean="0"/>
              <a:t>2010. Updated Sept 16, 2013  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43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4" y="44624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Les </a:t>
            </a:r>
            <a:r>
              <a:rPr lang="en-US" sz="2400" b="1" dirty="0" err="1" smtClean="0"/>
              <a:t>suppléments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d’acide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gras</a:t>
            </a:r>
            <a:r>
              <a:rPr lang="en-US" sz="2400" b="1" dirty="0" smtClean="0"/>
              <a:t> oméga-3 </a:t>
            </a:r>
            <a:r>
              <a:rPr lang="en-US" sz="2400" b="1" dirty="0" err="1" smtClean="0"/>
              <a:t>réduisent-ils</a:t>
            </a:r>
            <a:r>
              <a:rPr lang="en-US" sz="2400" b="1" dirty="0" smtClean="0"/>
              <a:t> le </a:t>
            </a:r>
            <a:r>
              <a:rPr lang="en-US" sz="2400" b="1" dirty="0" err="1" smtClean="0"/>
              <a:t>risque</a:t>
            </a:r>
            <a:r>
              <a:rPr lang="en-US" sz="2400" b="1" dirty="0" smtClean="0"/>
              <a:t> de maladies </a:t>
            </a:r>
            <a:r>
              <a:rPr lang="en-US" sz="2400" b="1" dirty="0" err="1" smtClean="0"/>
              <a:t>cardiovasculaires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récurrentes</a:t>
            </a:r>
            <a:r>
              <a:rPr lang="en-US" sz="2400" b="1" dirty="0" smtClean="0"/>
              <a:t> chez les patients </a:t>
            </a:r>
            <a:r>
              <a:rPr lang="en-US" sz="2400" b="1" dirty="0" err="1" smtClean="0"/>
              <a:t>atteints</a:t>
            </a:r>
            <a:r>
              <a:rPr lang="en-US" sz="2400" b="1" dirty="0" smtClean="0"/>
              <a:t> de MCV?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80" y="1371600"/>
            <a:ext cx="85344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Preuve</a:t>
            </a:r>
            <a:r>
              <a:rPr lang="en-US" dirty="0" smtClean="0"/>
              <a:t>: </a:t>
            </a:r>
            <a:r>
              <a:rPr lang="en-US" dirty="0"/>
              <a:t>3 </a:t>
            </a:r>
            <a:r>
              <a:rPr lang="en-US" dirty="0" smtClean="0"/>
              <a:t>ERC(2500-5000</a:t>
            </a:r>
            <a:r>
              <a:rPr lang="en-US" dirty="0"/>
              <a:t>): </a:t>
            </a:r>
            <a:r>
              <a:rPr lang="en-US" dirty="0" err="1" smtClean="0"/>
              <a:t>aucun</a:t>
            </a:r>
            <a:r>
              <a:rPr lang="en-US" dirty="0" smtClean="0"/>
              <a:t> </a:t>
            </a:r>
            <a:r>
              <a:rPr lang="en-US" dirty="0" err="1" smtClean="0"/>
              <a:t>effet</a:t>
            </a:r>
            <a:endParaRPr lang="en-US" dirty="0"/>
          </a:p>
          <a:p>
            <a:pPr lvl="1"/>
            <a:r>
              <a:rPr lang="en-US" dirty="0" err="1" smtClean="0"/>
              <a:t>Méta-analyse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20 000</a:t>
            </a:r>
            <a:r>
              <a:rPr lang="en-US" dirty="0"/>
              <a:t>): </a:t>
            </a:r>
            <a:r>
              <a:rPr lang="en-US" dirty="0" err="1" smtClean="0"/>
              <a:t>aucun</a:t>
            </a:r>
            <a:r>
              <a:rPr lang="en-US" dirty="0" smtClean="0"/>
              <a:t> </a:t>
            </a:r>
            <a:r>
              <a:rPr lang="en-US" dirty="0" err="1" smtClean="0"/>
              <a:t>effet</a:t>
            </a:r>
            <a:endParaRPr lang="en-US" dirty="0"/>
          </a:p>
          <a:p>
            <a:pPr lvl="1"/>
            <a:r>
              <a:rPr lang="en-US" dirty="0" smtClean="0"/>
              <a:t>ERC 12 536 </a:t>
            </a:r>
            <a:r>
              <a:rPr lang="en-US" dirty="0" err="1" smtClean="0"/>
              <a:t>diabétiques</a:t>
            </a:r>
            <a:r>
              <a:rPr lang="en-US" dirty="0" smtClean="0"/>
              <a:t> (60</a:t>
            </a:r>
            <a:r>
              <a:rPr lang="en-US" dirty="0"/>
              <a:t>% </a:t>
            </a:r>
            <a:r>
              <a:rPr lang="en-US" dirty="0" smtClean="0"/>
              <a:t>avec MCV): </a:t>
            </a:r>
            <a:r>
              <a:rPr lang="en-US" dirty="0" err="1" smtClean="0"/>
              <a:t>aucun</a:t>
            </a:r>
            <a:r>
              <a:rPr lang="en-US" dirty="0" smtClean="0"/>
              <a:t> </a:t>
            </a:r>
            <a:r>
              <a:rPr lang="en-US" dirty="0" err="1" smtClean="0"/>
              <a:t>effet</a:t>
            </a:r>
            <a:endParaRPr lang="en-US" dirty="0" smtClean="0"/>
          </a:p>
          <a:p>
            <a:pPr lvl="1"/>
            <a:r>
              <a:rPr lang="en-US" dirty="0" smtClean="0"/>
              <a:t>ERC 12 153 avec </a:t>
            </a:r>
            <a:r>
              <a:rPr lang="en-US" dirty="0" err="1" smtClean="0"/>
              <a:t>risque</a:t>
            </a:r>
            <a:r>
              <a:rPr lang="en-US" dirty="0" smtClean="0"/>
              <a:t> de MCV : </a:t>
            </a:r>
            <a:r>
              <a:rPr lang="en-US" dirty="0" err="1" smtClean="0"/>
              <a:t>aucun</a:t>
            </a:r>
            <a:r>
              <a:rPr lang="en-US" dirty="0" smtClean="0"/>
              <a:t> </a:t>
            </a:r>
            <a:r>
              <a:rPr lang="en-US" dirty="0" err="1" smtClean="0"/>
              <a:t>effet</a:t>
            </a:r>
            <a:endParaRPr lang="en-US" dirty="0"/>
          </a:p>
          <a:p>
            <a:r>
              <a:rPr lang="en-US" b="1" u="sng" dirty="0" err="1" smtClean="0"/>
              <a:t>En</a:t>
            </a:r>
            <a:r>
              <a:rPr lang="en-US" b="1" u="sng" dirty="0" smtClean="0"/>
              <a:t> bout de </a:t>
            </a:r>
            <a:r>
              <a:rPr lang="en-US" b="1" u="sng" dirty="0" err="1" smtClean="0"/>
              <a:t>ligne</a:t>
            </a:r>
            <a:r>
              <a:rPr lang="en-US" b="1" dirty="0" smtClean="0"/>
              <a:t>: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directives </a:t>
            </a:r>
            <a:r>
              <a:rPr lang="en-US" dirty="0" err="1" smtClean="0"/>
              <a:t>recommandent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augmetnation</a:t>
            </a:r>
            <a:r>
              <a:rPr lang="en-US" dirty="0" smtClean="0"/>
              <a:t> de la </a:t>
            </a:r>
            <a:r>
              <a:rPr lang="en-US" dirty="0" err="1" smtClean="0"/>
              <a:t>consommation</a:t>
            </a:r>
            <a:r>
              <a:rPr lang="en-US" dirty="0" smtClean="0"/>
              <a:t> d’oméga-3 </a:t>
            </a:r>
            <a:r>
              <a:rPr lang="en-US" dirty="0" err="1" smtClean="0"/>
              <a:t>alimentaire</a:t>
            </a:r>
            <a:r>
              <a:rPr lang="en-US" dirty="0" smtClean="0"/>
              <a:t>, la </a:t>
            </a:r>
            <a:r>
              <a:rPr lang="en-US" dirty="0" err="1" smtClean="0"/>
              <a:t>preuve</a:t>
            </a:r>
            <a:r>
              <a:rPr lang="en-US" dirty="0" smtClean="0"/>
              <a:t> ne </a:t>
            </a:r>
            <a:r>
              <a:rPr lang="en-US" dirty="0" err="1" smtClean="0"/>
              <a:t>supporte</a:t>
            </a:r>
            <a:r>
              <a:rPr lang="en-US" dirty="0" smtClean="0"/>
              <a:t> pas </a:t>
            </a:r>
            <a:r>
              <a:rPr lang="en-US" dirty="0" err="1" smtClean="0"/>
              <a:t>l’utilisation</a:t>
            </a:r>
            <a:r>
              <a:rPr lang="en-US" dirty="0" smtClean="0"/>
              <a:t> de </a:t>
            </a:r>
            <a:r>
              <a:rPr lang="en-US" dirty="0" err="1" smtClean="0"/>
              <a:t>suppléments</a:t>
            </a:r>
            <a:r>
              <a:rPr lang="en-US" dirty="0" smtClean="0"/>
              <a:t> </a:t>
            </a:r>
            <a:r>
              <a:rPr lang="en-US" dirty="0" err="1" smtClean="0"/>
              <a:t>d’acide</a:t>
            </a:r>
            <a:r>
              <a:rPr lang="en-US" dirty="0" smtClean="0"/>
              <a:t> </a:t>
            </a:r>
            <a:r>
              <a:rPr lang="en-US" dirty="0" err="1" smtClean="0"/>
              <a:t>gras</a:t>
            </a:r>
            <a:r>
              <a:rPr lang="en-US" dirty="0" smtClean="0"/>
              <a:t> oméga-3 pour </a:t>
            </a:r>
            <a:r>
              <a:rPr lang="en-US" dirty="0" err="1" smtClean="0"/>
              <a:t>prévenir</a:t>
            </a:r>
            <a:r>
              <a:rPr lang="en-US" dirty="0" smtClean="0"/>
              <a:t> des </a:t>
            </a:r>
            <a:r>
              <a:rPr lang="en-US" dirty="0" err="1" smtClean="0"/>
              <a:t>évènements</a:t>
            </a:r>
            <a:r>
              <a:rPr lang="en-US" dirty="0" smtClean="0"/>
              <a:t> de MCV </a:t>
            </a:r>
            <a:r>
              <a:rPr lang="en-US" dirty="0" err="1" smtClean="0"/>
              <a:t>récurrents</a:t>
            </a:r>
            <a:r>
              <a:rPr lang="en-US" dirty="0" smtClean="0"/>
              <a:t> chez les patients </a:t>
            </a:r>
            <a:r>
              <a:rPr lang="en-US" dirty="0" err="1" smtClean="0"/>
              <a:t>atteints</a:t>
            </a:r>
            <a:r>
              <a:rPr lang="en-US" dirty="0" smtClean="0"/>
              <a:t> de </a:t>
            </a:r>
            <a:r>
              <a:rPr lang="en-US" dirty="0" err="1" smtClean="0"/>
              <a:t>maladie</a:t>
            </a:r>
            <a:r>
              <a:rPr lang="en-US" dirty="0" smtClean="0"/>
              <a:t> </a:t>
            </a:r>
            <a:r>
              <a:rPr lang="en-US" dirty="0" err="1" smtClean="0"/>
              <a:t>cardiovasculaires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#69 July 3, </a:t>
            </a:r>
            <a:r>
              <a:rPr lang="en-US" dirty="0" smtClean="0"/>
              <a:t>2012</a:t>
            </a:r>
            <a:r>
              <a:rPr lang="en-US" dirty="0"/>
              <a:t>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2013;368:</a:t>
            </a:r>
            <a:r>
              <a:rPr lang="en-US" dirty="0"/>
              <a:t>1800-8.  </a:t>
            </a: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1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556" b="1" dirty="0" err="1" smtClean="0"/>
              <a:t>Est-ce</a:t>
            </a:r>
            <a:r>
              <a:rPr lang="en-US" sz="3556" b="1" dirty="0" smtClean="0"/>
              <a:t> </a:t>
            </a:r>
            <a:r>
              <a:rPr lang="en-US" sz="3556" b="1" dirty="0" err="1" smtClean="0"/>
              <a:t>que</a:t>
            </a:r>
            <a:r>
              <a:rPr lang="en-US" sz="3556" b="1" dirty="0" smtClean="0"/>
              <a:t> les AINS </a:t>
            </a:r>
            <a:r>
              <a:rPr lang="en-US" sz="3556" b="1" dirty="0" err="1" smtClean="0"/>
              <a:t>augmentent</a:t>
            </a:r>
            <a:r>
              <a:rPr lang="en-US" sz="3556" b="1" dirty="0" smtClean="0"/>
              <a:t> le </a:t>
            </a:r>
            <a:r>
              <a:rPr lang="en-US" sz="3556" b="1" dirty="0" err="1" smtClean="0"/>
              <a:t>risque</a:t>
            </a:r>
            <a:r>
              <a:rPr lang="en-US" sz="3556" b="1" dirty="0" smtClean="0"/>
              <a:t> de non </a:t>
            </a:r>
            <a:r>
              <a:rPr lang="en-US" sz="3556" b="1" dirty="0" err="1" smtClean="0"/>
              <a:t>guérison</a:t>
            </a:r>
            <a:r>
              <a:rPr lang="en-US" sz="3556" b="1" dirty="0" smtClean="0"/>
              <a:t> de fractures?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44" y="1285860"/>
            <a:ext cx="87630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300" dirty="0" err="1" smtClean="0"/>
              <a:t>Preuve</a:t>
            </a:r>
            <a:r>
              <a:rPr lang="en-US" sz="2300" dirty="0" smtClean="0"/>
              <a:t>:  3 ERC.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2 </a:t>
            </a:r>
            <a:r>
              <a:rPr lang="en-US" sz="1900" dirty="0" err="1" smtClean="0"/>
              <a:t>adultes</a:t>
            </a:r>
            <a:r>
              <a:rPr lang="en-US" sz="1900" dirty="0" smtClean="0"/>
              <a:t> (140 patients) avec fracture </a:t>
            </a:r>
            <a:r>
              <a:rPr lang="en-US" sz="1900" dirty="0" err="1" smtClean="0"/>
              <a:t>Colles</a:t>
            </a:r>
            <a:r>
              <a:rPr lang="en-US" sz="1900" dirty="0" smtClean="0"/>
              <a:t>, </a:t>
            </a:r>
            <a:r>
              <a:rPr lang="en-US" sz="1900" dirty="0" err="1" smtClean="0"/>
              <a:t>flurbiprofène</a:t>
            </a:r>
            <a:r>
              <a:rPr lang="en-US" sz="1900" dirty="0" smtClean="0"/>
              <a:t> </a:t>
            </a:r>
            <a:r>
              <a:rPr lang="en-US" sz="1900" dirty="0" err="1" smtClean="0"/>
              <a:t>ou</a:t>
            </a:r>
            <a:r>
              <a:rPr lang="en-US" sz="1900" dirty="0" smtClean="0"/>
              <a:t> </a:t>
            </a:r>
            <a:r>
              <a:rPr lang="en-US" sz="1900" dirty="0" err="1" smtClean="0"/>
              <a:t>piroxicame</a:t>
            </a:r>
            <a:r>
              <a:rPr lang="en-US" sz="1900" dirty="0" smtClean="0"/>
              <a:t>: </a:t>
            </a:r>
            <a:r>
              <a:rPr lang="en-US" sz="1900" dirty="0" err="1" smtClean="0"/>
              <a:t>aucun</a:t>
            </a:r>
            <a:r>
              <a:rPr lang="en-US" sz="1900" dirty="0" smtClean="0"/>
              <a:t> </a:t>
            </a:r>
            <a:r>
              <a:rPr lang="en-US" sz="1900" dirty="0" err="1" smtClean="0"/>
              <a:t>effet</a:t>
            </a:r>
            <a:r>
              <a:rPr lang="en-US" sz="19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1 enfant (336 patients) fracture du bras, </a:t>
            </a:r>
            <a:r>
              <a:rPr lang="en-US" sz="1900" dirty="0" err="1" smtClean="0"/>
              <a:t>ibuprofène</a:t>
            </a:r>
            <a:r>
              <a:rPr lang="en-US" sz="1900" dirty="0" smtClean="0"/>
              <a:t>: </a:t>
            </a:r>
            <a:r>
              <a:rPr lang="en-US" sz="1900" dirty="0" err="1" smtClean="0"/>
              <a:t>aucun</a:t>
            </a:r>
            <a:r>
              <a:rPr lang="en-US" sz="1900" dirty="0" smtClean="0"/>
              <a:t> </a:t>
            </a:r>
            <a:r>
              <a:rPr lang="en-US" sz="1900" dirty="0" err="1" smtClean="0"/>
              <a:t>effet</a:t>
            </a:r>
            <a:r>
              <a:rPr lang="en-US" sz="1900" dirty="0" smtClean="0"/>
              <a:t>.  </a:t>
            </a:r>
          </a:p>
          <a:p>
            <a:pPr lvl="1">
              <a:spcBef>
                <a:spcPts val="0"/>
              </a:spcBef>
            </a:pPr>
            <a:r>
              <a:rPr lang="en-US" sz="1900" dirty="0" err="1" smtClean="0"/>
              <a:t>Une</a:t>
            </a:r>
            <a:r>
              <a:rPr lang="en-US" sz="1900" dirty="0" smtClean="0"/>
              <a:t> quasi-ERC: </a:t>
            </a:r>
            <a:r>
              <a:rPr lang="en-US" sz="1900" dirty="0" err="1" smtClean="0"/>
              <a:t>blessures</a:t>
            </a:r>
            <a:r>
              <a:rPr lang="en-US" sz="1900" dirty="0" smtClean="0"/>
              <a:t> </a:t>
            </a:r>
            <a:r>
              <a:rPr lang="en-US" sz="1900" dirty="0" err="1" smtClean="0"/>
              <a:t>moins</a:t>
            </a:r>
            <a:r>
              <a:rPr lang="en-US" sz="1900" dirty="0" smtClean="0"/>
              <a:t> graves </a:t>
            </a:r>
            <a:r>
              <a:rPr lang="en-US" sz="1900" dirty="0" err="1" smtClean="0"/>
              <a:t>ou</a:t>
            </a:r>
            <a:r>
              <a:rPr lang="en-US" sz="1900" dirty="0" smtClean="0"/>
              <a:t> interventions </a:t>
            </a:r>
            <a:r>
              <a:rPr lang="en-US" sz="1900" dirty="0" err="1" smtClean="0"/>
              <a:t>chirurgicales</a:t>
            </a:r>
            <a:r>
              <a:rPr lang="en-US" sz="1900" dirty="0" smtClean="0"/>
              <a:t> </a:t>
            </a:r>
            <a:r>
              <a:rPr lang="en-US" sz="1900" dirty="0" err="1" smtClean="0"/>
              <a:t>différées</a:t>
            </a:r>
            <a:r>
              <a:rPr lang="en-US" sz="1900" dirty="0" smtClean="0"/>
              <a:t> </a:t>
            </a:r>
            <a:r>
              <a:rPr lang="en-US" sz="1900" dirty="0" err="1" smtClean="0"/>
              <a:t>dans</a:t>
            </a:r>
            <a:r>
              <a:rPr lang="en-US" sz="1900" dirty="0" smtClean="0"/>
              <a:t> le bras “sans AINS”.</a:t>
            </a:r>
          </a:p>
          <a:p>
            <a:pPr>
              <a:spcBef>
                <a:spcPts val="0"/>
              </a:spcBef>
            </a:pPr>
            <a:r>
              <a:rPr lang="en-US" sz="2300" dirty="0" err="1" smtClean="0"/>
              <a:t>Étude</a:t>
            </a:r>
            <a:r>
              <a:rPr lang="en-US" sz="2300" dirty="0" smtClean="0"/>
              <a:t> </a:t>
            </a:r>
            <a:r>
              <a:rPr lang="en-US" sz="2300" dirty="0" err="1" smtClean="0"/>
              <a:t>cas-témoins</a:t>
            </a:r>
            <a:r>
              <a:rPr lang="en-US" sz="2300" dirty="0" smtClean="0"/>
              <a:t> et </a:t>
            </a:r>
            <a:r>
              <a:rPr lang="en-US" sz="2300" dirty="0" err="1" smtClean="0"/>
              <a:t>cohorte</a:t>
            </a:r>
            <a:r>
              <a:rPr lang="en-US" sz="2300" dirty="0" smtClean="0"/>
              <a:t> : beaucoup de confusion (ex. </a:t>
            </a:r>
            <a:r>
              <a:rPr lang="en-US" sz="2300" dirty="0" err="1" smtClean="0"/>
              <a:t>blessures</a:t>
            </a:r>
            <a:r>
              <a:rPr lang="en-US" sz="2300" dirty="0" smtClean="0"/>
              <a:t> </a:t>
            </a:r>
            <a:r>
              <a:rPr lang="en-US" sz="2300" dirty="0" err="1" smtClean="0"/>
              <a:t>différentes</a:t>
            </a:r>
            <a:r>
              <a:rPr lang="en-US" sz="2300" dirty="0" smtClean="0"/>
              <a:t>).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Les </a:t>
            </a:r>
            <a:r>
              <a:rPr lang="en-US" sz="1900" dirty="0" err="1" smtClean="0"/>
              <a:t>opiacés</a:t>
            </a:r>
            <a:r>
              <a:rPr lang="en-US" sz="1900" dirty="0" smtClean="0"/>
              <a:t> </a:t>
            </a:r>
            <a:r>
              <a:rPr lang="en-US" sz="1900" dirty="0" err="1" smtClean="0"/>
              <a:t>sont</a:t>
            </a:r>
            <a:r>
              <a:rPr lang="en-US" sz="1900" dirty="0" smtClean="0"/>
              <a:t> </a:t>
            </a:r>
            <a:r>
              <a:rPr lang="en-US" sz="1900" dirty="0" err="1" smtClean="0"/>
              <a:t>également</a:t>
            </a:r>
            <a:r>
              <a:rPr lang="en-US" sz="1900" dirty="0" smtClean="0"/>
              <a:t> </a:t>
            </a:r>
            <a:r>
              <a:rPr lang="en-US" sz="1900" dirty="0" err="1" smtClean="0"/>
              <a:t>associés</a:t>
            </a:r>
            <a:r>
              <a:rPr lang="en-US" sz="1900" dirty="0" smtClean="0"/>
              <a:t> à la non-union de fractures.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La non-union </a:t>
            </a:r>
            <a:r>
              <a:rPr lang="en-US" sz="1900" dirty="0" err="1" smtClean="0"/>
              <a:t>globale</a:t>
            </a:r>
            <a:r>
              <a:rPr lang="en-US" sz="1900" dirty="0" smtClean="0"/>
              <a:t> </a:t>
            </a:r>
            <a:r>
              <a:rPr lang="en-US" sz="1900" dirty="0" err="1" smtClean="0"/>
              <a:t>est</a:t>
            </a:r>
            <a:r>
              <a:rPr lang="en-US" sz="1900" dirty="0" smtClean="0"/>
              <a:t> </a:t>
            </a:r>
            <a:r>
              <a:rPr lang="en-US" sz="1900" dirty="0" err="1" smtClean="0"/>
              <a:t>d’environ</a:t>
            </a:r>
            <a:r>
              <a:rPr lang="en-US" sz="1900" dirty="0" smtClean="0"/>
              <a:t> 1-6%.</a:t>
            </a:r>
            <a:endParaRPr lang="en-US" sz="1900" dirty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En bout de </a:t>
            </a:r>
            <a:r>
              <a:rPr lang="en-US" sz="2000" b="1" dirty="0" err="1" smtClean="0"/>
              <a:t>ligne</a:t>
            </a:r>
            <a:r>
              <a:rPr lang="en-US" sz="2000" dirty="0" smtClean="0"/>
              <a:t>: </a:t>
            </a:r>
            <a:r>
              <a:rPr lang="en-CA" sz="2000" dirty="0" smtClean="0"/>
              <a:t>les </a:t>
            </a:r>
            <a:r>
              <a:rPr lang="en-CA" sz="2000" dirty="0" err="1" smtClean="0"/>
              <a:t>données</a:t>
            </a:r>
            <a:r>
              <a:rPr lang="en-CA" sz="2000" dirty="0" smtClean="0"/>
              <a:t> </a:t>
            </a:r>
            <a:r>
              <a:rPr lang="en-CA" sz="2000" dirty="0" err="1" smtClean="0"/>
              <a:t>limitées</a:t>
            </a:r>
            <a:r>
              <a:rPr lang="en-CA" sz="2000" dirty="0" smtClean="0"/>
              <a:t> des ERC </a:t>
            </a:r>
            <a:r>
              <a:rPr lang="en-CA" sz="2000" dirty="0" err="1" smtClean="0"/>
              <a:t>suggèrent</a:t>
            </a:r>
            <a:r>
              <a:rPr lang="en-CA" sz="2000" dirty="0" smtClean="0"/>
              <a:t> </a:t>
            </a:r>
            <a:r>
              <a:rPr lang="en-CA" sz="2000" dirty="0" err="1" smtClean="0"/>
              <a:t>que</a:t>
            </a:r>
            <a:r>
              <a:rPr lang="en-CA" sz="2000" dirty="0" smtClean="0"/>
              <a:t> les AINS ne </a:t>
            </a:r>
            <a:r>
              <a:rPr lang="en-CA" sz="2000" dirty="0" err="1" smtClean="0"/>
              <a:t>nuisent</a:t>
            </a:r>
            <a:r>
              <a:rPr lang="en-CA" sz="2000" dirty="0" smtClean="0"/>
              <a:t> pas à la </a:t>
            </a:r>
            <a:r>
              <a:rPr lang="en-CA" sz="2000" dirty="0" err="1" smtClean="0"/>
              <a:t>guérison</a:t>
            </a:r>
            <a:r>
              <a:rPr lang="en-CA" sz="2000" dirty="0" smtClean="0"/>
              <a:t> des fractures. Les </a:t>
            </a:r>
            <a:r>
              <a:rPr lang="en-CA" sz="2000" dirty="0" err="1" smtClean="0"/>
              <a:t>études</a:t>
            </a:r>
            <a:r>
              <a:rPr lang="en-CA" sz="2000" dirty="0" smtClean="0"/>
              <a:t> de </a:t>
            </a:r>
            <a:r>
              <a:rPr lang="en-CA" sz="2000" dirty="0" err="1" smtClean="0"/>
              <a:t>cohortes</a:t>
            </a:r>
            <a:r>
              <a:rPr lang="en-CA" sz="2000" dirty="0" smtClean="0"/>
              <a:t> </a:t>
            </a:r>
            <a:r>
              <a:rPr lang="en-CA" sz="2000" dirty="0" err="1" smtClean="0"/>
              <a:t>associant</a:t>
            </a:r>
            <a:r>
              <a:rPr lang="en-CA" sz="2000" dirty="0" smtClean="0"/>
              <a:t> </a:t>
            </a:r>
            <a:r>
              <a:rPr lang="en-CA" sz="2000" dirty="0" err="1" smtClean="0"/>
              <a:t>l’utilisation</a:t>
            </a:r>
            <a:r>
              <a:rPr lang="en-CA" sz="2000" dirty="0" smtClean="0"/>
              <a:t> </a:t>
            </a:r>
            <a:r>
              <a:rPr lang="en-CA" sz="2000" dirty="0" err="1" smtClean="0"/>
              <a:t>d’AINS</a:t>
            </a:r>
            <a:r>
              <a:rPr lang="en-CA" sz="2000" dirty="0" smtClean="0"/>
              <a:t> avec la non-union de fractures </a:t>
            </a:r>
            <a:r>
              <a:rPr lang="en-CA" sz="2000" dirty="0" err="1" smtClean="0"/>
              <a:t>sont</a:t>
            </a:r>
            <a:r>
              <a:rPr lang="en-CA" sz="2000" dirty="0" smtClean="0"/>
              <a:t> plus </a:t>
            </a:r>
            <a:r>
              <a:rPr lang="en-CA" sz="2000" dirty="0" err="1" smtClean="0"/>
              <a:t>susceptibles</a:t>
            </a:r>
            <a:r>
              <a:rPr lang="en-CA" sz="2000" dirty="0" smtClean="0"/>
              <a:t> de </a:t>
            </a:r>
            <a:r>
              <a:rPr lang="en-CA" sz="2000" dirty="0" err="1" smtClean="0"/>
              <a:t>démonrer</a:t>
            </a:r>
            <a:r>
              <a:rPr lang="en-CA" sz="2000" dirty="0" smtClean="0"/>
              <a:t> </a:t>
            </a:r>
            <a:r>
              <a:rPr lang="en-CA" sz="2000" dirty="0" err="1" smtClean="0"/>
              <a:t>une</a:t>
            </a:r>
            <a:r>
              <a:rPr lang="en-CA" sz="2000" dirty="0" smtClean="0"/>
              <a:t> non-</a:t>
            </a:r>
            <a:r>
              <a:rPr lang="en-CA" sz="2000" dirty="0" err="1" smtClean="0"/>
              <a:t>guérison</a:t>
            </a:r>
            <a:r>
              <a:rPr lang="en-CA" sz="2000" dirty="0" smtClean="0"/>
              <a:t> (et de la </a:t>
            </a:r>
            <a:r>
              <a:rPr lang="en-CA" sz="2000" dirty="0" err="1" smtClean="0"/>
              <a:t>douleur</a:t>
            </a:r>
            <a:r>
              <a:rPr lang="en-CA" sz="2000" dirty="0" smtClean="0"/>
              <a:t>) de fractures et </a:t>
            </a:r>
            <a:r>
              <a:rPr lang="en-CA" sz="2000" dirty="0" err="1" smtClean="0"/>
              <a:t>utilisent</a:t>
            </a:r>
            <a:r>
              <a:rPr lang="en-CA" sz="2000" dirty="0" smtClean="0"/>
              <a:t> plus </a:t>
            </a:r>
            <a:r>
              <a:rPr lang="en-CA" sz="2000" dirty="0" err="1" smtClean="0"/>
              <a:t>d’analgésiques</a:t>
            </a:r>
            <a:r>
              <a:rPr lang="en-CA" sz="2000" dirty="0" smtClean="0"/>
              <a:t>. </a:t>
            </a:r>
            <a:r>
              <a:rPr lang="en-CA" sz="2000" dirty="0" err="1" smtClean="0"/>
              <a:t>Comme</a:t>
            </a:r>
            <a:r>
              <a:rPr lang="en-CA" sz="2000" dirty="0" smtClean="0"/>
              <a:t> les AINS </a:t>
            </a:r>
            <a:r>
              <a:rPr lang="en-CA" sz="2000" dirty="0" err="1" smtClean="0"/>
              <a:t>apportent</a:t>
            </a:r>
            <a:r>
              <a:rPr lang="en-CA" sz="2000" dirty="0" smtClean="0"/>
              <a:t> un </a:t>
            </a:r>
            <a:r>
              <a:rPr lang="en-CA" sz="2000" dirty="0" err="1" smtClean="0"/>
              <a:t>soulagement</a:t>
            </a:r>
            <a:r>
              <a:rPr lang="en-CA" sz="2000" dirty="0" smtClean="0"/>
              <a:t> </a:t>
            </a:r>
            <a:r>
              <a:rPr lang="en-CA" sz="2000" dirty="0" err="1" smtClean="0"/>
              <a:t>équivalent</a:t>
            </a:r>
            <a:r>
              <a:rPr lang="en-CA" sz="2000" dirty="0" smtClean="0"/>
              <a:t> </a:t>
            </a:r>
            <a:r>
              <a:rPr lang="en-CA" sz="2000" dirty="0" err="1" smtClean="0"/>
              <a:t>ou</a:t>
            </a:r>
            <a:r>
              <a:rPr lang="en-CA" sz="2000" dirty="0" smtClean="0"/>
              <a:t> </a:t>
            </a:r>
            <a:r>
              <a:rPr lang="en-CA" sz="2000" dirty="0" err="1" smtClean="0"/>
              <a:t>supérieur</a:t>
            </a:r>
            <a:r>
              <a:rPr lang="en-CA" sz="2000" dirty="0" smtClean="0"/>
              <a:t> de la </a:t>
            </a:r>
            <a:r>
              <a:rPr lang="en-CA" sz="2000" dirty="0" err="1" smtClean="0"/>
              <a:t>douleur</a:t>
            </a:r>
            <a:r>
              <a:rPr lang="en-CA" sz="2000" dirty="0" smtClean="0"/>
              <a:t> </a:t>
            </a:r>
            <a:r>
              <a:rPr lang="en-CA" sz="2000" dirty="0" err="1" smtClean="0"/>
              <a:t>aiguë</a:t>
            </a:r>
            <a:r>
              <a:rPr lang="en-CA" sz="2000" dirty="0" smtClean="0"/>
              <a:t>, les patients ne </a:t>
            </a:r>
            <a:r>
              <a:rPr lang="en-CA" sz="2000" dirty="0" err="1" smtClean="0"/>
              <a:t>devraient</a:t>
            </a:r>
            <a:r>
              <a:rPr lang="en-CA" sz="2000" dirty="0" smtClean="0"/>
              <a:t> pas </a:t>
            </a:r>
            <a:r>
              <a:rPr lang="en-CA" sz="2000" dirty="0" err="1" smtClean="0"/>
              <a:t>être</a:t>
            </a:r>
            <a:r>
              <a:rPr lang="en-CA" sz="2000" dirty="0" smtClean="0"/>
              <a:t> </a:t>
            </a:r>
            <a:r>
              <a:rPr lang="en-CA" sz="2000" dirty="0" err="1" smtClean="0"/>
              <a:t>privés</a:t>
            </a:r>
            <a:r>
              <a:rPr lang="en-CA" sz="2000" dirty="0" smtClean="0"/>
              <a:t> de </a:t>
            </a:r>
            <a:r>
              <a:rPr lang="en-CA" sz="2000" dirty="0" err="1" smtClean="0"/>
              <a:t>leur</a:t>
            </a:r>
            <a:r>
              <a:rPr lang="en-CA" sz="2000" dirty="0" smtClean="0"/>
              <a:t> utilisation à court </a:t>
            </a:r>
            <a:r>
              <a:rPr lang="en-CA" sz="2000" dirty="0" err="1" smtClean="0"/>
              <a:t>terme</a:t>
            </a:r>
            <a:r>
              <a:rPr lang="en-CA" sz="2000" dirty="0" smtClean="0"/>
              <a:t> </a:t>
            </a:r>
            <a:r>
              <a:rPr lang="en-CA" sz="2000" dirty="0" err="1" smtClean="0"/>
              <a:t>dans</a:t>
            </a:r>
            <a:r>
              <a:rPr lang="en-CA" sz="2000" dirty="0" smtClean="0"/>
              <a:t> la </a:t>
            </a:r>
            <a:r>
              <a:rPr lang="en-CA" sz="2000" dirty="0" err="1" smtClean="0"/>
              <a:t>gestion</a:t>
            </a:r>
            <a:r>
              <a:rPr lang="en-CA" sz="2000" dirty="0" smtClean="0"/>
              <a:t> de la fracture.</a:t>
            </a: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TFP #114.</a:t>
            </a:r>
            <a:endParaRPr lang="en-US" i="1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5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063"/>
            <a:ext cx="8458200" cy="1143000"/>
          </a:xfrm>
        </p:spPr>
        <p:txBody>
          <a:bodyPr anchor="ctr">
            <a:normAutofit/>
          </a:bodyPr>
          <a:lstStyle/>
          <a:p>
            <a:r>
              <a:rPr lang="en-US" sz="3200" b="1" dirty="0" err="1" smtClean="0"/>
              <a:t>Est-ce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que</a:t>
            </a:r>
            <a:r>
              <a:rPr lang="en-US" sz="3200" b="1" dirty="0" smtClean="0"/>
              <a:t> les </a:t>
            </a:r>
            <a:r>
              <a:rPr lang="en-US" sz="3200" b="1" dirty="0" err="1" smtClean="0"/>
              <a:t>antitussifs</a:t>
            </a:r>
            <a:r>
              <a:rPr lang="en-US" sz="3200" b="1" dirty="0" smtClean="0"/>
              <a:t> en </a:t>
            </a:r>
            <a:r>
              <a:rPr lang="en-US" sz="3200" b="1" dirty="0" err="1" smtClean="0"/>
              <a:t>vente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libre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ou</a:t>
            </a:r>
            <a:r>
              <a:rPr lang="en-US" sz="3200" b="1" dirty="0" smtClean="0"/>
              <a:t> le </a:t>
            </a:r>
            <a:r>
              <a:rPr lang="en-US" sz="3200" b="1" dirty="0" err="1" smtClean="0"/>
              <a:t>miel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améliorent</a:t>
            </a:r>
            <a:r>
              <a:rPr lang="en-US" sz="3200" b="1" dirty="0" smtClean="0"/>
              <a:t> la </a:t>
            </a:r>
            <a:r>
              <a:rPr lang="en-US" sz="3200" b="1" dirty="0" err="1" smtClean="0"/>
              <a:t>toux</a:t>
            </a:r>
            <a:r>
              <a:rPr lang="en-US" sz="3200" b="1" dirty="0" smtClean="0"/>
              <a:t> due à </a:t>
            </a:r>
            <a:r>
              <a:rPr lang="en-US" sz="3200" b="1" dirty="0" err="1" smtClean="0"/>
              <a:t>l’IVRS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4422"/>
            <a:ext cx="9286908" cy="4835541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Preuve</a:t>
            </a:r>
            <a:r>
              <a:rPr lang="en-US" sz="2800" dirty="0" smtClean="0"/>
              <a:t>: </a:t>
            </a:r>
            <a:r>
              <a:rPr lang="en-US" sz="2800" dirty="0"/>
              <a:t>3 </a:t>
            </a:r>
            <a:r>
              <a:rPr lang="en-US" sz="2800" dirty="0" smtClean="0"/>
              <a:t>ERC, </a:t>
            </a:r>
            <a:r>
              <a:rPr lang="en-US" sz="2800" dirty="0" err="1" smtClean="0"/>
              <a:t>si</a:t>
            </a:r>
            <a:r>
              <a:rPr lang="en-US" sz="2800" dirty="0" smtClean="0"/>
              <a:t> du </a:t>
            </a:r>
            <a:r>
              <a:rPr lang="en-US" sz="2800" dirty="0" err="1" smtClean="0"/>
              <a:t>miel</a:t>
            </a:r>
            <a:r>
              <a:rPr lang="en-US" sz="2800" dirty="0" smtClean="0"/>
              <a:t>, </a:t>
            </a:r>
            <a:r>
              <a:rPr lang="en-US" sz="2800" dirty="0" err="1" smtClean="0"/>
              <a:t>tous</a:t>
            </a:r>
            <a:r>
              <a:rPr lang="en-US" sz="2800" dirty="0" smtClean="0"/>
              <a:t> </a:t>
            </a:r>
            <a:r>
              <a:rPr lang="en-US" sz="2800" dirty="0" err="1" smtClean="0"/>
              <a:t>trouvent</a:t>
            </a:r>
            <a:r>
              <a:rPr lang="en-US" sz="2800" dirty="0" smtClean="0"/>
              <a:t> la </a:t>
            </a:r>
            <a:r>
              <a:rPr lang="en-US" sz="2800" dirty="0" err="1" smtClean="0"/>
              <a:t>même</a:t>
            </a:r>
            <a:r>
              <a:rPr lang="en-US" sz="2800" dirty="0" smtClean="0"/>
              <a:t> chose.</a:t>
            </a:r>
            <a:endParaRPr lang="en-US" sz="2800" dirty="0"/>
          </a:p>
          <a:p>
            <a:pPr lvl="1"/>
            <a:r>
              <a:rPr lang="en-US" dirty="0" smtClean="0"/>
              <a:t> </a:t>
            </a:r>
            <a:r>
              <a:rPr lang="en-US" sz="2400" dirty="0" smtClean="0"/>
              <a:t>À 24 </a:t>
            </a:r>
            <a:r>
              <a:rPr lang="en-US" sz="2400" dirty="0"/>
              <a:t>hrs: 59% </a:t>
            </a:r>
            <a:r>
              <a:rPr lang="en-US" sz="2400" dirty="0" err="1" smtClean="0"/>
              <a:t>miel</a:t>
            </a:r>
            <a:r>
              <a:rPr lang="en-US" sz="2400" dirty="0" smtClean="0"/>
              <a:t>, </a:t>
            </a:r>
            <a:r>
              <a:rPr lang="en-US" sz="2400" dirty="0"/>
              <a:t>45% DM &amp;</a:t>
            </a:r>
            <a:r>
              <a:rPr lang="en-US" sz="2400" dirty="0" smtClean="0"/>
              <a:t> </a:t>
            </a:r>
            <a:r>
              <a:rPr lang="en-US" sz="2400" dirty="0"/>
              <a:t>DPH, 31% </a:t>
            </a:r>
            <a:r>
              <a:rPr lang="en-US" sz="2400" dirty="0" err="1" smtClean="0"/>
              <a:t>aucune</a:t>
            </a:r>
            <a:r>
              <a:rPr lang="en-US" sz="2400" dirty="0" smtClean="0"/>
              <a:t> </a:t>
            </a:r>
            <a:r>
              <a:rPr lang="en-US" sz="2400" dirty="0" err="1" smtClean="0"/>
              <a:t>médication</a:t>
            </a:r>
            <a:endParaRPr lang="en-US" sz="2400" dirty="0"/>
          </a:p>
          <a:p>
            <a:pPr lvl="1"/>
            <a:r>
              <a:rPr lang="en-US" sz="2400" dirty="0"/>
              <a:t>8 </a:t>
            </a:r>
            <a:r>
              <a:rPr lang="en-US" sz="2400" dirty="0" smtClean="0"/>
              <a:t>ERC de </a:t>
            </a:r>
            <a:r>
              <a:rPr lang="en-US" sz="2400" dirty="0" err="1" smtClean="0"/>
              <a:t>médication</a:t>
            </a:r>
            <a:r>
              <a:rPr lang="en-US" sz="2400" dirty="0" smtClean="0"/>
              <a:t> pour la </a:t>
            </a:r>
            <a:r>
              <a:rPr lang="en-US" sz="2400" dirty="0" err="1" smtClean="0"/>
              <a:t>toux</a:t>
            </a:r>
            <a:r>
              <a:rPr lang="en-US" sz="2400" dirty="0" smtClean="0"/>
              <a:t>, (616 </a:t>
            </a:r>
            <a:r>
              <a:rPr lang="en-US" sz="2400" dirty="0" err="1" smtClean="0"/>
              <a:t>enfants</a:t>
            </a:r>
            <a:r>
              <a:rPr lang="en-US" sz="2400" dirty="0" smtClean="0"/>
              <a:t>): </a:t>
            </a:r>
            <a:r>
              <a:rPr lang="en-US" sz="2400" dirty="0" err="1" smtClean="0"/>
              <a:t>aucun</a:t>
            </a:r>
            <a:r>
              <a:rPr lang="en-US" sz="2400" dirty="0" smtClean="0"/>
              <a:t> </a:t>
            </a:r>
            <a:r>
              <a:rPr lang="en-US" sz="2400" dirty="0" err="1" smtClean="0"/>
              <a:t>effet</a:t>
            </a:r>
            <a:endParaRPr lang="en-US" sz="2400" dirty="0"/>
          </a:p>
          <a:p>
            <a:pPr lvl="1"/>
            <a:r>
              <a:rPr lang="en-US" sz="2400" dirty="0" smtClean="0"/>
              <a:t>Santé Canada </a:t>
            </a:r>
            <a:r>
              <a:rPr lang="en-US" sz="2400" dirty="0" err="1" smtClean="0"/>
              <a:t>recommande</a:t>
            </a:r>
            <a:r>
              <a:rPr lang="en-US" sz="2400" dirty="0" smtClean="0"/>
              <a:t> </a:t>
            </a:r>
            <a:r>
              <a:rPr lang="en-US" sz="2400" dirty="0" err="1" smtClean="0"/>
              <a:t>contre</a:t>
            </a:r>
            <a:r>
              <a:rPr lang="en-US" sz="2400" dirty="0" smtClean="0"/>
              <a:t> les </a:t>
            </a:r>
            <a:r>
              <a:rPr lang="en-US" sz="2400" dirty="0" err="1" smtClean="0"/>
              <a:t>antitussifs</a:t>
            </a:r>
            <a:r>
              <a:rPr lang="en-US" sz="2400" dirty="0" smtClean="0"/>
              <a:t> en </a:t>
            </a:r>
            <a:r>
              <a:rPr lang="en-US" sz="2400" dirty="0" err="1" smtClean="0"/>
              <a:t>vente</a:t>
            </a:r>
            <a:r>
              <a:rPr lang="en-US" sz="2400" dirty="0" smtClean="0"/>
              <a:t> </a:t>
            </a:r>
            <a:r>
              <a:rPr lang="en-US" sz="2400" dirty="0" err="1" smtClean="0"/>
              <a:t>libre</a:t>
            </a:r>
            <a:r>
              <a:rPr lang="en-US" sz="2400" dirty="0" smtClean="0"/>
              <a:t> chez les &lt;6 </a:t>
            </a:r>
            <a:r>
              <a:rPr lang="en-US" sz="2400" dirty="0" err="1" smtClean="0"/>
              <a:t>ans</a:t>
            </a:r>
            <a:endParaRPr lang="en-US" sz="2400" dirty="0"/>
          </a:p>
          <a:p>
            <a:r>
              <a:rPr lang="en-US" sz="2800" b="1" dirty="0" smtClean="0"/>
              <a:t>En bout de </a:t>
            </a:r>
            <a:r>
              <a:rPr lang="en-US" sz="2800" b="1" dirty="0" err="1" smtClean="0"/>
              <a:t>ligne</a:t>
            </a:r>
            <a:r>
              <a:rPr lang="en-US" sz="2800" dirty="0" smtClean="0"/>
              <a:t>: Les </a:t>
            </a:r>
            <a:r>
              <a:rPr lang="en-US" sz="2800" dirty="0" err="1" smtClean="0"/>
              <a:t>antitussifs</a:t>
            </a:r>
            <a:r>
              <a:rPr lang="en-US" sz="2800" dirty="0" smtClean="0"/>
              <a:t> en </a:t>
            </a:r>
            <a:r>
              <a:rPr lang="en-US" sz="2800" dirty="0" err="1" smtClean="0"/>
              <a:t>vente</a:t>
            </a:r>
            <a:r>
              <a:rPr lang="en-US" sz="2800" dirty="0" smtClean="0"/>
              <a:t> </a:t>
            </a:r>
            <a:r>
              <a:rPr lang="en-US" sz="2800" dirty="0" err="1" smtClean="0"/>
              <a:t>libre</a:t>
            </a:r>
            <a:r>
              <a:rPr lang="en-US" sz="2800" dirty="0" smtClean="0"/>
              <a:t> </a:t>
            </a:r>
            <a:r>
              <a:rPr lang="en-US" sz="2800" dirty="0" smtClean="0"/>
              <a:t>ne </a:t>
            </a:r>
            <a:r>
              <a:rPr lang="en-US" sz="2800" dirty="0" err="1" smtClean="0"/>
              <a:t>devraient</a:t>
            </a:r>
            <a:r>
              <a:rPr lang="en-US" sz="2800" dirty="0" smtClean="0"/>
              <a:t> pas </a:t>
            </a:r>
            <a:r>
              <a:rPr lang="en-US" sz="2800" dirty="0" err="1" smtClean="0"/>
              <a:t>être</a:t>
            </a:r>
            <a:r>
              <a:rPr lang="en-US" sz="2800" dirty="0" smtClean="0"/>
              <a:t> </a:t>
            </a:r>
            <a:r>
              <a:rPr lang="en-US" sz="2800" dirty="0" err="1" smtClean="0"/>
              <a:t>utilisés</a:t>
            </a:r>
            <a:r>
              <a:rPr lang="en-US" sz="2800" dirty="0" smtClean="0"/>
              <a:t> chez les </a:t>
            </a:r>
            <a:r>
              <a:rPr lang="en-US" sz="2800" dirty="0" err="1" smtClean="0"/>
              <a:t>enfants</a:t>
            </a:r>
            <a:r>
              <a:rPr lang="en-US" sz="2800" dirty="0" smtClean="0"/>
              <a:t> de </a:t>
            </a:r>
            <a:r>
              <a:rPr lang="en-US" sz="2800" dirty="0" err="1" smtClean="0"/>
              <a:t>moins</a:t>
            </a:r>
            <a:r>
              <a:rPr lang="en-US" sz="2800" dirty="0" smtClean="0"/>
              <a:t> de 6 </a:t>
            </a:r>
            <a:r>
              <a:rPr lang="en-US" sz="2800" dirty="0" err="1" smtClean="0"/>
              <a:t>ans</a:t>
            </a:r>
            <a:r>
              <a:rPr lang="en-US" sz="2800" dirty="0" smtClean="0"/>
              <a:t> et ne </a:t>
            </a:r>
            <a:r>
              <a:rPr lang="en-US" sz="2800" dirty="0" err="1" smtClean="0"/>
              <a:t>semblent</a:t>
            </a:r>
            <a:r>
              <a:rPr lang="en-US" sz="2800" dirty="0" smtClean="0"/>
              <a:t> pas </a:t>
            </a:r>
            <a:r>
              <a:rPr lang="en-US" sz="2800" dirty="0" err="1" smtClean="0"/>
              <a:t>être</a:t>
            </a:r>
            <a:r>
              <a:rPr lang="en-US" sz="2800" dirty="0" smtClean="0"/>
              <a:t> </a:t>
            </a:r>
            <a:r>
              <a:rPr lang="en-US" sz="2800" dirty="0" err="1" smtClean="0"/>
              <a:t>efficaces</a:t>
            </a:r>
            <a:r>
              <a:rPr lang="en-US" sz="2800" dirty="0" smtClean="0"/>
              <a:t> chez les </a:t>
            </a:r>
            <a:r>
              <a:rPr lang="en-US" sz="2800" dirty="0" err="1" smtClean="0"/>
              <a:t>enfants</a:t>
            </a:r>
            <a:r>
              <a:rPr lang="en-US" sz="2800" dirty="0" smtClean="0"/>
              <a:t> plus </a:t>
            </a:r>
            <a:r>
              <a:rPr lang="en-US" sz="2800" dirty="0" err="1" smtClean="0"/>
              <a:t>âgés</a:t>
            </a:r>
            <a:r>
              <a:rPr lang="en-US" sz="2800" dirty="0" smtClean="0"/>
              <a:t>. Il </a:t>
            </a:r>
            <a:r>
              <a:rPr lang="en-US" sz="2800" dirty="0" err="1" smtClean="0"/>
              <a:t>n’y</a:t>
            </a:r>
            <a:r>
              <a:rPr lang="en-US" sz="2800" dirty="0" smtClean="0"/>
              <a:t> a pas de </a:t>
            </a:r>
            <a:r>
              <a:rPr lang="en-US" sz="2800" dirty="0" err="1" smtClean="0"/>
              <a:t>preuves</a:t>
            </a:r>
            <a:r>
              <a:rPr lang="en-US" sz="2800" dirty="0" smtClean="0"/>
              <a:t> </a:t>
            </a:r>
            <a:r>
              <a:rPr lang="en-US" sz="2800" dirty="0" err="1" smtClean="0"/>
              <a:t>suffisantes</a:t>
            </a:r>
            <a:r>
              <a:rPr lang="en-US" sz="2800" dirty="0" smtClean="0"/>
              <a:t> pour </a:t>
            </a:r>
            <a:r>
              <a:rPr lang="en-US" sz="2800" dirty="0" err="1" smtClean="0"/>
              <a:t>soutenir</a:t>
            </a:r>
            <a:r>
              <a:rPr lang="en-US" sz="2800" dirty="0" smtClean="0"/>
              <a:t> </a:t>
            </a:r>
            <a:r>
              <a:rPr lang="en-US" sz="2800" dirty="0" err="1" smtClean="0"/>
              <a:t>l’utilisation</a:t>
            </a:r>
            <a:r>
              <a:rPr lang="en-US" sz="2800" dirty="0" smtClean="0"/>
              <a:t> du </a:t>
            </a:r>
            <a:r>
              <a:rPr lang="en-US" sz="2800" dirty="0" err="1" smtClean="0"/>
              <a:t>miel</a:t>
            </a:r>
            <a:r>
              <a:rPr lang="en-US" sz="2800" dirty="0" smtClean="0"/>
              <a:t> </a:t>
            </a:r>
            <a:r>
              <a:rPr lang="en-US" sz="2800" dirty="0" err="1" smtClean="0"/>
              <a:t>dans</a:t>
            </a:r>
            <a:r>
              <a:rPr lang="en-US" sz="2800" dirty="0" smtClean="0"/>
              <a:t> la </a:t>
            </a:r>
            <a:r>
              <a:rPr lang="en-US" sz="2800" dirty="0" err="1" smtClean="0"/>
              <a:t>toux</a:t>
            </a:r>
            <a:r>
              <a:rPr lang="en-US" sz="2800" dirty="0" smtClean="0"/>
              <a:t> </a:t>
            </a:r>
            <a:r>
              <a:rPr lang="en-US" sz="2800" dirty="0" err="1" smtClean="0"/>
              <a:t>pédiatrique</a:t>
            </a:r>
            <a:r>
              <a:rPr lang="en-US" sz="2800" dirty="0" smtClean="0"/>
              <a:t> </a:t>
            </a:r>
            <a:r>
              <a:rPr lang="en-US" sz="2800" dirty="0" err="1" smtClean="0"/>
              <a:t>aiguë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#24 April 12, </a:t>
            </a:r>
            <a:r>
              <a:rPr lang="en-US" dirty="0" smtClean="0"/>
              <a:t>2010. Updated October 22, 2013</a:t>
            </a:r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4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979311"/>
          </a:xfrm>
        </p:spPr>
        <p:txBody>
          <a:bodyPr>
            <a:normAutofit/>
          </a:bodyPr>
          <a:lstStyle/>
          <a:p>
            <a:r>
              <a:rPr lang="en-US" sz="2600" b="1" dirty="0" err="1" smtClean="0"/>
              <a:t>L’utilisation</a:t>
            </a:r>
            <a:r>
              <a:rPr lang="en-US" sz="2600" b="1" dirty="0" smtClean="0"/>
              <a:t> de </a:t>
            </a:r>
            <a:r>
              <a:rPr lang="en-US" sz="2600" b="1" dirty="0" err="1" smtClean="0"/>
              <a:t>statines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peut-elle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altérer</a:t>
            </a:r>
            <a:r>
              <a:rPr lang="en-US" sz="2600" b="1" dirty="0" smtClean="0"/>
              <a:t> la cognition?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714356"/>
            <a:ext cx="8763000" cy="48307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 smtClean="0"/>
              <a:t>Preuve</a:t>
            </a:r>
            <a:r>
              <a:rPr lang="en-US" sz="2400" dirty="0" smtClean="0"/>
              <a:t>: 5 revues </a:t>
            </a:r>
            <a:r>
              <a:rPr lang="en-US" sz="2400" dirty="0" err="1" smtClean="0"/>
              <a:t>systémiques</a:t>
            </a:r>
            <a:r>
              <a:rPr lang="en-US" sz="2400" dirty="0" smtClean="0"/>
              <a:t> (19 ERC, </a:t>
            </a:r>
            <a:r>
              <a:rPr lang="en-US" sz="2400" dirty="0"/>
              <a:t>26 </a:t>
            </a:r>
            <a:r>
              <a:rPr lang="en-US" sz="2400" dirty="0" err="1" smtClean="0"/>
              <a:t>cohortes</a:t>
            </a:r>
            <a:r>
              <a:rPr lang="en-US" sz="2400" dirty="0" smtClean="0"/>
              <a:t>, </a:t>
            </a:r>
            <a:r>
              <a:rPr lang="en-US" sz="2400" dirty="0"/>
              <a:t>6 </a:t>
            </a:r>
            <a:r>
              <a:rPr lang="en-US" sz="2400" dirty="0" err="1" smtClean="0"/>
              <a:t>cas</a:t>
            </a:r>
            <a:r>
              <a:rPr lang="en-US" sz="2400" dirty="0" smtClean="0"/>
              <a:t> </a:t>
            </a:r>
            <a:r>
              <a:rPr lang="en-US" sz="2400" dirty="0" err="1" smtClean="0"/>
              <a:t>témoins</a:t>
            </a:r>
            <a:r>
              <a:rPr lang="en-US" sz="2400" dirty="0" smtClean="0"/>
              <a:t>, 6 analyses </a:t>
            </a:r>
            <a:r>
              <a:rPr lang="en-US" sz="2400" dirty="0" err="1" smtClean="0"/>
              <a:t>transversales</a:t>
            </a:r>
            <a:r>
              <a:rPr lang="en-US" sz="2400" dirty="0" smtClean="0"/>
              <a:t>):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Incidence de nouvelle </a:t>
            </a:r>
            <a:r>
              <a:rPr lang="en-US" sz="2000" dirty="0" err="1" smtClean="0"/>
              <a:t>démence</a:t>
            </a:r>
            <a:r>
              <a:rPr lang="en-US" sz="2000" dirty="0" smtClean="0"/>
              <a:t> (2 ERC, 26 340 patients): </a:t>
            </a:r>
            <a:r>
              <a:rPr lang="en-US" sz="2000" dirty="0" err="1" smtClean="0"/>
              <a:t>aucun</a:t>
            </a:r>
            <a:r>
              <a:rPr lang="en-US" sz="2000" dirty="0" smtClean="0"/>
              <a:t> </a:t>
            </a:r>
            <a:r>
              <a:rPr lang="en-US" sz="2000" dirty="0" err="1" smtClean="0"/>
              <a:t>effet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Incidence de </a:t>
            </a:r>
            <a:r>
              <a:rPr lang="en-US" sz="2000" dirty="0" err="1" smtClean="0"/>
              <a:t>démence</a:t>
            </a:r>
            <a:r>
              <a:rPr lang="en-US" sz="2000" dirty="0" smtClean="0"/>
              <a:t> (</a:t>
            </a:r>
            <a:r>
              <a:rPr lang="en-US" sz="2000" dirty="0" err="1" smtClean="0"/>
              <a:t>étude</a:t>
            </a:r>
            <a:r>
              <a:rPr lang="en-US" sz="2000" dirty="0" smtClean="0"/>
              <a:t> </a:t>
            </a:r>
            <a:r>
              <a:rPr lang="en-US" sz="2000" dirty="0" err="1" smtClean="0"/>
              <a:t>d’observation</a:t>
            </a:r>
            <a:r>
              <a:rPr lang="en-US" sz="2000" dirty="0" smtClean="0"/>
              <a:t>, &gt;4 millions): RR 0.87 [0.82-0.92]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Aggravation de la </a:t>
            </a:r>
            <a:r>
              <a:rPr lang="en-US" sz="2000" dirty="0" err="1" smtClean="0"/>
              <a:t>démence</a:t>
            </a:r>
            <a:r>
              <a:rPr lang="en-US" sz="2000" dirty="0" smtClean="0"/>
              <a:t> (3 ERC, 748 patients): </a:t>
            </a:r>
            <a:r>
              <a:rPr lang="en-US" sz="2000" dirty="0" err="1" smtClean="0"/>
              <a:t>aucun</a:t>
            </a:r>
            <a:r>
              <a:rPr lang="en-US" sz="2000" dirty="0" smtClean="0"/>
              <a:t> </a:t>
            </a:r>
            <a:r>
              <a:rPr lang="en-US" sz="2000" dirty="0" err="1" smtClean="0"/>
              <a:t>effet</a:t>
            </a:r>
            <a:r>
              <a:rPr lang="en-US" sz="2000" dirty="0" smtClean="0"/>
              <a:t> (</a:t>
            </a:r>
            <a:r>
              <a:rPr lang="en-US" sz="2000" dirty="0" err="1" smtClean="0"/>
              <a:t>tendance</a:t>
            </a:r>
            <a:r>
              <a:rPr lang="en-US" sz="2000" dirty="0" smtClean="0"/>
              <a:t> pour le </a:t>
            </a:r>
            <a:r>
              <a:rPr lang="en-US" sz="2000" dirty="0" err="1" smtClean="0"/>
              <a:t>mieux</a:t>
            </a:r>
            <a:r>
              <a:rPr lang="en-US" sz="2000" dirty="0" smtClean="0"/>
              <a:t>).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Surveillance post marketing: </a:t>
            </a:r>
            <a:r>
              <a:rPr lang="en-US" sz="2000" dirty="0" err="1" smtClean="0"/>
              <a:t>Similaire</a:t>
            </a:r>
            <a:r>
              <a:rPr lang="en-US" sz="2000" dirty="0" smtClean="0"/>
              <a:t> au </a:t>
            </a:r>
            <a:r>
              <a:rPr lang="en-US" sz="2000" dirty="0" err="1" smtClean="0"/>
              <a:t>Clopidogrel</a:t>
            </a:r>
            <a:r>
              <a:rPr lang="en-US" sz="2000" dirty="0" smtClean="0"/>
              <a:t> and Losartan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Performance </a:t>
            </a:r>
            <a:r>
              <a:rPr lang="en-US" sz="2000" dirty="0" err="1" smtClean="0"/>
              <a:t>sur</a:t>
            </a:r>
            <a:r>
              <a:rPr lang="en-US" sz="2000" dirty="0" smtClean="0"/>
              <a:t> les tests </a:t>
            </a:r>
            <a:r>
              <a:rPr lang="en-US" sz="2000" dirty="0" err="1" smtClean="0"/>
              <a:t>congnitifs</a:t>
            </a:r>
            <a:r>
              <a:rPr lang="en-US" sz="2000" dirty="0" smtClean="0"/>
              <a:t>: 155 </a:t>
            </a:r>
            <a:r>
              <a:rPr lang="en-US" sz="2000" dirty="0" err="1" smtClean="0"/>
              <a:t>comparaisons</a:t>
            </a:r>
            <a:r>
              <a:rPr lang="en-US" sz="2000" dirty="0" smtClean="0"/>
              <a:t> </a:t>
            </a:r>
            <a:r>
              <a:rPr lang="en-US" sz="2000" dirty="0" err="1" smtClean="0"/>
              <a:t>statistiques</a:t>
            </a:r>
            <a:r>
              <a:rPr lang="en-US" sz="2000" dirty="0" smtClean="0"/>
              <a:t>: 88% </a:t>
            </a:r>
            <a:r>
              <a:rPr lang="en-US" sz="2000" dirty="0" err="1" smtClean="0"/>
              <a:t>aucun</a:t>
            </a:r>
            <a:r>
              <a:rPr lang="en-US" sz="2000" dirty="0" smtClean="0"/>
              <a:t> </a:t>
            </a:r>
            <a:r>
              <a:rPr lang="en-US" sz="2000" dirty="0" err="1" smtClean="0"/>
              <a:t>effet</a:t>
            </a:r>
            <a:r>
              <a:rPr lang="en-US" sz="2000" dirty="0" smtClean="0"/>
              <a:t>, 4.5% </a:t>
            </a:r>
            <a:r>
              <a:rPr lang="en-US" sz="2000" dirty="0" err="1" smtClean="0"/>
              <a:t>mieux</a:t>
            </a:r>
            <a:r>
              <a:rPr lang="en-US" sz="2000" dirty="0" smtClean="0"/>
              <a:t> </a:t>
            </a:r>
            <a:r>
              <a:rPr lang="en-US" sz="2000" dirty="0" err="1" smtClean="0"/>
              <a:t>sous</a:t>
            </a:r>
            <a:r>
              <a:rPr lang="en-US" sz="2000" dirty="0" smtClean="0"/>
              <a:t> </a:t>
            </a:r>
            <a:r>
              <a:rPr lang="en-US" sz="2000" dirty="0" err="1" smtClean="0"/>
              <a:t>statines</a:t>
            </a:r>
            <a:r>
              <a:rPr lang="en-US" sz="2000" dirty="0" smtClean="0"/>
              <a:t>, 7.7% </a:t>
            </a:r>
            <a:r>
              <a:rPr lang="en-US" sz="2000" dirty="0" err="1" smtClean="0"/>
              <a:t>aggravés</a:t>
            </a:r>
            <a:r>
              <a:rPr lang="en-US" sz="2000" dirty="0" smtClean="0"/>
              <a:t> </a:t>
            </a:r>
            <a:r>
              <a:rPr lang="en-US" sz="2000" dirty="0" err="1" smtClean="0"/>
              <a:t>sous</a:t>
            </a:r>
            <a:r>
              <a:rPr lang="en-US" sz="2000" dirty="0" smtClean="0"/>
              <a:t> </a:t>
            </a:r>
            <a:r>
              <a:rPr lang="en-US" sz="2000" dirty="0" err="1" smtClean="0"/>
              <a:t>statines</a:t>
            </a:r>
            <a:r>
              <a:rPr lang="en-US" sz="2000" dirty="0" smtClean="0"/>
              <a:t>.   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En bout de </a:t>
            </a:r>
            <a:r>
              <a:rPr lang="en-US" sz="2400" b="1" dirty="0" err="1" smtClean="0"/>
              <a:t>ligne</a:t>
            </a:r>
            <a:r>
              <a:rPr lang="en-US" sz="2400" dirty="0" smtClean="0"/>
              <a:t>: les </a:t>
            </a:r>
            <a:r>
              <a:rPr lang="en-US" sz="2400" dirty="0" err="1" smtClean="0"/>
              <a:t>données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disponibles</a:t>
            </a:r>
            <a:r>
              <a:rPr lang="en-US" sz="2400" dirty="0" smtClean="0"/>
              <a:t> </a:t>
            </a:r>
            <a:r>
              <a:rPr lang="en-US" sz="2400" dirty="0" err="1" smtClean="0"/>
              <a:t>indiquent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les </a:t>
            </a:r>
            <a:r>
              <a:rPr lang="en-US" sz="2400" dirty="0" err="1" smtClean="0"/>
              <a:t>statines</a:t>
            </a:r>
            <a:r>
              <a:rPr lang="en-US" sz="2400" dirty="0" smtClean="0"/>
              <a:t> ne </a:t>
            </a:r>
            <a:r>
              <a:rPr lang="en-US" sz="2400" dirty="0" err="1" smtClean="0"/>
              <a:t>préviennent</a:t>
            </a:r>
            <a:r>
              <a:rPr lang="en-US" sz="2400" dirty="0" smtClean="0"/>
              <a:t> pas, ne </a:t>
            </a:r>
            <a:r>
              <a:rPr lang="en-US" sz="2400" dirty="0" err="1" smtClean="0"/>
              <a:t>traitent</a:t>
            </a:r>
            <a:r>
              <a:rPr lang="en-US" sz="2400" dirty="0" smtClean="0"/>
              <a:t> pas </a:t>
            </a:r>
            <a:r>
              <a:rPr lang="en-US" sz="2400" dirty="0" err="1" smtClean="0"/>
              <a:t>ou</a:t>
            </a:r>
            <a:r>
              <a:rPr lang="en-US" sz="2400" dirty="0" smtClean="0"/>
              <a:t> ne </a:t>
            </a:r>
            <a:r>
              <a:rPr lang="en-US" sz="2400" dirty="0" err="1" smtClean="0"/>
              <a:t>causent</a:t>
            </a:r>
            <a:r>
              <a:rPr lang="en-US" sz="2400" dirty="0" smtClean="0"/>
              <a:t> pas de troubles </a:t>
            </a:r>
            <a:r>
              <a:rPr lang="en-US" sz="2400" dirty="0" err="1" smtClean="0"/>
              <a:t>cognitifs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de </a:t>
            </a:r>
            <a:r>
              <a:rPr lang="en-US" sz="2400" dirty="0" err="1" smtClean="0"/>
              <a:t>démence</a:t>
            </a:r>
            <a:r>
              <a:rPr lang="en-US" sz="2400" dirty="0" smtClean="0"/>
              <a:t>. </a:t>
            </a:r>
            <a:r>
              <a:rPr lang="en-US" sz="2400" dirty="0" err="1" smtClean="0"/>
              <a:t>L’avertissement</a:t>
            </a:r>
            <a:r>
              <a:rPr lang="en-US" sz="2400" dirty="0" smtClean="0"/>
              <a:t> de la FDA </a:t>
            </a:r>
            <a:r>
              <a:rPr lang="en-US" sz="2400" dirty="0" err="1" smtClean="0"/>
              <a:t>semble</a:t>
            </a:r>
            <a:r>
              <a:rPr lang="en-US" sz="2400" dirty="0" smtClean="0"/>
              <a:t> </a:t>
            </a:r>
            <a:r>
              <a:rPr lang="en-US" sz="2400" dirty="0" err="1" smtClean="0"/>
              <a:t>être</a:t>
            </a:r>
            <a:r>
              <a:rPr lang="en-US" sz="2400" dirty="0" smtClean="0"/>
              <a:t> </a:t>
            </a:r>
            <a:r>
              <a:rPr lang="en-US" sz="2400" dirty="0" err="1" smtClean="0"/>
              <a:t>basée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principalement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des </a:t>
            </a:r>
            <a:r>
              <a:rPr lang="en-US" sz="2400" dirty="0" err="1" smtClean="0"/>
              <a:t>études</a:t>
            </a:r>
            <a:r>
              <a:rPr lang="en-US" sz="2400" dirty="0" smtClean="0"/>
              <a:t> de </a:t>
            </a:r>
            <a:r>
              <a:rPr lang="en-US" sz="2400" dirty="0" err="1" smtClean="0"/>
              <a:t>cas</a:t>
            </a:r>
            <a:r>
              <a:rPr lang="en-US" sz="2400" dirty="0" smtClean="0"/>
              <a:t> qui </a:t>
            </a:r>
            <a:r>
              <a:rPr lang="en-US" sz="2400" dirty="0" err="1" smtClean="0"/>
              <a:t>peuvent</a:t>
            </a:r>
            <a:r>
              <a:rPr lang="en-US" sz="2400" dirty="0" smtClean="0"/>
              <a:t> </a:t>
            </a:r>
            <a:r>
              <a:rPr lang="en-US" sz="2400" dirty="0" err="1" smtClean="0"/>
              <a:t>refléter</a:t>
            </a:r>
            <a:r>
              <a:rPr lang="en-US" sz="2400" dirty="0" smtClean="0"/>
              <a:t> la </a:t>
            </a:r>
            <a:r>
              <a:rPr lang="en-US" sz="2400" dirty="0" err="1" smtClean="0"/>
              <a:t>pensée</a:t>
            </a:r>
            <a:r>
              <a:rPr lang="en-US" sz="2400" dirty="0" smtClean="0"/>
              <a:t> </a:t>
            </a:r>
            <a:r>
              <a:rPr lang="en-US" sz="2400" dirty="0" err="1" smtClean="0"/>
              <a:t>idiosyncrasique</a:t>
            </a:r>
            <a:r>
              <a:rPr lang="en-US" sz="2400" dirty="0" smtClean="0"/>
              <a:t> “</a:t>
            </a:r>
            <a:r>
              <a:rPr lang="en-US" sz="2400" dirty="0" err="1" smtClean="0"/>
              <a:t>floue</a:t>
            </a:r>
            <a:r>
              <a:rPr lang="en-US" sz="2400" dirty="0" smtClean="0"/>
              <a:t>” à court </a:t>
            </a:r>
            <a:r>
              <a:rPr lang="en-US" sz="2400" dirty="0" err="1" smtClean="0"/>
              <a:t>terme</a:t>
            </a:r>
            <a:r>
              <a:rPr lang="en-US" sz="2400" dirty="0" smtClean="0"/>
              <a:t>. Les </a:t>
            </a:r>
            <a:r>
              <a:rPr lang="en-US" sz="2400" dirty="0" err="1" smtClean="0"/>
              <a:t>décisions</a:t>
            </a:r>
            <a:r>
              <a:rPr lang="en-US" sz="2400" dirty="0" smtClean="0"/>
              <a:t> de </a:t>
            </a:r>
            <a:r>
              <a:rPr lang="en-US" sz="2400" dirty="0" err="1" smtClean="0"/>
              <a:t>prescrire</a:t>
            </a:r>
            <a:r>
              <a:rPr lang="en-US" sz="2400" dirty="0" smtClean="0"/>
              <a:t> des </a:t>
            </a:r>
            <a:r>
              <a:rPr lang="en-US" sz="2400" dirty="0" err="1" smtClean="0"/>
              <a:t>statines</a:t>
            </a:r>
            <a:r>
              <a:rPr lang="en-US" sz="2400" dirty="0" smtClean="0"/>
              <a:t> ne </a:t>
            </a:r>
            <a:r>
              <a:rPr lang="en-US" sz="2400" dirty="0" err="1" smtClean="0"/>
              <a:t>devraient</a:t>
            </a:r>
            <a:r>
              <a:rPr lang="en-US" sz="2400" dirty="0" smtClean="0"/>
              <a:t> pas </a:t>
            </a:r>
            <a:r>
              <a:rPr lang="en-US" sz="2400" dirty="0" err="1" smtClean="0"/>
              <a:t>être</a:t>
            </a:r>
            <a:r>
              <a:rPr lang="en-US" sz="2400" dirty="0" smtClean="0"/>
              <a:t> </a:t>
            </a:r>
            <a:r>
              <a:rPr lang="en-US" sz="2400" dirty="0" err="1" smtClean="0"/>
              <a:t>modifiées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7103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TFP #115: June 9, 2014</a:t>
            </a:r>
            <a:endParaRPr lang="en-US" sz="14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4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err="1" smtClean="0"/>
              <a:t>Atténuation</a:t>
            </a:r>
            <a:r>
              <a:rPr lang="en-CA" b="1" dirty="0" smtClean="0"/>
              <a:t> des sources </a:t>
            </a:r>
            <a:r>
              <a:rPr lang="en-CA" b="1" dirty="0" err="1" smtClean="0"/>
              <a:t>potentielles</a:t>
            </a:r>
            <a:r>
              <a:rPr lang="en-CA" b="1" dirty="0" smtClean="0"/>
              <a:t> de </a:t>
            </a:r>
            <a:r>
              <a:rPr lang="en-CA" b="1" dirty="0" err="1" smtClean="0"/>
              <a:t>partialité</a:t>
            </a:r>
            <a:endParaRPr lang="en-CA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CA" sz="1400" dirty="0">
              <a:solidFill>
                <a:schemeClr val="accent1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1400" i="1" dirty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11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i="1" dirty="0" smtClean="0"/>
              <a:t>Les </a:t>
            </a:r>
            <a:r>
              <a:rPr lang="en-US" sz="1800" i="1" dirty="0" err="1" smtClean="0"/>
              <a:t>informations</a:t>
            </a:r>
            <a:r>
              <a:rPr lang="en-US" sz="1800" i="1" dirty="0" smtClean="0"/>
              <a:t>/</a:t>
            </a:r>
            <a:r>
              <a:rPr lang="en-US" sz="1800" i="1" dirty="0" err="1" smtClean="0"/>
              <a:t>recommandations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fournies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dans</a:t>
            </a:r>
            <a:r>
              <a:rPr lang="en-US" sz="1800" i="1" dirty="0" smtClean="0"/>
              <a:t> la </a:t>
            </a:r>
            <a:r>
              <a:rPr lang="en-US" sz="1800" i="1" dirty="0" err="1" smtClean="0"/>
              <a:t>présentation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suivante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seront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fondées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sur</a:t>
            </a:r>
            <a:r>
              <a:rPr lang="en-US" sz="1800" i="1" dirty="0" smtClean="0"/>
              <a:t> les </a:t>
            </a:r>
            <a:r>
              <a:rPr lang="en-US" sz="1800" i="1" dirty="0" err="1" smtClean="0"/>
              <a:t>preuves</a:t>
            </a:r>
            <a:r>
              <a:rPr lang="en-US" sz="1800" i="1" dirty="0" smtClean="0"/>
              <a:t> et/</a:t>
            </a:r>
            <a:r>
              <a:rPr lang="en-US" sz="1800" i="1" dirty="0" err="1" smtClean="0"/>
              <a:t>ou</a:t>
            </a:r>
            <a:r>
              <a:rPr lang="en-US" sz="1800" i="1" dirty="0" smtClean="0"/>
              <a:t> les </a:t>
            </a:r>
            <a:r>
              <a:rPr lang="en-US" sz="1800" i="1" dirty="0" err="1" smtClean="0"/>
              <a:t>lignes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directrices</a:t>
            </a:r>
            <a:r>
              <a:rPr lang="en-US" sz="1800" i="1" dirty="0" smtClean="0"/>
              <a:t> et les opinions de </a:t>
            </a:r>
            <a:r>
              <a:rPr lang="en-US" sz="1800" i="1" dirty="0" err="1" smtClean="0"/>
              <a:t>l’oratrice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seront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identifiés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comme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telles</a:t>
            </a:r>
            <a:r>
              <a:rPr lang="en-US" sz="1800" i="1" dirty="0" smtClean="0"/>
              <a:t>. Les </a:t>
            </a:r>
            <a:r>
              <a:rPr lang="en-US" sz="1800" i="1" dirty="0" err="1" smtClean="0"/>
              <a:t>recommandations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formulées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seront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plutôt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fondées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sur</a:t>
            </a:r>
            <a:r>
              <a:rPr lang="en-US" sz="1800" i="1" dirty="0" smtClean="0"/>
              <a:t> les </a:t>
            </a:r>
            <a:r>
              <a:rPr lang="en-US" sz="1800" i="1" dirty="0" err="1" smtClean="0"/>
              <a:t>preuves</a:t>
            </a:r>
            <a:r>
              <a:rPr lang="en-US" sz="1800" i="1" dirty="0" smtClean="0"/>
              <a:t> et les </a:t>
            </a:r>
            <a:r>
              <a:rPr lang="en-US" sz="1800" i="1" dirty="0" err="1" smtClean="0"/>
              <a:t>lignes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directrices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plutôt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que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sur</a:t>
            </a:r>
            <a:r>
              <a:rPr lang="en-US" sz="1800" i="1" dirty="0" smtClean="0"/>
              <a:t> des </a:t>
            </a:r>
            <a:r>
              <a:rPr lang="en-US" sz="1800" i="1" dirty="0" err="1" smtClean="0"/>
              <a:t>recommandations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personelles</a:t>
            </a:r>
            <a:r>
              <a:rPr lang="en-US" sz="1800" i="1" dirty="0" smtClean="0"/>
              <a:t> de </a:t>
            </a:r>
            <a:r>
              <a:rPr lang="en-US" sz="1800" i="1" dirty="0" err="1" smtClean="0"/>
              <a:t>l’oratrice</a:t>
            </a:r>
            <a:r>
              <a:rPr lang="en-US" sz="1800" i="1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i="1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i="1" dirty="0" err="1" smtClean="0"/>
              <a:t>Toutes</a:t>
            </a:r>
            <a:r>
              <a:rPr lang="en-US" sz="1800" i="1" dirty="0" smtClean="0"/>
              <a:t> les </a:t>
            </a:r>
            <a:r>
              <a:rPr lang="en-US" sz="1800" i="1" dirty="0" err="1" smtClean="0"/>
              <a:t>données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proviennent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d’une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preuve</a:t>
            </a:r>
            <a:r>
              <a:rPr lang="en-US" sz="1800" i="1" dirty="0" smtClean="0"/>
              <a:t> qui </a:t>
            </a:r>
            <a:r>
              <a:rPr lang="en-US" sz="1800" i="1" dirty="0" err="1" smtClean="0"/>
              <a:t>est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cliniquement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acceptée</a:t>
            </a:r>
            <a:r>
              <a:rPr lang="en-US" sz="1800" i="1" dirty="0" smtClean="0"/>
              <a:t>.</a:t>
            </a:r>
            <a:endParaRPr lang="en-US" sz="1800" i="1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i="1" dirty="0" err="1" smtClean="0"/>
              <a:t>L’information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présentée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est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fondée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sur</a:t>
            </a:r>
            <a:r>
              <a:rPr lang="en-US" sz="1800" i="1" dirty="0" smtClean="0"/>
              <a:t> les </a:t>
            </a:r>
            <a:r>
              <a:rPr lang="en-US" sz="1800" i="1" dirty="0" err="1" smtClean="0"/>
              <a:t>preuves</a:t>
            </a:r>
            <a:r>
              <a:rPr lang="en-US" sz="1800" i="1" dirty="0" smtClean="0"/>
              <a:t>.</a:t>
            </a:r>
            <a:endParaRPr lang="en-US" sz="1800" i="1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1800" i="1" dirty="0" smtClean="0"/>
              <a:t>Tout support utilisé dans la justification des recommandations de soins aux patients est conforme aux normes généralement acceptées.</a:t>
            </a:r>
            <a:endParaRPr lang="en-CA" sz="1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0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0882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28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Les injections de </a:t>
            </a:r>
            <a:r>
              <a:rPr lang="en-US" sz="3600" dirty="0" err="1" smtClean="0"/>
              <a:t>stéroïdes</a:t>
            </a:r>
            <a:r>
              <a:rPr lang="en-US" sz="3600" dirty="0" smtClean="0"/>
              <a:t> </a:t>
            </a:r>
            <a:r>
              <a:rPr lang="en-US" sz="3600" dirty="0" err="1" smtClean="0"/>
              <a:t>fonctionnent-elles</a:t>
            </a:r>
            <a:r>
              <a:rPr lang="en-US" sz="3600" dirty="0" smtClean="0"/>
              <a:t> </a:t>
            </a:r>
            <a:r>
              <a:rPr lang="en-US" sz="3600" dirty="0" err="1" smtClean="0"/>
              <a:t>bien</a:t>
            </a:r>
            <a:r>
              <a:rPr lang="en-US" sz="3600" dirty="0" smtClean="0"/>
              <a:t> pour </a:t>
            </a:r>
            <a:r>
              <a:rPr lang="en-US" sz="3600" dirty="0" err="1" smtClean="0"/>
              <a:t>l’arthose</a:t>
            </a:r>
            <a:r>
              <a:rPr lang="en-US" sz="3600" dirty="0" smtClean="0"/>
              <a:t> du </a:t>
            </a:r>
            <a:r>
              <a:rPr lang="en-US" sz="3600" dirty="0" err="1" smtClean="0"/>
              <a:t>genou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71546"/>
            <a:ext cx="9067800" cy="50546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err="1" smtClean="0"/>
              <a:t>Preuve</a:t>
            </a:r>
            <a:r>
              <a:rPr lang="en-US" sz="2000" dirty="0" smtClean="0"/>
              <a:t>: 6 revues </a:t>
            </a:r>
            <a:r>
              <a:rPr lang="en-US" sz="2000" dirty="0" err="1" smtClean="0"/>
              <a:t>systémiques</a:t>
            </a:r>
            <a:r>
              <a:rPr lang="en-US" sz="2000" dirty="0" smtClean="0"/>
              <a:t>, (5</a:t>
            </a:r>
            <a:r>
              <a:rPr lang="en-US" sz="2000" dirty="0"/>
              <a:t>-13 </a:t>
            </a:r>
            <a:r>
              <a:rPr lang="en-US" sz="2000" dirty="0" smtClean="0"/>
              <a:t>ERC, </a:t>
            </a:r>
            <a:r>
              <a:rPr lang="en-US" sz="2000" dirty="0"/>
              <a:t>207-648 </a:t>
            </a:r>
            <a:r>
              <a:rPr lang="en-US" sz="2000" dirty="0" smtClean="0"/>
              <a:t>patients). </a:t>
            </a:r>
            <a:r>
              <a:rPr lang="en-US" sz="2000" dirty="0" err="1" smtClean="0"/>
              <a:t>Souvent</a:t>
            </a:r>
            <a:r>
              <a:rPr lang="en-US" sz="2000" dirty="0" smtClean="0"/>
              <a:t> </a:t>
            </a:r>
            <a:r>
              <a:rPr lang="en-US" sz="2000" dirty="0" err="1" smtClean="0"/>
              <a:t>Triamcinolone</a:t>
            </a:r>
            <a:r>
              <a:rPr lang="en-US" sz="2000" dirty="0" smtClean="0"/>
              <a:t> 20-40 mg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Méthylprednisolone</a:t>
            </a:r>
            <a:r>
              <a:rPr lang="en-US" sz="2000" dirty="0" smtClean="0"/>
              <a:t> 40-120 mg). </a:t>
            </a:r>
            <a:r>
              <a:rPr lang="en-US" sz="2000" dirty="0" err="1" smtClean="0"/>
              <a:t>Douleur</a:t>
            </a:r>
            <a:r>
              <a:rPr lang="en-US" sz="2000" dirty="0" smtClean="0"/>
              <a:t> de base </a:t>
            </a:r>
            <a:r>
              <a:rPr lang="en-US" sz="2000" dirty="0" smtClean="0"/>
              <a:t>54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</a:t>
            </a:r>
            <a:r>
              <a:rPr lang="en-US" sz="2000" dirty="0" smtClean="0"/>
              <a:t>(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 smtClean="0"/>
              <a:t>100)</a:t>
            </a:r>
          </a:p>
          <a:p>
            <a:pPr lvl="1">
              <a:spcBef>
                <a:spcPts val="0"/>
              </a:spcBef>
            </a:pPr>
            <a:r>
              <a:rPr lang="en-US" sz="2000" dirty="0" err="1" smtClean="0"/>
              <a:t>Douleur</a:t>
            </a:r>
            <a:r>
              <a:rPr lang="en-US" sz="2000" dirty="0" smtClean="0"/>
              <a:t> </a:t>
            </a:r>
            <a:r>
              <a:rPr lang="en-US" sz="2000" dirty="0" err="1" smtClean="0"/>
              <a:t>réduite</a:t>
            </a:r>
            <a:r>
              <a:rPr lang="en-US" sz="2000" dirty="0" smtClean="0"/>
              <a:t>: 21-22 points en 1 </a:t>
            </a:r>
            <a:r>
              <a:rPr lang="en-US" sz="2000" dirty="0" err="1" smtClean="0"/>
              <a:t>semaine</a:t>
            </a:r>
            <a:r>
              <a:rPr lang="en-US" sz="2000" dirty="0" smtClean="0"/>
              <a:t>, 16.25 points en 2 </a:t>
            </a:r>
            <a:r>
              <a:rPr lang="en-US" sz="2000" dirty="0" err="1" smtClean="0"/>
              <a:t>semaines</a:t>
            </a:r>
            <a:r>
              <a:rPr lang="en-US" sz="2000" dirty="0" smtClean="0"/>
              <a:t>, 7.4 points à 3-4 </a:t>
            </a:r>
            <a:r>
              <a:rPr lang="en-US" sz="2000" dirty="0" err="1" smtClean="0"/>
              <a:t>semaines</a:t>
            </a:r>
            <a:r>
              <a:rPr lang="en-US" sz="2000" dirty="0" smtClean="0"/>
              <a:t>.</a:t>
            </a:r>
          </a:p>
          <a:p>
            <a:pPr lvl="2">
              <a:spcBef>
                <a:spcPts val="0"/>
              </a:spcBef>
            </a:pPr>
            <a:r>
              <a:rPr lang="en-US" sz="2000" dirty="0" err="1" smtClean="0"/>
              <a:t>Moyenne</a:t>
            </a:r>
            <a:r>
              <a:rPr lang="en-US" sz="2000" dirty="0" smtClean="0"/>
              <a:t> ~ </a:t>
            </a:r>
            <a:r>
              <a:rPr lang="en-US" sz="2000" dirty="0" err="1" smtClean="0"/>
              <a:t>amélioration</a:t>
            </a:r>
            <a:r>
              <a:rPr lang="en-US" sz="2000" dirty="0" smtClean="0"/>
              <a:t> de 15 points entre 1-4 </a:t>
            </a:r>
            <a:r>
              <a:rPr lang="en-US" sz="2000" dirty="0" err="1" smtClean="0"/>
              <a:t>semaines</a:t>
            </a:r>
            <a:r>
              <a:rPr lang="en-US" sz="2000" dirty="0" smtClean="0"/>
              <a:t>, </a:t>
            </a:r>
            <a:r>
              <a:rPr lang="en-US" sz="2000" dirty="0" err="1" smtClean="0"/>
              <a:t>pic</a:t>
            </a:r>
            <a:r>
              <a:rPr lang="en-US" sz="2000" dirty="0" smtClean="0"/>
              <a:t> à 1.5 </a:t>
            </a:r>
            <a:r>
              <a:rPr lang="en-US" sz="2000" dirty="0" err="1" smtClean="0"/>
              <a:t>semaine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err="1" smtClean="0"/>
              <a:t>Amélioration</a:t>
            </a:r>
            <a:r>
              <a:rPr lang="en-US" sz="2000" dirty="0" smtClean="0"/>
              <a:t> </a:t>
            </a:r>
            <a:r>
              <a:rPr lang="en-US" sz="2000" dirty="0" err="1" smtClean="0"/>
              <a:t>globale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cible</a:t>
            </a:r>
            <a:r>
              <a:rPr lang="en-US" sz="2000" dirty="0" smtClean="0"/>
              <a:t> de </a:t>
            </a:r>
            <a:r>
              <a:rPr lang="en-US" sz="2000" dirty="0" err="1" smtClean="0"/>
              <a:t>réduction</a:t>
            </a:r>
            <a:r>
              <a:rPr lang="en-US" sz="2000" dirty="0" smtClean="0"/>
              <a:t> de la </a:t>
            </a:r>
            <a:r>
              <a:rPr lang="en-US" sz="2000" dirty="0" err="1" smtClean="0"/>
              <a:t>douleur</a:t>
            </a:r>
            <a:r>
              <a:rPr lang="en-US" sz="2000" dirty="0" smtClean="0"/>
              <a:t>: 74</a:t>
            </a:r>
            <a:r>
              <a:rPr lang="en-US" sz="2000" dirty="0"/>
              <a:t>-78% </a:t>
            </a:r>
            <a:r>
              <a:rPr lang="en-US" sz="2000" dirty="0" err="1" smtClean="0"/>
              <a:t>steroïdes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/>
              <a:t>45-54% placebo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smtClean="0"/>
              <a:t>NST=3-5 à 1-4 </a:t>
            </a:r>
            <a:r>
              <a:rPr lang="en-US" sz="2000" dirty="0" err="1" smtClean="0"/>
              <a:t>semaines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Après 4 </a:t>
            </a:r>
            <a:r>
              <a:rPr lang="en-US" sz="2000" dirty="0" err="1" smtClean="0"/>
              <a:t>semaines</a:t>
            </a:r>
            <a:r>
              <a:rPr lang="en-US" sz="2000" dirty="0" smtClean="0"/>
              <a:t>, </a:t>
            </a:r>
            <a:r>
              <a:rPr lang="en-US" sz="2000" dirty="0" err="1" smtClean="0"/>
              <a:t>résultats</a:t>
            </a:r>
            <a:r>
              <a:rPr lang="en-US" sz="2000" dirty="0" smtClean="0"/>
              <a:t> </a:t>
            </a:r>
            <a:r>
              <a:rPr lang="en-US" sz="2000" dirty="0" err="1" smtClean="0"/>
              <a:t>inconsistants</a:t>
            </a:r>
            <a:r>
              <a:rPr lang="en-US" sz="2000" dirty="0" smtClean="0"/>
              <a:t> : le plus favorable </a:t>
            </a:r>
            <a:r>
              <a:rPr lang="en-US" sz="2000" dirty="0" err="1" smtClean="0"/>
              <a:t>était</a:t>
            </a:r>
            <a:r>
              <a:rPr lang="en-US" sz="2000" dirty="0" smtClean="0"/>
              <a:t> NST 5 à 16-24 </a:t>
            </a:r>
            <a:r>
              <a:rPr lang="en-US" sz="2000" dirty="0" err="1" smtClean="0"/>
              <a:t>semaines</a:t>
            </a:r>
            <a:r>
              <a:rPr lang="en-US" sz="20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fr-CA" sz="2000" dirty="0" smtClean="0"/>
              <a:t>Fonctions et raideurs: aucune différence consistante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En bout de </a:t>
            </a:r>
            <a:r>
              <a:rPr lang="en-US" sz="2400" b="1" dirty="0" err="1" smtClean="0"/>
              <a:t>ligne</a:t>
            </a:r>
            <a:r>
              <a:rPr lang="en-US" sz="2400" b="1" dirty="0" smtClean="0"/>
              <a:t>: </a:t>
            </a:r>
            <a:r>
              <a:rPr lang="en-US" sz="2400" dirty="0" smtClean="0"/>
              <a:t>les </a:t>
            </a:r>
            <a:r>
              <a:rPr lang="en-US" sz="2400" dirty="0" smtClean="0"/>
              <a:t>injections </a:t>
            </a:r>
            <a:r>
              <a:rPr lang="en-US" sz="2400" dirty="0" smtClean="0"/>
              <a:t>de </a:t>
            </a:r>
            <a:r>
              <a:rPr lang="en-US" sz="2400" dirty="0" err="1" smtClean="0"/>
              <a:t>corticostéroïdes</a:t>
            </a:r>
            <a:r>
              <a:rPr lang="en-US" sz="2400" dirty="0" smtClean="0"/>
              <a:t> aux </a:t>
            </a:r>
            <a:r>
              <a:rPr lang="en-US" sz="2400" dirty="0" err="1" smtClean="0"/>
              <a:t>genoux</a:t>
            </a:r>
            <a:r>
              <a:rPr lang="en-US" sz="2400" dirty="0" smtClean="0"/>
              <a:t> </a:t>
            </a:r>
            <a:r>
              <a:rPr lang="en-US" sz="2400" dirty="0" err="1" smtClean="0"/>
              <a:t>améliorent</a:t>
            </a:r>
            <a:r>
              <a:rPr lang="en-US" sz="2400" dirty="0" smtClean="0"/>
              <a:t> la </a:t>
            </a:r>
            <a:r>
              <a:rPr lang="en-US" sz="2400" dirty="0" err="1" smtClean="0"/>
              <a:t>douleur</a:t>
            </a:r>
            <a:r>
              <a:rPr lang="en-US" sz="2400" dirty="0" smtClean="0"/>
              <a:t> de </a:t>
            </a:r>
            <a:r>
              <a:rPr lang="en-US" sz="2400" dirty="0" err="1" smtClean="0"/>
              <a:t>l’arthrose</a:t>
            </a:r>
            <a:r>
              <a:rPr lang="en-US" sz="2400" dirty="0" smtClean="0"/>
              <a:t> de </a:t>
            </a:r>
            <a:r>
              <a:rPr lang="en-US" sz="2400" dirty="0"/>
              <a:t>~40</a:t>
            </a:r>
            <a:r>
              <a:rPr lang="en-US" sz="2400" dirty="0" smtClean="0"/>
              <a:t>% de plus </a:t>
            </a:r>
            <a:r>
              <a:rPr lang="en-US" sz="2400" dirty="0" err="1" smtClean="0"/>
              <a:t>que</a:t>
            </a:r>
            <a:r>
              <a:rPr lang="en-US" sz="2400" dirty="0" smtClean="0"/>
              <a:t> le placebo et 1 patient </a:t>
            </a:r>
            <a:r>
              <a:rPr lang="en-US" sz="2400" dirty="0" err="1" smtClean="0"/>
              <a:t>sur</a:t>
            </a:r>
            <a:r>
              <a:rPr lang="en-US" sz="2400" dirty="0" smtClean="0"/>
              <a:t> 3-5 aura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amélioration</a:t>
            </a:r>
            <a:r>
              <a:rPr lang="en-US" sz="2400" dirty="0" smtClean="0"/>
              <a:t> </a:t>
            </a:r>
            <a:r>
              <a:rPr lang="en-US" sz="2400" dirty="0" err="1" smtClean="0"/>
              <a:t>globale</a:t>
            </a:r>
            <a:r>
              <a:rPr lang="en-US" sz="2400" dirty="0" smtClean="0"/>
              <a:t> x 4 </a:t>
            </a:r>
            <a:r>
              <a:rPr lang="en-US" sz="2400" dirty="0" err="1" smtClean="0"/>
              <a:t>semaines</a:t>
            </a:r>
            <a:r>
              <a:rPr lang="en-US" sz="2400" dirty="0" smtClean="0"/>
              <a:t>. Les </a:t>
            </a:r>
            <a:r>
              <a:rPr lang="en-US" sz="2400" dirty="0" err="1" smtClean="0"/>
              <a:t>évènements</a:t>
            </a:r>
            <a:r>
              <a:rPr lang="en-US" sz="2400" dirty="0" smtClean="0"/>
              <a:t> </a:t>
            </a:r>
            <a:r>
              <a:rPr lang="en-US" sz="2400" dirty="0" err="1" smtClean="0"/>
              <a:t>indésirables</a:t>
            </a:r>
            <a:r>
              <a:rPr lang="en-US" sz="2400" dirty="0" smtClean="0"/>
              <a:t> </a:t>
            </a:r>
            <a:r>
              <a:rPr lang="en-US" sz="2400" dirty="0" err="1" smtClean="0"/>
              <a:t>incertains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graves à long </a:t>
            </a:r>
            <a:r>
              <a:rPr lang="en-US" sz="2400" dirty="0" err="1" smtClean="0"/>
              <a:t>terme</a:t>
            </a:r>
            <a:r>
              <a:rPr lang="en-US" sz="2400" dirty="0" smtClean="0"/>
              <a:t> </a:t>
            </a:r>
            <a:r>
              <a:rPr lang="en-US" sz="2400" dirty="0" err="1" smtClean="0"/>
              <a:t>sont</a:t>
            </a:r>
            <a:r>
              <a:rPr lang="en-US" sz="2400" dirty="0" smtClean="0"/>
              <a:t> </a:t>
            </a:r>
            <a:r>
              <a:rPr lang="en-US" sz="2400" dirty="0" err="1" smtClean="0"/>
              <a:t>très</a:t>
            </a:r>
            <a:r>
              <a:rPr lang="en-US" sz="2400" dirty="0" smtClean="0"/>
              <a:t> </a:t>
            </a:r>
            <a:r>
              <a:rPr lang="en-US" sz="2400" dirty="0" err="1" smtClean="0"/>
              <a:t>rares</a:t>
            </a:r>
            <a:r>
              <a:rPr lang="en-US" sz="2400" dirty="0" smtClean="0"/>
              <a:t> (</a:t>
            </a:r>
            <a:r>
              <a:rPr lang="en-US" sz="2400" dirty="0" err="1" smtClean="0"/>
              <a:t>une</a:t>
            </a:r>
            <a:r>
              <a:rPr lang="en-US" sz="2400" dirty="0" smtClean="0"/>
              <a:t> infection de </a:t>
            </a:r>
            <a:r>
              <a:rPr lang="en-US" sz="2400" dirty="0" err="1" smtClean="0"/>
              <a:t>l’articulation</a:t>
            </a:r>
            <a:r>
              <a:rPr lang="en-US" sz="2400" dirty="0" smtClean="0"/>
              <a:t>, 1 </a:t>
            </a:r>
            <a:r>
              <a:rPr lang="en-US" sz="2400" dirty="0" err="1" smtClean="0"/>
              <a:t>dans</a:t>
            </a:r>
            <a:r>
              <a:rPr lang="en-US" sz="2400" dirty="0" smtClean="0"/>
              <a:t> &gt;14,000</a:t>
            </a:r>
            <a:r>
              <a:rPr lang="en-US" sz="2400" dirty="0"/>
              <a:t>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Jamieson and Allan</a:t>
            </a:r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279904" y="6569968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49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284" y="214290"/>
            <a:ext cx="9035716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Lorsque</a:t>
            </a:r>
            <a:r>
              <a:rPr lang="en-US" sz="2800" b="1" dirty="0" smtClean="0"/>
              <a:t> nous </a:t>
            </a:r>
            <a:r>
              <a:rPr lang="en-US" sz="2800" b="1" dirty="0" err="1" smtClean="0"/>
              <a:t>émettons</a:t>
            </a:r>
            <a:r>
              <a:rPr lang="en-US" sz="2800" b="1" dirty="0" smtClean="0"/>
              <a:t> des </a:t>
            </a:r>
            <a:r>
              <a:rPr lang="en-US" sz="2800" b="1" dirty="0" err="1" smtClean="0"/>
              <a:t>recommandations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concernant</a:t>
            </a:r>
            <a:r>
              <a:rPr lang="en-US" sz="2800" b="1" dirty="0" smtClean="0"/>
              <a:t> le </a:t>
            </a:r>
            <a:r>
              <a:rPr lang="en-US" sz="2800" b="1" dirty="0" err="1" smtClean="0"/>
              <a:t>traitement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fièvre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pédiatrique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lequel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supérieur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l’acétaminophène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l’ibuprofène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525963"/>
          </a:xfrm>
        </p:spPr>
        <p:txBody>
          <a:bodyPr>
            <a:noAutofit/>
          </a:bodyPr>
          <a:lstStyle/>
          <a:p>
            <a:r>
              <a:rPr lang="en-US" dirty="0" err="1" smtClean="0"/>
              <a:t>Preuve</a:t>
            </a:r>
            <a:r>
              <a:rPr lang="en-US" dirty="0" smtClean="0"/>
              <a:t>: </a:t>
            </a:r>
            <a:r>
              <a:rPr lang="en-US" dirty="0" err="1" smtClean="0"/>
              <a:t>méta-analyse</a:t>
            </a:r>
            <a:r>
              <a:rPr lang="en-US" dirty="0" smtClean="0"/>
              <a:t> de 10 </a:t>
            </a:r>
            <a:r>
              <a:rPr lang="en-US" dirty="0" err="1" smtClean="0"/>
              <a:t>études</a:t>
            </a:r>
            <a:endParaRPr lang="en-US" dirty="0"/>
          </a:p>
          <a:p>
            <a:pPr lvl="1"/>
            <a:r>
              <a:rPr lang="en-US" dirty="0" err="1" smtClean="0"/>
              <a:t>Ibuprofène</a:t>
            </a:r>
            <a:r>
              <a:rPr lang="en-US" dirty="0" smtClean="0"/>
              <a:t> </a:t>
            </a:r>
            <a:r>
              <a:rPr lang="en-US" dirty="0" err="1" smtClean="0"/>
              <a:t>supérieure</a:t>
            </a:r>
            <a:r>
              <a:rPr lang="en-US" dirty="0" smtClean="0"/>
              <a:t> à </a:t>
            </a:r>
            <a:r>
              <a:rPr lang="en-US" dirty="0"/>
              <a:t>2, 4, </a:t>
            </a:r>
            <a:r>
              <a:rPr lang="en-US" dirty="0" smtClean="0"/>
              <a:t>et </a:t>
            </a:r>
            <a:r>
              <a:rPr lang="en-US" dirty="0" smtClean="0"/>
              <a:t>6 </a:t>
            </a:r>
            <a:r>
              <a:rPr lang="en-US" dirty="0" err="1" smtClean="0"/>
              <a:t>heures</a:t>
            </a:r>
            <a:r>
              <a:rPr lang="en-US" dirty="0" smtClean="0"/>
              <a:t>; NST </a:t>
            </a:r>
            <a:r>
              <a:rPr lang="en-US" dirty="0"/>
              <a:t>7</a:t>
            </a:r>
          </a:p>
          <a:p>
            <a:pPr lvl="1"/>
            <a:r>
              <a:rPr lang="en-US" dirty="0" smtClean="0"/>
              <a:t>ERC: </a:t>
            </a:r>
            <a:r>
              <a:rPr lang="en-US" dirty="0" err="1" smtClean="0"/>
              <a:t>ibuprofène</a:t>
            </a:r>
            <a:r>
              <a:rPr lang="en-US" dirty="0" smtClean="0"/>
              <a:t>, </a:t>
            </a:r>
            <a:r>
              <a:rPr lang="en-US" dirty="0" err="1" smtClean="0"/>
              <a:t>acétaminophène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les </a:t>
            </a:r>
            <a:r>
              <a:rPr lang="en-US" dirty="0" err="1" smtClean="0"/>
              <a:t>deux</a:t>
            </a:r>
            <a:endParaRPr lang="en-US" dirty="0" smtClean="0"/>
          </a:p>
          <a:p>
            <a:pPr lvl="1"/>
            <a:r>
              <a:rPr lang="en-US" dirty="0" smtClean="0"/>
              <a:t>combo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</a:t>
            </a:r>
            <a:r>
              <a:rPr lang="en-US" dirty="0" smtClean="0"/>
              <a:t> </a:t>
            </a:r>
            <a:r>
              <a:rPr lang="en-US" dirty="0" err="1" smtClean="0"/>
              <a:t>fièvre</a:t>
            </a:r>
            <a:r>
              <a:rPr lang="en-US" dirty="0" smtClean="0"/>
              <a:t> en 24 hrs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acétaminophène</a:t>
            </a:r>
            <a:r>
              <a:rPr lang="en-US" dirty="0" smtClean="0"/>
              <a:t> 4.4 hrs </a:t>
            </a:r>
            <a:r>
              <a:rPr lang="en-US" dirty="0" err="1" smtClean="0"/>
              <a:t>ou</a:t>
            </a:r>
            <a:r>
              <a:rPr lang="en-US" dirty="0" smtClean="0"/>
              <a:t> plus, </a:t>
            </a:r>
            <a:r>
              <a:rPr lang="en-US" dirty="0" err="1" smtClean="0"/>
              <a:t>ibuprofène</a:t>
            </a:r>
            <a:r>
              <a:rPr lang="en-US" dirty="0" smtClean="0"/>
              <a:t> 2.5</a:t>
            </a:r>
          </a:p>
          <a:p>
            <a:r>
              <a:rPr lang="en-US" sz="2800" b="1" dirty="0" smtClean="0"/>
              <a:t>En bout de </a:t>
            </a:r>
            <a:r>
              <a:rPr lang="en-US" sz="2800" b="1" dirty="0" err="1" smtClean="0"/>
              <a:t>ligne</a:t>
            </a:r>
            <a:r>
              <a:rPr lang="en-US" sz="2800" dirty="0" smtClean="0"/>
              <a:t>: Le </a:t>
            </a:r>
            <a:r>
              <a:rPr lang="en-US" sz="2800" dirty="0" err="1" smtClean="0"/>
              <a:t>traitement</a:t>
            </a:r>
            <a:r>
              <a:rPr lang="en-US" sz="2800" dirty="0" smtClean="0"/>
              <a:t> de la </a:t>
            </a:r>
            <a:r>
              <a:rPr lang="en-US" sz="2800" dirty="0" err="1" smtClean="0"/>
              <a:t>fièvre</a:t>
            </a:r>
            <a:r>
              <a:rPr lang="en-US" sz="2800" dirty="0" smtClean="0"/>
              <a:t> </a:t>
            </a:r>
            <a:r>
              <a:rPr lang="en-US" sz="2800" dirty="0" err="1" smtClean="0"/>
              <a:t>pédiatrique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débattu</a:t>
            </a:r>
            <a:r>
              <a:rPr lang="en-US" sz="2800" dirty="0" smtClean="0"/>
              <a:t> de </a:t>
            </a:r>
            <a:r>
              <a:rPr lang="en-US" sz="2800" dirty="0" err="1" smtClean="0"/>
              <a:t>devrait</a:t>
            </a:r>
            <a:r>
              <a:rPr lang="en-US" sz="2800" dirty="0" smtClean="0"/>
              <a:t> </a:t>
            </a:r>
            <a:r>
              <a:rPr lang="en-US" sz="2800" dirty="0" err="1" smtClean="0"/>
              <a:t>être</a:t>
            </a:r>
            <a:r>
              <a:rPr lang="en-US" sz="2800" dirty="0" smtClean="0"/>
              <a:t> </a:t>
            </a:r>
            <a:r>
              <a:rPr lang="en-US" sz="2800" dirty="0" err="1" smtClean="0"/>
              <a:t>discuté</a:t>
            </a:r>
            <a:r>
              <a:rPr lang="en-US" sz="2800" dirty="0" smtClean="0"/>
              <a:t> avec les parents/patients. Si les </a:t>
            </a:r>
            <a:r>
              <a:rPr lang="en-US" sz="2800" dirty="0" err="1" smtClean="0"/>
              <a:t>cliniciens</a:t>
            </a:r>
            <a:r>
              <a:rPr lang="en-US" sz="2800" dirty="0" smtClean="0"/>
              <a:t> </a:t>
            </a:r>
            <a:r>
              <a:rPr lang="en-US" sz="2800" dirty="0" err="1" smtClean="0"/>
              <a:t>vont</a:t>
            </a:r>
            <a:r>
              <a:rPr lang="en-US" sz="2800" dirty="0" smtClean="0"/>
              <a:t> </a:t>
            </a:r>
            <a:r>
              <a:rPr lang="en-US" sz="2800" dirty="0" err="1" smtClean="0"/>
              <a:t>recommander</a:t>
            </a:r>
            <a:r>
              <a:rPr lang="en-US" sz="2800" dirty="0" smtClean="0"/>
              <a:t> un </a:t>
            </a:r>
            <a:r>
              <a:rPr lang="en-US" sz="2800" dirty="0" err="1" smtClean="0"/>
              <a:t>traitement</a:t>
            </a:r>
            <a:r>
              <a:rPr lang="en-US" sz="2800" dirty="0" smtClean="0"/>
              <a:t>, </a:t>
            </a:r>
            <a:r>
              <a:rPr lang="en-US" sz="2800" dirty="0" err="1" smtClean="0"/>
              <a:t>l’ibuprofène</a:t>
            </a:r>
            <a:r>
              <a:rPr lang="en-US" sz="2800" dirty="0" smtClean="0"/>
              <a:t> </a:t>
            </a:r>
            <a:r>
              <a:rPr lang="en-US" sz="2800" dirty="0" err="1" smtClean="0"/>
              <a:t>offre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réduction</a:t>
            </a:r>
            <a:r>
              <a:rPr lang="en-US" sz="2800" dirty="0" smtClean="0"/>
              <a:t> </a:t>
            </a:r>
            <a:r>
              <a:rPr lang="en-US" sz="2800" dirty="0" err="1" smtClean="0"/>
              <a:t>supérieure</a:t>
            </a:r>
            <a:r>
              <a:rPr lang="en-US" sz="2800" dirty="0" smtClean="0"/>
              <a:t> de la </a:t>
            </a:r>
            <a:r>
              <a:rPr lang="en-US" sz="2800" dirty="0" err="1" smtClean="0"/>
              <a:t>fièvre</a:t>
            </a:r>
            <a:r>
              <a:rPr lang="en-US" sz="2800" dirty="0" smtClean="0"/>
              <a:t> sans </a:t>
            </a:r>
            <a:r>
              <a:rPr lang="en-US" sz="2800" dirty="0" err="1" smtClean="0"/>
              <a:t>augmentaation</a:t>
            </a:r>
            <a:r>
              <a:rPr lang="en-US" sz="2800" dirty="0" smtClean="0"/>
              <a:t> des </a:t>
            </a:r>
            <a:r>
              <a:rPr lang="en-US" sz="2800" dirty="0" err="1" smtClean="0"/>
              <a:t>effets</a:t>
            </a:r>
            <a:r>
              <a:rPr lang="en-US" sz="2800" dirty="0" smtClean="0"/>
              <a:t> </a:t>
            </a:r>
            <a:r>
              <a:rPr lang="en-US" sz="2800" dirty="0" err="1" smtClean="0"/>
              <a:t>indésirables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55" y="6577495"/>
            <a:ext cx="5787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#28 June 7, </a:t>
            </a:r>
            <a:r>
              <a:rPr lang="en-US" sz="1400" dirty="0" smtClean="0"/>
              <a:t>2010.  Updated October 24 2013 </a:t>
            </a:r>
            <a:endParaRPr lang="en-US" sz="14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2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705"/>
            <a:ext cx="8458200" cy="1143000"/>
          </a:xfrm>
        </p:spPr>
        <p:txBody>
          <a:bodyPr>
            <a:noAutofit/>
          </a:bodyPr>
          <a:lstStyle/>
          <a:p>
            <a:r>
              <a:rPr lang="en-US" sz="3000" b="1" dirty="0" err="1" smtClean="0"/>
              <a:t>Supplémentation</a:t>
            </a:r>
            <a:r>
              <a:rPr lang="en-US" sz="3000" b="1" dirty="0" smtClean="0"/>
              <a:t> en </a:t>
            </a:r>
            <a:r>
              <a:rPr lang="en-US" sz="3000" b="1" dirty="0" err="1" smtClean="0"/>
              <a:t>fer</a:t>
            </a:r>
            <a:r>
              <a:rPr lang="en-US" sz="3000" b="1" dirty="0" smtClean="0"/>
              <a:t> chez les femmes non </a:t>
            </a:r>
            <a:r>
              <a:rPr lang="en-US" sz="3000" b="1" dirty="0" err="1" smtClean="0"/>
              <a:t>anémiques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souffrant</a:t>
            </a:r>
            <a:r>
              <a:rPr lang="en-US" sz="3000" b="1" dirty="0" smtClean="0"/>
              <a:t> de fatigue </a:t>
            </a:r>
            <a:r>
              <a:rPr lang="en-US" sz="3000" b="1" dirty="0" err="1" smtClean="0"/>
              <a:t>inexpliquée</a:t>
            </a:r>
            <a:r>
              <a:rPr lang="en-US" sz="3000" b="1" dirty="0" smtClean="0"/>
              <a:t>?</a:t>
            </a:r>
            <a:endParaRPr lang="en-US" sz="3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1"/>
            <a:ext cx="8763000" cy="4800599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Preuve</a:t>
            </a:r>
            <a:r>
              <a:rPr lang="en-US" sz="2400" dirty="0" smtClean="0"/>
              <a:t>: 3 ERC (198, 144, 90 femmes), la </a:t>
            </a:r>
            <a:r>
              <a:rPr lang="en-US" sz="2400" dirty="0" err="1" smtClean="0"/>
              <a:t>plupart</a:t>
            </a:r>
            <a:r>
              <a:rPr lang="en-US" sz="2400" dirty="0" smtClean="0"/>
              <a:t> </a:t>
            </a:r>
            <a:r>
              <a:rPr lang="en-US" sz="2400" dirty="0" err="1" smtClean="0"/>
              <a:t>sous</a:t>
            </a:r>
            <a:r>
              <a:rPr lang="en-US" sz="2400" dirty="0" smtClean="0"/>
              <a:t> </a:t>
            </a:r>
            <a:r>
              <a:rPr lang="en-US" sz="2400" dirty="0" err="1" smtClean="0"/>
              <a:t>ferritine</a:t>
            </a:r>
            <a:r>
              <a:rPr lang="en-US" sz="2400" dirty="0" smtClean="0"/>
              <a:t> </a:t>
            </a:r>
            <a:r>
              <a:rPr lang="en-US" sz="2400" dirty="0" err="1" smtClean="0"/>
              <a:t>sérique</a:t>
            </a:r>
            <a:r>
              <a:rPr lang="en-US" sz="2400" dirty="0" smtClean="0"/>
              <a:t> &lt;50ug/L, </a:t>
            </a:r>
            <a:r>
              <a:rPr lang="en-US" sz="2400" dirty="0" err="1" smtClean="0"/>
              <a:t>suivies</a:t>
            </a:r>
            <a:r>
              <a:rPr lang="en-US" sz="2400" dirty="0" smtClean="0"/>
              <a:t> aux 4-12 </a:t>
            </a:r>
            <a:r>
              <a:rPr lang="en-US" sz="2400" dirty="0" err="1" smtClean="0"/>
              <a:t>semaines</a:t>
            </a:r>
            <a:r>
              <a:rPr lang="en-US" sz="2400" dirty="0" smtClean="0"/>
              <a:t>, 80 mg </a:t>
            </a:r>
            <a:r>
              <a:rPr lang="en-US" sz="2400" dirty="0" err="1" smtClean="0"/>
              <a:t>fer</a:t>
            </a:r>
            <a:r>
              <a:rPr lang="en-US" sz="2400" dirty="0" smtClean="0"/>
              <a:t> </a:t>
            </a:r>
            <a:r>
              <a:rPr lang="en-US" sz="2400" dirty="0" err="1" smtClean="0"/>
              <a:t>élémentaire</a:t>
            </a:r>
            <a:endParaRPr lang="en-US" sz="2400" dirty="0" smtClean="0"/>
          </a:p>
          <a:p>
            <a:pPr lvl="1"/>
            <a:r>
              <a:rPr lang="en-US" sz="2200" dirty="0" err="1" smtClean="0"/>
              <a:t>Gluconate</a:t>
            </a:r>
            <a:r>
              <a:rPr lang="en-US" sz="2200" dirty="0" smtClean="0"/>
              <a:t> </a:t>
            </a:r>
            <a:r>
              <a:rPr lang="en-US" sz="2200" dirty="0" err="1" smtClean="0"/>
              <a:t>ferreux</a:t>
            </a:r>
            <a:r>
              <a:rPr lang="en-US" sz="2200" dirty="0" smtClean="0"/>
              <a:t> 300 mg </a:t>
            </a:r>
            <a:r>
              <a:rPr lang="en-US" sz="2200" dirty="0" err="1" smtClean="0"/>
              <a:t>contient</a:t>
            </a:r>
            <a:r>
              <a:rPr lang="en-US" sz="2200" dirty="0" smtClean="0"/>
              <a:t> 35 mg de </a:t>
            </a:r>
            <a:r>
              <a:rPr lang="en-US" sz="2200" dirty="0" err="1" smtClean="0"/>
              <a:t>fer</a:t>
            </a:r>
            <a:r>
              <a:rPr lang="en-US" sz="2200" dirty="0" smtClean="0"/>
              <a:t> </a:t>
            </a:r>
            <a:r>
              <a:rPr lang="en-US" sz="2200" dirty="0" err="1" smtClean="0"/>
              <a:t>élémentaire</a:t>
            </a:r>
            <a:endParaRPr lang="en-US" sz="2200" dirty="0" smtClean="0"/>
          </a:p>
          <a:p>
            <a:pPr lvl="1"/>
            <a:r>
              <a:rPr lang="en-US" sz="2200" dirty="0" smtClean="0"/>
              <a:t>Les scores de fatigue se </a:t>
            </a:r>
            <a:r>
              <a:rPr lang="en-US" sz="2200" dirty="0" err="1" smtClean="0"/>
              <a:t>sont</a:t>
            </a:r>
            <a:r>
              <a:rPr lang="en-US" sz="2200" dirty="0" smtClean="0"/>
              <a:t> </a:t>
            </a:r>
            <a:r>
              <a:rPr lang="en-US" sz="2200" dirty="0" err="1" smtClean="0"/>
              <a:t>améliorés</a:t>
            </a:r>
            <a:r>
              <a:rPr lang="en-US" sz="2200" dirty="0" smtClean="0"/>
              <a:t> de 4 à 10%.</a:t>
            </a:r>
          </a:p>
          <a:p>
            <a:pPr lvl="1"/>
            <a:r>
              <a:rPr lang="en-US" sz="2200" dirty="0" smtClean="0"/>
              <a:t>Femmes avec </a:t>
            </a:r>
            <a:r>
              <a:rPr lang="en-US" sz="2200" dirty="0" err="1" smtClean="0"/>
              <a:t>une</a:t>
            </a:r>
            <a:r>
              <a:rPr lang="en-US" sz="2200" dirty="0" smtClean="0"/>
              <a:t> </a:t>
            </a:r>
            <a:r>
              <a:rPr lang="en-US" sz="2200" dirty="0" err="1" smtClean="0"/>
              <a:t>amélioration</a:t>
            </a:r>
            <a:r>
              <a:rPr lang="en-US" sz="2200" dirty="0" smtClean="0"/>
              <a:t> </a:t>
            </a:r>
            <a:r>
              <a:rPr lang="en-US" sz="2200" dirty="0" err="1" smtClean="0"/>
              <a:t>légère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dirty="0" err="1" smtClean="0"/>
              <a:t>mieux</a:t>
            </a:r>
            <a:r>
              <a:rPr lang="en-US" sz="2200" dirty="0" smtClean="0"/>
              <a:t> : 63% </a:t>
            </a:r>
            <a:r>
              <a:rPr lang="en-US" sz="2200" dirty="0" err="1" smtClean="0"/>
              <a:t>vs</a:t>
            </a:r>
            <a:r>
              <a:rPr lang="en-US" sz="2200" dirty="0" smtClean="0"/>
              <a:t> 34%, NST 4</a:t>
            </a:r>
          </a:p>
          <a:p>
            <a:pPr lvl="1"/>
            <a:r>
              <a:rPr lang="en-US" sz="2200" dirty="0" err="1" smtClean="0"/>
              <a:t>Effets</a:t>
            </a:r>
            <a:r>
              <a:rPr lang="en-US" sz="2200" dirty="0" smtClean="0"/>
              <a:t> </a:t>
            </a:r>
            <a:r>
              <a:rPr lang="en-US" sz="2200" dirty="0" err="1" smtClean="0"/>
              <a:t>indésirables</a:t>
            </a:r>
            <a:r>
              <a:rPr lang="en-US" sz="2200" dirty="0" smtClean="0"/>
              <a:t> </a:t>
            </a:r>
            <a:r>
              <a:rPr lang="en-US" sz="2200" dirty="0" err="1" smtClean="0"/>
              <a:t>augmentés</a:t>
            </a:r>
            <a:r>
              <a:rPr lang="en-US" sz="2200" dirty="0" smtClean="0"/>
              <a:t> (21</a:t>
            </a:r>
            <a:r>
              <a:rPr lang="en-US" sz="2200" dirty="0"/>
              <a:t>% </a:t>
            </a:r>
            <a:r>
              <a:rPr lang="en-US" sz="2200" dirty="0" err="1" smtClean="0"/>
              <a:t>vs</a:t>
            </a:r>
            <a:r>
              <a:rPr lang="en-US" sz="2200" dirty="0" smtClean="0"/>
              <a:t> </a:t>
            </a:r>
            <a:r>
              <a:rPr lang="en-US" sz="2200" dirty="0"/>
              <a:t>6%; </a:t>
            </a:r>
            <a:r>
              <a:rPr lang="en-US" sz="2200" dirty="0" smtClean="0"/>
              <a:t>NSH </a:t>
            </a:r>
            <a:r>
              <a:rPr lang="en-US" sz="2200" dirty="0"/>
              <a:t>7) </a:t>
            </a:r>
            <a:r>
              <a:rPr lang="en-US" sz="2200" dirty="0" err="1" smtClean="0"/>
              <a:t>incluant</a:t>
            </a:r>
            <a:r>
              <a:rPr lang="en-US" sz="2200" dirty="0" smtClean="0"/>
              <a:t> la </a:t>
            </a:r>
            <a:r>
              <a:rPr lang="en-US" sz="2200" dirty="0" err="1" smtClean="0"/>
              <a:t>nausée</a:t>
            </a:r>
            <a:r>
              <a:rPr lang="en-US" sz="2200" dirty="0" smtClean="0"/>
              <a:t>, frissons et </a:t>
            </a:r>
            <a:r>
              <a:rPr lang="en-US" sz="2200" dirty="0" err="1" smtClean="0"/>
              <a:t>maux</a:t>
            </a:r>
            <a:r>
              <a:rPr lang="en-US" sz="2200" dirty="0" smtClean="0"/>
              <a:t> de </a:t>
            </a:r>
            <a:r>
              <a:rPr lang="en-US" sz="2200" dirty="0" err="1" smtClean="0"/>
              <a:t>tête</a:t>
            </a:r>
            <a:r>
              <a:rPr lang="en-US" sz="2200" dirty="0" smtClean="0"/>
              <a:t>.</a:t>
            </a:r>
          </a:p>
          <a:p>
            <a:r>
              <a:rPr lang="en-US" sz="2400" b="1" dirty="0" smtClean="0"/>
              <a:t>En bout de </a:t>
            </a:r>
            <a:r>
              <a:rPr lang="en-US" sz="2400" b="1" dirty="0" err="1" smtClean="0"/>
              <a:t>ligne</a:t>
            </a:r>
            <a:r>
              <a:rPr lang="en-US" sz="2400" dirty="0" smtClean="0"/>
              <a:t>: Chez les femmes non </a:t>
            </a:r>
            <a:r>
              <a:rPr lang="en-US" sz="2400" dirty="0" err="1" smtClean="0"/>
              <a:t>anémiques</a:t>
            </a:r>
            <a:r>
              <a:rPr lang="en-US" sz="2400" dirty="0" smtClean="0"/>
              <a:t> qui </a:t>
            </a:r>
            <a:r>
              <a:rPr lang="en-US" sz="2400" dirty="0" err="1" smtClean="0"/>
              <a:t>ont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ferritine</a:t>
            </a:r>
            <a:r>
              <a:rPr lang="en-US" sz="2400" dirty="0" smtClean="0"/>
              <a:t> </a:t>
            </a:r>
            <a:r>
              <a:rPr lang="en-US" sz="2400" dirty="0" err="1" smtClean="0"/>
              <a:t>basse</a:t>
            </a:r>
            <a:r>
              <a:rPr lang="en-US" sz="2400" dirty="0" smtClean="0"/>
              <a:t> (&lt;50 </a:t>
            </a:r>
            <a:r>
              <a:rPr lang="en-US" sz="2400" dirty="0" err="1"/>
              <a:t>μg</a:t>
            </a:r>
            <a:r>
              <a:rPr lang="en-US" sz="2400" dirty="0"/>
              <a:t>/L</a:t>
            </a:r>
            <a:r>
              <a:rPr lang="en-US" sz="2400" dirty="0" smtClean="0"/>
              <a:t>) et qui </a:t>
            </a:r>
            <a:r>
              <a:rPr lang="en-US" sz="2400" dirty="0" err="1" smtClean="0"/>
              <a:t>ont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fatigue </a:t>
            </a:r>
            <a:r>
              <a:rPr lang="en-US" sz="2400" dirty="0" err="1" smtClean="0"/>
              <a:t>inexpliquée</a:t>
            </a:r>
            <a:r>
              <a:rPr lang="en-US" sz="2400" dirty="0" smtClean="0"/>
              <a:t>, </a:t>
            </a:r>
            <a:r>
              <a:rPr lang="en-US" sz="2400" dirty="0" err="1" smtClean="0"/>
              <a:t>il</a:t>
            </a:r>
            <a:r>
              <a:rPr lang="en-US" sz="2400" dirty="0" smtClean="0"/>
              <a:t> y a </a:t>
            </a:r>
            <a:r>
              <a:rPr lang="en-US" sz="2400" dirty="0" err="1" smtClean="0"/>
              <a:t>certains</a:t>
            </a:r>
            <a:r>
              <a:rPr lang="en-US" sz="2400" dirty="0" smtClean="0"/>
              <a:t> </a:t>
            </a:r>
            <a:r>
              <a:rPr lang="en-US" sz="2400" dirty="0" err="1" smtClean="0"/>
              <a:t>éléments</a:t>
            </a:r>
            <a:r>
              <a:rPr lang="en-US" sz="2400" dirty="0" smtClean="0"/>
              <a:t> de </a:t>
            </a:r>
            <a:r>
              <a:rPr lang="en-US" sz="2400" dirty="0" err="1" smtClean="0"/>
              <a:t>preuve</a:t>
            </a:r>
            <a:r>
              <a:rPr lang="en-US" sz="2400" dirty="0" smtClean="0"/>
              <a:t> (à </a:t>
            </a:r>
            <a:r>
              <a:rPr lang="en-US" sz="2400" dirty="0" err="1" smtClean="0"/>
              <a:t>risque</a:t>
            </a:r>
            <a:r>
              <a:rPr lang="en-US" sz="2400" dirty="0" smtClean="0"/>
              <a:t> </a:t>
            </a:r>
            <a:r>
              <a:rPr lang="en-US" sz="2400" dirty="0" err="1" smtClean="0"/>
              <a:t>élevé</a:t>
            </a:r>
            <a:r>
              <a:rPr lang="en-US" sz="2400" dirty="0" smtClean="0"/>
              <a:t> de </a:t>
            </a:r>
            <a:r>
              <a:rPr lang="en-US" sz="2400" dirty="0" err="1" smtClean="0"/>
              <a:t>biais</a:t>
            </a:r>
            <a:r>
              <a:rPr lang="en-US" sz="2400" dirty="0" smtClean="0"/>
              <a:t>) d’un </a:t>
            </a:r>
            <a:r>
              <a:rPr lang="en-US" sz="2400" dirty="0" err="1" smtClean="0"/>
              <a:t>faible</a:t>
            </a:r>
            <a:r>
              <a:rPr lang="en-US" sz="2400" dirty="0" smtClean="0"/>
              <a:t> </a:t>
            </a:r>
            <a:r>
              <a:rPr lang="en-US" sz="2400" dirty="0" err="1" smtClean="0"/>
              <a:t>avantage</a:t>
            </a:r>
            <a:r>
              <a:rPr lang="en-US" sz="2400" dirty="0" smtClean="0"/>
              <a:t> de la </a:t>
            </a:r>
            <a:r>
              <a:rPr lang="en-US" sz="2400" dirty="0" err="1" smtClean="0"/>
              <a:t>supplémentation</a:t>
            </a:r>
            <a:r>
              <a:rPr lang="en-US" sz="2400" dirty="0" smtClean="0"/>
              <a:t> en </a:t>
            </a:r>
            <a:r>
              <a:rPr lang="en-US" sz="2400" dirty="0" err="1" smtClean="0"/>
              <a:t>fer</a:t>
            </a:r>
            <a:r>
              <a:rPr lang="en-US" sz="2400" dirty="0" smtClean="0"/>
              <a:t>. Si </a:t>
            </a:r>
            <a:r>
              <a:rPr lang="en-US" sz="2400" dirty="0" err="1" smtClean="0"/>
              <a:t>vrai</a:t>
            </a:r>
            <a:r>
              <a:rPr lang="en-US" sz="2400" dirty="0" smtClean="0"/>
              <a:t>, au </a:t>
            </a:r>
            <a:r>
              <a:rPr lang="en-US" sz="2400" dirty="0" err="1" smtClean="0"/>
              <a:t>mieux</a:t>
            </a:r>
            <a:r>
              <a:rPr lang="en-US" sz="2400" dirty="0" smtClean="0"/>
              <a:t> 1 en 4 (à 1 en 10) </a:t>
            </a:r>
            <a:r>
              <a:rPr lang="en-US" sz="2400" dirty="0" err="1" smtClean="0"/>
              <a:t>peuvent</a:t>
            </a:r>
            <a:r>
              <a:rPr lang="en-US" sz="2400" dirty="0" smtClean="0"/>
              <a:t> </a:t>
            </a:r>
            <a:r>
              <a:rPr lang="en-US" sz="2400" dirty="0" err="1" smtClean="0"/>
              <a:t>avoir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légère</a:t>
            </a:r>
            <a:r>
              <a:rPr lang="en-US" sz="2400" dirty="0" smtClean="0"/>
              <a:t> </a:t>
            </a:r>
            <a:r>
              <a:rPr lang="en-US" sz="2400" dirty="0" err="1" smtClean="0"/>
              <a:t>amélioration</a:t>
            </a:r>
            <a:r>
              <a:rPr lang="en-US" sz="2400" dirty="0" smtClean="0"/>
              <a:t> </a:t>
            </a:r>
            <a:r>
              <a:rPr lang="en-US" sz="2400" dirty="0" smtClean="0"/>
              <a:t>de </a:t>
            </a:r>
            <a:r>
              <a:rPr lang="en-US" sz="2400" dirty="0" smtClean="0"/>
              <a:t>la fatigue, avec 1 </a:t>
            </a:r>
            <a:r>
              <a:rPr lang="en-US" sz="2400" dirty="0" err="1" smtClean="0"/>
              <a:t>personne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7 </a:t>
            </a:r>
            <a:r>
              <a:rPr lang="en-US" sz="2400" dirty="0" err="1" smtClean="0"/>
              <a:t>ayant</a:t>
            </a:r>
            <a:r>
              <a:rPr lang="en-US" sz="2400" dirty="0" smtClean="0"/>
              <a:t> des </a:t>
            </a:r>
            <a:r>
              <a:rPr lang="en-US" sz="2400" dirty="0" err="1" smtClean="0"/>
              <a:t>effets</a:t>
            </a:r>
            <a:r>
              <a:rPr lang="en-US" sz="2400" dirty="0" smtClean="0"/>
              <a:t> </a:t>
            </a:r>
            <a:r>
              <a:rPr lang="en-US" sz="2400" dirty="0" err="1" smtClean="0"/>
              <a:t>indésirables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405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TFP #79: December 10, 2012.</a:t>
            </a:r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8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Autofit/>
          </a:bodyPr>
          <a:lstStyle/>
          <a:p>
            <a:r>
              <a:rPr lang="fr-CA" sz="2800" b="1" dirty="0" smtClean="0"/>
              <a:t>La </a:t>
            </a:r>
            <a:r>
              <a:rPr lang="fr-CA" sz="2800" b="1" dirty="0" err="1" smtClean="0"/>
              <a:t>supplémentation</a:t>
            </a:r>
            <a:r>
              <a:rPr lang="fr-CA" sz="2800" b="1" dirty="0" smtClean="0"/>
              <a:t> en testostérone peut-elle améliorer les symptômes d’andropause?</a:t>
            </a:r>
            <a:endParaRPr lang="en-US" sz="28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1071546"/>
            <a:ext cx="8858280" cy="5014914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Preuve</a:t>
            </a:r>
            <a:r>
              <a:rPr lang="en-US" sz="2200" dirty="0" smtClean="0"/>
              <a:t>: </a:t>
            </a:r>
            <a:r>
              <a:rPr lang="en-US" sz="2200" dirty="0" err="1" smtClean="0"/>
              <a:t>Méta-analyse</a:t>
            </a:r>
            <a:r>
              <a:rPr lang="en-US" sz="2200" dirty="0" smtClean="0"/>
              <a:t> + 3 </a:t>
            </a:r>
            <a:r>
              <a:rPr lang="en-US" sz="2200" dirty="0" err="1" smtClean="0"/>
              <a:t>études</a:t>
            </a:r>
            <a:r>
              <a:rPr lang="en-US" sz="2200" dirty="0" smtClean="0"/>
              <a:t> plus </a:t>
            </a:r>
            <a:r>
              <a:rPr lang="en-US" sz="2200" dirty="0" err="1" smtClean="0"/>
              <a:t>grandes</a:t>
            </a:r>
            <a:endParaRPr lang="en-US" sz="2200" dirty="0" smtClean="0"/>
          </a:p>
          <a:p>
            <a:pPr lvl="1"/>
            <a:r>
              <a:rPr lang="en-US" sz="1800" dirty="0" smtClean="0"/>
              <a:t>Handgrip SMD=0.30, force </a:t>
            </a:r>
            <a:r>
              <a:rPr lang="en-US" sz="1800" dirty="0" err="1" smtClean="0"/>
              <a:t>totale</a:t>
            </a:r>
            <a:r>
              <a:rPr lang="en-US" sz="1800" dirty="0" smtClean="0"/>
              <a:t> du corps SMD=0.54, </a:t>
            </a:r>
            <a:r>
              <a:rPr lang="en-US" sz="1800" dirty="0" err="1" smtClean="0"/>
              <a:t>érections</a:t>
            </a:r>
            <a:r>
              <a:rPr lang="en-US" sz="1800" dirty="0" smtClean="0"/>
              <a:t> </a:t>
            </a:r>
            <a:r>
              <a:rPr lang="en-US" sz="1800" dirty="0" err="1" smtClean="0"/>
              <a:t>matinales</a:t>
            </a:r>
            <a:r>
              <a:rPr lang="en-US" sz="1800" dirty="0" smtClean="0"/>
              <a:t> DMS=0.65, </a:t>
            </a:r>
            <a:r>
              <a:rPr lang="en-US" sz="1800" dirty="0"/>
              <a:t>libido </a:t>
            </a:r>
            <a:r>
              <a:rPr lang="en-US" sz="1800" dirty="0" smtClean="0"/>
              <a:t>DMS=1.31, </a:t>
            </a:r>
            <a:r>
              <a:rPr lang="en-US" sz="1800" dirty="0"/>
              <a:t>sexual </a:t>
            </a:r>
            <a:r>
              <a:rPr lang="en-US" sz="1800" dirty="0" smtClean="0"/>
              <a:t>satisfaction DMS≈1.2</a:t>
            </a:r>
          </a:p>
          <a:p>
            <a:pPr lvl="1"/>
            <a:r>
              <a:rPr lang="en-US" sz="1800" dirty="0" smtClean="0"/>
              <a:t>MCV ration </a:t>
            </a:r>
            <a:r>
              <a:rPr lang="en-US" sz="1800" dirty="0" err="1" smtClean="0"/>
              <a:t>d’incidence</a:t>
            </a:r>
            <a:r>
              <a:rPr lang="en-US" sz="1800" dirty="0" smtClean="0"/>
              <a:t> de 1.61 &amp; </a:t>
            </a:r>
            <a:r>
              <a:rPr lang="en-US" sz="1800" dirty="0"/>
              <a:t>prostate </a:t>
            </a:r>
            <a:r>
              <a:rPr lang="en-US" sz="1800" dirty="0" smtClean="0"/>
              <a:t>(augmentation des </a:t>
            </a:r>
            <a:r>
              <a:rPr lang="en-US" sz="1800" dirty="0" err="1" smtClean="0"/>
              <a:t>sx</a:t>
            </a:r>
            <a:r>
              <a:rPr lang="en-US" sz="1800" dirty="0" smtClean="0"/>
              <a:t> de cancer] ratio </a:t>
            </a:r>
            <a:r>
              <a:rPr lang="en-US" sz="1800" dirty="0" err="1" smtClean="0"/>
              <a:t>d’incidence</a:t>
            </a:r>
            <a:r>
              <a:rPr lang="en-US" sz="1800" dirty="0" smtClean="0"/>
              <a:t> 1.78</a:t>
            </a:r>
          </a:p>
          <a:p>
            <a:pPr lvl="1"/>
            <a:r>
              <a:rPr lang="en-US" sz="1800" dirty="0" smtClean="0"/>
              <a:t>La </a:t>
            </a:r>
            <a:r>
              <a:rPr lang="en-US" sz="1800" dirty="0" err="1" smtClean="0"/>
              <a:t>plupart</a:t>
            </a:r>
            <a:r>
              <a:rPr lang="en-US" sz="1800" dirty="0" smtClean="0"/>
              <a:t> des ERC </a:t>
            </a:r>
            <a:r>
              <a:rPr lang="en-US" sz="1800" dirty="0" err="1" smtClean="0"/>
              <a:t>individuelles</a:t>
            </a:r>
            <a:r>
              <a:rPr lang="en-US" sz="1800" dirty="0" smtClean="0"/>
              <a:t>: </a:t>
            </a:r>
            <a:r>
              <a:rPr lang="en-US" sz="1800" dirty="0" err="1" smtClean="0"/>
              <a:t>aucun</a:t>
            </a:r>
            <a:r>
              <a:rPr lang="en-US" sz="1800" dirty="0" smtClean="0"/>
              <a:t> </a:t>
            </a:r>
            <a:r>
              <a:rPr lang="en-US" sz="1800" dirty="0" err="1" smtClean="0"/>
              <a:t>changement</a:t>
            </a:r>
            <a:r>
              <a:rPr lang="en-US" sz="1800" dirty="0" smtClean="0"/>
              <a:t> </a:t>
            </a:r>
            <a:r>
              <a:rPr lang="en-US" sz="1800" dirty="0" err="1" smtClean="0"/>
              <a:t>cohérent</a:t>
            </a:r>
            <a:r>
              <a:rPr lang="en-US" sz="1800" dirty="0" smtClean="0"/>
              <a:t> </a:t>
            </a:r>
            <a:r>
              <a:rPr lang="en-US" sz="1800" dirty="0" err="1" smtClean="0"/>
              <a:t>dans</a:t>
            </a:r>
            <a:r>
              <a:rPr lang="en-US" sz="1800" dirty="0" smtClean="0"/>
              <a:t> la </a:t>
            </a:r>
            <a:r>
              <a:rPr lang="en-US" sz="1800" dirty="0" err="1" smtClean="0"/>
              <a:t>fonction</a:t>
            </a:r>
            <a:r>
              <a:rPr lang="en-US" sz="1800" dirty="0" smtClean="0"/>
              <a:t> physique, </a:t>
            </a:r>
            <a:r>
              <a:rPr lang="en-US" sz="1800" dirty="0" err="1" smtClean="0"/>
              <a:t>qualité</a:t>
            </a:r>
            <a:r>
              <a:rPr lang="en-US" sz="1800" dirty="0" smtClean="0"/>
              <a:t> de vie, etc.</a:t>
            </a:r>
          </a:p>
          <a:p>
            <a:pPr lvl="1"/>
            <a:r>
              <a:rPr lang="en-US" sz="1800" dirty="0" smtClean="0"/>
              <a:t>ERC(209 </a:t>
            </a:r>
            <a:r>
              <a:rPr lang="en-US" sz="1800" dirty="0" err="1" smtClean="0"/>
              <a:t>âgés</a:t>
            </a:r>
            <a:r>
              <a:rPr lang="en-US" sz="1800" dirty="0" smtClean="0"/>
              <a:t> ≥65 avec </a:t>
            </a:r>
            <a:r>
              <a:rPr lang="en-US" sz="1800" dirty="0" err="1" smtClean="0"/>
              <a:t>problèmes</a:t>
            </a:r>
            <a:r>
              <a:rPr lang="en-US" sz="1800" dirty="0" smtClean="0"/>
              <a:t> de </a:t>
            </a:r>
            <a:r>
              <a:rPr lang="en-US" sz="1800" dirty="0" err="1" smtClean="0"/>
              <a:t>mobilité</a:t>
            </a:r>
            <a:r>
              <a:rPr lang="en-US" sz="1800" dirty="0" smtClean="0"/>
              <a:t>): force </a:t>
            </a:r>
            <a:r>
              <a:rPr lang="en-US" sz="1800" dirty="0" err="1" smtClean="0"/>
              <a:t>augmentée</a:t>
            </a:r>
            <a:r>
              <a:rPr lang="en-US" sz="1800" dirty="0" smtClean="0"/>
              <a:t> de ~7%, </a:t>
            </a:r>
            <a:r>
              <a:rPr lang="en-US" sz="1800" dirty="0" smtClean="0"/>
              <a:t>MCV 22</a:t>
            </a:r>
            <a:r>
              <a:rPr lang="en-US" sz="1800" dirty="0" smtClean="0"/>
              <a:t>% </a:t>
            </a:r>
            <a:r>
              <a:rPr lang="en-US" sz="1800" dirty="0" err="1" smtClean="0"/>
              <a:t>vs</a:t>
            </a:r>
            <a:r>
              <a:rPr lang="en-US" sz="1800" dirty="0" smtClean="0"/>
              <a:t> 7%</a:t>
            </a:r>
          </a:p>
          <a:p>
            <a:r>
              <a:rPr lang="en-US" sz="2200" b="1" dirty="0" smtClean="0"/>
              <a:t>En bout de </a:t>
            </a:r>
            <a:r>
              <a:rPr lang="en-US" sz="2200" b="1" dirty="0" err="1" smtClean="0"/>
              <a:t>ligne</a:t>
            </a:r>
            <a:r>
              <a:rPr lang="en-US" sz="2200" b="1" dirty="0" smtClean="0"/>
              <a:t>: </a:t>
            </a:r>
            <a:r>
              <a:rPr lang="en-US" sz="2200" dirty="0" smtClean="0"/>
              <a:t>Chez les </a:t>
            </a:r>
            <a:r>
              <a:rPr lang="en-US" sz="2200" dirty="0" err="1" smtClean="0"/>
              <a:t>hommes</a:t>
            </a:r>
            <a:r>
              <a:rPr lang="en-US" sz="2200" dirty="0" smtClean="0"/>
              <a:t> plus </a:t>
            </a:r>
            <a:r>
              <a:rPr lang="en-US" sz="2200" dirty="0" err="1" smtClean="0"/>
              <a:t>âgés</a:t>
            </a:r>
            <a:r>
              <a:rPr lang="en-US" sz="2200" dirty="0" smtClean="0"/>
              <a:t>, la </a:t>
            </a:r>
            <a:r>
              <a:rPr lang="en-US" sz="2200" dirty="0" err="1" smtClean="0"/>
              <a:t>testos</a:t>
            </a:r>
            <a:r>
              <a:rPr lang="en-US" sz="2200" dirty="0" err="1" smtClean="0"/>
              <a:t>térone</a:t>
            </a:r>
            <a:r>
              <a:rPr lang="en-US" sz="2200" dirty="0" smtClean="0"/>
              <a:t> </a:t>
            </a:r>
            <a:r>
              <a:rPr lang="en-US" sz="2200" dirty="0" err="1" smtClean="0"/>
              <a:t>augmente</a:t>
            </a:r>
            <a:r>
              <a:rPr lang="en-US" sz="2200" dirty="0" smtClean="0"/>
              <a:t> la force </a:t>
            </a:r>
            <a:r>
              <a:rPr lang="en-US" sz="2200" dirty="0" err="1" smtClean="0"/>
              <a:t>musculaire</a:t>
            </a:r>
            <a:r>
              <a:rPr lang="en-US" sz="2200" dirty="0" smtClean="0"/>
              <a:t> de 7%, avec de </a:t>
            </a:r>
            <a:r>
              <a:rPr lang="en-US" sz="2200" dirty="0" err="1" smtClean="0"/>
              <a:t>modestes</a:t>
            </a:r>
            <a:r>
              <a:rPr lang="en-US" sz="2200" dirty="0" smtClean="0"/>
              <a:t> </a:t>
            </a:r>
            <a:r>
              <a:rPr lang="en-US" sz="2200" dirty="0" err="1" smtClean="0"/>
              <a:t>améliorations</a:t>
            </a:r>
            <a:r>
              <a:rPr lang="en-US" sz="2200" dirty="0" smtClean="0"/>
              <a:t> de la </a:t>
            </a:r>
            <a:r>
              <a:rPr lang="en-US" sz="2200" dirty="0" err="1" smtClean="0"/>
              <a:t>dysfonction</a:t>
            </a:r>
            <a:r>
              <a:rPr lang="en-US" sz="2200" dirty="0" smtClean="0"/>
              <a:t> </a:t>
            </a:r>
            <a:r>
              <a:rPr lang="en-US" sz="2200" dirty="0" err="1" smtClean="0"/>
              <a:t>érectile</a:t>
            </a:r>
            <a:r>
              <a:rPr lang="en-US" sz="2200" dirty="0" smtClean="0"/>
              <a:t> et la libido. Elle </a:t>
            </a:r>
            <a:r>
              <a:rPr lang="en-US" sz="2200" dirty="0" err="1" smtClean="0"/>
              <a:t>augmente</a:t>
            </a:r>
            <a:r>
              <a:rPr lang="en-US" sz="2200" dirty="0" smtClean="0"/>
              <a:t> </a:t>
            </a:r>
            <a:r>
              <a:rPr lang="en-US" sz="2200" dirty="0" err="1" smtClean="0"/>
              <a:t>également</a:t>
            </a:r>
            <a:r>
              <a:rPr lang="en-US" sz="2200" dirty="0" smtClean="0"/>
              <a:t> les </a:t>
            </a:r>
            <a:r>
              <a:rPr lang="en-US" sz="2200" dirty="0" err="1" smtClean="0"/>
              <a:t>effets</a:t>
            </a:r>
            <a:r>
              <a:rPr lang="en-US" sz="2200" dirty="0" smtClean="0"/>
              <a:t> </a:t>
            </a:r>
            <a:r>
              <a:rPr lang="en-US" sz="2200" dirty="0" err="1" smtClean="0"/>
              <a:t>indésirables</a:t>
            </a:r>
            <a:r>
              <a:rPr lang="en-US" sz="2200" dirty="0" smtClean="0"/>
              <a:t>, </a:t>
            </a:r>
            <a:r>
              <a:rPr lang="en-US" sz="2200" dirty="0" err="1" smtClean="0"/>
              <a:t>notamment</a:t>
            </a:r>
            <a:r>
              <a:rPr lang="en-US" sz="2200" dirty="0" smtClean="0"/>
              <a:t> </a:t>
            </a:r>
            <a:r>
              <a:rPr lang="en-US" sz="2200" dirty="0" err="1" smtClean="0"/>
              <a:t>vasculaires</a:t>
            </a:r>
            <a:r>
              <a:rPr lang="en-US" sz="2200" dirty="0" smtClean="0"/>
              <a:t>, chez </a:t>
            </a:r>
            <a:r>
              <a:rPr lang="en-US" sz="2200" dirty="0" err="1" smtClean="0"/>
              <a:t>ceux</a:t>
            </a:r>
            <a:r>
              <a:rPr lang="en-US" sz="2200" dirty="0" smtClean="0"/>
              <a:t> </a:t>
            </a:r>
            <a:r>
              <a:rPr lang="en-US" sz="2200" dirty="0" err="1" smtClean="0"/>
              <a:t>ayant</a:t>
            </a:r>
            <a:r>
              <a:rPr lang="en-US" sz="2200" dirty="0" smtClean="0"/>
              <a:t> un </a:t>
            </a:r>
            <a:r>
              <a:rPr lang="en-US" sz="2200" dirty="0" err="1" smtClean="0"/>
              <a:t>risque</a:t>
            </a:r>
            <a:r>
              <a:rPr lang="en-US" sz="2200" dirty="0" smtClean="0"/>
              <a:t> plus </a:t>
            </a:r>
            <a:r>
              <a:rPr lang="en-US" sz="2200" dirty="0" err="1" smtClean="0"/>
              <a:t>élevé</a:t>
            </a:r>
            <a:r>
              <a:rPr lang="en-US" sz="2200" dirty="0" smtClean="0"/>
              <a:t>. De </a:t>
            </a:r>
            <a:r>
              <a:rPr lang="en-US" sz="2200" dirty="0" err="1" smtClean="0"/>
              <a:t>nombreux</a:t>
            </a:r>
            <a:r>
              <a:rPr lang="en-US" sz="2200" dirty="0" smtClean="0"/>
              <a:t> </a:t>
            </a:r>
            <a:r>
              <a:rPr lang="en-US" sz="2200" dirty="0" err="1" smtClean="0"/>
              <a:t>résultats</a:t>
            </a:r>
            <a:r>
              <a:rPr lang="en-US" sz="2200" dirty="0" smtClean="0"/>
              <a:t> </a:t>
            </a:r>
            <a:r>
              <a:rPr lang="en-US" sz="2200" dirty="0" err="1" smtClean="0"/>
              <a:t>sont</a:t>
            </a:r>
            <a:r>
              <a:rPr lang="en-US" sz="2200" dirty="0" smtClean="0"/>
              <a:t> </a:t>
            </a:r>
            <a:r>
              <a:rPr lang="en-US" sz="2200" dirty="0" err="1" smtClean="0"/>
              <a:t>incohérents</a:t>
            </a:r>
            <a:r>
              <a:rPr lang="en-US" sz="2200" dirty="0" smtClean="0"/>
              <a:t>, à </a:t>
            </a:r>
            <a:r>
              <a:rPr lang="en-US" sz="2200" dirty="0" err="1" smtClean="0"/>
              <a:t>risque</a:t>
            </a:r>
            <a:r>
              <a:rPr lang="en-US" sz="2200" dirty="0" smtClean="0"/>
              <a:t> </a:t>
            </a:r>
            <a:r>
              <a:rPr lang="en-US" sz="2200" dirty="0" err="1" smtClean="0"/>
              <a:t>élevé</a:t>
            </a:r>
            <a:r>
              <a:rPr lang="en-US" sz="2200" dirty="0" smtClean="0"/>
              <a:t> de </a:t>
            </a:r>
            <a:r>
              <a:rPr lang="en-US" sz="2200" dirty="0" err="1" smtClean="0"/>
              <a:t>biais</a:t>
            </a:r>
            <a:r>
              <a:rPr lang="en-US" sz="2200" dirty="0" smtClean="0"/>
              <a:t> et </a:t>
            </a:r>
            <a:r>
              <a:rPr lang="en-US" sz="2200" dirty="0" err="1" smtClean="0"/>
              <a:t>difficiles</a:t>
            </a:r>
            <a:r>
              <a:rPr lang="en-US" sz="2200" dirty="0" smtClean="0"/>
              <a:t> à quantifier </a:t>
            </a:r>
            <a:r>
              <a:rPr lang="en-US" sz="2200" dirty="0" err="1" smtClean="0"/>
              <a:t>dans</a:t>
            </a:r>
            <a:r>
              <a:rPr lang="en-US" sz="2200" dirty="0" smtClean="0"/>
              <a:t> la </a:t>
            </a:r>
            <a:r>
              <a:rPr lang="en-US" sz="2200" dirty="0" err="1" smtClean="0"/>
              <a:t>demande</a:t>
            </a:r>
            <a:r>
              <a:rPr lang="en-US" sz="2200" dirty="0" smtClean="0"/>
              <a:t> du monde </a:t>
            </a:r>
            <a:r>
              <a:rPr lang="en-US" sz="2200" dirty="0" err="1" smtClean="0"/>
              <a:t>réel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TFP #112: April 28, 2014.</a:t>
            </a:r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1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6388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Y a-t-</a:t>
            </a:r>
            <a:r>
              <a:rPr lang="en-US" sz="2800" b="1" dirty="0" err="1" smtClean="0"/>
              <a:t>il</a:t>
            </a:r>
            <a:r>
              <a:rPr lang="en-US" sz="2800" b="1" dirty="0" smtClean="0"/>
              <a:t> un lien entre </a:t>
            </a:r>
            <a:r>
              <a:rPr lang="en-US" sz="2800" b="1" dirty="0" err="1" smtClean="0"/>
              <a:t>l’utilisation</a:t>
            </a:r>
            <a:r>
              <a:rPr lang="en-US" sz="2800" b="1" dirty="0" smtClean="0"/>
              <a:t> de ISRS en début de </a:t>
            </a:r>
            <a:r>
              <a:rPr lang="en-US" sz="2800" b="1" dirty="0" err="1" smtClean="0"/>
              <a:t>grossesse</a:t>
            </a:r>
            <a:r>
              <a:rPr lang="en-US" sz="2800" b="1" dirty="0" smtClean="0"/>
              <a:t> et les malformations </a:t>
            </a:r>
            <a:r>
              <a:rPr lang="en-US" sz="2800" b="1" dirty="0" err="1" smtClean="0"/>
              <a:t>cardiaques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congénitales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100654"/>
          </a:xfrm>
        </p:spPr>
        <p:txBody>
          <a:bodyPr>
            <a:noAutofit/>
          </a:bodyPr>
          <a:lstStyle/>
          <a:p>
            <a:r>
              <a:rPr lang="en-US" sz="2400" dirty="0"/>
              <a:t>2 </a:t>
            </a:r>
            <a:r>
              <a:rPr lang="en-US" sz="2400" dirty="0" smtClean="0"/>
              <a:t>revues </a:t>
            </a:r>
            <a:r>
              <a:rPr lang="en-US" sz="2400" dirty="0" err="1" smtClean="0"/>
              <a:t>systémiques</a:t>
            </a:r>
            <a:r>
              <a:rPr lang="en-US" sz="2400" dirty="0" smtClean="0"/>
              <a:t>, 9-13 </a:t>
            </a:r>
            <a:r>
              <a:rPr lang="en-US" sz="2400" dirty="0" err="1" smtClean="0"/>
              <a:t>études</a:t>
            </a:r>
            <a:r>
              <a:rPr lang="en-US" sz="2400" dirty="0" smtClean="0"/>
              <a:t>, 20 </a:t>
            </a:r>
            <a:r>
              <a:rPr lang="en-US" sz="2400" dirty="0"/>
              <a:t>444 </a:t>
            </a:r>
            <a:r>
              <a:rPr lang="en-US" sz="2400" dirty="0" smtClean="0"/>
              <a:t>-22412 expositions </a:t>
            </a:r>
            <a:endParaRPr lang="en-US" sz="2400" dirty="0"/>
          </a:p>
          <a:p>
            <a:pPr lvl="1"/>
            <a:r>
              <a:rPr lang="en-US" sz="2000" dirty="0" smtClean="0"/>
              <a:t>Malformations </a:t>
            </a:r>
            <a:r>
              <a:rPr lang="en-US" sz="2000" dirty="0" err="1" smtClean="0"/>
              <a:t>cardiaques</a:t>
            </a:r>
            <a:r>
              <a:rPr lang="en-US" sz="2000" dirty="0" smtClean="0"/>
              <a:t> </a:t>
            </a:r>
            <a:r>
              <a:rPr lang="en-US" sz="2000" dirty="0" err="1" smtClean="0"/>
              <a:t>congénitales</a:t>
            </a:r>
            <a:r>
              <a:rPr lang="en-US" sz="2000" dirty="0" smtClean="0"/>
              <a:t> </a:t>
            </a:r>
            <a:r>
              <a:rPr lang="en-US" sz="2000" dirty="0" err="1" smtClean="0"/>
              <a:t>augmentées</a:t>
            </a:r>
            <a:r>
              <a:rPr lang="en-US" sz="2000" dirty="0" smtClean="0"/>
              <a:t>: </a:t>
            </a:r>
            <a:r>
              <a:rPr lang="en-US" sz="2000" dirty="0"/>
              <a:t>RR 1.43 </a:t>
            </a:r>
            <a:r>
              <a:rPr lang="en-US" sz="2000" dirty="0" smtClean="0"/>
              <a:t>(1.08</a:t>
            </a:r>
            <a:r>
              <a:rPr lang="en-US" sz="2000" dirty="0"/>
              <a:t>-</a:t>
            </a:r>
            <a:r>
              <a:rPr lang="en-US" sz="2000" dirty="0" smtClean="0"/>
              <a:t>1.88), </a:t>
            </a:r>
            <a:r>
              <a:rPr lang="en-US" sz="2000" dirty="0" smtClean="0"/>
              <a:t>ratio </a:t>
            </a:r>
            <a:r>
              <a:rPr lang="en-US" sz="2000" dirty="0" err="1" smtClean="0"/>
              <a:t>d’incidence</a:t>
            </a:r>
            <a:r>
              <a:rPr lang="en-US" sz="2000" dirty="0" smtClean="0"/>
              <a:t> 1.44 </a:t>
            </a:r>
            <a:r>
              <a:rPr lang="en-US" sz="2000" dirty="0" smtClean="0"/>
              <a:t>(1.12</a:t>
            </a:r>
            <a:r>
              <a:rPr lang="en-US" sz="2000" dirty="0"/>
              <a:t>-1.86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Risque</a:t>
            </a:r>
            <a:r>
              <a:rPr lang="en-US" sz="2000" dirty="0" smtClean="0"/>
              <a:t> de malformation </a:t>
            </a:r>
            <a:r>
              <a:rPr lang="en-US" sz="2000" dirty="0" err="1" smtClean="0"/>
              <a:t>cardiaque</a:t>
            </a:r>
            <a:r>
              <a:rPr lang="en-US" sz="2000" dirty="0" smtClean="0"/>
              <a:t> </a:t>
            </a:r>
            <a:r>
              <a:rPr lang="en-US" sz="2000" dirty="0" err="1" smtClean="0"/>
              <a:t>n’est</a:t>
            </a:r>
            <a:r>
              <a:rPr lang="en-US" sz="2000" dirty="0" smtClean="0"/>
              <a:t> pas </a:t>
            </a:r>
            <a:r>
              <a:rPr lang="en-US" sz="2000" dirty="0" err="1" smtClean="0"/>
              <a:t>statistiquement</a:t>
            </a:r>
            <a:r>
              <a:rPr lang="en-US" sz="2000" dirty="0" smtClean="0"/>
              <a:t> </a:t>
            </a:r>
            <a:r>
              <a:rPr lang="en-US" sz="2000" dirty="0" err="1" smtClean="0"/>
              <a:t>augmenté</a:t>
            </a:r>
            <a:r>
              <a:rPr lang="en-US" sz="2000" dirty="0" smtClean="0"/>
              <a:t>: </a:t>
            </a:r>
            <a:r>
              <a:rPr lang="en-US" sz="2000" dirty="0" err="1" smtClean="0"/>
              <a:t>paroxétine</a:t>
            </a:r>
            <a:r>
              <a:rPr lang="en-US" sz="2000" dirty="0" smtClean="0"/>
              <a:t> au 1er </a:t>
            </a:r>
            <a:r>
              <a:rPr lang="en-US" sz="2000" dirty="0" err="1" smtClean="0"/>
              <a:t>trimestre</a:t>
            </a:r>
            <a:r>
              <a:rPr lang="en-US" sz="2000" dirty="0" smtClean="0"/>
              <a:t>, RR 1.43 (1.08-1.88), ratio </a:t>
            </a:r>
            <a:r>
              <a:rPr lang="en-US" sz="2000" dirty="0" err="1" smtClean="0"/>
              <a:t>d’incidence</a:t>
            </a:r>
            <a:r>
              <a:rPr lang="en-US" sz="2000" dirty="0" smtClean="0"/>
              <a:t> 1.44(1.12-1.86)</a:t>
            </a:r>
            <a:endParaRPr lang="en-US" sz="2000" dirty="0"/>
          </a:p>
          <a:p>
            <a:pPr lvl="2"/>
            <a:r>
              <a:rPr lang="en-US" sz="2000" dirty="0" err="1" smtClean="0"/>
              <a:t>Fluoxétine</a:t>
            </a:r>
            <a:r>
              <a:rPr lang="en-US" sz="2000" dirty="0" smtClean="0"/>
              <a:t>, Citalopram, Sertraline</a:t>
            </a:r>
            <a:r>
              <a:rPr lang="en-US" sz="2000" dirty="0"/>
              <a:t>	</a:t>
            </a:r>
          </a:p>
          <a:p>
            <a:r>
              <a:rPr lang="en-US" sz="2400" dirty="0" err="1" smtClean="0"/>
              <a:t>Cohorte</a:t>
            </a:r>
            <a:r>
              <a:rPr lang="en-US" sz="2400" dirty="0" smtClean="0"/>
              <a:t>  46 144 femmes enceintes </a:t>
            </a:r>
            <a:r>
              <a:rPr lang="en-US" sz="2400" dirty="0" err="1" smtClean="0"/>
              <a:t>sous</a:t>
            </a:r>
            <a:r>
              <a:rPr lang="en-US" sz="2400" dirty="0" smtClean="0"/>
              <a:t> in ISRS:</a:t>
            </a:r>
            <a:endParaRPr lang="en-US" sz="2400" dirty="0" smtClean="0"/>
          </a:p>
          <a:p>
            <a:pPr lvl="1"/>
            <a:r>
              <a:rPr lang="en-US" sz="2000" dirty="0" smtClean="0"/>
              <a:t>RR </a:t>
            </a:r>
            <a:r>
              <a:rPr lang="en-US" sz="2000" dirty="0" smtClean="0"/>
              <a:t>malformations </a:t>
            </a:r>
            <a:r>
              <a:rPr lang="en-US" sz="2000" dirty="0" err="1" smtClean="0"/>
              <a:t>cardiaques</a:t>
            </a:r>
            <a:r>
              <a:rPr lang="en-US" sz="2000" dirty="0" smtClean="0"/>
              <a:t> </a:t>
            </a:r>
            <a:r>
              <a:rPr lang="en-US" sz="2000" dirty="0" err="1" smtClean="0"/>
              <a:t>congénitales</a:t>
            </a:r>
            <a:r>
              <a:rPr lang="en-US" sz="2000" dirty="0" smtClean="0"/>
              <a:t>: </a:t>
            </a:r>
            <a:r>
              <a:rPr lang="en-US" sz="2000" dirty="0"/>
              <a:t>1.29 (CI 1.13-1.38</a:t>
            </a:r>
            <a:r>
              <a:rPr lang="en-US" sz="2000" dirty="0" smtClean="0"/>
              <a:t>)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limité</a:t>
            </a:r>
            <a:r>
              <a:rPr lang="en-US" sz="2000" dirty="0" smtClean="0"/>
              <a:t> à la </a:t>
            </a:r>
            <a:r>
              <a:rPr lang="en-US" sz="2000" dirty="0" err="1" smtClean="0"/>
              <a:t>dépression</a:t>
            </a:r>
            <a:r>
              <a:rPr lang="en-US" sz="2000" dirty="0" smtClean="0"/>
              <a:t> </a:t>
            </a:r>
            <a:r>
              <a:rPr lang="en-US" sz="2000" dirty="0" err="1" smtClean="0"/>
              <a:t>seule</a:t>
            </a:r>
            <a:r>
              <a:rPr lang="en-US" sz="2000" dirty="0" smtClean="0"/>
              <a:t>, pas plus </a:t>
            </a:r>
            <a:r>
              <a:rPr lang="en-US" sz="2000" dirty="0" err="1" smtClean="0"/>
              <a:t>statistiquement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significatif</a:t>
            </a:r>
            <a:r>
              <a:rPr lang="en-US" sz="2000" dirty="0" smtClean="0"/>
              <a:t> : </a:t>
            </a:r>
            <a:r>
              <a:rPr lang="en-US" sz="2000" dirty="0" smtClean="0"/>
              <a:t>RR </a:t>
            </a:r>
            <a:r>
              <a:rPr lang="en-US" sz="2000" dirty="0"/>
              <a:t>1.06 (CI 0.96-1.22)</a:t>
            </a:r>
          </a:p>
          <a:p>
            <a:r>
              <a:rPr lang="en-US" sz="2400" b="1" dirty="0" smtClean="0"/>
              <a:t>En bout de </a:t>
            </a:r>
            <a:r>
              <a:rPr lang="en-US" sz="2400" b="1" dirty="0" err="1" smtClean="0"/>
              <a:t>ligne</a:t>
            </a:r>
            <a:r>
              <a:rPr lang="en-US" sz="2400" b="1" dirty="0" smtClean="0"/>
              <a:t>: </a:t>
            </a:r>
            <a:r>
              <a:rPr lang="en-US" sz="2400" dirty="0" smtClean="0"/>
              <a:t>des </a:t>
            </a:r>
            <a:r>
              <a:rPr lang="en-US" sz="2400" dirty="0" err="1" smtClean="0"/>
              <a:t>études</a:t>
            </a:r>
            <a:r>
              <a:rPr lang="en-US" sz="2400" dirty="0" smtClean="0"/>
              <a:t> </a:t>
            </a:r>
            <a:r>
              <a:rPr lang="en-US" sz="2400" dirty="0" err="1" smtClean="0"/>
              <a:t>observationelles</a:t>
            </a:r>
            <a:r>
              <a:rPr lang="en-US" sz="2400" dirty="0" smtClean="0"/>
              <a:t> </a:t>
            </a:r>
            <a:r>
              <a:rPr lang="en-US" sz="2400" dirty="0" err="1" smtClean="0"/>
              <a:t>montrent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légère</a:t>
            </a:r>
            <a:r>
              <a:rPr lang="en-US" sz="2400" dirty="0" smtClean="0"/>
              <a:t> augmentation du </a:t>
            </a:r>
            <a:r>
              <a:rPr lang="en-US" sz="2400" dirty="0" err="1" smtClean="0"/>
              <a:t>risque</a:t>
            </a:r>
            <a:r>
              <a:rPr lang="en-US" sz="2400" dirty="0" smtClean="0"/>
              <a:t> de malformation </a:t>
            </a:r>
            <a:r>
              <a:rPr lang="en-US" sz="2400" dirty="0" err="1" smtClean="0"/>
              <a:t>cardiaque</a:t>
            </a:r>
            <a:r>
              <a:rPr lang="en-US" sz="2400" dirty="0" smtClean="0"/>
              <a:t> </a:t>
            </a:r>
            <a:r>
              <a:rPr lang="en-US" sz="2400" dirty="0" err="1" smtClean="0"/>
              <a:t>congénitale</a:t>
            </a:r>
            <a:r>
              <a:rPr lang="en-US" sz="2400" dirty="0" smtClean="0"/>
              <a:t> avec </a:t>
            </a:r>
            <a:r>
              <a:rPr lang="en-US" sz="2400" dirty="0" err="1" smtClean="0"/>
              <a:t>l’utilisation</a:t>
            </a:r>
            <a:r>
              <a:rPr lang="en-US" sz="2400" dirty="0" smtClean="0"/>
              <a:t> de la </a:t>
            </a:r>
            <a:r>
              <a:rPr lang="en-US" sz="2400" dirty="0" err="1" smtClean="0"/>
              <a:t>paroxétine</a:t>
            </a:r>
            <a:r>
              <a:rPr lang="en-US" sz="2400" dirty="0" smtClean="0"/>
              <a:t> en début de </a:t>
            </a:r>
            <a:r>
              <a:rPr lang="en-US" sz="2400" dirty="0" err="1" smtClean="0"/>
              <a:t>grossesse</a:t>
            </a:r>
            <a:r>
              <a:rPr lang="en-US" sz="2400" dirty="0" smtClean="0"/>
              <a:t> avec un NSN de ~200</a:t>
            </a:r>
            <a:r>
              <a:rPr lang="en-US" sz="2400" dirty="0"/>
              <a:t>.  </a:t>
            </a:r>
            <a:r>
              <a:rPr lang="en-US" sz="2400" dirty="0" smtClean="0"/>
              <a:t>La </a:t>
            </a:r>
            <a:r>
              <a:rPr lang="en-US" sz="2400" dirty="0" err="1" smtClean="0"/>
              <a:t>preuve</a:t>
            </a:r>
            <a:r>
              <a:rPr lang="en-US" sz="2400" dirty="0" smtClean="0"/>
              <a:t> à </a:t>
            </a:r>
            <a:r>
              <a:rPr lang="en-US" sz="2400" dirty="0" err="1" smtClean="0"/>
              <a:t>l’appui</a:t>
            </a:r>
            <a:r>
              <a:rPr lang="en-US" sz="2400" dirty="0" smtClean="0"/>
              <a:t> de </a:t>
            </a:r>
            <a:r>
              <a:rPr lang="en-US" sz="2400" dirty="0" err="1" smtClean="0"/>
              <a:t>cette</a:t>
            </a:r>
            <a:r>
              <a:rPr lang="en-US" sz="2400" dirty="0" smtClean="0"/>
              <a:t> association avec </a:t>
            </a:r>
            <a:r>
              <a:rPr lang="en-US" sz="2400" dirty="0" err="1" smtClean="0"/>
              <a:t>d’autres</a:t>
            </a:r>
            <a:r>
              <a:rPr lang="en-US" sz="2400" dirty="0" smtClean="0"/>
              <a:t> ISRS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hétérogène</a:t>
            </a:r>
            <a:r>
              <a:rPr lang="en-US" sz="2400" dirty="0" smtClean="0"/>
              <a:t> et </a:t>
            </a:r>
            <a:r>
              <a:rPr lang="en-US" sz="2400" dirty="0" err="1" smtClean="0"/>
              <a:t>moins</a:t>
            </a:r>
            <a:r>
              <a:rPr lang="en-US" sz="2400" dirty="0" smtClean="0"/>
              <a:t> </a:t>
            </a:r>
            <a:r>
              <a:rPr lang="en-US" sz="2400" dirty="0" err="1" smtClean="0"/>
              <a:t>convaincante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Unpublished TFP.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Korownyk</a:t>
            </a:r>
            <a:r>
              <a:rPr lang="en-US" dirty="0" smtClean="0"/>
              <a:t> and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Mintzes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Autofit/>
          </a:bodyPr>
          <a:lstStyle/>
          <a:p>
            <a:r>
              <a:rPr lang="fr-CA" sz="3600" b="1" dirty="0" smtClean="0"/>
              <a:t>L’</a:t>
            </a:r>
            <a:r>
              <a:rPr lang="fr-CA" sz="3600" b="1" dirty="0" err="1" smtClean="0"/>
              <a:t>Amoxil</a:t>
            </a:r>
            <a:r>
              <a:rPr lang="fr-CA" sz="3600" b="1" dirty="0" smtClean="0"/>
              <a:t> aidera 1 enfant sur 4 souffrant d’otite moyenne aiguë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01969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Preuve</a:t>
            </a:r>
            <a:r>
              <a:rPr lang="en-US" sz="2400" dirty="0" smtClean="0"/>
              <a:t>: </a:t>
            </a:r>
            <a:r>
              <a:rPr lang="en-US" sz="2400" dirty="0"/>
              <a:t>2 </a:t>
            </a:r>
            <a:r>
              <a:rPr lang="en-US" sz="2400" dirty="0" smtClean="0"/>
              <a:t>ERC &amp; </a:t>
            </a:r>
            <a:r>
              <a:rPr lang="en-US" sz="2400" dirty="0" err="1" smtClean="0"/>
              <a:t>une</a:t>
            </a:r>
            <a:r>
              <a:rPr lang="en-US" sz="2400" dirty="0" smtClean="0"/>
              <a:t> revue </a:t>
            </a:r>
            <a:r>
              <a:rPr lang="en-US" sz="2400" dirty="0" err="1" smtClean="0"/>
              <a:t>systémique</a:t>
            </a:r>
            <a:r>
              <a:rPr lang="en-US" sz="2400" dirty="0" smtClean="0"/>
              <a:t>.  </a:t>
            </a:r>
            <a:endParaRPr lang="en-US" sz="2400" dirty="0"/>
          </a:p>
          <a:p>
            <a:pPr lvl="1"/>
            <a:r>
              <a:rPr lang="en-US" sz="2000" dirty="0" err="1" smtClean="0"/>
              <a:t>Éviter</a:t>
            </a:r>
            <a:r>
              <a:rPr lang="en-US" sz="2000" dirty="0" smtClean="0"/>
              <a:t>  les “</a:t>
            </a:r>
            <a:r>
              <a:rPr lang="en-US" sz="2000" dirty="0" err="1" smtClean="0"/>
              <a:t>échecs</a:t>
            </a:r>
            <a:r>
              <a:rPr lang="en-US" sz="2000" dirty="0" smtClean="0"/>
              <a:t> de </a:t>
            </a:r>
            <a:r>
              <a:rPr lang="en-US" sz="2000" dirty="0" err="1" smtClean="0"/>
              <a:t>traitement</a:t>
            </a:r>
            <a:r>
              <a:rPr lang="en-US" sz="2000" dirty="0" smtClean="0"/>
              <a:t>” jour 8-12</a:t>
            </a:r>
            <a:r>
              <a:rPr lang="en-US" sz="2000" dirty="0"/>
              <a:t>: </a:t>
            </a:r>
            <a:r>
              <a:rPr lang="en-US" sz="2000" dirty="0" smtClean="0"/>
              <a:t>NST </a:t>
            </a:r>
            <a:r>
              <a:rPr lang="en-US" sz="2000" dirty="0"/>
              <a:t>3-9</a:t>
            </a:r>
          </a:p>
          <a:p>
            <a:pPr lvl="1"/>
            <a:r>
              <a:rPr lang="en-US" sz="2000" dirty="0" err="1" smtClean="0"/>
              <a:t>Effets</a:t>
            </a:r>
            <a:r>
              <a:rPr lang="en-US" sz="2000" dirty="0" smtClean="0"/>
              <a:t> </a:t>
            </a:r>
            <a:r>
              <a:rPr lang="en-US" sz="2000" dirty="0" err="1" smtClean="0"/>
              <a:t>indésirables</a:t>
            </a:r>
            <a:r>
              <a:rPr lang="en-US" sz="2000" dirty="0" smtClean="0"/>
              <a:t> </a:t>
            </a:r>
            <a:r>
              <a:rPr lang="en-US" sz="2000" dirty="0" err="1" smtClean="0"/>
              <a:t>élevés</a:t>
            </a:r>
            <a:r>
              <a:rPr lang="en-US" sz="2000" dirty="0" smtClean="0"/>
              <a:t> : </a:t>
            </a:r>
            <a:r>
              <a:rPr lang="en-US" sz="2000" dirty="0" err="1" smtClean="0"/>
              <a:t>particulièrement</a:t>
            </a:r>
            <a:r>
              <a:rPr lang="en-US" sz="2000" dirty="0" smtClean="0"/>
              <a:t> la </a:t>
            </a:r>
            <a:r>
              <a:rPr lang="en-US" sz="2000" dirty="0" err="1" smtClean="0"/>
              <a:t>diarrhée</a:t>
            </a:r>
            <a:r>
              <a:rPr lang="en-US" sz="2000" dirty="0" smtClean="0"/>
              <a:t> (NSN </a:t>
            </a:r>
            <a:r>
              <a:rPr lang="en-US" sz="2000" dirty="0"/>
              <a:t>5-7)</a:t>
            </a:r>
          </a:p>
          <a:p>
            <a:pPr lvl="1"/>
            <a:r>
              <a:rPr lang="en-US" sz="2000" dirty="0" smtClean="0"/>
              <a:t>Aux </a:t>
            </a:r>
            <a:r>
              <a:rPr lang="en-US" sz="2000" dirty="0" err="1" smtClean="0"/>
              <a:t>jours</a:t>
            </a:r>
            <a:r>
              <a:rPr lang="en-US" sz="2000" dirty="0" smtClean="0"/>
              <a:t> 7 à 14, </a:t>
            </a:r>
            <a:r>
              <a:rPr lang="en-US" sz="2000" dirty="0" err="1" smtClean="0"/>
              <a:t>l’otite</a:t>
            </a:r>
            <a:r>
              <a:rPr lang="en-US" sz="2000" dirty="0" smtClean="0"/>
              <a:t> </a:t>
            </a:r>
            <a:r>
              <a:rPr lang="en-US" sz="2000" dirty="0" err="1" smtClean="0"/>
              <a:t>moyenne</a:t>
            </a:r>
            <a:r>
              <a:rPr lang="en-US" sz="2000" dirty="0" smtClean="0"/>
              <a:t> </a:t>
            </a:r>
            <a:r>
              <a:rPr lang="en-US" sz="2000" dirty="0" err="1" smtClean="0"/>
              <a:t>aiguë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se </a:t>
            </a:r>
            <a:r>
              <a:rPr lang="en-US" sz="2000" dirty="0" err="1" smtClean="0"/>
              <a:t>résoudre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 smtClean="0"/>
              <a:t>approximativement</a:t>
            </a:r>
            <a:r>
              <a:rPr lang="en-US" sz="2000" dirty="0" smtClean="0"/>
              <a:t> 70% des </a:t>
            </a:r>
            <a:r>
              <a:rPr lang="en-US" sz="2000" dirty="0" err="1" smtClean="0"/>
              <a:t>enfants</a:t>
            </a:r>
            <a:r>
              <a:rPr lang="en-US" sz="2000" dirty="0" smtClean="0"/>
              <a:t> non </a:t>
            </a:r>
            <a:r>
              <a:rPr lang="en-US" sz="2000" dirty="0" err="1" smtClean="0"/>
              <a:t>traités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2000" dirty="0" err="1" smtClean="0"/>
              <a:t>Pronostic</a:t>
            </a:r>
            <a:r>
              <a:rPr lang="en-US" sz="2000" dirty="0" smtClean="0"/>
              <a:t> </a:t>
            </a:r>
            <a:r>
              <a:rPr lang="en-US" sz="2000" dirty="0" err="1" smtClean="0"/>
              <a:t>pauvre</a:t>
            </a:r>
            <a:r>
              <a:rPr lang="en-US" sz="2000" dirty="0" smtClean="0"/>
              <a:t>: </a:t>
            </a:r>
            <a:r>
              <a:rPr lang="en-US" sz="2000" dirty="0" err="1" smtClean="0"/>
              <a:t>otite</a:t>
            </a:r>
            <a:r>
              <a:rPr lang="en-US" sz="2000" dirty="0" smtClean="0"/>
              <a:t> </a:t>
            </a:r>
            <a:r>
              <a:rPr lang="en-US" sz="2000" dirty="0" err="1" smtClean="0"/>
              <a:t>bilatérale</a:t>
            </a:r>
            <a:r>
              <a:rPr lang="en-US" sz="2000" dirty="0" smtClean="0"/>
              <a:t> </a:t>
            </a:r>
            <a:r>
              <a:rPr lang="en-US" sz="2000" dirty="0" err="1" smtClean="0"/>
              <a:t>moyenne</a:t>
            </a:r>
            <a:r>
              <a:rPr lang="en-US" sz="2000" dirty="0" smtClean="0"/>
              <a:t>,</a:t>
            </a:r>
            <a:r>
              <a:rPr lang="en-US" sz="2000" baseline="30000" dirty="0" smtClean="0"/>
              <a:t> </a:t>
            </a:r>
            <a:r>
              <a:rPr lang="en-US" sz="2000" dirty="0" err="1" smtClean="0"/>
              <a:t>âge</a:t>
            </a:r>
            <a:r>
              <a:rPr lang="en-US" sz="2000" dirty="0" smtClean="0"/>
              <a:t> &lt;24 </a:t>
            </a:r>
            <a:r>
              <a:rPr lang="en-US" sz="2000" dirty="0" err="1" smtClean="0"/>
              <a:t>mois</a:t>
            </a:r>
            <a:r>
              <a:rPr lang="en-US" sz="2000" dirty="0" smtClean="0"/>
              <a:t>,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exposition à </a:t>
            </a:r>
            <a:r>
              <a:rPr lang="en-US" sz="2000" dirty="0" err="1" smtClean="0"/>
              <a:t>d’autres</a:t>
            </a:r>
            <a:r>
              <a:rPr lang="en-US" sz="2000" dirty="0" smtClean="0"/>
              <a:t> </a:t>
            </a:r>
            <a:r>
              <a:rPr lang="en-US" sz="2000" dirty="0" err="1" smtClean="0"/>
              <a:t>enfants</a:t>
            </a:r>
            <a:r>
              <a:rPr lang="en-US" sz="2000" dirty="0" smtClean="0"/>
              <a:t> (</a:t>
            </a:r>
            <a:r>
              <a:rPr lang="en-US" sz="2000" dirty="0" err="1" smtClean="0"/>
              <a:t>garderie</a:t>
            </a:r>
            <a:r>
              <a:rPr lang="en-US" sz="2000" dirty="0" smtClean="0"/>
              <a:t>), et des scores de </a:t>
            </a:r>
            <a:r>
              <a:rPr lang="en-US" sz="2000" dirty="0" err="1" smtClean="0"/>
              <a:t>symptômes</a:t>
            </a:r>
            <a:r>
              <a:rPr lang="en-US" sz="2000" dirty="0" smtClean="0"/>
              <a:t> plus </a:t>
            </a:r>
            <a:r>
              <a:rPr lang="en-US" sz="2000" dirty="0" err="1" smtClean="0"/>
              <a:t>sévères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400" b="1" dirty="0" smtClean="0"/>
              <a:t>En bout de </a:t>
            </a:r>
            <a:r>
              <a:rPr lang="en-US" sz="2400" b="1" dirty="0" err="1" smtClean="0"/>
              <a:t>ligne</a:t>
            </a:r>
            <a:r>
              <a:rPr lang="en-US" sz="2400" dirty="0" smtClean="0"/>
              <a:t>: </a:t>
            </a:r>
            <a:r>
              <a:rPr lang="en-US" sz="2400" dirty="0" err="1" smtClean="0"/>
              <a:t>bien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la </a:t>
            </a:r>
            <a:r>
              <a:rPr lang="en-US" sz="2400" dirty="0" err="1" smtClean="0"/>
              <a:t>plupart</a:t>
            </a:r>
            <a:r>
              <a:rPr lang="en-US" sz="2400" dirty="0" smtClean="0"/>
              <a:t> des </a:t>
            </a:r>
            <a:r>
              <a:rPr lang="en-US" sz="2400" dirty="0" err="1" smtClean="0"/>
              <a:t>enfants</a:t>
            </a:r>
            <a:r>
              <a:rPr lang="en-US" sz="2400" dirty="0" smtClean="0"/>
              <a:t> </a:t>
            </a:r>
            <a:r>
              <a:rPr lang="en-US" sz="2400" dirty="0" err="1" smtClean="0"/>
              <a:t>vont</a:t>
            </a:r>
            <a:r>
              <a:rPr lang="en-US" sz="2400" dirty="0" smtClean="0"/>
              <a:t> se </a:t>
            </a:r>
            <a:r>
              <a:rPr lang="en-US" sz="2400" dirty="0" err="1" smtClean="0"/>
              <a:t>remettre</a:t>
            </a:r>
            <a:r>
              <a:rPr lang="en-US" sz="2400" dirty="0" smtClean="0"/>
              <a:t> de </a:t>
            </a:r>
            <a:r>
              <a:rPr lang="en-US" sz="2400" dirty="0" err="1" smtClean="0"/>
              <a:t>l’otite</a:t>
            </a:r>
            <a:r>
              <a:rPr lang="en-US" sz="2400" dirty="0" smtClean="0"/>
              <a:t> </a:t>
            </a:r>
            <a:r>
              <a:rPr lang="en-US" sz="2400" dirty="0" err="1" smtClean="0"/>
              <a:t>moyenne</a:t>
            </a:r>
            <a:r>
              <a:rPr lang="en-US" sz="2400" dirty="0" smtClean="0"/>
              <a:t> </a:t>
            </a:r>
            <a:r>
              <a:rPr lang="en-US" sz="2400" dirty="0" err="1" smtClean="0"/>
              <a:t>aiguë</a:t>
            </a:r>
            <a:r>
              <a:rPr lang="en-US" sz="2400" dirty="0" smtClean="0"/>
              <a:t> sans complications, les </a:t>
            </a:r>
            <a:r>
              <a:rPr lang="en-US" sz="2400" dirty="0" err="1" smtClean="0"/>
              <a:t>antibiotiques</a:t>
            </a:r>
            <a:r>
              <a:rPr lang="en-US" sz="2400" dirty="0" smtClean="0"/>
              <a:t> </a:t>
            </a:r>
            <a:r>
              <a:rPr lang="en-US" sz="2400" dirty="0" err="1" smtClean="0"/>
              <a:t>aideront</a:t>
            </a:r>
            <a:r>
              <a:rPr lang="en-US" sz="2400" dirty="0" smtClean="0"/>
              <a:t> à </a:t>
            </a:r>
            <a:r>
              <a:rPr lang="en-US" sz="2400" dirty="0" err="1" smtClean="0"/>
              <a:t>améliorer</a:t>
            </a:r>
            <a:r>
              <a:rPr lang="en-US" sz="2400" dirty="0" smtClean="0"/>
              <a:t> le </a:t>
            </a:r>
            <a:r>
              <a:rPr lang="en-US" sz="2400" dirty="0" err="1" smtClean="0"/>
              <a:t>résultat</a:t>
            </a:r>
            <a:r>
              <a:rPr lang="en-US" sz="2400" dirty="0" smtClean="0"/>
              <a:t> pour 1 enfant </a:t>
            </a:r>
            <a:r>
              <a:rPr lang="en-US" sz="2400" dirty="0" err="1" smtClean="0"/>
              <a:t>sur</a:t>
            </a:r>
            <a:r>
              <a:rPr lang="en-US" sz="2400" dirty="0" smtClean="0"/>
              <a:t> 3  à 1 </a:t>
            </a:r>
            <a:r>
              <a:rPr lang="en-US" sz="2400" dirty="0" err="1" smtClean="0"/>
              <a:t>sur</a:t>
            </a:r>
            <a:r>
              <a:rPr lang="en-US" sz="2400" dirty="0" smtClean="0"/>
              <a:t> 10, </a:t>
            </a:r>
            <a:r>
              <a:rPr lang="en-US" sz="2400" dirty="0" err="1" smtClean="0"/>
              <a:t>dépendamment</a:t>
            </a:r>
            <a:r>
              <a:rPr lang="en-US" sz="2400" dirty="0" smtClean="0"/>
              <a:t> des </a:t>
            </a:r>
            <a:r>
              <a:rPr lang="en-US" sz="2400" dirty="0" err="1" smtClean="0"/>
              <a:t>résultats</a:t>
            </a:r>
            <a:r>
              <a:rPr lang="en-US" sz="2400" dirty="0" smtClean="0"/>
              <a:t> et des </a:t>
            </a:r>
            <a:r>
              <a:rPr lang="en-US" sz="2400" dirty="0" err="1" smtClean="0"/>
              <a:t>facteurs</a:t>
            </a:r>
            <a:r>
              <a:rPr lang="en-US" sz="2400" dirty="0" smtClean="0"/>
              <a:t> de complication. </a:t>
            </a:r>
            <a:r>
              <a:rPr lang="en-US" sz="2400" dirty="0" err="1" smtClean="0"/>
              <a:t>Ils</a:t>
            </a:r>
            <a:r>
              <a:rPr lang="en-US" sz="2400" dirty="0" smtClean="0"/>
              <a:t> </a:t>
            </a:r>
            <a:r>
              <a:rPr lang="en-US" sz="2400" dirty="0" err="1" smtClean="0"/>
              <a:t>vont</a:t>
            </a:r>
            <a:r>
              <a:rPr lang="en-US" sz="2400" dirty="0" smtClean="0"/>
              <a:t> </a:t>
            </a:r>
            <a:r>
              <a:rPr lang="en-US" sz="2400" dirty="0" err="1" smtClean="0"/>
              <a:t>provoquer</a:t>
            </a:r>
            <a:r>
              <a:rPr lang="en-US" sz="2400" dirty="0" smtClean="0"/>
              <a:t> des </a:t>
            </a:r>
            <a:r>
              <a:rPr lang="en-US" sz="2400" dirty="0" err="1" smtClean="0"/>
              <a:t>effets</a:t>
            </a:r>
            <a:r>
              <a:rPr lang="en-US" sz="2400" dirty="0" smtClean="0"/>
              <a:t> </a:t>
            </a:r>
            <a:r>
              <a:rPr lang="en-US" sz="2400" dirty="0" err="1" smtClean="0"/>
              <a:t>indésirables</a:t>
            </a:r>
            <a:r>
              <a:rPr lang="en-US" sz="2400" dirty="0" smtClean="0"/>
              <a:t>, en </a:t>
            </a:r>
            <a:r>
              <a:rPr lang="en-US" sz="2400" dirty="0" err="1" smtClean="0"/>
              <a:t>particulier</a:t>
            </a:r>
            <a:r>
              <a:rPr lang="en-US" sz="2400" dirty="0" smtClean="0"/>
              <a:t> la </a:t>
            </a:r>
            <a:r>
              <a:rPr lang="en-US" sz="2400" dirty="0" err="1" smtClean="0"/>
              <a:t>diarrhée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1 patient </a:t>
            </a:r>
            <a:r>
              <a:rPr lang="en-US" sz="2400" dirty="0" err="1" smtClean="0"/>
              <a:t>sur</a:t>
            </a:r>
            <a:r>
              <a:rPr lang="en-US" sz="2400" dirty="0" smtClean="0"/>
              <a:t> 5.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TFP #90: May 27, 2013; CFP Volume 59: July 2013.</a:t>
            </a:r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63880" cy="1143000"/>
          </a:xfrm>
        </p:spPr>
        <p:txBody>
          <a:bodyPr>
            <a:normAutofit fontScale="90000"/>
          </a:bodyPr>
          <a:lstStyle/>
          <a:p>
            <a:r>
              <a:rPr lang="en-US" sz="2600" b="1" dirty="0" err="1" smtClean="0"/>
              <a:t>Est-ce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que</a:t>
            </a:r>
            <a:r>
              <a:rPr lang="en-US" sz="2600" b="1" dirty="0" smtClean="0"/>
              <a:t> les </a:t>
            </a:r>
            <a:r>
              <a:rPr lang="en-US" sz="2600" b="1" dirty="0" err="1" smtClean="0"/>
              <a:t>inhibiteurs</a:t>
            </a:r>
            <a:r>
              <a:rPr lang="en-US" sz="2600" b="1" dirty="0" smtClean="0"/>
              <a:t> de la </a:t>
            </a:r>
            <a:r>
              <a:rPr lang="en-US" sz="2600" b="1" dirty="0" err="1" smtClean="0"/>
              <a:t>neuradimase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Tamiflu</a:t>
            </a:r>
            <a:r>
              <a:rPr lang="en-US" sz="2600" b="1" dirty="0" smtClean="0"/>
              <a:t>®</a:t>
            </a:r>
            <a:r>
              <a:rPr lang="en-US" sz="2600" b="1" dirty="0"/>
              <a:t> </a:t>
            </a:r>
            <a:r>
              <a:rPr lang="en-US" sz="2600" b="1" dirty="0" smtClean="0"/>
              <a:t>or </a:t>
            </a:r>
            <a:r>
              <a:rPr lang="en-US" sz="2600" b="1" dirty="0" err="1" smtClean="0"/>
              <a:t>Relenza</a:t>
            </a:r>
            <a:r>
              <a:rPr lang="en-US" sz="2600" b="1" dirty="0"/>
              <a:t>®) </a:t>
            </a:r>
            <a:r>
              <a:rPr lang="en-US" sz="2600" b="1" dirty="0" err="1" smtClean="0"/>
              <a:t>vont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améliorer</a:t>
            </a:r>
            <a:r>
              <a:rPr lang="en-US" sz="2600" b="1" dirty="0" smtClean="0"/>
              <a:t> les </a:t>
            </a:r>
            <a:r>
              <a:rPr lang="en-US" sz="2600" b="1" dirty="0" err="1" smtClean="0"/>
              <a:t>résultats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cliniques</a:t>
            </a:r>
            <a:r>
              <a:rPr lang="en-US" sz="2600" b="1" dirty="0" smtClean="0"/>
              <a:t> chez les patients en </a:t>
            </a:r>
            <a:r>
              <a:rPr lang="en-US" sz="2600" b="1" dirty="0" err="1" smtClean="0"/>
              <a:t>bonne</a:t>
            </a:r>
            <a:r>
              <a:rPr lang="en-US" sz="2600" b="1" dirty="0" smtClean="0"/>
              <a:t> santé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24454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Preuve</a:t>
            </a:r>
            <a:r>
              <a:rPr lang="en-US" sz="2200" dirty="0" smtClean="0"/>
              <a:t>: </a:t>
            </a:r>
            <a:r>
              <a:rPr lang="en-US" sz="2200" dirty="0" smtClean="0"/>
              <a:t>3 </a:t>
            </a:r>
            <a:r>
              <a:rPr lang="en-US" sz="2200" dirty="0" smtClean="0"/>
              <a:t>revues </a:t>
            </a:r>
            <a:r>
              <a:rPr lang="en-US" sz="2200" dirty="0" err="1" smtClean="0"/>
              <a:t>systémiques</a:t>
            </a:r>
            <a:r>
              <a:rPr lang="en-US" sz="2200" dirty="0" smtClean="0"/>
              <a:t>: </a:t>
            </a:r>
            <a:r>
              <a:rPr lang="en-US" sz="2200" dirty="0" err="1" smtClean="0"/>
              <a:t>incluant</a:t>
            </a:r>
            <a:r>
              <a:rPr lang="en-US" sz="2200" dirty="0" smtClean="0"/>
              <a:t> &gt;160,000 pages non </a:t>
            </a:r>
            <a:r>
              <a:rPr lang="en-US" sz="2200" dirty="0" err="1" smtClean="0"/>
              <a:t>publiées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pPr lvl="1"/>
            <a:r>
              <a:rPr lang="en-US" sz="1800" dirty="0" err="1" smtClean="0"/>
              <a:t>Traitement</a:t>
            </a:r>
            <a:r>
              <a:rPr lang="en-US" sz="1800" dirty="0" smtClean="0"/>
              <a:t> pour </a:t>
            </a:r>
            <a:r>
              <a:rPr lang="en-US" sz="1800" dirty="0" err="1" smtClean="0"/>
              <a:t>l’influenza</a:t>
            </a:r>
            <a:r>
              <a:rPr lang="en-US" sz="1800" dirty="0" smtClean="0"/>
              <a:t> chez des </a:t>
            </a:r>
            <a:r>
              <a:rPr lang="en-US" sz="1800" dirty="0" err="1" smtClean="0"/>
              <a:t>adultes</a:t>
            </a:r>
            <a:r>
              <a:rPr lang="en-US" sz="1800" dirty="0" smtClean="0"/>
              <a:t> pour la </a:t>
            </a:r>
            <a:r>
              <a:rPr lang="en-US" sz="1800" dirty="0" err="1" smtClean="0"/>
              <a:t>plupart</a:t>
            </a:r>
            <a:r>
              <a:rPr lang="en-US" sz="1800" dirty="0" smtClean="0"/>
              <a:t> en santé: </a:t>
            </a:r>
            <a:r>
              <a:rPr lang="en-US" sz="1800" dirty="0" err="1"/>
              <a:t>oseltamivir</a:t>
            </a:r>
            <a:r>
              <a:rPr lang="en-US" sz="1800" dirty="0"/>
              <a:t> (15 </a:t>
            </a:r>
            <a:r>
              <a:rPr lang="en-US" sz="1800" dirty="0" smtClean="0"/>
              <a:t>ERC), </a:t>
            </a:r>
            <a:r>
              <a:rPr lang="en-US" sz="1800" dirty="0" err="1"/>
              <a:t>zanamivir</a:t>
            </a:r>
            <a:r>
              <a:rPr lang="en-US" sz="1800" dirty="0"/>
              <a:t> (14 </a:t>
            </a:r>
            <a:r>
              <a:rPr lang="en-US" sz="1800" dirty="0" smtClean="0"/>
              <a:t>ERC)</a:t>
            </a:r>
            <a:endParaRPr lang="en-US" sz="1800" dirty="0" smtClean="0"/>
          </a:p>
          <a:p>
            <a:pPr lvl="2"/>
            <a:r>
              <a:rPr lang="en-US" sz="1800" dirty="0" err="1" smtClean="0"/>
              <a:t>Amélioration</a:t>
            </a:r>
            <a:r>
              <a:rPr lang="en-US" sz="1800" dirty="0" smtClean="0"/>
              <a:t> des </a:t>
            </a:r>
            <a:r>
              <a:rPr lang="en-US" sz="1800" dirty="0" err="1" smtClean="0"/>
              <a:t>symptômes</a:t>
            </a:r>
            <a:r>
              <a:rPr lang="en-US" sz="1800" dirty="0" smtClean="0"/>
              <a:t> </a:t>
            </a:r>
            <a:r>
              <a:rPr lang="en-US" sz="1800" dirty="0" err="1" smtClean="0"/>
              <a:t>réduite</a:t>
            </a:r>
            <a:r>
              <a:rPr lang="en-US" sz="1800" dirty="0" smtClean="0"/>
              <a:t> de 0.6 </a:t>
            </a:r>
            <a:r>
              <a:rPr lang="en-US" sz="1800" dirty="0"/>
              <a:t>- 0.7 </a:t>
            </a:r>
            <a:r>
              <a:rPr lang="en-US" sz="1800" dirty="0" err="1" smtClean="0"/>
              <a:t>jours</a:t>
            </a:r>
            <a:r>
              <a:rPr lang="en-US" sz="1800" dirty="0" smtClean="0"/>
              <a:t> (~</a:t>
            </a:r>
            <a:r>
              <a:rPr lang="en-US" sz="1800" dirty="0"/>
              <a:t>10</a:t>
            </a:r>
            <a:r>
              <a:rPr lang="en-US" sz="1800" dirty="0" smtClean="0"/>
              <a:t>%)</a:t>
            </a:r>
          </a:p>
          <a:p>
            <a:pPr lvl="2"/>
            <a:r>
              <a:rPr lang="en-US" sz="1800" dirty="0" err="1" smtClean="0"/>
              <a:t>Zanamivir</a:t>
            </a:r>
            <a:r>
              <a:rPr lang="en-US" sz="1800" dirty="0" smtClean="0"/>
              <a:t> ≈ </a:t>
            </a:r>
            <a:r>
              <a:rPr lang="en-US" sz="1800" dirty="0" smtClean="0"/>
              <a:t>“</a:t>
            </a:r>
            <a:r>
              <a:rPr lang="en-US" sz="1800" dirty="0" err="1" smtClean="0"/>
              <a:t>médication</a:t>
            </a:r>
            <a:r>
              <a:rPr lang="en-US" sz="1800" dirty="0" smtClean="0"/>
              <a:t> de </a:t>
            </a:r>
            <a:r>
              <a:rPr lang="en-US" sz="1800" dirty="0" err="1" smtClean="0"/>
              <a:t>soulagement</a:t>
            </a:r>
            <a:r>
              <a:rPr lang="en-US" sz="1800" dirty="0" smtClean="0"/>
              <a:t>” </a:t>
            </a:r>
            <a:r>
              <a:rPr lang="en-US" sz="1800" dirty="0"/>
              <a:t>(</a:t>
            </a:r>
            <a:r>
              <a:rPr lang="en-US" sz="1800" dirty="0" smtClean="0"/>
              <a:t>e.g. </a:t>
            </a:r>
            <a:r>
              <a:rPr lang="en-US" sz="1800" dirty="0" err="1" smtClean="0"/>
              <a:t>acétaminophène</a:t>
            </a:r>
            <a:r>
              <a:rPr lang="en-US" sz="1800" dirty="0" smtClean="0"/>
              <a:t>)</a:t>
            </a:r>
            <a:endParaRPr lang="en-US" sz="1800" dirty="0"/>
          </a:p>
          <a:p>
            <a:pPr lvl="2"/>
            <a:r>
              <a:rPr lang="en-US" sz="1800" dirty="0" err="1" smtClean="0"/>
              <a:t>Pneumonie</a:t>
            </a:r>
            <a:r>
              <a:rPr lang="en-US" sz="1800" dirty="0" smtClean="0"/>
              <a:t> et </a:t>
            </a:r>
            <a:r>
              <a:rPr lang="en-US" sz="1800" dirty="0" err="1" smtClean="0"/>
              <a:t>hospitalisation</a:t>
            </a:r>
            <a:r>
              <a:rPr lang="en-US" sz="1800" dirty="0" smtClean="0"/>
              <a:t> </a:t>
            </a:r>
            <a:r>
              <a:rPr lang="en-US" sz="1800" dirty="0" err="1" smtClean="0"/>
              <a:t>inchangées</a:t>
            </a:r>
            <a:endParaRPr lang="en-US" sz="1800" dirty="0" smtClean="0"/>
          </a:p>
          <a:p>
            <a:pPr lvl="1"/>
            <a:r>
              <a:rPr lang="en-US" sz="1800" dirty="0" err="1" smtClean="0"/>
              <a:t>Dommage</a:t>
            </a:r>
            <a:r>
              <a:rPr lang="en-US" sz="1800" dirty="0" smtClean="0"/>
              <a:t>: </a:t>
            </a:r>
            <a:r>
              <a:rPr lang="en-US" sz="1800" dirty="0" err="1"/>
              <a:t>Oseltamivir</a:t>
            </a:r>
            <a:r>
              <a:rPr lang="en-CA" sz="1800" dirty="0"/>
              <a:t> </a:t>
            </a:r>
            <a:r>
              <a:rPr lang="en-CA" sz="1800" dirty="0" err="1" smtClean="0"/>
              <a:t>nausée</a:t>
            </a:r>
            <a:r>
              <a:rPr lang="en-CA" sz="1800" dirty="0" smtClean="0"/>
              <a:t> (NSN </a:t>
            </a:r>
            <a:r>
              <a:rPr lang="en-CA" sz="1800" dirty="0" smtClean="0"/>
              <a:t>28) </a:t>
            </a:r>
            <a:r>
              <a:rPr lang="en-CA" sz="1800" dirty="0" err="1" smtClean="0"/>
              <a:t>vomissements</a:t>
            </a:r>
            <a:r>
              <a:rPr lang="en-CA" sz="1800" dirty="0" smtClean="0"/>
              <a:t> (NSN </a:t>
            </a:r>
            <a:r>
              <a:rPr lang="en-CA" sz="1800" dirty="0" smtClean="0"/>
              <a:t>22)</a:t>
            </a:r>
          </a:p>
          <a:p>
            <a:pPr lvl="1"/>
            <a:r>
              <a:rPr lang="en-US" sz="1800" dirty="0" smtClean="0"/>
              <a:t>Sur les 26 </a:t>
            </a:r>
            <a:r>
              <a:rPr lang="en-US" sz="1800" dirty="0" err="1" smtClean="0"/>
              <a:t>autre</a:t>
            </a:r>
            <a:r>
              <a:rPr lang="en-US" sz="1800" dirty="0" smtClean="0"/>
              <a:t> revues </a:t>
            </a:r>
            <a:r>
              <a:rPr lang="en-US" sz="1800" dirty="0" err="1" smtClean="0"/>
              <a:t>systémiques</a:t>
            </a:r>
            <a:r>
              <a:rPr lang="en-US" sz="1800" dirty="0" smtClean="0"/>
              <a:t>, </a:t>
            </a:r>
            <a:r>
              <a:rPr lang="en-US" sz="1800" dirty="0" err="1" smtClean="0"/>
              <a:t>indicateurs</a:t>
            </a:r>
            <a:r>
              <a:rPr lang="en-US" sz="1800" dirty="0" smtClean="0"/>
              <a:t> de </a:t>
            </a:r>
            <a:r>
              <a:rPr lang="en-US" sz="1800" dirty="0" err="1" smtClean="0"/>
              <a:t>résultats</a:t>
            </a:r>
            <a:r>
              <a:rPr lang="en-US" sz="1800" dirty="0" smtClean="0"/>
              <a:t> </a:t>
            </a:r>
            <a:r>
              <a:rPr lang="en-US" sz="1800" dirty="0" err="1" smtClean="0"/>
              <a:t>clinique</a:t>
            </a:r>
            <a:r>
              <a:rPr lang="en-US" sz="1800" dirty="0" smtClean="0"/>
              <a:t> = 5x plus </a:t>
            </a:r>
            <a:r>
              <a:rPr lang="en-US" sz="1800" dirty="0" err="1" smtClean="0"/>
              <a:t>susceptibles</a:t>
            </a:r>
            <a:r>
              <a:rPr lang="en-US" sz="1800" dirty="0" smtClean="0"/>
              <a:t> de </a:t>
            </a:r>
            <a:r>
              <a:rPr lang="en-US" sz="1800" dirty="0" err="1" smtClean="0"/>
              <a:t>déclarer</a:t>
            </a:r>
            <a:r>
              <a:rPr lang="en-US" sz="1800" dirty="0" smtClean="0"/>
              <a:t> des </a:t>
            </a:r>
            <a:r>
              <a:rPr lang="en-US" sz="1800" dirty="0" err="1" smtClean="0"/>
              <a:t>avantages</a:t>
            </a:r>
            <a:r>
              <a:rPr lang="en-US" sz="1800" dirty="0" smtClean="0"/>
              <a:t> et de ne pas signaler le </a:t>
            </a:r>
            <a:r>
              <a:rPr lang="en-US" sz="1800" dirty="0" err="1" smtClean="0"/>
              <a:t>biais</a:t>
            </a:r>
            <a:r>
              <a:rPr lang="en-US" sz="1800" dirty="0" smtClean="0"/>
              <a:t> de publication / </a:t>
            </a:r>
            <a:r>
              <a:rPr lang="en-US" sz="1800" dirty="0" err="1" smtClean="0"/>
              <a:t>faible</a:t>
            </a:r>
            <a:r>
              <a:rPr lang="en-US" sz="1800" dirty="0" smtClean="0"/>
              <a:t> </a:t>
            </a:r>
            <a:r>
              <a:rPr lang="en-US" sz="1800" dirty="0" err="1" smtClean="0"/>
              <a:t>quantité</a:t>
            </a:r>
            <a:r>
              <a:rPr lang="en-US" sz="1800" dirty="0" smtClean="0"/>
              <a:t> des </a:t>
            </a:r>
            <a:r>
              <a:rPr lang="en-US" sz="1800" dirty="0" err="1" smtClean="0"/>
              <a:t>études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lvl="1"/>
            <a:r>
              <a:rPr lang="en-US" sz="1800" dirty="0"/>
              <a:t>≥</a:t>
            </a:r>
            <a:r>
              <a:rPr lang="en-US" sz="1800" dirty="0" smtClean="0"/>
              <a:t>1999</a:t>
            </a:r>
            <a:r>
              <a:rPr lang="en-US" sz="1800" dirty="0"/>
              <a:t>, </a:t>
            </a:r>
            <a:r>
              <a:rPr lang="en-US" sz="1800" dirty="0" err="1"/>
              <a:t>Oseltamivir</a:t>
            </a:r>
            <a:r>
              <a:rPr lang="en-US" sz="1800" dirty="0"/>
              <a:t> </a:t>
            </a:r>
            <a:r>
              <a:rPr lang="en-US" sz="1800" dirty="0" smtClean="0"/>
              <a:t>&gt;</a:t>
            </a:r>
            <a:r>
              <a:rPr lang="en-US" sz="1800" dirty="0"/>
              <a:t> </a:t>
            </a:r>
            <a:r>
              <a:rPr lang="en-US" sz="1800" dirty="0" smtClean="0"/>
              <a:t>18 milliards de dollars, </a:t>
            </a:r>
            <a:r>
              <a:rPr lang="en-US" sz="1800" dirty="0" smtClean="0"/>
              <a:t>1/2 </a:t>
            </a:r>
            <a:r>
              <a:rPr lang="en-US" sz="1800" dirty="0" smtClean="0"/>
              <a:t>=</a:t>
            </a:r>
            <a:r>
              <a:rPr lang="en-US" sz="1800" dirty="0" smtClean="0"/>
              <a:t> </a:t>
            </a:r>
            <a:r>
              <a:rPr lang="en-US" sz="1800" dirty="0" err="1" smtClean="0"/>
              <a:t>stockage</a:t>
            </a:r>
            <a:r>
              <a:rPr lang="en-US" sz="1800" dirty="0" smtClean="0"/>
              <a:t> </a:t>
            </a:r>
            <a:r>
              <a:rPr lang="en-US" sz="1800" dirty="0" err="1" smtClean="0"/>
              <a:t>gouvernements</a:t>
            </a:r>
            <a:r>
              <a:rPr lang="en-US" sz="1800" dirty="0" smtClean="0"/>
              <a:t>/ </a:t>
            </a:r>
            <a:r>
              <a:rPr lang="en-US" sz="1800" dirty="0" err="1" smtClean="0"/>
              <a:t>compagnie</a:t>
            </a:r>
            <a:endParaRPr lang="en-US" sz="1800" dirty="0" smtClean="0"/>
          </a:p>
          <a:p>
            <a:r>
              <a:rPr lang="en-US" sz="2200" b="1" dirty="0" smtClean="0"/>
              <a:t>En bout de </a:t>
            </a:r>
            <a:r>
              <a:rPr lang="en-US" sz="2200" b="1" dirty="0" err="1" smtClean="0"/>
              <a:t>ligne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Hautement</a:t>
            </a:r>
            <a:r>
              <a:rPr lang="en-US" sz="2200" dirty="0" smtClean="0"/>
              <a:t> </a:t>
            </a:r>
            <a:r>
              <a:rPr lang="en-US" sz="2200" dirty="0" err="1" smtClean="0"/>
              <a:t>biaisé</a:t>
            </a:r>
            <a:r>
              <a:rPr lang="en-US" sz="2200" dirty="0" smtClean="0"/>
              <a:t> de </a:t>
            </a:r>
            <a:r>
              <a:rPr lang="en-US" sz="2200" dirty="0" err="1" smtClean="0"/>
              <a:t>mauvaise</a:t>
            </a:r>
            <a:r>
              <a:rPr lang="en-US" sz="2200" dirty="0" smtClean="0"/>
              <a:t> </a:t>
            </a:r>
            <a:r>
              <a:rPr lang="en-US" sz="2200" dirty="0" err="1" smtClean="0"/>
              <a:t>qualité</a:t>
            </a:r>
            <a:r>
              <a:rPr lang="en-US" sz="2200" dirty="0" smtClean="0"/>
              <a:t>, </a:t>
            </a:r>
            <a:r>
              <a:rPr lang="en-US" sz="2200" dirty="0" err="1" smtClean="0"/>
              <a:t>principalement</a:t>
            </a:r>
            <a:r>
              <a:rPr lang="en-US" sz="2200" smtClean="0"/>
              <a:t> des preuves</a:t>
            </a:r>
            <a:r>
              <a:rPr lang="en-US" sz="2200" dirty="0" smtClean="0"/>
              <a:t> non </a:t>
            </a:r>
            <a:r>
              <a:rPr lang="en-US" sz="2200" dirty="0" err="1" smtClean="0"/>
              <a:t>publiées</a:t>
            </a:r>
            <a:r>
              <a:rPr lang="en-US" sz="2200" dirty="0" smtClean="0"/>
              <a:t> qui </a:t>
            </a:r>
            <a:r>
              <a:rPr lang="en-US" sz="2200" dirty="0" err="1" smtClean="0"/>
              <a:t>démontrent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l’oseltamivir</a:t>
            </a:r>
            <a:r>
              <a:rPr lang="en-US" sz="2200" dirty="0" smtClean="0"/>
              <a:t> </a:t>
            </a:r>
            <a:r>
              <a:rPr lang="en-US" sz="2200" dirty="0"/>
              <a:t>(Tamiflu®</a:t>
            </a:r>
            <a:r>
              <a:rPr lang="en-US" sz="2200" dirty="0" smtClean="0"/>
              <a:t>) </a:t>
            </a:r>
            <a:r>
              <a:rPr lang="en-US" sz="2200" dirty="0"/>
              <a:t>&amp;</a:t>
            </a:r>
            <a:r>
              <a:rPr lang="en-US" sz="2200" dirty="0" smtClean="0"/>
              <a:t> </a:t>
            </a:r>
            <a:r>
              <a:rPr lang="en-US" sz="2200" dirty="0" err="1"/>
              <a:t>zanamivir</a:t>
            </a:r>
            <a:r>
              <a:rPr lang="en-US" sz="2200" dirty="0"/>
              <a:t> (</a:t>
            </a:r>
            <a:r>
              <a:rPr lang="en-US" sz="2200" dirty="0" err="1"/>
              <a:t>Relenza</a:t>
            </a:r>
            <a:r>
              <a:rPr lang="en-US" sz="2200" dirty="0"/>
              <a:t>®) </a:t>
            </a:r>
            <a:r>
              <a:rPr lang="en-US" sz="2200" dirty="0" err="1" smtClean="0"/>
              <a:t>raccourcissent</a:t>
            </a:r>
            <a:r>
              <a:rPr lang="en-US" sz="2200" dirty="0" smtClean="0"/>
              <a:t> la </a:t>
            </a:r>
            <a:r>
              <a:rPr lang="en-US" sz="2200" dirty="0" err="1" smtClean="0"/>
              <a:t>durée</a:t>
            </a:r>
            <a:r>
              <a:rPr lang="en-US" sz="2200" dirty="0" smtClean="0"/>
              <a:t> des </a:t>
            </a:r>
            <a:r>
              <a:rPr lang="en-US" sz="2200" dirty="0" err="1" smtClean="0"/>
              <a:t>symptômes</a:t>
            </a:r>
            <a:r>
              <a:rPr lang="en-US" sz="2200" dirty="0" smtClean="0"/>
              <a:t> de </a:t>
            </a:r>
            <a:r>
              <a:rPr lang="en-US" sz="2200" dirty="0" err="1" smtClean="0"/>
              <a:t>l’influenza</a:t>
            </a:r>
            <a:r>
              <a:rPr lang="en-US" sz="2200" dirty="0" smtClean="0"/>
              <a:t> </a:t>
            </a:r>
            <a:r>
              <a:rPr lang="en-US" sz="2200" dirty="0" err="1" smtClean="0"/>
              <a:t>d’environ</a:t>
            </a:r>
            <a:r>
              <a:rPr lang="en-US" sz="2200" dirty="0" smtClean="0"/>
              <a:t> ~1/2 jour. </a:t>
            </a:r>
            <a:r>
              <a:rPr lang="en-US" sz="2200" dirty="0" smtClean="0"/>
              <a:t>La </a:t>
            </a:r>
            <a:r>
              <a:rPr lang="en-US" sz="2200" dirty="0" err="1" smtClean="0"/>
              <a:t>pneumonie</a:t>
            </a:r>
            <a:r>
              <a:rPr lang="en-US" sz="2200" dirty="0" smtClean="0"/>
              <a:t> </a:t>
            </a:r>
            <a:r>
              <a:rPr lang="en-US" sz="2200" dirty="0" err="1" smtClean="0"/>
              <a:t>objectivement</a:t>
            </a:r>
            <a:r>
              <a:rPr lang="en-US" sz="2200" dirty="0" smtClean="0"/>
              <a:t> </a:t>
            </a:r>
            <a:r>
              <a:rPr lang="en-US" sz="2200" dirty="0" err="1" smtClean="0"/>
              <a:t>définie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les </a:t>
            </a:r>
            <a:r>
              <a:rPr lang="en-US" sz="2200" dirty="0" err="1" smtClean="0"/>
              <a:t>hospitalisations</a:t>
            </a:r>
            <a:r>
              <a:rPr lang="en-US" sz="2200" dirty="0" smtClean="0"/>
              <a:t> ne </a:t>
            </a:r>
            <a:r>
              <a:rPr lang="en-US" sz="2200" dirty="0" err="1" smtClean="0"/>
              <a:t>sont</a:t>
            </a:r>
            <a:r>
              <a:rPr lang="en-US" sz="2200" dirty="0" smtClean="0"/>
              <a:t> pas </a:t>
            </a:r>
            <a:r>
              <a:rPr lang="en-US" sz="2200" dirty="0" err="1" smtClean="0"/>
              <a:t>diminuées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Korownyk and </a:t>
            </a:r>
            <a:r>
              <a:rPr lang="en-US" dirty="0" err="1" smtClean="0"/>
              <a:t>Kolber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028384" y="6385302"/>
            <a:ext cx="86409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7200" b="1" dirty="0" smtClean="0"/>
              <a:t>FIN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25721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54412"/>
            <a:ext cx="3189817" cy="70131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Quoi de </a:t>
            </a:r>
            <a:r>
              <a:rPr lang="en-US" sz="4000" b="1" dirty="0" err="1" smtClean="0"/>
              <a:t>neuf</a:t>
            </a:r>
            <a:r>
              <a:rPr lang="en-US" sz="4000" b="1" dirty="0" smtClean="0"/>
              <a:t> ?</a:t>
            </a:r>
            <a:endParaRPr lang="en-US" sz="4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28860" y="3705662"/>
            <a:ext cx="5072098" cy="835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/>
              <a:t>Qu’est-ce</a:t>
            </a:r>
            <a:r>
              <a:rPr lang="en-US" sz="3600" b="1" dirty="0" smtClean="0"/>
              <a:t> qui </a:t>
            </a:r>
            <a:r>
              <a:rPr lang="en-US" sz="3600" b="1" dirty="0" err="1" smtClean="0"/>
              <a:t>est</a:t>
            </a:r>
            <a:r>
              <a:rPr lang="en-US" sz="3600" b="1" dirty="0" smtClean="0"/>
              <a:t> “</a:t>
            </a:r>
            <a:r>
              <a:rPr lang="en-US" sz="3600" b="1" dirty="0" err="1" smtClean="0"/>
              <a:t>poo</a:t>
            </a:r>
            <a:r>
              <a:rPr lang="en-US" sz="3600" b="1" dirty="0" smtClean="0"/>
              <a:t>” ?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14480" y="3071810"/>
            <a:ext cx="5813984" cy="70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/>
              <a:t>Qu’est-ce</a:t>
            </a:r>
            <a:r>
              <a:rPr lang="en-US" sz="3600" b="1" dirty="0" smtClean="0"/>
              <a:t> qui </a:t>
            </a:r>
            <a:r>
              <a:rPr lang="en-US" sz="3600" b="1" dirty="0" err="1" smtClean="0"/>
              <a:t>est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vrai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7834" y="2354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75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0090"/>
                </a:solidFill>
              </a:rPr>
              <a:t>Auto-</a:t>
            </a:r>
            <a:r>
              <a:rPr lang="en-US" sz="3000" b="1" dirty="0" err="1" smtClean="0">
                <a:solidFill>
                  <a:srgbClr val="000090"/>
                </a:solidFill>
              </a:rPr>
              <a:t>évaluation</a:t>
            </a:r>
            <a:r>
              <a:rPr lang="en-US" sz="3000" b="1" dirty="0" smtClean="0">
                <a:solidFill>
                  <a:srgbClr val="000090"/>
                </a:solidFill>
              </a:rPr>
              <a:t> </a:t>
            </a:r>
            <a:r>
              <a:rPr lang="en-US" sz="3000" b="1" dirty="0" err="1" smtClean="0">
                <a:solidFill>
                  <a:srgbClr val="000090"/>
                </a:solidFill>
              </a:rPr>
              <a:t>d’ostéoporose</a:t>
            </a:r>
            <a:r>
              <a:rPr lang="en-US" sz="3000" b="1" dirty="0" smtClean="0">
                <a:solidFill>
                  <a:srgbClr val="000090"/>
                </a:solidFill>
              </a:rPr>
              <a:t> pour la </a:t>
            </a:r>
            <a:r>
              <a:rPr lang="en-US" sz="3000" b="1" dirty="0" err="1" smtClean="0">
                <a:solidFill>
                  <a:srgbClr val="000090"/>
                </a:solidFill>
              </a:rPr>
              <a:t>densité</a:t>
            </a:r>
            <a:r>
              <a:rPr lang="en-US" sz="3000" b="1" dirty="0" smtClean="0">
                <a:solidFill>
                  <a:srgbClr val="000090"/>
                </a:solidFill>
              </a:rPr>
              <a:t> </a:t>
            </a:r>
            <a:r>
              <a:rPr lang="en-US" sz="3000" b="1" dirty="0" err="1" smtClean="0">
                <a:solidFill>
                  <a:srgbClr val="000090"/>
                </a:solidFill>
              </a:rPr>
              <a:t>minérale</a:t>
            </a:r>
            <a:r>
              <a:rPr lang="en-US" sz="3000" b="1" dirty="0" smtClean="0">
                <a:solidFill>
                  <a:srgbClr val="000090"/>
                </a:solidFill>
              </a:rPr>
              <a:t> </a:t>
            </a:r>
            <a:r>
              <a:rPr lang="en-US" sz="3000" b="1" dirty="0" err="1" smtClean="0">
                <a:solidFill>
                  <a:srgbClr val="000090"/>
                </a:solidFill>
              </a:rPr>
              <a:t>osseuse</a:t>
            </a:r>
            <a:r>
              <a:rPr lang="en-US" sz="3000" b="1" dirty="0" smtClean="0">
                <a:solidFill>
                  <a:srgbClr val="000090"/>
                </a:solidFill>
              </a:rPr>
              <a:t> : </a:t>
            </a:r>
            <a:r>
              <a:rPr lang="en-US" sz="3000" b="1" dirty="0" err="1" smtClean="0">
                <a:solidFill>
                  <a:srgbClr val="000090"/>
                </a:solidFill>
              </a:rPr>
              <a:t>quel</a:t>
            </a:r>
            <a:r>
              <a:rPr lang="en-US" sz="3000" b="1" dirty="0" smtClean="0">
                <a:solidFill>
                  <a:srgbClr val="000090"/>
                </a:solidFill>
              </a:rPr>
              <a:t> </a:t>
            </a:r>
            <a:r>
              <a:rPr lang="en-US" sz="3000" b="1" dirty="0" err="1" smtClean="0">
                <a:solidFill>
                  <a:srgbClr val="000090"/>
                </a:solidFill>
              </a:rPr>
              <a:t>est</a:t>
            </a:r>
            <a:r>
              <a:rPr lang="en-US" sz="3000" b="1" dirty="0" smtClean="0">
                <a:solidFill>
                  <a:srgbClr val="000090"/>
                </a:solidFill>
              </a:rPr>
              <a:t> </a:t>
            </a:r>
            <a:r>
              <a:rPr lang="en-US" sz="3000" b="1" dirty="0" err="1" smtClean="0">
                <a:solidFill>
                  <a:srgbClr val="000090"/>
                </a:solidFill>
              </a:rPr>
              <a:t>l’outil</a:t>
            </a:r>
            <a:r>
              <a:rPr lang="en-US" sz="3000" b="1" dirty="0" smtClean="0">
                <a:solidFill>
                  <a:srgbClr val="000090"/>
                </a:solidFill>
              </a:rPr>
              <a:t> </a:t>
            </a:r>
            <a:r>
              <a:rPr lang="en-US" sz="3000" b="1" dirty="0" err="1" smtClean="0">
                <a:solidFill>
                  <a:srgbClr val="000090"/>
                </a:solidFill>
              </a:rPr>
              <a:t>d’évaluation</a:t>
            </a:r>
            <a:r>
              <a:rPr lang="en-US" sz="3000" b="1" dirty="0" smtClean="0">
                <a:solidFill>
                  <a:srgbClr val="000090"/>
                </a:solidFill>
              </a:rPr>
              <a:t> du </a:t>
            </a:r>
            <a:r>
              <a:rPr lang="en-US" sz="3000" b="1" dirty="0" err="1" smtClean="0">
                <a:solidFill>
                  <a:srgbClr val="000090"/>
                </a:solidFill>
              </a:rPr>
              <a:t>risque</a:t>
            </a:r>
            <a:r>
              <a:rPr lang="en-US" sz="3000" b="1" dirty="0" smtClean="0">
                <a:solidFill>
                  <a:srgbClr val="000090"/>
                </a:solidFill>
              </a:rPr>
              <a:t> de fracture?</a:t>
            </a:r>
            <a:endParaRPr lang="en-US" sz="3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1992945"/>
          </a:xfrm>
        </p:spPr>
        <p:txBody>
          <a:bodyPr>
            <a:noAutofit/>
          </a:bodyPr>
          <a:lstStyle/>
          <a:p>
            <a:r>
              <a:rPr lang="en-US" sz="2000" dirty="0" smtClean="0"/>
              <a:t>TFP 21 mars, 2011: </a:t>
            </a:r>
            <a:r>
              <a:rPr lang="en-US" sz="2000" dirty="0" err="1" smtClean="0"/>
              <a:t>L’auto-évaluation</a:t>
            </a:r>
            <a:r>
              <a:rPr lang="en-US" sz="2000" dirty="0" smtClean="0"/>
              <a:t> </a:t>
            </a:r>
            <a:r>
              <a:rPr lang="en-US" sz="2000" dirty="0" err="1" smtClean="0"/>
              <a:t>d’ostéoporose</a:t>
            </a:r>
            <a:r>
              <a:rPr lang="en-US" sz="2000" dirty="0" smtClean="0"/>
              <a:t> </a:t>
            </a:r>
            <a:r>
              <a:rPr lang="en-US" sz="2000" dirty="0" err="1" smtClean="0"/>
              <a:t>est</a:t>
            </a:r>
            <a:r>
              <a:rPr lang="en-US" sz="2000" dirty="0" smtClean="0"/>
              <a:t> le </a:t>
            </a:r>
            <a:r>
              <a:rPr lang="en-US" sz="2000" dirty="0" err="1" smtClean="0"/>
              <a:t>meilleur</a:t>
            </a:r>
            <a:r>
              <a:rPr lang="en-US" sz="2000" dirty="0" smtClean="0"/>
              <a:t> </a:t>
            </a:r>
            <a:r>
              <a:rPr lang="en-US" sz="2000" dirty="0" err="1" smtClean="0"/>
              <a:t>outil</a:t>
            </a:r>
            <a:r>
              <a:rPr lang="en-US" sz="2000" dirty="0" smtClean="0"/>
              <a:t> pour les </a:t>
            </a:r>
            <a:r>
              <a:rPr lang="en-US" sz="2000" dirty="0" err="1" smtClean="0"/>
              <a:t>besoins</a:t>
            </a:r>
            <a:r>
              <a:rPr lang="en-US" sz="2000" dirty="0" smtClean="0"/>
              <a:t> de </a:t>
            </a:r>
            <a:r>
              <a:rPr lang="en-US" sz="2000" dirty="0" err="1" smtClean="0"/>
              <a:t>densité</a:t>
            </a:r>
            <a:r>
              <a:rPr lang="en-US" sz="2000" dirty="0" smtClean="0"/>
              <a:t> </a:t>
            </a:r>
            <a:r>
              <a:rPr lang="en-US" sz="2000" dirty="0" err="1" smtClean="0"/>
              <a:t>minérale</a:t>
            </a:r>
            <a:r>
              <a:rPr lang="en-US" sz="2000" dirty="0" smtClean="0"/>
              <a:t> </a:t>
            </a:r>
            <a:r>
              <a:rPr lang="en-US" sz="2000" dirty="0" err="1" smtClean="0"/>
              <a:t>osseuse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626 </a:t>
            </a:r>
            <a:r>
              <a:rPr lang="en-US" sz="2000" dirty="0" err="1" smtClean="0"/>
              <a:t>australiens</a:t>
            </a:r>
            <a:r>
              <a:rPr lang="en-US" sz="2000" dirty="0" smtClean="0"/>
              <a:t> (</a:t>
            </a:r>
            <a:r>
              <a:rPr lang="en-US" sz="2000" dirty="0" err="1" smtClean="0"/>
              <a:t>âge</a:t>
            </a:r>
            <a:r>
              <a:rPr lang="en-US" sz="2000" dirty="0" smtClean="0"/>
              <a:t> ≥70): </a:t>
            </a:r>
            <a:r>
              <a:rPr lang="en-US" sz="2000" dirty="0" err="1" smtClean="0"/>
              <a:t>outil</a:t>
            </a:r>
            <a:r>
              <a:rPr lang="en-US" sz="2000" dirty="0" smtClean="0"/>
              <a:t> </a:t>
            </a:r>
            <a:r>
              <a:rPr lang="en-US" sz="2000" dirty="0" err="1" smtClean="0"/>
              <a:t>d’évaluation</a:t>
            </a:r>
            <a:r>
              <a:rPr lang="en-US" sz="2000" dirty="0" smtClean="0"/>
              <a:t> du </a:t>
            </a:r>
            <a:r>
              <a:rPr lang="en-US" sz="2000" dirty="0" err="1" smtClean="0"/>
              <a:t>risque</a:t>
            </a:r>
            <a:r>
              <a:rPr lang="en-US" sz="2000" dirty="0" smtClean="0"/>
              <a:t> de fracture sans </a:t>
            </a:r>
            <a:r>
              <a:rPr lang="en-US" sz="2000" dirty="0" err="1" smtClean="0"/>
              <a:t>densité</a:t>
            </a:r>
            <a:r>
              <a:rPr lang="en-US" sz="2000" dirty="0" smtClean="0"/>
              <a:t> </a:t>
            </a:r>
            <a:r>
              <a:rPr lang="en-US" sz="2000" dirty="0" err="1" smtClean="0"/>
              <a:t>minérale</a:t>
            </a:r>
            <a:r>
              <a:rPr lang="en-US" sz="2000" dirty="0" smtClean="0"/>
              <a:t> </a:t>
            </a:r>
            <a:r>
              <a:rPr lang="en-US" sz="2000" dirty="0" err="1" smtClean="0"/>
              <a:t>osseuse</a:t>
            </a:r>
            <a:r>
              <a:rPr lang="en-US" sz="2000" dirty="0" smtClean="0"/>
              <a:t> pour </a:t>
            </a:r>
            <a:r>
              <a:rPr lang="en-US" sz="2000" dirty="0" err="1" smtClean="0"/>
              <a:t>l’auto-évaluation</a:t>
            </a:r>
            <a:r>
              <a:rPr lang="en-US" sz="2000" dirty="0" smtClean="0"/>
              <a:t> </a:t>
            </a:r>
            <a:r>
              <a:rPr lang="en-US" sz="2000" dirty="0" err="1" smtClean="0"/>
              <a:t>d’ostéoporose</a:t>
            </a:r>
            <a:r>
              <a:rPr lang="en-US" sz="2000" dirty="0" smtClean="0"/>
              <a:t> </a:t>
            </a:r>
            <a:r>
              <a:rPr lang="en-US" sz="2000" dirty="0" err="1" smtClean="0"/>
              <a:t>afin</a:t>
            </a:r>
            <a:r>
              <a:rPr lang="en-US" sz="2000" dirty="0" smtClean="0"/>
              <a:t> </a:t>
            </a:r>
            <a:r>
              <a:rPr lang="en-US" sz="2000" dirty="0" err="1" smtClean="0"/>
              <a:t>d’évaluer</a:t>
            </a:r>
            <a:r>
              <a:rPr lang="en-US" sz="2000" dirty="0" smtClean="0"/>
              <a:t> </a:t>
            </a:r>
            <a:r>
              <a:rPr lang="en-US" sz="2000" dirty="0" err="1" smtClean="0"/>
              <a:t>ceux</a:t>
            </a:r>
            <a:r>
              <a:rPr lang="en-US" sz="2000" dirty="0" smtClean="0"/>
              <a:t> à </a:t>
            </a:r>
            <a:r>
              <a:rPr lang="en-US" sz="2000" dirty="0" err="1" smtClean="0"/>
              <a:t>risque</a:t>
            </a:r>
            <a:r>
              <a:rPr lang="en-US" sz="2000" dirty="0" smtClean="0"/>
              <a:t> </a:t>
            </a:r>
            <a:r>
              <a:rPr lang="en-US" sz="2000" dirty="0" err="1" smtClean="0"/>
              <a:t>d’ostéoporose</a:t>
            </a:r>
            <a:r>
              <a:rPr lang="en-US" sz="2000" dirty="0" smtClean="0"/>
              <a:t> (et </a:t>
            </a:r>
            <a:r>
              <a:rPr lang="en-US" sz="2000" dirty="0" err="1" smtClean="0"/>
              <a:t>ont</a:t>
            </a:r>
            <a:r>
              <a:rPr lang="en-US" sz="2000" dirty="0" smtClean="0"/>
              <a:t> </a:t>
            </a:r>
            <a:r>
              <a:rPr lang="en-US" sz="2000" dirty="0" err="1" smtClean="0"/>
              <a:t>besoin</a:t>
            </a:r>
            <a:r>
              <a:rPr lang="en-US" sz="2000" dirty="0" smtClean="0"/>
              <a:t> </a:t>
            </a:r>
            <a:r>
              <a:rPr lang="en-US" sz="2000" dirty="0" err="1" smtClean="0"/>
              <a:t>d’une</a:t>
            </a:r>
            <a:r>
              <a:rPr lang="en-US" sz="2000" dirty="0" smtClean="0"/>
              <a:t> </a:t>
            </a:r>
            <a:r>
              <a:rPr lang="en-US" sz="2000" dirty="0" err="1" smtClean="0"/>
              <a:t>densité</a:t>
            </a:r>
            <a:r>
              <a:rPr lang="en-US" sz="2000" dirty="0" smtClean="0"/>
              <a:t> </a:t>
            </a:r>
            <a:r>
              <a:rPr lang="en-US" sz="2000" dirty="0" err="1" smtClean="0"/>
              <a:t>minérale</a:t>
            </a:r>
            <a:r>
              <a:rPr lang="en-US" sz="2000" dirty="0" smtClean="0"/>
              <a:t> </a:t>
            </a:r>
            <a:r>
              <a:rPr lang="en-US" sz="2000" dirty="0" err="1" smtClean="0"/>
              <a:t>osseuse</a:t>
            </a:r>
            <a:r>
              <a:rPr lang="en-US" sz="2000" dirty="0" smtClean="0"/>
              <a:t>).</a:t>
            </a:r>
          </a:p>
          <a:p>
            <a:r>
              <a:rPr lang="en-US" sz="2000" dirty="0" err="1" smtClean="0"/>
              <a:t>Pourcentage</a:t>
            </a:r>
            <a:r>
              <a:rPr lang="en-US" sz="2000" dirty="0" smtClean="0"/>
              <a:t> de </a:t>
            </a:r>
            <a:r>
              <a:rPr lang="en-US" sz="2000" dirty="0" err="1" smtClean="0"/>
              <a:t>cas</a:t>
            </a:r>
            <a:r>
              <a:rPr lang="en-US" sz="2000" dirty="0" smtClean="0"/>
              <a:t> </a:t>
            </a:r>
            <a:r>
              <a:rPr lang="en-US" sz="2000" dirty="0" err="1" smtClean="0"/>
              <a:t>d’ostéoporose</a:t>
            </a:r>
            <a:r>
              <a:rPr lang="en-US" sz="2000" dirty="0" smtClean="0"/>
              <a:t> </a:t>
            </a:r>
            <a:r>
              <a:rPr lang="en-US" sz="2000" dirty="0" err="1" smtClean="0"/>
              <a:t>manqués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38098" y="6436307"/>
            <a:ext cx="7337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			</a:t>
            </a:r>
            <a:r>
              <a:rPr lang="de-DE" sz="2000" dirty="0" smtClean="0"/>
              <a:t>J </a:t>
            </a:r>
            <a:r>
              <a:rPr lang="de-DE" sz="2000" dirty="0"/>
              <a:t>Am Geriatr Soc 62:442–446, 2014.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5439543"/>
              </p:ext>
            </p:extLst>
          </p:nvPr>
        </p:nvGraphicFramePr>
        <p:xfrm>
          <a:off x="500034" y="3571876"/>
          <a:ext cx="8389155" cy="2468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25108"/>
                <a:gridCol w="3606265"/>
                <a:gridCol w="155778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Outil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d’évaluation</a:t>
                      </a:r>
                      <a:r>
                        <a:rPr lang="en-US" sz="1400" baseline="0" dirty="0" smtClean="0"/>
                        <a:t> du </a:t>
                      </a:r>
                      <a:r>
                        <a:rPr lang="en-US" sz="1400" baseline="0" dirty="0" err="1" smtClean="0"/>
                        <a:t>risque</a:t>
                      </a:r>
                      <a:r>
                        <a:rPr lang="en-US" sz="1400" baseline="0" dirty="0" smtClean="0"/>
                        <a:t> de fracture (</a:t>
                      </a:r>
                      <a:r>
                        <a:rPr lang="en-US" sz="1400" baseline="0" dirty="0" err="1" smtClean="0"/>
                        <a:t>hanche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colonne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Auto-évaluation</a:t>
                      </a:r>
                      <a:r>
                        <a:rPr lang="fr-CA" sz="1600" baseline="0" dirty="0" smtClean="0"/>
                        <a:t> d’ostéoporose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Colonne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lombaire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12-19%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Col</a:t>
                      </a:r>
                      <a:r>
                        <a:rPr lang="fr-CA" sz="2000" baseline="0" dirty="0" smtClean="0"/>
                        <a:t> du fémur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8-10%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Hanche</a:t>
                      </a:r>
                      <a:r>
                        <a:rPr lang="fr-CA" sz="2000" baseline="0" dirty="0" smtClean="0"/>
                        <a:t> totale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6-9%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Endroit sous la courbe (n’importe quel site)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0.64 – 0.76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0.76-0.82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5380672"/>
            <a:ext cx="7979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600" dirty="0" smtClean="0"/>
          </a:p>
          <a:p>
            <a:pPr marL="457200" indent="-457200">
              <a:buFont typeface="Arial"/>
              <a:buChar char="•"/>
            </a:pPr>
            <a:endParaRPr lang="en-US" sz="600" dirty="0" smtClean="0"/>
          </a:p>
          <a:p>
            <a:pPr marL="457200" indent="-457200">
              <a:buFont typeface="Arial"/>
              <a:buChar char="•"/>
            </a:pPr>
            <a:endParaRPr lang="en-US" sz="30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Verdict: encore </a:t>
            </a:r>
            <a:r>
              <a:rPr lang="en-US" sz="2400" dirty="0" err="1" smtClean="0"/>
              <a:t>vrai</a:t>
            </a:r>
            <a:r>
              <a:rPr lang="en-US" sz="2400" dirty="0" smtClean="0"/>
              <a:t>, auto-</a:t>
            </a:r>
            <a:r>
              <a:rPr lang="en-US" sz="2400" dirty="0" err="1" smtClean="0"/>
              <a:t>évaluation</a:t>
            </a:r>
            <a:r>
              <a:rPr lang="en-US" sz="2400" dirty="0" smtClean="0"/>
              <a:t> </a:t>
            </a:r>
            <a:r>
              <a:rPr lang="en-US" sz="2400" dirty="0" err="1" smtClean="0"/>
              <a:t>d’ostéoporose</a:t>
            </a:r>
            <a:r>
              <a:rPr lang="en-US" sz="2400" dirty="0" smtClean="0"/>
              <a:t> ≥ tout </a:t>
            </a:r>
            <a:r>
              <a:rPr lang="en-US" sz="2400" dirty="0" err="1" smtClean="0"/>
              <a:t>autre</a:t>
            </a:r>
            <a:r>
              <a:rPr lang="en-US" sz="2400" dirty="0" smtClean="0"/>
              <a:t> </a:t>
            </a:r>
            <a:r>
              <a:rPr lang="en-US" sz="2400" dirty="0" err="1" smtClean="0"/>
              <a:t>outil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873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Exemples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d’auto-évaluation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l’ostéoporose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err="1" smtClean="0"/>
              <a:t>Poids</a:t>
            </a:r>
            <a:r>
              <a:rPr lang="en-US" b="1" dirty="0" smtClean="0"/>
              <a:t>(kg</a:t>
            </a:r>
            <a:r>
              <a:rPr lang="en-US" b="1" dirty="0"/>
              <a:t>) – </a:t>
            </a:r>
            <a:r>
              <a:rPr lang="en-US" b="1" dirty="0" err="1" smtClean="0"/>
              <a:t>Âge</a:t>
            </a:r>
            <a:r>
              <a:rPr lang="en-US" b="1" dirty="0" smtClean="0"/>
              <a:t> (</a:t>
            </a:r>
            <a:r>
              <a:rPr lang="en-US" b="1" dirty="0" err="1" smtClean="0"/>
              <a:t>années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  <a:endParaRPr lang="en-CA" sz="4400" dirty="0"/>
          </a:p>
          <a:p>
            <a:pPr lvl="1"/>
            <a:r>
              <a:rPr lang="en-US" dirty="0" smtClean="0"/>
              <a:t>Si&lt;10</a:t>
            </a:r>
            <a:r>
              <a:rPr lang="en-US" dirty="0"/>
              <a:t>, </a:t>
            </a:r>
            <a:r>
              <a:rPr lang="en-US" dirty="0" err="1" smtClean="0"/>
              <a:t>risque</a:t>
            </a:r>
            <a:r>
              <a:rPr lang="en-US" dirty="0" smtClean="0"/>
              <a:t> </a:t>
            </a:r>
            <a:r>
              <a:rPr lang="en-US" dirty="0" err="1" smtClean="0"/>
              <a:t>accru</a:t>
            </a:r>
            <a:r>
              <a:rPr lang="en-US" dirty="0" smtClean="0"/>
              <a:t> </a:t>
            </a:r>
            <a:r>
              <a:rPr lang="en-US" dirty="0" err="1" smtClean="0"/>
              <a:t>d’ostéoporose</a:t>
            </a:r>
            <a:r>
              <a:rPr lang="en-US" dirty="0" smtClean="0"/>
              <a:t> et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densité</a:t>
            </a:r>
            <a:r>
              <a:rPr lang="en-US" dirty="0" smtClean="0"/>
              <a:t> </a:t>
            </a:r>
            <a:r>
              <a:rPr lang="en-US" dirty="0" err="1" smtClean="0"/>
              <a:t>minérale</a:t>
            </a:r>
            <a:r>
              <a:rPr lang="en-US" dirty="0" smtClean="0"/>
              <a:t> </a:t>
            </a:r>
            <a:r>
              <a:rPr lang="en-US" dirty="0" err="1" smtClean="0"/>
              <a:t>osseuse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justifiée</a:t>
            </a:r>
            <a:r>
              <a:rPr lang="en-US" dirty="0" smtClean="0"/>
              <a:t>.</a:t>
            </a:r>
            <a:endParaRPr lang="en-CA" sz="4000" dirty="0"/>
          </a:p>
          <a:p>
            <a:r>
              <a:rPr lang="en-US" dirty="0" smtClean="0"/>
              <a:t>Femme de 55 </a:t>
            </a:r>
            <a:r>
              <a:rPr lang="en-US" dirty="0" err="1" smtClean="0"/>
              <a:t>ans</a:t>
            </a:r>
            <a:r>
              <a:rPr lang="en-US" dirty="0" smtClean="0"/>
              <a:t> qui </a:t>
            </a:r>
            <a:r>
              <a:rPr lang="en-US" dirty="0" err="1" smtClean="0"/>
              <a:t>pèse</a:t>
            </a:r>
            <a:r>
              <a:rPr lang="en-US" dirty="0" smtClean="0"/>
              <a:t> 70 kg:</a:t>
            </a:r>
          </a:p>
          <a:p>
            <a:pPr marL="457200" lvl="1" indent="0">
              <a:buNone/>
            </a:pPr>
            <a:r>
              <a:rPr lang="en-US" dirty="0" smtClean="0"/>
              <a:t>Auto-</a:t>
            </a:r>
            <a:r>
              <a:rPr lang="en-US" dirty="0" err="1" smtClean="0"/>
              <a:t>évaluation</a:t>
            </a:r>
            <a:r>
              <a:rPr lang="en-US" dirty="0" smtClean="0"/>
              <a:t> </a:t>
            </a:r>
            <a:r>
              <a:rPr lang="en-US" dirty="0" err="1" smtClean="0"/>
              <a:t>d’ostéoporose</a:t>
            </a:r>
            <a:r>
              <a:rPr lang="en-US" dirty="0" smtClean="0"/>
              <a:t>= 70 – 55 = 15</a:t>
            </a:r>
            <a:r>
              <a:rPr lang="en-US" dirty="0"/>
              <a:t>, </a:t>
            </a:r>
            <a:endParaRPr lang="en-CA" sz="4000" dirty="0"/>
          </a:p>
          <a:p>
            <a:pPr lvl="2"/>
            <a:r>
              <a:rPr lang="fr-CA" dirty="0" smtClean="0"/>
              <a:t>Elle est à faible risque d’ostéoporose et n’a pas besoin d’une densité minérale osseuse.</a:t>
            </a:r>
            <a:endParaRPr lang="en-CA" sz="3600" dirty="0"/>
          </a:p>
          <a:p>
            <a:r>
              <a:rPr lang="en-US" dirty="0" smtClean="0"/>
              <a:t>Femme de 55 </a:t>
            </a:r>
            <a:r>
              <a:rPr lang="en-US" dirty="0" err="1" smtClean="0"/>
              <a:t>ans</a:t>
            </a:r>
            <a:r>
              <a:rPr lang="en-US" dirty="0" smtClean="0"/>
              <a:t> qui </a:t>
            </a:r>
            <a:r>
              <a:rPr lang="en-US" dirty="0" err="1" smtClean="0"/>
              <a:t>pèse</a:t>
            </a:r>
            <a:r>
              <a:rPr lang="en-US" dirty="0" smtClean="0"/>
              <a:t> 55 kg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Auto-</a:t>
            </a:r>
            <a:r>
              <a:rPr lang="en-US" dirty="0" err="1" smtClean="0"/>
              <a:t>évaluation</a:t>
            </a:r>
            <a:r>
              <a:rPr lang="en-US" dirty="0" smtClean="0"/>
              <a:t> </a:t>
            </a:r>
            <a:r>
              <a:rPr lang="en-US" dirty="0" err="1" smtClean="0"/>
              <a:t>d’ostéoporose</a:t>
            </a:r>
            <a:r>
              <a:rPr lang="en-US" dirty="0" smtClean="0"/>
              <a:t>= 55 – 55 = 0, </a:t>
            </a:r>
          </a:p>
          <a:p>
            <a:pPr marL="1200150" lvl="2" indent="-342900"/>
            <a:r>
              <a:rPr lang="en-US" dirty="0" err="1" smtClean="0"/>
              <a:t>Risque</a:t>
            </a:r>
            <a:r>
              <a:rPr lang="en-US" dirty="0" smtClean="0"/>
              <a:t> </a:t>
            </a:r>
            <a:r>
              <a:rPr lang="en-US" dirty="0" err="1" smtClean="0"/>
              <a:t>accru</a:t>
            </a:r>
            <a:r>
              <a:rPr lang="en-US" dirty="0" smtClean="0"/>
              <a:t> </a:t>
            </a:r>
            <a:r>
              <a:rPr lang="en-US" dirty="0" err="1" smtClean="0"/>
              <a:t>d’ostéoporose</a:t>
            </a:r>
            <a:r>
              <a:rPr lang="en-US" dirty="0" smtClean="0"/>
              <a:t>. </a:t>
            </a:r>
            <a:r>
              <a:rPr lang="en-US" dirty="0" err="1" smtClean="0"/>
              <a:t>Bénéficierait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densité</a:t>
            </a:r>
            <a:r>
              <a:rPr lang="en-US" dirty="0" smtClean="0"/>
              <a:t> </a:t>
            </a:r>
            <a:r>
              <a:rPr lang="en-US" dirty="0" err="1" smtClean="0"/>
              <a:t>minérale</a:t>
            </a:r>
            <a:r>
              <a:rPr lang="en-US" dirty="0" smtClean="0"/>
              <a:t> </a:t>
            </a:r>
            <a:r>
              <a:rPr lang="en-US" dirty="0" err="1" smtClean="0"/>
              <a:t>osseuse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979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Sel</a:t>
            </a:r>
            <a:r>
              <a:rPr lang="en-US" dirty="0" smtClean="0">
                <a:solidFill>
                  <a:srgbClr val="0000FF"/>
                </a:solidFill>
              </a:rPr>
              <a:t> : </a:t>
            </a:r>
            <a:r>
              <a:rPr lang="en-US" dirty="0" err="1" smtClean="0">
                <a:solidFill>
                  <a:srgbClr val="0000FF"/>
                </a:solidFill>
              </a:rPr>
              <a:t>épice</a:t>
            </a:r>
            <a:r>
              <a:rPr lang="en-US" dirty="0" smtClean="0">
                <a:solidFill>
                  <a:srgbClr val="0000FF"/>
                </a:solidFill>
              </a:rPr>
              <a:t> de vie, </a:t>
            </a:r>
            <a:r>
              <a:rPr lang="en-US" dirty="0" err="1" smtClean="0">
                <a:solidFill>
                  <a:srgbClr val="0000FF"/>
                </a:solidFill>
              </a:rPr>
              <a:t>partie</a:t>
            </a:r>
            <a:r>
              <a:rPr lang="en-US" dirty="0" smtClean="0">
                <a:solidFill>
                  <a:srgbClr val="0000FF"/>
                </a:solidFill>
              </a:rPr>
              <a:t>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61" y="1417638"/>
            <a:ext cx="8808239" cy="5040901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TFP 13 </a:t>
            </a:r>
            <a:r>
              <a:rPr lang="en-US" sz="3100" dirty="0" err="1" smtClean="0"/>
              <a:t>février</a:t>
            </a:r>
            <a:r>
              <a:rPr lang="en-US" sz="3100" dirty="0" smtClean="0"/>
              <a:t>, 2013: </a:t>
            </a:r>
            <a:r>
              <a:rPr lang="en-US" sz="3100" dirty="0" err="1" smtClean="0"/>
              <a:t>Consommation</a:t>
            </a:r>
            <a:r>
              <a:rPr lang="en-US" sz="3100" dirty="0" smtClean="0"/>
              <a:t> de </a:t>
            </a:r>
            <a:r>
              <a:rPr lang="en-US" sz="3100" dirty="0" err="1" smtClean="0"/>
              <a:t>sel</a:t>
            </a:r>
            <a:r>
              <a:rPr lang="en-US" sz="3100" dirty="0" smtClean="0"/>
              <a:t> </a:t>
            </a:r>
            <a:r>
              <a:rPr lang="en-US" sz="3100" dirty="0" err="1" smtClean="0"/>
              <a:t>d’importance</a:t>
            </a:r>
            <a:r>
              <a:rPr lang="en-US" sz="3100" dirty="0" smtClean="0"/>
              <a:t> </a:t>
            </a:r>
            <a:r>
              <a:rPr lang="en-US" sz="3100" dirty="0" err="1" smtClean="0"/>
              <a:t>incertaine</a:t>
            </a:r>
            <a:endParaRPr lang="en-US" sz="3100" dirty="0" smtClean="0"/>
          </a:p>
          <a:p>
            <a:r>
              <a:rPr lang="en-US" dirty="0" err="1" smtClean="0"/>
              <a:t>Cohorte</a:t>
            </a:r>
            <a:r>
              <a:rPr lang="en-US" dirty="0" smtClean="0"/>
              <a:t> de 102 216 </a:t>
            </a:r>
            <a:r>
              <a:rPr lang="en-US" dirty="0" err="1" smtClean="0"/>
              <a:t>personnes</a:t>
            </a:r>
            <a:r>
              <a:rPr lang="en-US" dirty="0" smtClean="0"/>
              <a:t> de 18 pays divers</a:t>
            </a:r>
          </a:p>
          <a:p>
            <a:pPr lvl="1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seule</a:t>
            </a:r>
            <a:r>
              <a:rPr lang="en-US" dirty="0" smtClean="0"/>
              <a:t> </a:t>
            </a:r>
            <a:r>
              <a:rPr lang="en-US" dirty="0" err="1" smtClean="0"/>
              <a:t>excrétion</a:t>
            </a:r>
            <a:r>
              <a:rPr lang="en-US" dirty="0" smtClean="0"/>
              <a:t> </a:t>
            </a:r>
            <a:r>
              <a:rPr lang="en-US" dirty="0" err="1" smtClean="0"/>
              <a:t>urinaire</a:t>
            </a:r>
            <a:r>
              <a:rPr lang="en-US" dirty="0" smtClean="0"/>
              <a:t> à </a:t>
            </a:r>
            <a:r>
              <a:rPr lang="en-US" dirty="0" err="1" smtClean="0"/>
              <a:t>une</a:t>
            </a:r>
            <a:r>
              <a:rPr lang="en-US" dirty="0" smtClean="0"/>
              <a:t> tension </a:t>
            </a:r>
            <a:r>
              <a:rPr lang="en-US" dirty="0" err="1" smtClean="0"/>
              <a:t>artérielle</a:t>
            </a:r>
            <a:r>
              <a:rPr lang="en-US" dirty="0" smtClean="0"/>
              <a:t> </a:t>
            </a:r>
            <a:r>
              <a:rPr lang="en-US" dirty="0" err="1" smtClean="0"/>
              <a:t>automatisée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Résultats</a:t>
            </a:r>
            <a:r>
              <a:rPr lang="en-US" dirty="0" smtClean="0"/>
              <a:t>: non </a:t>
            </a:r>
            <a:r>
              <a:rPr lang="en-US" dirty="0" err="1" smtClean="0"/>
              <a:t>linéaire</a:t>
            </a:r>
            <a:r>
              <a:rPr lang="en-US" dirty="0" smtClean="0"/>
              <a:t> (descend </a:t>
            </a:r>
            <a:r>
              <a:rPr lang="en-US" dirty="0" err="1" smtClean="0"/>
              <a:t>lorsque</a:t>
            </a:r>
            <a:r>
              <a:rPr lang="en-US" dirty="0" smtClean="0"/>
              <a:t> la </a:t>
            </a:r>
            <a:r>
              <a:rPr lang="en-US" dirty="0" err="1" smtClean="0"/>
              <a:t>consommation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basse</a:t>
            </a:r>
            <a:r>
              <a:rPr lang="en-US" dirty="0" smtClean="0"/>
              <a:t>)</a:t>
            </a:r>
          </a:p>
          <a:p>
            <a:pPr lvl="1"/>
            <a:r>
              <a:rPr lang="en-US" sz="2600" dirty="0" smtClean="0"/>
              <a:t>Tension </a:t>
            </a:r>
            <a:r>
              <a:rPr lang="en-US" sz="2600" dirty="0" err="1" smtClean="0"/>
              <a:t>artérielle</a:t>
            </a:r>
            <a:r>
              <a:rPr lang="en-US" sz="2600" dirty="0" smtClean="0"/>
              <a:t> </a:t>
            </a:r>
            <a:r>
              <a:rPr lang="en-US" sz="2600" dirty="0" err="1" smtClean="0"/>
              <a:t>augmentée</a:t>
            </a:r>
            <a:r>
              <a:rPr lang="en-US" sz="2600" dirty="0" smtClean="0"/>
              <a:t> de 1.46 </a:t>
            </a:r>
            <a:r>
              <a:rPr lang="en-US" sz="2600" dirty="0" err="1" smtClean="0"/>
              <a:t>systolique</a:t>
            </a:r>
            <a:r>
              <a:rPr lang="en-US" sz="2600" dirty="0" smtClean="0"/>
              <a:t> + 0.54 </a:t>
            </a:r>
            <a:r>
              <a:rPr lang="en-US" sz="2600" dirty="0" err="1" smtClean="0"/>
              <a:t>diastolique</a:t>
            </a:r>
            <a:r>
              <a:rPr lang="en-US" sz="2600" dirty="0" smtClean="0"/>
              <a:t>/gm </a:t>
            </a:r>
            <a:r>
              <a:rPr lang="en-US" sz="2600" dirty="0" err="1" smtClean="0"/>
              <a:t>excrétion</a:t>
            </a:r>
            <a:r>
              <a:rPr lang="en-US" sz="2600" dirty="0" smtClean="0"/>
              <a:t> de sodium</a:t>
            </a:r>
          </a:p>
          <a:p>
            <a:pPr lvl="2"/>
            <a:r>
              <a:rPr lang="en-US" dirty="0" smtClean="0"/>
              <a:t>Pire </a:t>
            </a:r>
            <a:r>
              <a:rPr lang="en-US" dirty="0" err="1" smtClean="0"/>
              <a:t>si</a:t>
            </a:r>
            <a:r>
              <a:rPr lang="en-US" dirty="0" smtClean="0"/>
              <a:t> plus </a:t>
            </a:r>
            <a:r>
              <a:rPr lang="en-US" dirty="0" err="1" smtClean="0"/>
              <a:t>âgé</a:t>
            </a:r>
            <a:r>
              <a:rPr lang="en-US" dirty="0" smtClean="0"/>
              <a:t>, </a:t>
            </a:r>
            <a:r>
              <a:rPr lang="en-US" dirty="0" err="1" smtClean="0"/>
              <a:t>souffre</a:t>
            </a:r>
            <a:r>
              <a:rPr lang="en-US" dirty="0" smtClean="0"/>
              <a:t> </a:t>
            </a:r>
            <a:r>
              <a:rPr lang="en-US" dirty="0" err="1" smtClean="0"/>
              <a:t>d’hypertension</a:t>
            </a:r>
            <a:r>
              <a:rPr lang="en-US" dirty="0" smtClean="0"/>
              <a:t>, et avec plus de sel.</a:t>
            </a:r>
          </a:p>
          <a:p>
            <a:pPr lvl="1"/>
            <a:r>
              <a:rPr lang="en-US" sz="2600" dirty="0" smtClean="0"/>
              <a:t>Tension </a:t>
            </a:r>
            <a:r>
              <a:rPr lang="en-US" sz="2600" dirty="0" err="1" smtClean="0"/>
              <a:t>artérielle</a:t>
            </a:r>
            <a:r>
              <a:rPr lang="en-US" sz="2600" dirty="0" smtClean="0"/>
              <a:t> </a:t>
            </a:r>
            <a:r>
              <a:rPr lang="en-US" sz="2600" dirty="0" err="1" smtClean="0"/>
              <a:t>diminuée</a:t>
            </a:r>
            <a:r>
              <a:rPr lang="en-US" sz="2600" dirty="0" smtClean="0"/>
              <a:t> de 0.75 </a:t>
            </a:r>
            <a:r>
              <a:rPr lang="en-US" sz="2600" dirty="0" err="1" smtClean="0"/>
              <a:t>systolique</a:t>
            </a:r>
            <a:r>
              <a:rPr lang="en-US" sz="2600" dirty="0" smtClean="0"/>
              <a:t> (</a:t>
            </a:r>
            <a:r>
              <a:rPr lang="en-US" sz="2600" dirty="0" err="1" smtClean="0"/>
              <a:t>diastolique</a:t>
            </a:r>
            <a:r>
              <a:rPr lang="en-US" sz="2600" dirty="0" smtClean="0"/>
              <a:t> ns)/gm potassium</a:t>
            </a:r>
          </a:p>
          <a:p>
            <a:r>
              <a:rPr lang="en-US" dirty="0" smtClean="0"/>
              <a:t>Verdict: </a:t>
            </a:r>
            <a:r>
              <a:rPr lang="en-US" dirty="0" err="1" smtClean="0"/>
              <a:t>vrai</a:t>
            </a:r>
            <a:r>
              <a:rPr lang="en-US" dirty="0" smtClean="0"/>
              <a:t> : </a:t>
            </a:r>
            <a:r>
              <a:rPr lang="en-US" dirty="0" err="1" smtClean="0"/>
              <a:t>certaines</a:t>
            </a:r>
            <a:r>
              <a:rPr lang="en-US" dirty="0" smtClean="0"/>
              <a:t> relations du sodium et de la tension </a:t>
            </a:r>
            <a:r>
              <a:rPr lang="en-US" dirty="0" err="1" smtClean="0"/>
              <a:t>arétrielle</a:t>
            </a:r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s’en</a:t>
            </a:r>
            <a:r>
              <a:rPr lang="en-US" dirty="0" smtClean="0"/>
              <a:t> </a:t>
            </a:r>
            <a:r>
              <a:rPr lang="en-US" dirty="0" err="1" smtClean="0"/>
              <a:t>fou</a:t>
            </a:r>
            <a:r>
              <a:rPr lang="en-US" dirty="0" smtClean="0"/>
              <a:t> : à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y </a:t>
            </a:r>
            <a:r>
              <a:rPr lang="en-US" dirty="0" err="1" smtClean="0"/>
              <a:t>ait</a:t>
            </a:r>
            <a:r>
              <a:rPr lang="en-US" dirty="0" smtClean="0"/>
              <a:t> un impact </a:t>
            </a:r>
            <a:r>
              <a:rPr lang="en-US" dirty="0" err="1" smtClean="0"/>
              <a:t>sur</a:t>
            </a:r>
            <a:r>
              <a:rPr lang="en-US" dirty="0" smtClean="0"/>
              <a:t> les </a:t>
            </a:r>
            <a:r>
              <a:rPr lang="en-US" dirty="0" err="1" smtClean="0"/>
              <a:t>résultats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20296" y="6458539"/>
            <a:ext cx="6527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							N </a:t>
            </a:r>
            <a:r>
              <a:rPr lang="da-DK" dirty="0" err="1"/>
              <a:t>Engl</a:t>
            </a:r>
            <a:r>
              <a:rPr lang="da-DK" dirty="0"/>
              <a:t> J Med 2014;371:601-11.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4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443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Sel</a:t>
            </a:r>
            <a:r>
              <a:rPr lang="en-US" dirty="0" smtClean="0">
                <a:solidFill>
                  <a:srgbClr val="0000FF"/>
                </a:solidFill>
              </a:rPr>
              <a:t> : </a:t>
            </a:r>
            <a:r>
              <a:rPr lang="en-US" dirty="0" err="1" smtClean="0">
                <a:solidFill>
                  <a:srgbClr val="0000FF"/>
                </a:solidFill>
              </a:rPr>
              <a:t>épice</a:t>
            </a:r>
            <a:r>
              <a:rPr lang="en-US" dirty="0" smtClean="0">
                <a:solidFill>
                  <a:srgbClr val="0000FF"/>
                </a:solidFill>
              </a:rPr>
              <a:t> de vie, </a:t>
            </a:r>
            <a:r>
              <a:rPr lang="en-US" dirty="0" err="1" smtClean="0">
                <a:solidFill>
                  <a:srgbClr val="0000FF"/>
                </a:solidFill>
              </a:rPr>
              <a:t>partie</a:t>
            </a:r>
            <a:r>
              <a:rPr lang="en-US" dirty="0" smtClean="0">
                <a:solidFill>
                  <a:srgbClr val="0000FF"/>
                </a:solidFill>
              </a:rPr>
              <a:t> 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61" y="1315443"/>
            <a:ext cx="8808239" cy="2976738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TFP 13 </a:t>
            </a:r>
            <a:r>
              <a:rPr lang="en-US" sz="3100" dirty="0" err="1" smtClean="0"/>
              <a:t>février</a:t>
            </a:r>
            <a:r>
              <a:rPr lang="en-US" sz="3100" dirty="0" smtClean="0"/>
              <a:t> , 2013: </a:t>
            </a:r>
            <a:r>
              <a:rPr lang="en-US" sz="3100" dirty="0" err="1" smtClean="0"/>
              <a:t>Consommation</a:t>
            </a:r>
            <a:r>
              <a:rPr lang="en-US" sz="3100" dirty="0" smtClean="0"/>
              <a:t> de </a:t>
            </a:r>
            <a:r>
              <a:rPr lang="en-US" sz="3100" dirty="0" err="1" smtClean="0"/>
              <a:t>sel</a:t>
            </a:r>
            <a:r>
              <a:rPr lang="en-US" sz="3100" dirty="0" smtClean="0"/>
              <a:t> </a:t>
            </a:r>
            <a:r>
              <a:rPr lang="en-US" sz="3100" dirty="0" err="1" smtClean="0"/>
              <a:t>d’importance</a:t>
            </a:r>
            <a:r>
              <a:rPr lang="en-US" sz="3100" dirty="0" smtClean="0"/>
              <a:t> </a:t>
            </a:r>
            <a:r>
              <a:rPr lang="en-US" sz="3100" dirty="0" err="1" smtClean="0"/>
              <a:t>incertaine</a:t>
            </a:r>
            <a:endParaRPr lang="en-US" sz="3100" dirty="0" smtClean="0"/>
          </a:p>
          <a:p>
            <a:r>
              <a:rPr lang="en-US" dirty="0" err="1" smtClean="0"/>
              <a:t>Cohorte</a:t>
            </a:r>
            <a:r>
              <a:rPr lang="en-US" dirty="0" smtClean="0"/>
              <a:t> de 101 945 </a:t>
            </a:r>
            <a:r>
              <a:rPr lang="en-US" dirty="0" err="1" smtClean="0"/>
              <a:t>personnes</a:t>
            </a:r>
            <a:r>
              <a:rPr lang="en-US" dirty="0" smtClean="0"/>
              <a:t> de 17 pays divers  </a:t>
            </a:r>
          </a:p>
          <a:p>
            <a:pPr lvl="1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seule</a:t>
            </a:r>
            <a:r>
              <a:rPr lang="en-US" dirty="0" smtClean="0"/>
              <a:t> </a:t>
            </a:r>
            <a:r>
              <a:rPr lang="en-US" dirty="0" err="1" smtClean="0"/>
              <a:t>excrétion</a:t>
            </a:r>
            <a:r>
              <a:rPr lang="en-US" dirty="0" smtClean="0"/>
              <a:t> </a:t>
            </a:r>
            <a:r>
              <a:rPr lang="en-US" dirty="0" err="1" smtClean="0"/>
              <a:t>urinaire</a:t>
            </a:r>
            <a:r>
              <a:rPr lang="en-US" dirty="0" smtClean="0"/>
              <a:t> à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maladie</a:t>
            </a:r>
            <a:r>
              <a:rPr lang="en-US" dirty="0" smtClean="0"/>
              <a:t> </a:t>
            </a:r>
            <a:r>
              <a:rPr lang="en-US" dirty="0" err="1" smtClean="0"/>
              <a:t>cardiovasculaire</a:t>
            </a:r>
            <a:r>
              <a:rPr lang="en-US" dirty="0" smtClean="0"/>
              <a:t> et la mort.</a:t>
            </a:r>
          </a:p>
          <a:p>
            <a:pPr lvl="1"/>
            <a:r>
              <a:rPr lang="en-US" dirty="0" smtClean="0"/>
              <a:t>3.7 </a:t>
            </a:r>
            <a:r>
              <a:rPr lang="en-US" dirty="0" err="1" smtClean="0"/>
              <a:t>ans</a:t>
            </a:r>
            <a:r>
              <a:rPr lang="en-US" dirty="0" smtClean="0"/>
              <a:t> de </a:t>
            </a:r>
            <a:r>
              <a:rPr lang="en-US" dirty="0" err="1" smtClean="0"/>
              <a:t>suivi</a:t>
            </a:r>
            <a:r>
              <a:rPr lang="en-US" dirty="0" smtClean="0"/>
              <a:t>, </a:t>
            </a:r>
            <a:r>
              <a:rPr lang="en-US" dirty="0" err="1" smtClean="0"/>
              <a:t>moyenne</a:t>
            </a:r>
            <a:r>
              <a:rPr lang="en-US" dirty="0" smtClean="0"/>
              <a:t> </a:t>
            </a:r>
            <a:r>
              <a:rPr lang="en-US" dirty="0" err="1" smtClean="0"/>
              <a:t>d’âge</a:t>
            </a:r>
            <a:r>
              <a:rPr lang="en-US" dirty="0" smtClean="0"/>
              <a:t> de 51 ans.</a:t>
            </a:r>
          </a:p>
          <a:p>
            <a:r>
              <a:rPr lang="en-US" dirty="0" err="1" smtClean="0"/>
              <a:t>Résultats</a:t>
            </a:r>
            <a:r>
              <a:rPr lang="en-US" dirty="0" smtClean="0"/>
              <a:t>: conclusions de </a:t>
            </a:r>
            <a:r>
              <a:rPr lang="en-US" dirty="0" err="1" smtClean="0"/>
              <a:t>maladie</a:t>
            </a:r>
            <a:r>
              <a:rPr lang="en-US" dirty="0" smtClean="0"/>
              <a:t> </a:t>
            </a:r>
            <a:r>
              <a:rPr lang="en-US" dirty="0" err="1" smtClean="0"/>
              <a:t>cardiovasculaire</a:t>
            </a:r>
            <a:r>
              <a:rPr lang="en-US" dirty="0" smtClean="0"/>
              <a:t> et mort, </a:t>
            </a:r>
            <a:r>
              <a:rPr lang="en-US" dirty="0" err="1" smtClean="0"/>
              <a:t>toutes</a:t>
            </a:r>
            <a:r>
              <a:rPr lang="en-US" dirty="0" smtClean="0"/>
              <a:t> causes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6417" y="6458539"/>
            <a:ext cx="6574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							N </a:t>
            </a:r>
            <a:r>
              <a:rPr lang="da-DK" dirty="0" err="1"/>
              <a:t>Engl</a:t>
            </a:r>
            <a:r>
              <a:rPr lang="da-DK" dirty="0"/>
              <a:t> J Med 2014;371:612-23</a:t>
            </a:r>
            <a:r>
              <a:rPr lang="da-DK" b="1" dirty="0" smtClean="0"/>
              <a:t>.</a:t>
            </a:r>
            <a:endParaRPr lang="da-DK" dirty="0"/>
          </a:p>
        </p:txBody>
      </p:sp>
      <p:sp>
        <p:nvSpPr>
          <p:cNvPr id="5" name="Rectangle 4"/>
          <p:cNvSpPr/>
          <p:nvPr/>
        </p:nvSpPr>
        <p:spPr>
          <a:xfrm>
            <a:off x="428596" y="6143644"/>
            <a:ext cx="8201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Verdict: </a:t>
            </a:r>
            <a:r>
              <a:rPr lang="en-US" sz="3200" dirty="0" err="1" smtClean="0"/>
              <a:t>vrai</a:t>
            </a:r>
            <a:r>
              <a:rPr lang="en-US" sz="3200" dirty="0" smtClean="0"/>
              <a:t>, les </a:t>
            </a:r>
            <a:r>
              <a:rPr lang="en-US" sz="3200" dirty="0" err="1" smtClean="0"/>
              <a:t>cibles</a:t>
            </a:r>
            <a:r>
              <a:rPr lang="en-US" sz="3200" dirty="0" smtClean="0"/>
              <a:t> de </a:t>
            </a:r>
            <a:r>
              <a:rPr lang="en-US" sz="3200" dirty="0" err="1" smtClean="0"/>
              <a:t>sel</a:t>
            </a:r>
            <a:r>
              <a:rPr lang="en-US" sz="3200" dirty="0" smtClean="0"/>
              <a:t> </a:t>
            </a:r>
            <a:r>
              <a:rPr lang="en-US" sz="3200" dirty="0" err="1" smtClean="0"/>
              <a:t>sont</a:t>
            </a:r>
            <a:r>
              <a:rPr lang="en-US" sz="3200" dirty="0" smtClean="0"/>
              <a:t> </a:t>
            </a:r>
            <a:r>
              <a:rPr lang="en-US" sz="3200" dirty="0" err="1" smtClean="0"/>
              <a:t>trop</a:t>
            </a:r>
            <a:r>
              <a:rPr lang="en-US" sz="3200" dirty="0" smtClean="0"/>
              <a:t> basses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3507880"/>
              </p:ext>
            </p:extLst>
          </p:nvPr>
        </p:nvGraphicFramePr>
        <p:xfrm>
          <a:off x="146801" y="4219181"/>
          <a:ext cx="8700580" cy="1860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116"/>
                <a:gridCol w="1740116"/>
                <a:gridCol w="1740116"/>
                <a:gridCol w="1740116"/>
                <a:gridCol w="1740116"/>
              </a:tblGrid>
              <a:tr h="426968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Niveau</a:t>
                      </a:r>
                      <a:r>
                        <a:rPr lang="en-US" sz="1600" b="1" dirty="0" smtClean="0"/>
                        <a:t> de sodium</a:t>
                      </a:r>
                      <a:endParaRPr lang="en-US" sz="16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&lt;3 </a:t>
                      </a:r>
                      <a:r>
                        <a:rPr lang="en-US" b="1" dirty="0" err="1" smtClean="0"/>
                        <a:t>gm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3-6 </a:t>
                      </a:r>
                      <a:r>
                        <a:rPr lang="en-US" b="1" dirty="0" err="1" smtClean="0"/>
                        <a:t>gm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6-7 </a:t>
                      </a:r>
                      <a:r>
                        <a:rPr lang="en-US" b="1" dirty="0" err="1" smtClean="0"/>
                        <a:t>gm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&gt;7 </a:t>
                      </a:r>
                      <a:r>
                        <a:rPr lang="en-US" b="1" dirty="0" err="1" smtClean="0"/>
                        <a:t>gm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69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Ratio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d’incidence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1.27 (1.12-1.44)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1.05 (0.94-1.17)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1.15 (1.02-1.30)</a:t>
                      </a:r>
                      <a:endParaRPr lang="en-US" dirty="0"/>
                    </a:p>
                  </a:txBody>
                  <a:tcPr/>
                </a:tc>
              </a:tr>
              <a:tr h="426968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Niveau</a:t>
                      </a:r>
                      <a:r>
                        <a:rPr lang="en-US" sz="1600" b="1" baseline="0" dirty="0" smtClean="0"/>
                        <a:t> de potassium</a:t>
                      </a:r>
                      <a:endParaRPr lang="en-US" sz="1600" b="1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&lt;1.5 </a:t>
                      </a:r>
                      <a:r>
                        <a:rPr lang="en-US" b="1" dirty="0" err="1" smtClean="0"/>
                        <a:t>gm</a:t>
                      </a:r>
                      <a:endParaRPr lang="en-US" b="1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 –</a:t>
                      </a:r>
                      <a:r>
                        <a:rPr lang="en-US" b="1" baseline="0" dirty="0" smtClean="0"/>
                        <a:t> 3 </a:t>
                      </a:r>
                      <a:r>
                        <a:rPr lang="en-US" b="1" baseline="0" dirty="0" err="1" smtClean="0"/>
                        <a:t>gm</a:t>
                      </a:r>
                      <a:endParaRPr lang="en-US" b="1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&gt;3 </a:t>
                      </a:r>
                      <a:r>
                        <a:rPr lang="en-US" b="1" dirty="0" err="1" smtClean="0"/>
                        <a:t>gm</a:t>
                      </a:r>
                      <a:endParaRPr lang="en-US" b="1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  <a:tr h="4269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Ration </a:t>
                      </a:r>
                      <a:r>
                        <a:rPr lang="en-US" sz="1600" dirty="0" err="1" smtClean="0"/>
                        <a:t>d’incidence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0.81-0.86 (3 </a:t>
                      </a:r>
                      <a:r>
                        <a:rPr lang="en-US" sz="1600" dirty="0" err="1" smtClean="0"/>
                        <a:t>groupes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tous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significatifs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 (0.67-0.91)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84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6906</TotalTime>
  <Words>6578</Words>
  <Application>Microsoft Office PowerPoint</Application>
  <PresentationFormat>On-screen Show (4:3)</PresentationFormat>
  <Paragraphs>517</Paragraphs>
  <Slides>47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Perles pour la pratique &amp; dangers</vt:lpstr>
      <vt:lpstr>Divulgation de la présentatrice/faculté</vt:lpstr>
      <vt:lpstr>Divulgation de soutien commercial</vt:lpstr>
      <vt:lpstr>Atténuation des sources potentielles de partialité</vt:lpstr>
      <vt:lpstr>Quoi de neuf ?</vt:lpstr>
      <vt:lpstr>Auto-évaluation d’ostéoporose pour la densité minérale osseuse : quel est l’outil d’évaluation du risque de fracture?</vt:lpstr>
      <vt:lpstr>Exemples d’auto-évaluation de l’ostéoporose</vt:lpstr>
      <vt:lpstr>Sel : épice de vie, partie 1</vt:lpstr>
      <vt:lpstr>Sel : épice de vie, partie 2</vt:lpstr>
      <vt:lpstr>Slide 10</vt:lpstr>
      <vt:lpstr>Acétaminophène: déplacer à l’arrière</vt:lpstr>
      <vt:lpstr>Le succès dans l’échec : nouvelle drogue pour l’insuffisance cardiaque (IC)</vt:lpstr>
      <vt:lpstr>Dans l’alopécie, la puissance est importante</vt:lpstr>
      <vt:lpstr>Otites moyennes aiguës &amp; antibiotiques : attendre ou non</vt:lpstr>
      <vt:lpstr>Les virus ont besoins de médicaments différés?</vt:lpstr>
      <vt:lpstr>La vitamine D, remède universel : le cancer et les maladies cardiovasculaires</vt:lpstr>
      <vt:lpstr>La vitamine D, remède universel : le cancer et les maladies cardiovasculaires</vt:lpstr>
      <vt:lpstr>Impingement: injection dans le bras versus physiothérapie</vt:lpstr>
      <vt:lpstr>Le prouver avec IMPROVE-IT?</vt:lpstr>
      <vt:lpstr>Le prouver avec IMPROVE-IT?</vt:lpstr>
      <vt:lpstr>Slide 21</vt:lpstr>
      <vt:lpstr>Slide 22</vt:lpstr>
      <vt:lpstr>Combien de sommeil de plus (le cas échéant) la mélatonine peut-elle donner?</vt:lpstr>
      <vt:lpstr> Les injections de stéroïdes améliorent-ils ou aggravent une épicondylite (tennis elbow) ?</vt:lpstr>
      <vt:lpstr>Est-ce que les antiviraux ou Abreva® améliorent la guérison des feux sauvages?</vt:lpstr>
      <vt:lpstr> Est-ce que les bêta-bloquants peuvent diminuer les hémagiomes infantiles ?</vt:lpstr>
      <vt:lpstr>Qu’est-ce qui est nécessaire pour le traitement de la paralysie de Bell?</vt:lpstr>
      <vt:lpstr>Une dose unique d’Ondansetron peut-elle améliorer les résultats chez les enfants atteints de gastro-entérite?</vt:lpstr>
      <vt:lpstr>La Duloxétine est-elle efficace pour la douleur chronique?</vt:lpstr>
      <vt:lpstr>À quel point le vaccin contre le VPH réduit-il les lésions de CIN ≥2? </vt:lpstr>
      <vt:lpstr>Dans les blessures musculoquelettiques pédiatriques, laquelle est meilleure : l’ibuprofène ou l’acétaminophène avec codéine?</vt:lpstr>
      <vt:lpstr>Les anticholinérgiques réduisent-ils les voyages à la salle de brain ?</vt:lpstr>
      <vt:lpstr>Pour les patients souffrant de goutte aiguë, la Colchicine est-elle un traitement efficace? Quand serait-il indiqué de l’utiliser?</vt:lpstr>
      <vt:lpstr>Une intervention brève peut-elle vraiment changer la consommation d’alcool?</vt:lpstr>
      <vt:lpstr>Quel est le régime optimal pour amorcer l’insuline dans le diabète type 2?</vt:lpstr>
      <vt:lpstr>Les suppléments d’acide gras oméga-3 réduisent-ils le risque de maladies cardiovasculaires récurrentes chez les patients atteints de MCV?</vt:lpstr>
      <vt:lpstr>Est-ce que les AINS augmentent le risque de non guérison de fractures?</vt:lpstr>
      <vt:lpstr>Est-ce que les antitussifs en vente libre ou le miel améliorent la toux due à l’IVRS</vt:lpstr>
      <vt:lpstr>L’utilisation de statines peut-elle altérer la cognition?</vt:lpstr>
      <vt:lpstr>Les injections de stéroïdes fonctionnent-elles bien pour l’arthose du genou?</vt:lpstr>
      <vt:lpstr>Lorsque nous émettons des recommandations concernant le traitement de la fièvre pédiatrique, lequel est supérieur, l’acétaminophène ou l’ibuprofène?</vt:lpstr>
      <vt:lpstr>Supplémentation en fer chez les femmes non anémiques souffrant de fatigue inexpliquée?</vt:lpstr>
      <vt:lpstr>La supplémentation en testostérone peut-elle améliorer les symptômes d’andropause?</vt:lpstr>
      <vt:lpstr>Y a-t-il un lien entre l’utilisation de ISRS en début de grossesse et les malformations cardiaques congénitales?</vt:lpstr>
      <vt:lpstr>L’Amoxil aidera 1 enfant sur 4 souffrant d’otite moyenne aiguë</vt:lpstr>
      <vt:lpstr>Est-ce que les inhibiteurs de la neuradimase (Tamiflu® or Relenza®) vont améliorer les résultats cliniques chez les patients en bonne santé</vt:lpstr>
      <vt:lpstr>Slide 47</vt:lpstr>
    </vt:vector>
  </TitlesOfParts>
  <Company>Faculty of Medicine &amp; Dentistry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Nickel</dc:creator>
  <cp:lastModifiedBy>Dell</cp:lastModifiedBy>
  <cp:revision>238</cp:revision>
  <cp:lastPrinted>2014-02-18T18:59:52Z</cp:lastPrinted>
  <dcterms:created xsi:type="dcterms:W3CDTF">2014-02-18T14:57:41Z</dcterms:created>
  <dcterms:modified xsi:type="dcterms:W3CDTF">2015-06-05T13:26:43Z</dcterms:modified>
</cp:coreProperties>
</file>