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0"/>
  </p:notesMasterIdLst>
  <p:sldIdLst>
    <p:sldId id="256" r:id="rId2"/>
    <p:sldId id="311" r:id="rId3"/>
    <p:sldId id="319" r:id="rId4"/>
    <p:sldId id="318" r:id="rId5"/>
    <p:sldId id="257" r:id="rId6"/>
    <p:sldId id="259" r:id="rId7"/>
    <p:sldId id="338" r:id="rId8"/>
    <p:sldId id="284" r:id="rId9"/>
    <p:sldId id="278" r:id="rId10"/>
    <p:sldId id="341" r:id="rId11"/>
    <p:sldId id="286" r:id="rId12"/>
    <p:sldId id="296" r:id="rId13"/>
    <p:sldId id="294" r:id="rId14"/>
    <p:sldId id="290" r:id="rId15"/>
    <p:sldId id="322" r:id="rId16"/>
    <p:sldId id="325" r:id="rId17"/>
    <p:sldId id="300" r:id="rId18"/>
    <p:sldId id="272" r:id="rId19"/>
    <p:sldId id="317" r:id="rId20"/>
    <p:sldId id="328" r:id="rId21"/>
    <p:sldId id="280" r:id="rId22"/>
    <p:sldId id="327" r:id="rId23"/>
    <p:sldId id="276" r:id="rId24"/>
    <p:sldId id="329" r:id="rId25"/>
    <p:sldId id="312" r:id="rId26"/>
    <p:sldId id="330" r:id="rId27"/>
    <p:sldId id="331" r:id="rId28"/>
    <p:sldId id="332" r:id="rId29"/>
    <p:sldId id="333" r:id="rId30"/>
    <p:sldId id="334" r:id="rId31"/>
    <p:sldId id="314" r:id="rId32"/>
    <p:sldId id="277" r:id="rId33"/>
    <p:sldId id="335" r:id="rId34"/>
    <p:sldId id="336" r:id="rId35"/>
    <p:sldId id="316" r:id="rId36"/>
    <p:sldId id="326" r:id="rId37"/>
    <p:sldId id="340" r:id="rId38"/>
    <p:sldId id="337" r:id="rId39"/>
  </p:sldIdLst>
  <p:sldSz cx="18288000" cy="10287000"/>
  <p:notesSz cx="6858000" cy="9144000"/>
  <p:embeddedFontLst>
    <p:embeddedFont>
      <p:font typeface="Calibri" panose="020F0502020204030204" pitchFamily="34" charset="0"/>
      <p:regular r:id="rId41"/>
      <p:bold r:id="rId42"/>
      <p:italic r:id="rId43"/>
      <p:boldItalic r:id="rId44"/>
    </p:embeddedFont>
    <p:embeddedFont>
      <p:font typeface="Trebuchet MS" panose="020B0603020202020204" pitchFamily="34" charset="0"/>
      <p:regular r:id="rId45"/>
      <p:bold r:id="rId46"/>
      <p:italic r:id="rId47"/>
      <p:boldItalic r:id="rId48"/>
    </p:embeddedFont>
    <p:embeddedFont>
      <p:font typeface="Wingdings 3" panose="05040102010807070707" pitchFamily="18" charset="2"/>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que Gagnon" initials="DG" lastIdx="1" clrIdx="0">
    <p:extLst>
      <p:ext uri="{19B8F6BF-5375-455C-9EA6-DF929625EA0E}">
        <p15:presenceInfo xmlns:p15="http://schemas.microsoft.com/office/powerpoint/2012/main" userId="Dominique Gagn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1386" autoAdjust="0"/>
  </p:normalViewPr>
  <p:slideViewPr>
    <p:cSldViewPr>
      <p:cViewPr varScale="1">
        <p:scale>
          <a:sx n="41" d="100"/>
          <a:sy n="41" d="100"/>
        </p:scale>
        <p:origin x="872"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317CD-787C-7B40-8A2D-6DD2EA278ADF}" type="datetimeFigureOut">
              <a:rPr lang="en-US" smtClean="0"/>
              <a:t>6/4/2020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E57B3-929C-6243-A9EE-1196A044F271}" type="slidenum">
              <a:rPr lang="en-US" smtClean="0"/>
              <a:t>‹#›</a:t>
            </a:fld>
            <a:endParaRPr lang="en-US" dirty="0"/>
          </a:p>
        </p:txBody>
      </p:sp>
    </p:spTree>
    <p:extLst>
      <p:ext uri="{BB962C8B-B14F-4D97-AF65-F5344CB8AC3E}">
        <p14:creationId xmlns:p14="http://schemas.microsoft.com/office/powerpoint/2010/main" val="3432344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2</a:t>
            </a:fld>
            <a:endParaRPr lang="en-US" dirty="0"/>
          </a:p>
        </p:txBody>
      </p:sp>
    </p:spTree>
    <p:extLst>
      <p:ext uri="{BB962C8B-B14F-4D97-AF65-F5344CB8AC3E}">
        <p14:creationId xmlns:p14="http://schemas.microsoft.com/office/powerpoint/2010/main" val="1405593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18</a:t>
            </a:fld>
            <a:endParaRPr lang="en-US" dirty="0"/>
          </a:p>
        </p:txBody>
      </p:sp>
    </p:spTree>
    <p:extLst>
      <p:ext uri="{BB962C8B-B14F-4D97-AF65-F5344CB8AC3E}">
        <p14:creationId xmlns:p14="http://schemas.microsoft.com/office/powerpoint/2010/main" val="374493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20</a:t>
            </a:fld>
            <a:endParaRPr lang="en-US" dirty="0"/>
          </a:p>
        </p:txBody>
      </p:sp>
    </p:spTree>
    <p:extLst>
      <p:ext uri="{BB962C8B-B14F-4D97-AF65-F5344CB8AC3E}">
        <p14:creationId xmlns:p14="http://schemas.microsoft.com/office/powerpoint/2010/main" val="298971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51EC4-84CF-4474-A0C1-62066F553CE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077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22</a:t>
            </a:fld>
            <a:endParaRPr lang="en-US" dirty="0"/>
          </a:p>
        </p:txBody>
      </p:sp>
    </p:spTree>
    <p:extLst>
      <p:ext uri="{BB962C8B-B14F-4D97-AF65-F5344CB8AC3E}">
        <p14:creationId xmlns:p14="http://schemas.microsoft.com/office/powerpoint/2010/main" val="1794613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23</a:t>
            </a:fld>
            <a:endParaRPr lang="en-US" dirty="0"/>
          </a:p>
        </p:txBody>
      </p:sp>
    </p:spTree>
    <p:extLst>
      <p:ext uri="{BB962C8B-B14F-4D97-AF65-F5344CB8AC3E}">
        <p14:creationId xmlns:p14="http://schemas.microsoft.com/office/powerpoint/2010/main" val="910296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51EC4-84CF-4474-A0C1-62066F553CE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230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51EC4-84CF-4474-A0C1-62066F553CE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757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51EC4-84CF-4474-A0C1-62066F553CE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826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51EC4-84CF-4474-A0C1-62066F553CE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644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31</a:t>
            </a:fld>
            <a:endParaRPr lang="en-US" dirty="0"/>
          </a:p>
        </p:txBody>
      </p:sp>
    </p:spTree>
    <p:extLst>
      <p:ext uri="{BB962C8B-B14F-4D97-AF65-F5344CB8AC3E}">
        <p14:creationId xmlns:p14="http://schemas.microsoft.com/office/powerpoint/2010/main" val="295303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3</a:t>
            </a:fld>
            <a:endParaRPr lang="en-US" dirty="0"/>
          </a:p>
        </p:txBody>
      </p:sp>
    </p:spTree>
    <p:extLst>
      <p:ext uri="{BB962C8B-B14F-4D97-AF65-F5344CB8AC3E}">
        <p14:creationId xmlns:p14="http://schemas.microsoft.com/office/powerpoint/2010/main" val="706791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51EC4-84CF-4474-A0C1-62066F553CE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972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33</a:t>
            </a:fld>
            <a:endParaRPr lang="en-US" dirty="0"/>
          </a:p>
        </p:txBody>
      </p:sp>
    </p:spTree>
    <p:extLst>
      <p:ext uri="{BB962C8B-B14F-4D97-AF65-F5344CB8AC3E}">
        <p14:creationId xmlns:p14="http://schemas.microsoft.com/office/powerpoint/2010/main" val="1987487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51EC4-84CF-4474-A0C1-62066F553CE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339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37</a:t>
            </a:fld>
            <a:endParaRPr lang="en-US" dirty="0"/>
          </a:p>
        </p:txBody>
      </p:sp>
    </p:spTree>
    <p:extLst>
      <p:ext uri="{BB962C8B-B14F-4D97-AF65-F5344CB8AC3E}">
        <p14:creationId xmlns:p14="http://schemas.microsoft.com/office/powerpoint/2010/main" val="3305350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38</a:t>
            </a:fld>
            <a:endParaRPr lang="en-US" dirty="0"/>
          </a:p>
        </p:txBody>
      </p:sp>
    </p:spTree>
    <p:extLst>
      <p:ext uri="{BB962C8B-B14F-4D97-AF65-F5344CB8AC3E}">
        <p14:creationId xmlns:p14="http://schemas.microsoft.com/office/powerpoint/2010/main" val="234658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4</a:t>
            </a:fld>
            <a:endParaRPr lang="en-US" dirty="0"/>
          </a:p>
        </p:txBody>
      </p:sp>
    </p:spTree>
    <p:extLst>
      <p:ext uri="{BB962C8B-B14F-4D97-AF65-F5344CB8AC3E}">
        <p14:creationId xmlns:p14="http://schemas.microsoft.com/office/powerpoint/2010/main" val="312948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6</a:t>
            </a:fld>
            <a:endParaRPr lang="en-US" dirty="0"/>
          </a:p>
        </p:txBody>
      </p:sp>
    </p:spTree>
    <p:extLst>
      <p:ext uri="{BB962C8B-B14F-4D97-AF65-F5344CB8AC3E}">
        <p14:creationId xmlns:p14="http://schemas.microsoft.com/office/powerpoint/2010/main" val="465766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7</a:t>
            </a:fld>
            <a:endParaRPr lang="en-US" dirty="0"/>
          </a:p>
        </p:txBody>
      </p:sp>
    </p:spTree>
    <p:extLst>
      <p:ext uri="{BB962C8B-B14F-4D97-AF65-F5344CB8AC3E}">
        <p14:creationId xmlns:p14="http://schemas.microsoft.com/office/powerpoint/2010/main" val="782400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9</a:t>
            </a:fld>
            <a:endParaRPr lang="en-US" dirty="0"/>
          </a:p>
        </p:txBody>
      </p:sp>
    </p:spTree>
    <p:extLst>
      <p:ext uri="{BB962C8B-B14F-4D97-AF65-F5344CB8AC3E}">
        <p14:creationId xmlns:p14="http://schemas.microsoft.com/office/powerpoint/2010/main" val="769923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11</a:t>
            </a:fld>
            <a:endParaRPr lang="en-US" dirty="0"/>
          </a:p>
        </p:txBody>
      </p:sp>
    </p:spTree>
    <p:extLst>
      <p:ext uri="{BB962C8B-B14F-4D97-AF65-F5344CB8AC3E}">
        <p14:creationId xmlns:p14="http://schemas.microsoft.com/office/powerpoint/2010/main" val="22430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15</a:t>
            </a:fld>
            <a:endParaRPr lang="en-US" dirty="0"/>
          </a:p>
        </p:txBody>
      </p:sp>
    </p:spTree>
    <p:extLst>
      <p:ext uri="{BB962C8B-B14F-4D97-AF65-F5344CB8AC3E}">
        <p14:creationId xmlns:p14="http://schemas.microsoft.com/office/powerpoint/2010/main" val="249761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16</a:t>
            </a:fld>
            <a:endParaRPr lang="en-US" dirty="0"/>
          </a:p>
        </p:txBody>
      </p:sp>
    </p:spTree>
    <p:extLst>
      <p:ext uri="{BB962C8B-B14F-4D97-AF65-F5344CB8AC3E}">
        <p14:creationId xmlns:p14="http://schemas.microsoft.com/office/powerpoint/2010/main" val="5329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0648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4996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latin typeface="Arial"/>
              </a:rPr>
              <a:t>”</a:t>
            </a:r>
            <a:endParaRPr lang="en-US" sz="2700" dirty="0">
              <a:solidFill>
                <a:schemeClr val="accent1">
                  <a:lumMod val="60000"/>
                  <a:lumOff val="40000"/>
                </a:schemeClr>
              </a:solidFill>
              <a:latin typeface="Arial"/>
            </a:endParaRPr>
          </a:p>
        </p:txBody>
      </p:sp>
    </p:spTree>
    <p:extLst>
      <p:ext uri="{BB962C8B-B14F-4D97-AF65-F5344CB8AC3E}">
        <p14:creationId xmlns:p14="http://schemas.microsoft.com/office/powerpoint/2010/main" val="1504389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1733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89016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7792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4834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8023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9808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0901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6002" y="3240884"/>
            <a:ext cx="6276053" cy="5821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34955" y="3240884"/>
            <a:ext cx="6276051" cy="582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70738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969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2764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6368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7140692" y="772387"/>
            <a:ext cx="6770312" cy="82896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811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dirty="0"/>
              <a:t>Click icon to add picture</a:t>
            </a:r>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86503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6/4/2020</a:t>
            </a:fld>
            <a:endParaRPr lang="en-US" dirty="0"/>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96443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9" name="officeArt object" descr="Picture 3">
            <a:extLst>
              <a:ext uri="{FF2B5EF4-FFF2-40B4-BE49-F238E27FC236}">
                <a16:creationId xmlns:a16="http://schemas.microsoft.com/office/drawing/2014/main" id="{F6306AFC-3463-4314-ADFC-B7E3C7C36B6B}"/>
              </a:ext>
            </a:extLst>
          </p:cNvPr>
          <p:cNvPicPr/>
          <p:nvPr/>
        </p:nvPicPr>
        <p:blipFill>
          <a:blip r:embed="rId2"/>
          <a:stretch>
            <a:fillRect/>
          </a:stretch>
        </p:blipFill>
        <p:spPr>
          <a:xfrm>
            <a:off x="5791200" y="658413"/>
            <a:ext cx="7680960" cy="3200400"/>
          </a:xfrm>
          <a:prstGeom prst="rect">
            <a:avLst/>
          </a:prstGeom>
          <a:ln w="12700" cap="flat">
            <a:noFill/>
            <a:miter lim="400000"/>
          </a:ln>
          <a:effectLst/>
        </p:spPr>
      </p:pic>
      <p:grpSp>
        <p:nvGrpSpPr>
          <p:cNvPr id="2" name="Group 2"/>
          <p:cNvGrpSpPr/>
          <p:nvPr/>
        </p:nvGrpSpPr>
        <p:grpSpPr>
          <a:xfrm>
            <a:off x="-2" y="4152900"/>
            <a:ext cx="18288001" cy="6129019"/>
            <a:chOff x="609597" y="-57150"/>
            <a:chExt cx="24384001" cy="8172024"/>
          </a:xfrm>
        </p:grpSpPr>
        <p:sp>
          <p:nvSpPr>
            <p:cNvPr id="3" name="AutoShape 3"/>
            <p:cNvSpPr/>
            <p:nvPr/>
          </p:nvSpPr>
          <p:spPr>
            <a:xfrm>
              <a:off x="609597" y="6176548"/>
              <a:ext cx="24384001" cy="1938326"/>
            </a:xfrm>
            <a:prstGeom prst="rect">
              <a:avLst/>
            </a:prstGeom>
            <a:solidFill>
              <a:srgbClr val="264E8F"/>
            </a:solidFill>
          </p:spPr>
        </p:sp>
        <p:sp>
          <p:nvSpPr>
            <p:cNvPr id="4" name="TextBox 4"/>
            <p:cNvSpPr txBox="1"/>
            <p:nvPr/>
          </p:nvSpPr>
          <p:spPr>
            <a:xfrm>
              <a:off x="2477808" y="1726648"/>
              <a:ext cx="21151665" cy="1624376"/>
            </a:xfrm>
            <a:prstGeom prst="rect">
              <a:avLst/>
            </a:prstGeom>
          </p:spPr>
          <p:txBody>
            <a:bodyPr lIns="0" tIns="0" rIns="0" bIns="0" rtlCol="0" anchor="t">
              <a:spAutoFit/>
            </a:bodyPr>
            <a:lstStyle/>
            <a:p>
              <a:pPr algn="ctr">
                <a:lnSpc>
                  <a:spcPts val="9500"/>
                </a:lnSpc>
              </a:pPr>
              <a:r>
                <a:rPr lang="en-US" sz="9500" dirty="0">
                  <a:solidFill>
                    <a:srgbClr val="264E8F"/>
                  </a:solidFill>
                  <a:latin typeface="+mj-lt"/>
                  <a:cs typeface="Calibri" panose="020F0502020204030204" pitchFamily="34" charset="0"/>
                </a:rPr>
                <a:t>ANNUAL MEMBERS’ MEETING</a:t>
              </a:r>
            </a:p>
          </p:txBody>
        </p:sp>
        <p:sp>
          <p:nvSpPr>
            <p:cNvPr id="5" name="TextBox 5"/>
            <p:cNvSpPr txBox="1"/>
            <p:nvPr/>
          </p:nvSpPr>
          <p:spPr>
            <a:xfrm>
              <a:off x="4693917" y="-57150"/>
              <a:ext cx="16719446" cy="647185"/>
            </a:xfrm>
            <a:prstGeom prst="rect">
              <a:avLst/>
            </a:prstGeom>
          </p:spPr>
          <p:txBody>
            <a:bodyPr lIns="0" tIns="0" rIns="0" bIns="0" rtlCol="0" anchor="t">
              <a:spAutoFit/>
            </a:bodyPr>
            <a:lstStyle/>
            <a:p>
              <a:pPr algn="ctr">
                <a:lnSpc>
                  <a:spcPts val="4479"/>
                </a:lnSpc>
              </a:pPr>
              <a:endParaRPr dirty="0">
                <a:latin typeface="+mj-lt"/>
              </a:endParaRPr>
            </a:p>
          </p:txBody>
        </p:sp>
        <p:sp>
          <p:nvSpPr>
            <p:cNvPr id="6" name="TextBox 6"/>
            <p:cNvSpPr txBox="1"/>
            <p:nvPr/>
          </p:nvSpPr>
          <p:spPr>
            <a:xfrm>
              <a:off x="3862329" y="6960780"/>
              <a:ext cx="17878534" cy="537669"/>
            </a:xfrm>
            <a:prstGeom prst="rect">
              <a:avLst/>
            </a:prstGeom>
          </p:spPr>
          <p:txBody>
            <a:bodyPr lIns="0" tIns="0" rIns="0" bIns="0" rtlCol="0" anchor="t">
              <a:spAutoFit/>
            </a:bodyPr>
            <a:lstStyle/>
            <a:p>
              <a:pPr algn="ctr">
                <a:lnSpc>
                  <a:spcPts val="3120"/>
                </a:lnSpc>
              </a:pPr>
              <a:r>
                <a:rPr lang="en-US" sz="3600" spc="120" dirty="0">
                  <a:solidFill>
                    <a:srgbClr val="F9FFFF"/>
                  </a:solidFill>
                  <a:latin typeface="+mj-lt"/>
                  <a:cs typeface="Calibri" panose="020F0502020204030204" pitchFamily="34" charset="0"/>
                </a:rPr>
                <a:t>June 5, 2020</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7798B-1195-4C80-8523-4A38AA42BF92}"/>
              </a:ext>
            </a:extLst>
          </p:cNvPr>
          <p:cNvPicPr>
            <a:picLocks noChangeAspect="1"/>
          </p:cNvPicPr>
          <p:nvPr/>
        </p:nvPicPr>
        <p:blipFill>
          <a:blip r:embed="rId2"/>
          <a:stretch>
            <a:fillRect/>
          </a:stretch>
        </p:blipFill>
        <p:spPr>
          <a:xfrm>
            <a:off x="696005" y="1153463"/>
            <a:ext cx="6292625" cy="8708993"/>
          </a:xfrm>
          <a:prstGeom prst="rect">
            <a:avLst/>
          </a:prstGeom>
        </p:spPr>
      </p:pic>
      <p:pic>
        <p:nvPicPr>
          <p:cNvPr id="5" name="Picture 4">
            <a:extLst>
              <a:ext uri="{FF2B5EF4-FFF2-40B4-BE49-F238E27FC236}">
                <a16:creationId xmlns:a16="http://schemas.microsoft.com/office/drawing/2014/main" id="{819CEB4F-3F0A-41B2-A93E-12870847A80A}"/>
              </a:ext>
            </a:extLst>
          </p:cNvPr>
          <p:cNvPicPr>
            <a:picLocks noChangeAspect="1"/>
          </p:cNvPicPr>
          <p:nvPr/>
        </p:nvPicPr>
        <p:blipFill>
          <a:blip r:embed="rId3"/>
          <a:stretch>
            <a:fillRect/>
          </a:stretch>
        </p:blipFill>
        <p:spPr>
          <a:xfrm>
            <a:off x="7235021" y="1032978"/>
            <a:ext cx="6833739" cy="9254022"/>
          </a:xfrm>
          <a:prstGeom prst="rect">
            <a:avLst/>
          </a:prstGeom>
        </p:spPr>
      </p:pic>
      <p:pic>
        <p:nvPicPr>
          <p:cNvPr id="6" name="Picture 5">
            <a:extLst>
              <a:ext uri="{FF2B5EF4-FFF2-40B4-BE49-F238E27FC236}">
                <a16:creationId xmlns:a16="http://schemas.microsoft.com/office/drawing/2014/main" id="{D085A35C-093B-4937-9CF3-4B6F215B8FFB}"/>
              </a:ext>
            </a:extLst>
          </p:cNvPr>
          <p:cNvPicPr>
            <a:picLocks noChangeAspect="1"/>
          </p:cNvPicPr>
          <p:nvPr/>
        </p:nvPicPr>
        <p:blipFill>
          <a:blip r:embed="rId4"/>
          <a:stretch>
            <a:fillRect/>
          </a:stretch>
        </p:blipFill>
        <p:spPr>
          <a:xfrm>
            <a:off x="13258801" y="7960418"/>
            <a:ext cx="4561796" cy="1902038"/>
          </a:xfrm>
          <a:prstGeom prst="rect">
            <a:avLst/>
          </a:prstGeom>
        </p:spPr>
      </p:pic>
      <p:pic>
        <p:nvPicPr>
          <p:cNvPr id="7" name="Picture 6">
            <a:extLst>
              <a:ext uri="{FF2B5EF4-FFF2-40B4-BE49-F238E27FC236}">
                <a16:creationId xmlns:a16="http://schemas.microsoft.com/office/drawing/2014/main" id="{1F3DE215-CA36-4B00-98CF-6CE19A9CD679}"/>
              </a:ext>
            </a:extLst>
          </p:cNvPr>
          <p:cNvPicPr>
            <a:picLocks noChangeAspect="1"/>
          </p:cNvPicPr>
          <p:nvPr/>
        </p:nvPicPr>
        <p:blipFill>
          <a:blip r:embed="rId5"/>
          <a:stretch>
            <a:fillRect/>
          </a:stretch>
        </p:blipFill>
        <p:spPr>
          <a:xfrm>
            <a:off x="728661" y="792129"/>
            <a:ext cx="4286250" cy="371475"/>
          </a:xfrm>
          <a:prstGeom prst="rect">
            <a:avLst/>
          </a:prstGeom>
        </p:spPr>
      </p:pic>
    </p:spTree>
    <p:extLst>
      <p:ext uri="{BB962C8B-B14F-4D97-AF65-F5344CB8AC3E}">
        <p14:creationId xmlns:p14="http://schemas.microsoft.com/office/powerpoint/2010/main" val="1676311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12954000" y="-1"/>
            <a:ext cx="6515100" cy="10287001"/>
          </a:xfrm>
          <a:prstGeom prst="rect">
            <a:avLst/>
          </a:prstGeom>
          <a:solidFill>
            <a:schemeClr val="bg1"/>
          </a:solidFill>
        </p:spPr>
      </p:sp>
      <p:grpSp>
        <p:nvGrpSpPr>
          <p:cNvPr id="4" name="Group 4"/>
          <p:cNvGrpSpPr/>
          <p:nvPr/>
        </p:nvGrpSpPr>
        <p:grpSpPr>
          <a:xfrm>
            <a:off x="990600" y="2019300"/>
            <a:ext cx="10991444" cy="3232260"/>
            <a:chOff x="0" y="57150"/>
            <a:chExt cx="14655259" cy="4309679"/>
          </a:xfrm>
        </p:grpSpPr>
        <p:sp>
          <p:nvSpPr>
            <p:cNvPr id="5" name="TextBox 5"/>
            <p:cNvSpPr txBox="1"/>
            <p:nvPr/>
          </p:nvSpPr>
          <p:spPr>
            <a:xfrm>
              <a:off x="0" y="57150"/>
              <a:ext cx="14655259" cy="1162712"/>
            </a:xfrm>
            <a:prstGeom prst="rect">
              <a:avLst/>
            </a:prstGeom>
          </p:spPr>
          <p:txBody>
            <a:bodyPr lIns="0" tIns="0" rIns="0" bIns="0" rtlCol="0" anchor="t">
              <a:spAutoFit/>
            </a:bodyPr>
            <a:lstStyle/>
            <a:p>
              <a:pPr algn="l">
                <a:lnSpc>
                  <a:spcPts val="6820"/>
                </a:lnSpc>
              </a:pPr>
              <a:r>
                <a:rPr lang="en-US" sz="6200" spc="124" dirty="0">
                  <a:solidFill>
                    <a:srgbClr val="FFFFFF"/>
                  </a:solidFill>
                  <a:latin typeface="+mj-lt"/>
                </a:rPr>
                <a:t>Honorary Secretary/Treasurer</a:t>
              </a:r>
            </a:p>
          </p:txBody>
        </p:sp>
        <p:sp>
          <p:nvSpPr>
            <p:cNvPr id="6" name="TextBox 6"/>
            <p:cNvSpPr txBox="1"/>
            <p:nvPr/>
          </p:nvSpPr>
          <p:spPr>
            <a:xfrm>
              <a:off x="0" y="3217797"/>
              <a:ext cx="14431339" cy="1149032"/>
            </a:xfrm>
            <a:prstGeom prst="rect">
              <a:avLst/>
            </a:prstGeom>
          </p:spPr>
          <p:txBody>
            <a:bodyPr lIns="0" tIns="0" rIns="0" bIns="0" rtlCol="0" anchor="t">
              <a:spAutoFit/>
            </a:bodyPr>
            <a:lstStyle/>
            <a:p>
              <a:pPr lvl="0"/>
              <a:endParaRPr lang="en-KY" sz="2800" dirty="0">
                <a:solidFill>
                  <a:schemeClr val="bg1"/>
                </a:solidFill>
                <a:latin typeface="+mj-lt"/>
              </a:endParaRPr>
            </a:p>
            <a:p>
              <a:endParaRPr lang="en-US" sz="2800" dirty="0">
                <a:solidFill>
                  <a:schemeClr val="bg1"/>
                </a:solidFill>
                <a:latin typeface="+mj-lt"/>
              </a:endParaRPr>
            </a:p>
          </p:txBody>
        </p:sp>
        <p:sp>
          <p:nvSpPr>
            <p:cNvPr id="7" name="TextBox 7"/>
            <p:cNvSpPr txBox="1"/>
            <p:nvPr/>
          </p:nvSpPr>
          <p:spPr>
            <a:xfrm>
              <a:off x="0" y="1778727"/>
              <a:ext cx="14319722" cy="742853"/>
            </a:xfrm>
            <a:prstGeom prst="rect">
              <a:avLst/>
            </a:prstGeom>
          </p:spPr>
          <p:txBody>
            <a:bodyPr lIns="0" tIns="0" rIns="0" bIns="0" rtlCol="0" anchor="t">
              <a:spAutoFit/>
            </a:bodyPr>
            <a:lstStyle/>
            <a:p>
              <a:pPr algn="l">
                <a:lnSpc>
                  <a:spcPts val="4680"/>
                </a:lnSpc>
              </a:pPr>
              <a:r>
                <a:rPr lang="en-US" sz="3600" spc="179" dirty="0">
                  <a:solidFill>
                    <a:srgbClr val="FFFFFF"/>
                  </a:solidFill>
                  <a:latin typeface="+mj-lt"/>
                </a:rPr>
                <a:t>Dr. Katelyn Stymiest</a:t>
              </a:r>
            </a:p>
          </p:txBody>
        </p:sp>
      </p:grpSp>
      <p:sp>
        <p:nvSpPr>
          <p:cNvPr id="8" name="Rectangle 7">
            <a:extLst>
              <a:ext uri="{FF2B5EF4-FFF2-40B4-BE49-F238E27FC236}">
                <a16:creationId xmlns:a16="http://schemas.microsoft.com/office/drawing/2014/main" id="{ABA7CF8F-A990-4ADE-9C18-CA6E70D933E7}"/>
              </a:ext>
            </a:extLst>
          </p:cNvPr>
          <p:cNvSpPr/>
          <p:nvPr/>
        </p:nvSpPr>
        <p:spPr>
          <a:xfrm>
            <a:off x="990600" y="4359008"/>
            <a:ext cx="11430000" cy="2554545"/>
          </a:xfrm>
          <a:prstGeom prst="rect">
            <a:avLst/>
          </a:prstGeom>
        </p:spPr>
        <p:txBody>
          <a:bodyPr wrap="square">
            <a:spAutoFit/>
          </a:bodyPr>
          <a:lstStyle/>
          <a:p>
            <a:pPr lvl="0"/>
            <a:r>
              <a:rPr lang="en-US" sz="4000" spc="223" dirty="0">
                <a:solidFill>
                  <a:srgbClr val="FEFEFD"/>
                </a:solidFill>
                <a:latin typeface="+mj-lt"/>
                <a:cs typeface="Arial" panose="020B0604020202020204" pitchFamily="34" charset="0"/>
              </a:rPr>
              <a:t>Motion: </a:t>
            </a:r>
          </a:p>
          <a:p>
            <a:pPr lvl="0"/>
            <a:r>
              <a:rPr lang="en-US" sz="4000" dirty="0">
                <a:solidFill>
                  <a:schemeClr val="bg1"/>
                </a:solidFill>
                <a:latin typeface="+mj-lt"/>
                <a:cs typeface="Arial" panose="020B0604020202020204" pitchFamily="34" charset="0"/>
              </a:rPr>
              <a:t>That the financial statements for the fiscal year ending December 31, 2019 be approved as presented. </a:t>
            </a:r>
            <a:endParaRPr lang="en-CA" sz="4000" dirty="0">
              <a:solidFill>
                <a:schemeClr val="bg1"/>
              </a:solidFill>
              <a:latin typeface="+mj-lt"/>
              <a:cs typeface="Arial" panose="020B0604020202020204" pitchFamily="34" charset="0"/>
            </a:endParaRPr>
          </a:p>
        </p:txBody>
      </p:sp>
      <p:pic>
        <p:nvPicPr>
          <p:cNvPr id="1026" name="Picture 2">
            <a:extLst>
              <a:ext uri="{FF2B5EF4-FFF2-40B4-BE49-F238E27FC236}">
                <a16:creationId xmlns:a16="http://schemas.microsoft.com/office/drawing/2014/main" id="{7DC3741B-76C4-4DE4-8D3B-8AB085C27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0" y="3464"/>
            <a:ext cx="6076543"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521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12954000" y="-1"/>
            <a:ext cx="6515100" cy="10287001"/>
          </a:xfrm>
          <a:prstGeom prst="rect">
            <a:avLst/>
          </a:prstGeom>
          <a:solidFill>
            <a:schemeClr val="bg1"/>
          </a:solidFill>
        </p:spPr>
        <p:txBody>
          <a:bodyPr/>
          <a:lstStyle/>
          <a:p>
            <a:endParaRPr lang="en-US" dirty="0"/>
          </a:p>
        </p:txBody>
      </p:sp>
      <p:grpSp>
        <p:nvGrpSpPr>
          <p:cNvPr id="4" name="Group 4"/>
          <p:cNvGrpSpPr/>
          <p:nvPr/>
        </p:nvGrpSpPr>
        <p:grpSpPr>
          <a:xfrm>
            <a:off x="990600" y="2019300"/>
            <a:ext cx="10991444" cy="3232260"/>
            <a:chOff x="0" y="57150"/>
            <a:chExt cx="14655259" cy="4309679"/>
          </a:xfrm>
        </p:grpSpPr>
        <p:sp>
          <p:nvSpPr>
            <p:cNvPr id="5" name="TextBox 5"/>
            <p:cNvSpPr txBox="1"/>
            <p:nvPr/>
          </p:nvSpPr>
          <p:spPr>
            <a:xfrm>
              <a:off x="0" y="57150"/>
              <a:ext cx="14655259" cy="1162712"/>
            </a:xfrm>
            <a:prstGeom prst="rect">
              <a:avLst/>
            </a:prstGeom>
          </p:spPr>
          <p:txBody>
            <a:bodyPr lIns="0" tIns="0" rIns="0" bIns="0" rtlCol="0" anchor="t">
              <a:spAutoFit/>
            </a:bodyPr>
            <a:lstStyle/>
            <a:p>
              <a:pPr algn="l">
                <a:lnSpc>
                  <a:spcPts val="6820"/>
                </a:lnSpc>
              </a:pPr>
              <a:r>
                <a:rPr lang="en-US" sz="6200" spc="124" dirty="0">
                  <a:solidFill>
                    <a:srgbClr val="FFFFFF"/>
                  </a:solidFill>
                  <a:latin typeface="+mj-lt"/>
                </a:rPr>
                <a:t>Honorary Secretary/Treasurer</a:t>
              </a:r>
            </a:p>
          </p:txBody>
        </p:sp>
        <p:sp>
          <p:nvSpPr>
            <p:cNvPr id="6" name="TextBox 6"/>
            <p:cNvSpPr txBox="1"/>
            <p:nvPr/>
          </p:nvSpPr>
          <p:spPr>
            <a:xfrm>
              <a:off x="0" y="3217797"/>
              <a:ext cx="14431339" cy="1149032"/>
            </a:xfrm>
            <a:prstGeom prst="rect">
              <a:avLst/>
            </a:prstGeom>
          </p:spPr>
          <p:txBody>
            <a:bodyPr lIns="0" tIns="0" rIns="0" bIns="0" rtlCol="0" anchor="t">
              <a:spAutoFit/>
            </a:bodyPr>
            <a:lstStyle/>
            <a:p>
              <a:pPr lvl="0"/>
              <a:endParaRPr lang="en-KY" sz="2800" dirty="0">
                <a:solidFill>
                  <a:schemeClr val="bg1"/>
                </a:solidFill>
                <a:latin typeface="+mj-lt"/>
              </a:endParaRPr>
            </a:p>
            <a:p>
              <a:endParaRPr lang="en-US" sz="2800" dirty="0">
                <a:solidFill>
                  <a:schemeClr val="bg1"/>
                </a:solidFill>
                <a:latin typeface="+mj-lt"/>
              </a:endParaRPr>
            </a:p>
          </p:txBody>
        </p:sp>
        <p:sp>
          <p:nvSpPr>
            <p:cNvPr id="7" name="TextBox 7"/>
            <p:cNvSpPr txBox="1"/>
            <p:nvPr/>
          </p:nvSpPr>
          <p:spPr>
            <a:xfrm>
              <a:off x="0" y="1778727"/>
              <a:ext cx="14319722" cy="742853"/>
            </a:xfrm>
            <a:prstGeom prst="rect">
              <a:avLst/>
            </a:prstGeom>
          </p:spPr>
          <p:txBody>
            <a:bodyPr lIns="0" tIns="0" rIns="0" bIns="0" rtlCol="0" anchor="t">
              <a:spAutoFit/>
            </a:bodyPr>
            <a:lstStyle/>
            <a:p>
              <a:pPr algn="l">
                <a:lnSpc>
                  <a:spcPts val="4680"/>
                </a:lnSpc>
              </a:pPr>
              <a:r>
                <a:rPr lang="en-US" sz="3600" spc="179" dirty="0">
                  <a:solidFill>
                    <a:srgbClr val="FFFFFF"/>
                  </a:solidFill>
                  <a:latin typeface="+mj-lt"/>
                </a:rPr>
                <a:t>Dr. Katelyn Stymiest</a:t>
              </a:r>
            </a:p>
          </p:txBody>
        </p:sp>
      </p:grpSp>
      <p:sp>
        <p:nvSpPr>
          <p:cNvPr id="8" name="Rectangle 7">
            <a:extLst>
              <a:ext uri="{FF2B5EF4-FFF2-40B4-BE49-F238E27FC236}">
                <a16:creationId xmlns:a16="http://schemas.microsoft.com/office/drawing/2014/main" id="{ABA7CF8F-A990-4ADE-9C18-CA6E70D933E7}"/>
              </a:ext>
            </a:extLst>
          </p:cNvPr>
          <p:cNvSpPr/>
          <p:nvPr/>
        </p:nvSpPr>
        <p:spPr>
          <a:xfrm>
            <a:off x="990600" y="4359008"/>
            <a:ext cx="11430000" cy="2554545"/>
          </a:xfrm>
          <a:prstGeom prst="rect">
            <a:avLst/>
          </a:prstGeom>
        </p:spPr>
        <p:txBody>
          <a:bodyPr wrap="square">
            <a:spAutoFit/>
          </a:bodyPr>
          <a:lstStyle/>
          <a:p>
            <a:pPr lvl="0"/>
            <a:r>
              <a:rPr lang="en-US" sz="4000" spc="223" dirty="0">
                <a:solidFill>
                  <a:srgbClr val="FEFEFD"/>
                </a:solidFill>
                <a:latin typeface="+mj-lt"/>
                <a:cs typeface="Arial" panose="020B0604020202020204" pitchFamily="34" charset="0"/>
              </a:rPr>
              <a:t>Motion: </a:t>
            </a:r>
          </a:p>
          <a:p>
            <a:pPr lvl="0"/>
            <a:r>
              <a:rPr lang="en-US" sz="4000" dirty="0">
                <a:solidFill>
                  <a:schemeClr val="bg1"/>
                </a:solidFill>
                <a:latin typeface="+mj-lt"/>
                <a:cs typeface="Arial" panose="020B0604020202020204" pitchFamily="34" charset="0"/>
              </a:rPr>
              <a:t>That Grant Thornton be appointed as auditors for the NBCFP for the 2020/2021 fiscal year.</a:t>
            </a:r>
          </a:p>
          <a:p>
            <a:pPr lvl="0"/>
            <a:endParaRPr lang="en-CA" sz="4000" dirty="0">
              <a:solidFill>
                <a:schemeClr val="bg1"/>
              </a:solidFill>
              <a:latin typeface="+mj-lt"/>
              <a:cs typeface="Arial" panose="020B0604020202020204" pitchFamily="34" charset="0"/>
            </a:endParaRPr>
          </a:p>
        </p:txBody>
      </p:sp>
      <p:pic>
        <p:nvPicPr>
          <p:cNvPr id="3" name="Picture 2">
            <a:extLst>
              <a:ext uri="{FF2B5EF4-FFF2-40B4-BE49-F238E27FC236}">
                <a16:creationId xmlns:a16="http://schemas.microsoft.com/office/drawing/2014/main" id="{04A0B11E-E621-4E2A-88B7-AAF4E0D45D24}"/>
              </a:ext>
            </a:extLst>
          </p:cNvPr>
          <p:cNvPicPr>
            <a:picLocks noChangeAspect="1"/>
          </p:cNvPicPr>
          <p:nvPr/>
        </p:nvPicPr>
        <p:blipFill>
          <a:blip r:embed="rId2"/>
          <a:stretch>
            <a:fillRect/>
          </a:stretch>
        </p:blipFill>
        <p:spPr>
          <a:xfrm>
            <a:off x="13094368" y="0"/>
            <a:ext cx="5181600" cy="2171700"/>
          </a:xfrm>
          <a:prstGeom prst="rect">
            <a:avLst/>
          </a:prstGeom>
        </p:spPr>
      </p:pic>
    </p:spTree>
    <p:extLst>
      <p:ext uri="{BB962C8B-B14F-4D97-AF65-F5344CB8AC3E}">
        <p14:creationId xmlns:p14="http://schemas.microsoft.com/office/powerpoint/2010/main" val="3339753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12954000" y="-1"/>
            <a:ext cx="6515100" cy="10287001"/>
          </a:xfrm>
          <a:prstGeom prst="rect">
            <a:avLst/>
          </a:prstGeom>
          <a:solidFill>
            <a:schemeClr val="bg1"/>
          </a:solidFill>
        </p:spPr>
      </p:sp>
      <p:grpSp>
        <p:nvGrpSpPr>
          <p:cNvPr id="4" name="Group 4"/>
          <p:cNvGrpSpPr/>
          <p:nvPr/>
        </p:nvGrpSpPr>
        <p:grpSpPr>
          <a:xfrm>
            <a:off x="990600" y="2019300"/>
            <a:ext cx="10991444" cy="1848323"/>
            <a:chOff x="0" y="57150"/>
            <a:chExt cx="14655259" cy="2464430"/>
          </a:xfrm>
        </p:grpSpPr>
        <p:sp>
          <p:nvSpPr>
            <p:cNvPr id="5" name="TextBox 5"/>
            <p:cNvSpPr txBox="1"/>
            <p:nvPr/>
          </p:nvSpPr>
          <p:spPr>
            <a:xfrm>
              <a:off x="0" y="57150"/>
              <a:ext cx="14655259" cy="1190837"/>
            </a:xfrm>
            <a:prstGeom prst="rect">
              <a:avLst/>
            </a:prstGeom>
          </p:spPr>
          <p:txBody>
            <a:bodyPr lIns="0" tIns="0" rIns="0" bIns="0" rtlCol="0" anchor="t">
              <a:spAutoFit/>
            </a:bodyPr>
            <a:lstStyle/>
            <a:p>
              <a:pPr algn="l">
                <a:lnSpc>
                  <a:spcPts val="6820"/>
                </a:lnSpc>
              </a:pPr>
              <a:r>
                <a:rPr lang="en-US" sz="6200" spc="124" dirty="0">
                  <a:solidFill>
                    <a:srgbClr val="FFFFFF"/>
                  </a:solidFill>
                  <a:latin typeface="+mj-lt"/>
                </a:rPr>
                <a:t>NBCFP President’s Report</a:t>
              </a:r>
            </a:p>
          </p:txBody>
        </p:sp>
        <p:sp>
          <p:nvSpPr>
            <p:cNvPr id="7" name="TextBox 7"/>
            <p:cNvSpPr txBox="1"/>
            <p:nvPr/>
          </p:nvSpPr>
          <p:spPr>
            <a:xfrm>
              <a:off x="0" y="1778727"/>
              <a:ext cx="14319722" cy="742853"/>
            </a:xfrm>
            <a:prstGeom prst="rect">
              <a:avLst/>
            </a:prstGeom>
          </p:spPr>
          <p:txBody>
            <a:bodyPr lIns="0" tIns="0" rIns="0" bIns="0" rtlCol="0" anchor="t">
              <a:spAutoFit/>
            </a:bodyPr>
            <a:lstStyle/>
            <a:p>
              <a:pPr algn="l">
                <a:lnSpc>
                  <a:spcPts val="4680"/>
                </a:lnSpc>
              </a:pPr>
              <a:r>
                <a:rPr lang="en-US" sz="3600" spc="179" dirty="0">
                  <a:solidFill>
                    <a:srgbClr val="FFFFFF"/>
                  </a:solidFill>
                  <a:latin typeface="+mj-lt"/>
                </a:rPr>
                <a:t>Dr. Darren Martin</a:t>
              </a:r>
            </a:p>
          </p:txBody>
        </p:sp>
      </p:grpSp>
      <p:pic>
        <p:nvPicPr>
          <p:cNvPr id="8" name="Picture 2">
            <a:extLst>
              <a:ext uri="{FF2B5EF4-FFF2-40B4-BE49-F238E27FC236}">
                <a16:creationId xmlns:a16="http://schemas.microsoft.com/office/drawing/2014/main" id="{B247099D-FF5E-4637-9DE0-43A1889F5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2044" y="-2"/>
            <a:ext cx="7487056" cy="1028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619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sp>
        <p:nvSpPr>
          <p:cNvPr id="2" name="AutoShape 2"/>
          <p:cNvSpPr/>
          <p:nvPr/>
        </p:nvSpPr>
        <p:spPr>
          <a:xfrm>
            <a:off x="0" y="2552700"/>
            <a:ext cx="18288001" cy="7264707"/>
          </a:xfrm>
          <a:prstGeom prst="rect">
            <a:avLst/>
          </a:prstGeom>
          <a:solidFill>
            <a:srgbClr val="264E8F"/>
          </a:solidFill>
        </p:spPr>
        <p:txBody>
          <a:bodyPr/>
          <a:lstStyle/>
          <a:p>
            <a:endParaRPr lang="en-CA" dirty="0">
              <a:latin typeface="+mj-lt"/>
            </a:endParaRPr>
          </a:p>
        </p:txBody>
      </p:sp>
      <p:grpSp>
        <p:nvGrpSpPr>
          <p:cNvPr id="3" name="Group 3"/>
          <p:cNvGrpSpPr/>
          <p:nvPr/>
        </p:nvGrpSpPr>
        <p:grpSpPr>
          <a:xfrm>
            <a:off x="1905000" y="3162300"/>
            <a:ext cx="14790961" cy="4739731"/>
            <a:chOff x="-101600" y="337397"/>
            <a:chExt cx="19721281" cy="2721283"/>
          </a:xfrm>
        </p:grpSpPr>
        <p:sp>
          <p:nvSpPr>
            <p:cNvPr id="5" name="TextBox 5"/>
            <p:cNvSpPr txBox="1"/>
            <p:nvPr/>
          </p:nvSpPr>
          <p:spPr>
            <a:xfrm>
              <a:off x="-101599" y="1914166"/>
              <a:ext cx="17949888" cy="1144514"/>
            </a:xfrm>
            <a:prstGeom prst="rect">
              <a:avLst/>
            </a:prstGeom>
          </p:spPr>
          <p:txBody>
            <a:bodyPr wrap="square" lIns="0" tIns="0" rIns="0" bIns="0" rtlCol="0" anchor="t">
              <a:spAutoFit/>
            </a:bodyPr>
            <a:lstStyle/>
            <a:p>
              <a:pPr algn="ctr">
                <a:lnSpc>
                  <a:spcPts val="3080"/>
                </a:lnSpc>
              </a:pPr>
              <a:r>
                <a:rPr lang="en-US" sz="3600" spc="420" dirty="0">
                  <a:solidFill>
                    <a:srgbClr val="FEFEFD"/>
                  </a:solidFill>
                  <a:latin typeface="+mj-lt"/>
                  <a:cs typeface="Arial" panose="020B0604020202020204" pitchFamily="34" charset="0"/>
                </a:rPr>
                <a:t>Dr. Shirley Schipper, President </a:t>
              </a:r>
            </a:p>
            <a:p>
              <a:pPr algn="ctr">
                <a:lnSpc>
                  <a:spcPts val="3080"/>
                </a:lnSpc>
              </a:pPr>
              <a:endParaRPr lang="en-US" sz="3600" spc="420" dirty="0">
                <a:solidFill>
                  <a:srgbClr val="FEFEFD"/>
                </a:solidFill>
                <a:latin typeface="+mj-lt"/>
                <a:cs typeface="Arial" panose="020B0604020202020204" pitchFamily="34" charset="0"/>
              </a:endParaRPr>
            </a:p>
            <a:p>
              <a:pPr algn="ctr">
                <a:lnSpc>
                  <a:spcPts val="3080"/>
                </a:lnSpc>
              </a:pPr>
              <a:r>
                <a:rPr lang="en-US" sz="3600" spc="420" dirty="0">
                  <a:solidFill>
                    <a:srgbClr val="FEFEFD"/>
                  </a:solidFill>
                  <a:latin typeface="+mj-lt"/>
                  <a:cs typeface="Arial" panose="020B0604020202020204" pitchFamily="34" charset="0"/>
                </a:rPr>
                <a:t>&amp; </a:t>
              </a:r>
            </a:p>
            <a:p>
              <a:pPr algn="ctr">
                <a:lnSpc>
                  <a:spcPts val="3080"/>
                </a:lnSpc>
              </a:pPr>
              <a:endParaRPr lang="en-US" sz="3600" spc="420" dirty="0">
                <a:solidFill>
                  <a:srgbClr val="FEFEFD"/>
                </a:solidFill>
                <a:latin typeface="+mj-lt"/>
                <a:cs typeface="Arial" panose="020B0604020202020204" pitchFamily="34" charset="0"/>
              </a:endParaRPr>
            </a:p>
            <a:p>
              <a:pPr algn="ctr">
                <a:lnSpc>
                  <a:spcPts val="3080"/>
                </a:lnSpc>
              </a:pPr>
              <a:r>
                <a:rPr lang="en-US" sz="3600" spc="420" dirty="0">
                  <a:solidFill>
                    <a:srgbClr val="FEFEFD"/>
                  </a:solidFill>
                  <a:latin typeface="+mj-lt"/>
                  <a:cs typeface="Arial" panose="020B0604020202020204" pitchFamily="34" charset="0"/>
                </a:rPr>
                <a:t>Dr. Francine Lemire, Executive Director &amp; CEO </a:t>
              </a:r>
            </a:p>
          </p:txBody>
        </p:sp>
        <p:sp>
          <p:nvSpPr>
            <p:cNvPr id="6" name="TextBox 6"/>
            <p:cNvSpPr txBox="1"/>
            <p:nvPr/>
          </p:nvSpPr>
          <p:spPr>
            <a:xfrm>
              <a:off x="-101600" y="337397"/>
              <a:ext cx="19721281" cy="1163326"/>
            </a:xfrm>
            <a:prstGeom prst="rect">
              <a:avLst/>
            </a:prstGeom>
          </p:spPr>
          <p:txBody>
            <a:bodyPr wrap="square" lIns="0" tIns="0" rIns="0" bIns="0" rtlCol="0" anchor="t">
              <a:spAutoFit/>
            </a:bodyPr>
            <a:lstStyle/>
            <a:p>
              <a:pPr algn="ctr">
                <a:lnSpc>
                  <a:spcPts val="7920"/>
                </a:lnSpc>
              </a:pPr>
              <a:endParaRPr lang="en-US" sz="7200" spc="144" dirty="0">
                <a:solidFill>
                  <a:srgbClr val="FEFEFD"/>
                </a:solidFill>
                <a:latin typeface="+mj-lt"/>
              </a:endParaRPr>
            </a:p>
            <a:p>
              <a:pPr algn="ctr">
                <a:lnSpc>
                  <a:spcPts val="7920"/>
                </a:lnSpc>
              </a:pPr>
              <a:r>
                <a:rPr lang="en-US" sz="7200" spc="144" dirty="0">
                  <a:solidFill>
                    <a:srgbClr val="FEFEFD"/>
                  </a:solidFill>
                  <a:latin typeface="+mj-lt"/>
                </a:rPr>
                <a:t>CFPC Report</a:t>
              </a:r>
            </a:p>
          </p:txBody>
        </p:sp>
      </p:grpSp>
      <p:pic>
        <p:nvPicPr>
          <p:cNvPr id="7" name="Picture 6" descr="A person posing for the camera&#10;&#10;Description automatically generated">
            <a:extLst>
              <a:ext uri="{FF2B5EF4-FFF2-40B4-BE49-F238E27FC236}">
                <a16:creationId xmlns:a16="http://schemas.microsoft.com/office/drawing/2014/main" id="{79C23F4F-09F1-4811-A6AF-24FB686F1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5200" y="5533244"/>
            <a:ext cx="2667000" cy="2857500"/>
          </a:xfrm>
          <a:prstGeom prst="rect">
            <a:avLst/>
          </a:prstGeom>
        </p:spPr>
      </p:pic>
      <p:pic>
        <p:nvPicPr>
          <p:cNvPr id="10" name="Picture 9" descr="A person smiling for the camera&#10;&#10;Description automatically generated">
            <a:extLst>
              <a:ext uri="{FF2B5EF4-FFF2-40B4-BE49-F238E27FC236}">
                <a16:creationId xmlns:a16="http://schemas.microsoft.com/office/drawing/2014/main" id="{AF44EE94-E77F-4C73-8A85-17B3598AF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510" y="3610127"/>
            <a:ext cx="2667000" cy="2857500"/>
          </a:xfrm>
          <a:prstGeom prst="rect">
            <a:avLst/>
          </a:prstGeom>
        </p:spPr>
      </p:pic>
      <p:pic>
        <p:nvPicPr>
          <p:cNvPr id="12" name="Picture 11" descr="A close up of a logo&#10;&#10;Description automatically generated">
            <a:extLst>
              <a:ext uri="{FF2B5EF4-FFF2-40B4-BE49-F238E27FC236}">
                <a16:creationId xmlns:a16="http://schemas.microsoft.com/office/drawing/2014/main" id="{7E6A36AB-0A59-494A-8CC8-859B1AA10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1880" y="469593"/>
            <a:ext cx="8077199" cy="1784265"/>
          </a:xfrm>
          <a:prstGeom prst="rect">
            <a:avLst/>
          </a:prstGeom>
        </p:spPr>
      </p:pic>
    </p:spTree>
    <p:extLst>
      <p:ext uri="{BB962C8B-B14F-4D97-AF65-F5344CB8AC3E}">
        <p14:creationId xmlns:p14="http://schemas.microsoft.com/office/powerpoint/2010/main" val="3771757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0" y="9130533"/>
            <a:ext cx="18288000" cy="1156467"/>
          </a:xfrm>
          <a:prstGeom prst="rect">
            <a:avLst/>
          </a:prstGeom>
          <a:solidFill>
            <a:srgbClr val="FEFEFD"/>
          </a:solidFill>
        </p:spPr>
      </p:sp>
      <p:sp>
        <p:nvSpPr>
          <p:cNvPr id="5" name="TextBox 5"/>
          <p:cNvSpPr txBox="1"/>
          <p:nvPr/>
        </p:nvSpPr>
        <p:spPr>
          <a:xfrm>
            <a:off x="365939" y="-410541"/>
            <a:ext cx="17711046" cy="9541073"/>
          </a:xfrm>
          <a:prstGeom prst="rect">
            <a:avLst/>
          </a:prstGeom>
        </p:spPr>
        <p:txBody>
          <a:bodyPr wrap="square" lIns="0" tIns="0" rIns="0" bIns="0" rtlCol="0" anchor="t">
            <a:spAutoFit/>
          </a:bodyPr>
          <a:lstStyle/>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CA" sz="6000" dirty="0">
              <a:latin typeface="+mj-lt"/>
            </a:endParaRPr>
          </a:p>
          <a:p>
            <a:pPr>
              <a:lnSpc>
                <a:spcPts val="6159"/>
              </a:lnSpc>
            </a:pPr>
            <a:endParaRPr lang="en-US" sz="5599" spc="223" dirty="0">
              <a:solidFill>
                <a:srgbClr val="FEFEFD"/>
              </a:solidFill>
              <a:latin typeface="+mj-lt"/>
              <a:cs typeface="Arial" panose="020B0604020202020204" pitchFamily="34" charset="0"/>
            </a:endParaRPr>
          </a:p>
        </p:txBody>
      </p:sp>
      <p:sp>
        <p:nvSpPr>
          <p:cNvPr id="3" name="Title 2">
            <a:extLst>
              <a:ext uri="{FF2B5EF4-FFF2-40B4-BE49-F238E27FC236}">
                <a16:creationId xmlns:a16="http://schemas.microsoft.com/office/drawing/2014/main" id="{D2C30F38-3DE0-4A73-8468-DCA633364E9E}"/>
              </a:ext>
            </a:extLst>
          </p:cNvPr>
          <p:cNvSpPr>
            <a:spLocks noGrp="1"/>
          </p:cNvSpPr>
          <p:nvPr>
            <p:ph type="ctrTitle"/>
          </p:nvPr>
        </p:nvSpPr>
        <p:spPr>
          <a:xfrm>
            <a:off x="365939" y="342900"/>
            <a:ext cx="17711046" cy="1735551"/>
          </a:xfrm>
        </p:spPr>
        <p:txBody>
          <a:bodyPr/>
          <a:lstStyle/>
          <a:p>
            <a:pPr algn="ctr"/>
            <a:br>
              <a:rPr lang="en-US" sz="8800" b="1" spc="223" dirty="0">
                <a:solidFill>
                  <a:srgbClr val="FEFEFD"/>
                </a:solidFill>
                <a:cs typeface="Arial" panose="020B0604020202020204" pitchFamily="34" charset="0"/>
              </a:rPr>
            </a:br>
            <a:r>
              <a:rPr lang="en-US" sz="6000" b="1" spc="223" dirty="0">
                <a:solidFill>
                  <a:srgbClr val="FEFEFD"/>
                </a:solidFill>
                <a:cs typeface="Arial" panose="020B0604020202020204" pitchFamily="34" charset="0"/>
              </a:rPr>
              <a:t>Presentation of 2020-2021 </a:t>
            </a:r>
            <a:br>
              <a:rPr lang="en-US" sz="6000" b="1" spc="223" dirty="0">
                <a:solidFill>
                  <a:srgbClr val="FEFEFD"/>
                </a:solidFill>
                <a:cs typeface="Arial" panose="020B0604020202020204" pitchFamily="34" charset="0"/>
              </a:rPr>
            </a:br>
            <a:r>
              <a:rPr lang="en-US" sz="6000" b="1" spc="223" dirty="0">
                <a:solidFill>
                  <a:srgbClr val="FEFEFD"/>
                </a:solidFill>
                <a:cs typeface="Arial" panose="020B0604020202020204" pitchFamily="34" charset="0"/>
              </a:rPr>
              <a:t>NBCFP Board of Directors</a:t>
            </a:r>
            <a:endParaRPr lang="en-US" sz="6000" dirty="0"/>
          </a:p>
        </p:txBody>
      </p:sp>
      <p:sp>
        <p:nvSpPr>
          <p:cNvPr id="4" name="Subtitle 3">
            <a:extLst>
              <a:ext uri="{FF2B5EF4-FFF2-40B4-BE49-F238E27FC236}">
                <a16:creationId xmlns:a16="http://schemas.microsoft.com/office/drawing/2014/main" id="{417720D9-D682-4C4C-87BF-2CECA3C0644C}"/>
              </a:ext>
            </a:extLst>
          </p:cNvPr>
          <p:cNvSpPr>
            <a:spLocks noGrp="1"/>
          </p:cNvSpPr>
          <p:nvPr>
            <p:ph type="subTitle" idx="1"/>
          </p:nvPr>
        </p:nvSpPr>
        <p:spPr>
          <a:xfrm>
            <a:off x="830039" y="2122589"/>
            <a:ext cx="17092022" cy="6297511"/>
          </a:xfrm>
        </p:spPr>
        <p:txBody>
          <a:bodyPr>
            <a:noAutofit/>
          </a:bodyPr>
          <a:lstStyle/>
          <a:p>
            <a:pPr algn="l"/>
            <a:r>
              <a:rPr lang="en-US" sz="4800" b="1" dirty="0">
                <a:solidFill>
                  <a:schemeClr val="bg1"/>
                </a:solidFill>
              </a:rPr>
              <a:t>President : Dr. Ghislain Lavoie</a:t>
            </a:r>
          </a:p>
          <a:p>
            <a:pPr algn="l"/>
            <a:r>
              <a:rPr lang="en-US" sz="4800" b="1" dirty="0">
                <a:solidFill>
                  <a:schemeClr val="bg1"/>
                </a:solidFill>
              </a:rPr>
              <a:t>President Elect : Voted in 2021</a:t>
            </a:r>
          </a:p>
          <a:p>
            <a:pPr algn="l"/>
            <a:r>
              <a:rPr lang="en-US" sz="4800" b="1" dirty="0">
                <a:solidFill>
                  <a:schemeClr val="bg1"/>
                </a:solidFill>
              </a:rPr>
              <a:t>Past President : Dr. Darren Martin</a:t>
            </a:r>
          </a:p>
          <a:p>
            <a:pPr algn="l"/>
            <a:r>
              <a:rPr lang="en-US" sz="4800" b="1" dirty="0">
                <a:solidFill>
                  <a:schemeClr val="bg1"/>
                </a:solidFill>
              </a:rPr>
              <a:t>Secretary-Treasurer : Dr. Karine Boulay</a:t>
            </a:r>
          </a:p>
          <a:p>
            <a:pPr algn="l"/>
            <a:r>
              <a:rPr lang="en-US" sz="4800" b="1" dirty="0">
                <a:solidFill>
                  <a:schemeClr val="bg1"/>
                </a:solidFill>
              </a:rPr>
              <a:t>Member at large : Dr. Natalie Cauchon </a:t>
            </a:r>
          </a:p>
          <a:p>
            <a:pPr algn="l"/>
            <a:r>
              <a:rPr lang="en-US" sz="4800" b="1" dirty="0">
                <a:solidFill>
                  <a:schemeClr val="bg1"/>
                </a:solidFill>
              </a:rPr>
              <a:t>Member at large : Dr. </a:t>
            </a:r>
            <a:r>
              <a:rPr lang="fr-CA" sz="4800" b="1" dirty="0">
                <a:solidFill>
                  <a:schemeClr val="bg1"/>
                </a:solidFill>
              </a:rPr>
              <a:t>Amélie Thériault</a:t>
            </a:r>
            <a:endParaRPr lang="en-US" sz="4800" b="1" dirty="0">
              <a:solidFill>
                <a:schemeClr val="bg1"/>
              </a:solidFill>
            </a:endParaRPr>
          </a:p>
          <a:p>
            <a:pPr algn="l"/>
            <a:r>
              <a:rPr lang="en-US" sz="4800" b="1" dirty="0">
                <a:solidFill>
                  <a:schemeClr val="bg1"/>
                </a:solidFill>
              </a:rPr>
              <a:t>Member at large : 2 vacancies</a:t>
            </a:r>
          </a:p>
        </p:txBody>
      </p:sp>
      <p:pic>
        <p:nvPicPr>
          <p:cNvPr id="8" name="officeArt object" descr="Picture 3">
            <a:extLst>
              <a:ext uri="{FF2B5EF4-FFF2-40B4-BE49-F238E27FC236}">
                <a16:creationId xmlns:a16="http://schemas.microsoft.com/office/drawing/2014/main" id="{33A7CB19-CE05-426E-A980-0205912F3219}"/>
              </a:ext>
            </a:extLst>
          </p:cNvPr>
          <p:cNvPicPr/>
          <p:nvPr/>
        </p:nvPicPr>
        <p:blipFill>
          <a:blip r:embed="rId3"/>
          <a:stretch>
            <a:fillRect/>
          </a:stretch>
        </p:blipFill>
        <p:spPr>
          <a:xfrm>
            <a:off x="14262735" y="8718986"/>
            <a:ext cx="4025265" cy="1533525"/>
          </a:xfrm>
          <a:prstGeom prst="rect">
            <a:avLst/>
          </a:prstGeom>
          <a:ln w="12700" cap="flat">
            <a:noFill/>
            <a:miter lim="400000"/>
          </a:ln>
          <a:effectLst/>
        </p:spPr>
      </p:pic>
    </p:spTree>
    <p:extLst>
      <p:ext uri="{BB962C8B-B14F-4D97-AF65-F5344CB8AC3E}">
        <p14:creationId xmlns:p14="http://schemas.microsoft.com/office/powerpoint/2010/main" val="377441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0" y="9130533"/>
            <a:ext cx="18288000" cy="1156467"/>
          </a:xfrm>
          <a:prstGeom prst="rect">
            <a:avLst/>
          </a:prstGeom>
          <a:solidFill>
            <a:srgbClr val="FEFEFD"/>
          </a:solidFill>
        </p:spPr>
      </p:sp>
      <p:sp>
        <p:nvSpPr>
          <p:cNvPr id="5" name="TextBox 5"/>
          <p:cNvSpPr txBox="1"/>
          <p:nvPr/>
        </p:nvSpPr>
        <p:spPr>
          <a:xfrm>
            <a:off x="365939" y="-410541"/>
            <a:ext cx="17711046" cy="9541073"/>
          </a:xfrm>
          <a:prstGeom prst="rect">
            <a:avLst/>
          </a:prstGeom>
        </p:spPr>
        <p:txBody>
          <a:bodyPr wrap="square" lIns="0" tIns="0" rIns="0" bIns="0" rtlCol="0" anchor="t">
            <a:spAutoFit/>
          </a:bodyPr>
          <a:lstStyle/>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CA" sz="6000" dirty="0">
              <a:latin typeface="+mj-lt"/>
            </a:endParaRPr>
          </a:p>
          <a:p>
            <a:pPr>
              <a:lnSpc>
                <a:spcPts val="6159"/>
              </a:lnSpc>
            </a:pPr>
            <a:endParaRPr lang="en-US" sz="5599" spc="223" dirty="0">
              <a:solidFill>
                <a:srgbClr val="FEFEFD"/>
              </a:solidFill>
              <a:latin typeface="+mj-lt"/>
              <a:cs typeface="Arial" panose="020B0604020202020204" pitchFamily="34" charset="0"/>
            </a:endParaRPr>
          </a:p>
        </p:txBody>
      </p:sp>
      <p:sp>
        <p:nvSpPr>
          <p:cNvPr id="3" name="Title 2">
            <a:extLst>
              <a:ext uri="{FF2B5EF4-FFF2-40B4-BE49-F238E27FC236}">
                <a16:creationId xmlns:a16="http://schemas.microsoft.com/office/drawing/2014/main" id="{D2C30F38-3DE0-4A73-8468-DCA633364E9E}"/>
              </a:ext>
            </a:extLst>
          </p:cNvPr>
          <p:cNvSpPr>
            <a:spLocks noGrp="1"/>
          </p:cNvSpPr>
          <p:nvPr>
            <p:ph type="ctrTitle"/>
          </p:nvPr>
        </p:nvSpPr>
        <p:spPr>
          <a:xfrm>
            <a:off x="365939" y="342900"/>
            <a:ext cx="17711046" cy="1735551"/>
          </a:xfrm>
        </p:spPr>
        <p:txBody>
          <a:bodyPr/>
          <a:lstStyle/>
          <a:p>
            <a:pPr algn="ctr"/>
            <a:br>
              <a:rPr lang="en-US" sz="8800" b="1" spc="223" dirty="0">
                <a:solidFill>
                  <a:srgbClr val="FEFEFD"/>
                </a:solidFill>
                <a:cs typeface="Arial" panose="020B0604020202020204" pitchFamily="34" charset="0"/>
              </a:rPr>
            </a:br>
            <a:r>
              <a:rPr lang="en-US" sz="6000" b="1" spc="223" dirty="0">
                <a:solidFill>
                  <a:srgbClr val="FEFEFD"/>
                </a:solidFill>
                <a:cs typeface="Arial" panose="020B0604020202020204" pitchFamily="34" charset="0"/>
              </a:rPr>
              <a:t>Presentation of 2020-2021</a:t>
            </a:r>
            <a:br>
              <a:rPr lang="en-US" sz="6000" b="1" spc="223" dirty="0">
                <a:solidFill>
                  <a:srgbClr val="FEFEFD"/>
                </a:solidFill>
                <a:cs typeface="Arial" panose="020B0604020202020204" pitchFamily="34" charset="0"/>
              </a:rPr>
            </a:br>
            <a:r>
              <a:rPr lang="en-US" sz="6000" b="1" spc="223" dirty="0">
                <a:solidFill>
                  <a:srgbClr val="FEFEFD"/>
                </a:solidFill>
                <a:cs typeface="Arial" panose="020B0604020202020204" pitchFamily="34" charset="0"/>
              </a:rPr>
              <a:t>NBCFP Board of Directors (cont’d)</a:t>
            </a:r>
            <a:endParaRPr lang="en-US" sz="6000" dirty="0"/>
          </a:p>
        </p:txBody>
      </p:sp>
      <p:sp>
        <p:nvSpPr>
          <p:cNvPr id="4" name="Subtitle 3">
            <a:extLst>
              <a:ext uri="{FF2B5EF4-FFF2-40B4-BE49-F238E27FC236}">
                <a16:creationId xmlns:a16="http://schemas.microsoft.com/office/drawing/2014/main" id="{417720D9-D682-4C4C-87BF-2CECA3C0644C}"/>
              </a:ext>
            </a:extLst>
          </p:cNvPr>
          <p:cNvSpPr>
            <a:spLocks noGrp="1"/>
          </p:cNvSpPr>
          <p:nvPr>
            <p:ph type="subTitle" idx="1"/>
          </p:nvPr>
        </p:nvSpPr>
        <p:spPr>
          <a:xfrm>
            <a:off x="830039" y="2122589"/>
            <a:ext cx="17092022" cy="6297511"/>
          </a:xfrm>
        </p:spPr>
        <p:txBody>
          <a:bodyPr>
            <a:noAutofit/>
          </a:bodyPr>
          <a:lstStyle/>
          <a:p>
            <a:pPr algn="l"/>
            <a:r>
              <a:rPr lang="en-US" sz="3200" b="1" dirty="0">
                <a:solidFill>
                  <a:schemeClr val="bg1"/>
                </a:solidFill>
              </a:rPr>
              <a:t>CPD : Vacant</a:t>
            </a:r>
          </a:p>
          <a:p>
            <a:pPr algn="l"/>
            <a:r>
              <a:rPr lang="en-US" sz="3200" b="1" dirty="0">
                <a:solidFill>
                  <a:schemeClr val="bg1"/>
                </a:solidFill>
              </a:rPr>
              <a:t>FFYFP : Dr. Roxanne Pelletier</a:t>
            </a:r>
          </a:p>
          <a:p>
            <a:pPr algn="l"/>
            <a:r>
              <a:rPr lang="en-US" sz="3200" b="1" dirty="0">
                <a:solidFill>
                  <a:schemeClr val="bg1"/>
                </a:solidFill>
              </a:rPr>
              <a:t>Health and Wellness : Vacant</a:t>
            </a:r>
          </a:p>
          <a:p>
            <a:pPr algn="l"/>
            <a:r>
              <a:rPr lang="en-US" sz="3200" b="1" dirty="0">
                <a:solidFill>
                  <a:schemeClr val="bg1"/>
                </a:solidFill>
              </a:rPr>
              <a:t>Member Value : Dr. Darren Martin</a:t>
            </a:r>
          </a:p>
          <a:p>
            <a:pPr algn="l"/>
            <a:r>
              <a:rPr lang="en-US" sz="3200" b="1" dirty="0">
                <a:solidFill>
                  <a:schemeClr val="bg1"/>
                </a:solidFill>
              </a:rPr>
              <a:t>Quality Improvement : Vacant</a:t>
            </a:r>
          </a:p>
          <a:p>
            <a:pPr algn="l"/>
            <a:r>
              <a:rPr lang="en-US" sz="3200" b="1" dirty="0">
                <a:solidFill>
                  <a:schemeClr val="bg1"/>
                </a:solidFill>
              </a:rPr>
              <a:t>Université de Sherbrooke : Dr. Lise Babin (faculty); Vacancies (resident &amp; student positions)</a:t>
            </a:r>
          </a:p>
          <a:p>
            <a:pPr algn="l"/>
            <a:r>
              <a:rPr lang="en-US" sz="3200" b="1" dirty="0">
                <a:solidFill>
                  <a:schemeClr val="bg1"/>
                </a:solidFill>
              </a:rPr>
              <a:t>Dalhousie University : Dr. Sasha Sealy (faculty); Vacancies (resident &amp; student positions)</a:t>
            </a:r>
          </a:p>
          <a:p>
            <a:pPr algn="l"/>
            <a:r>
              <a:rPr lang="en-US" sz="3200" b="1" dirty="0">
                <a:solidFill>
                  <a:schemeClr val="bg1"/>
                </a:solidFill>
              </a:rPr>
              <a:t>Memorial : Faculty (TBD); Vacant (Student)</a:t>
            </a:r>
            <a:endParaRPr lang="en-US" sz="3200" dirty="0">
              <a:solidFill>
                <a:schemeClr val="bg1"/>
              </a:solidFill>
            </a:endParaRPr>
          </a:p>
        </p:txBody>
      </p:sp>
      <p:pic>
        <p:nvPicPr>
          <p:cNvPr id="8" name="officeArt object" descr="Picture 3">
            <a:extLst>
              <a:ext uri="{FF2B5EF4-FFF2-40B4-BE49-F238E27FC236}">
                <a16:creationId xmlns:a16="http://schemas.microsoft.com/office/drawing/2014/main" id="{73BFCAA1-EF31-4505-B03A-4C684DAC6299}"/>
              </a:ext>
            </a:extLst>
          </p:cNvPr>
          <p:cNvPicPr/>
          <p:nvPr/>
        </p:nvPicPr>
        <p:blipFill>
          <a:blip r:embed="rId3"/>
          <a:stretch>
            <a:fillRect/>
          </a:stretch>
        </p:blipFill>
        <p:spPr>
          <a:xfrm>
            <a:off x="14262735" y="8718986"/>
            <a:ext cx="4025265" cy="1533525"/>
          </a:xfrm>
          <a:prstGeom prst="rect">
            <a:avLst/>
          </a:prstGeom>
          <a:ln w="12700" cap="flat">
            <a:noFill/>
            <a:miter lim="400000"/>
          </a:ln>
          <a:effectLst/>
        </p:spPr>
      </p:pic>
    </p:spTree>
    <p:extLst>
      <p:ext uri="{BB962C8B-B14F-4D97-AF65-F5344CB8AC3E}">
        <p14:creationId xmlns:p14="http://schemas.microsoft.com/office/powerpoint/2010/main" val="2646355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0" y="9130533"/>
            <a:ext cx="18288000" cy="1156467"/>
          </a:xfrm>
          <a:prstGeom prst="rect">
            <a:avLst/>
          </a:prstGeom>
          <a:solidFill>
            <a:srgbClr val="FEFEFD"/>
          </a:solidFill>
        </p:spPr>
      </p:sp>
      <p:sp>
        <p:nvSpPr>
          <p:cNvPr id="5" name="TextBox 5"/>
          <p:cNvSpPr txBox="1"/>
          <p:nvPr/>
        </p:nvSpPr>
        <p:spPr>
          <a:xfrm>
            <a:off x="1371599" y="2628900"/>
            <a:ext cx="14249401" cy="3180358"/>
          </a:xfrm>
          <a:prstGeom prst="rect">
            <a:avLst/>
          </a:prstGeom>
        </p:spPr>
        <p:txBody>
          <a:bodyPr wrap="square" lIns="0" tIns="0" rIns="0" bIns="0" rtlCol="0" anchor="t">
            <a:spAutoFit/>
          </a:bodyPr>
          <a:lstStyle/>
          <a:p>
            <a:pPr>
              <a:lnSpc>
                <a:spcPts val="6159"/>
              </a:lnSpc>
            </a:pPr>
            <a:r>
              <a:rPr lang="en-US" sz="6000" spc="223" dirty="0">
                <a:solidFill>
                  <a:srgbClr val="FEFEFD"/>
                </a:solidFill>
                <a:latin typeface="+mj-lt"/>
                <a:cs typeface="Arial" panose="020B0604020202020204" pitchFamily="34" charset="0"/>
              </a:rPr>
              <a:t>Motion: </a:t>
            </a:r>
            <a:r>
              <a:rPr lang="en-US" sz="6000" dirty="0">
                <a:solidFill>
                  <a:schemeClr val="bg1"/>
                </a:solidFill>
                <a:latin typeface="+mj-lt"/>
                <a:cs typeface="Arial" panose="020B0604020202020204" pitchFamily="34" charset="0"/>
              </a:rPr>
              <a:t>That the 2020-2021 NBCFP Board of Directors be approved as presented. </a:t>
            </a:r>
            <a:endParaRPr lang="en-CA" sz="6000" dirty="0">
              <a:latin typeface="+mj-lt"/>
            </a:endParaRPr>
          </a:p>
          <a:p>
            <a:pPr>
              <a:lnSpc>
                <a:spcPts val="6159"/>
              </a:lnSpc>
            </a:pPr>
            <a:endParaRPr lang="en-US" sz="5599" spc="223" dirty="0">
              <a:solidFill>
                <a:srgbClr val="FEFEFD"/>
              </a:solidFill>
              <a:latin typeface="+mj-lt"/>
              <a:cs typeface="Arial" panose="020B0604020202020204" pitchFamily="34" charset="0"/>
            </a:endParaRPr>
          </a:p>
        </p:txBody>
      </p:sp>
      <p:pic>
        <p:nvPicPr>
          <p:cNvPr id="6" name="officeArt object" descr="Picture 3">
            <a:extLst>
              <a:ext uri="{FF2B5EF4-FFF2-40B4-BE49-F238E27FC236}">
                <a16:creationId xmlns:a16="http://schemas.microsoft.com/office/drawing/2014/main" id="{A3CA3013-E9B6-4E67-81D4-15F8BE12D79A}"/>
              </a:ext>
            </a:extLst>
          </p:cNvPr>
          <p:cNvPicPr/>
          <p:nvPr/>
        </p:nvPicPr>
        <p:blipFill>
          <a:blip r:embed="rId2"/>
          <a:stretch>
            <a:fillRect/>
          </a:stretch>
        </p:blipFill>
        <p:spPr>
          <a:xfrm>
            <a:off x="14262735" y="8363770"/>
            <a:ext cx="4025265" cy="1533525"/>
          </a:xfrm>
          <a:prstGeom prst="rect">
            <a:avLst/>
          </a:prstGeom>
          <a:ln w="12700" cap="flat">
            <a:noFill/>
            <a:miter lim="400000"/>
          </a:ln>
          <a:effectLst/>
        </p:spPr>
      </p:pic>
    </p:spTree>
    <p:extLst>
      <p:ext uri="{BB962C8B-B14F-4D97-AF65-F5344CB8AC3E}">
        <p14:creationId xmlns:p14="http://schemas.microsoft.com/office/powerpoint/2010/main" val="2518673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879994" y="-723231"/>
            <a:ext cx="20047986" cy="4187935"/>
          </a:xfrm>
          <a:prstGeom prst="rect">
            <a:avLst/>
          </a:prstGeom>
          <a:solidFill>
            <a:srgbClr val="FEFEFD"/>
          </a:solidFill>
        </p:spPr>
      </p:sp>
      <p:sp>
        <p:nvSpPr>
          <p:cNvPr id="4" name="TextBox 4"/>
          <p:cNvSpPr txBox="1"/>
          <p:nvPr/>
        </p:nvSpPr>
        <p:spPr>
          <a:xfrm>
            <a:off x="2573954" y="6355029"/>
            <a:ext cx="13140091" cy="609654"/>
          </a:xfrm>
          <a:prstGeom prst="rect">
            <a:avLst/>
          </a:prstGeom>
        </p:spPr>
        <p:txBody>
          <a:bodyPr lIns="0" tIns="0" rIns="0" bIns="0" rtlCol="0" anchor="t">
            <a:spAutoFit/>
          </a:bodyPr>
          <a:lstStyle/>
          <a:p>
            <a:pPr algn="ctr">
              <a:lnSpc>
                <a:spcPts val="4680"/>
              </a:lnSpc>
            </a:pPr>
            <a:r>
              <a:rPr lang="en-US" sz="5400" b="1" spc="180" dirty="0">
                <a:solidFill>
                  <a:srgbClr val="FEFEFD"/>
                </a:solidFill>
                <a:latin typeface="Arial" panose="020B0604020202020204" pitchFamily="34" charset="0"/>
                <a:cs typeface="Arial" panose="020B0604020202020204" pitchFamily="34" charset="0"/>
              </a:rPr>
              <a:t>Members’ Forum</a:t>
            </a:r>
          </a:p>
        </p:txBody>
      </p:sp>
      <p:pic>
        <p:nvPicPr>
          <p:cNvPr id="5" name="officeArt object" descr="Picture 3">
            <a:extLst>
              <a:ext uri="{FF2B5EF4-FFF2-40B4-BE49-F238E27FC236}">
                <a16:creationId xmlns:a16="http://schemas.microsoft.com/office/drawing/2014/main" id="{7926B24A-3812-4AAE-9EFD-FC2525195C1B}"/>
              </a:ext>
            </a:extLst>
          </p:cNvPr>
          <p:cNvPicPr/>
          <p:nvPr/>
        </p:nvPicPr>
        <p:blipFill>
          <a:blip r:embed="rId3"/>
          <a:stretch>
            <a:fillRect/>
          </a:stretch>
        </p:blipFill>
        <p:spPr>
          <a:xfrm>
            <a:off x="5486400" y="266700"/>
            <a:ext cx="7848600" cy="2632461"/>
          </a:xfrm>
          <a:prstGeom prst="rect">
            <a:avLst/>
          </a:prstGeom>
          <a:ln w="12700" cap="flat">
            <a:noFill/>
            <a:miter lim="400000"/>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 y="4152900"/>
            <a:ext cx="18288001" cy="6129019"/>
            <a:chOff x="609597" y="-57150"/>
            <a:chExt cx="24384001" cy="8172024"/>
          </a:xfrm>
        </p:grpSpPr>
        <p:sp>
          <p:nvSpPr>
            <p:cNvPr id="3" name="AutoShape 3"/>
            <p:cNvSpPr/>
            <p:nvPr/>
          </p:nvSpPr>
          <p:spPr>
            <a:xfrm>
              <a:off x="609597" y="6176548"/>
              <a:ext cx="24384001" cy="1938326"/>
            </a:xfrm>
            <a:prstGeom prst="rect">
              <a:avLst/>
            </a:prstGeom>
            <a:solidFill>
              <a:srgbClr val="264E8F"/>
            </a:solidFill>
          </p:spPr>
          <p:txBody>
            <a:bodyPr/>
            <a:lstStyle/>
            <a:p>
              <a:r>
                <a:rPr lang="en-US" dirty="0">
                  <a:latin typeface="+mj-lt"/>
                </a:rPr>
                <a:t>c</a:t>
              </a:r>
              <a:endParaRPr lang="en-CA" dirty="0">
                <a:latin typeface="+mj-lt"/>
              </a:endParaRPr>
            </a:p>
          </p:txBody>
        </p:sp>
        <p:sp>
          <p:nvSpPr>
            <p:cNvPr id="4" name="TextBox 4"/>
            <p:cNvSpPr txBox="1"/>
            <p:nvPr/>
          </p:nvSpPr>
          <p:spPr>
            <a:xfrm>
              <a:off x="2225762" y="900889"/>
              <a:ext cx="21151665" cy="3099481"/>
            </a:xfrm>
            <a:prstGeom prst="rect">
              <a:avLst/>
            </a:prstGeom>
          </p:spPr>
          <p:txBody>
            <a:bodyPr lIns="0" tIns="0" rIns="0" bIns="0" rtlCol="0" anchor="t">
              <a:spAutoFit/>
            </a:bodyPr>
            <a:lstStyle/>
            <a:p>
              <a:pPr algn="ctr">
                <a:lnSpc>
                  <a:spcPts val="9500"/>
                </a:lnSpc>
              </a:pPr>
              <a:r>
                <a:rPr lang="en-US" sz="6600" dirty="0">
                  <a:solidFill>
                    <a:srgbClr val="264E8F"/>
                  </a:solidFill>
                  <a:latin typeface="+mj-lt"/>
                </a:rPr>
                <a:t>2020 Awards</a:t>
              </a:r>
            </a:p>
            <a:p>
              <a:pPr algn="ctr">
                <a:lnSpc>
                  <a:spcPts val="9500"/>
                </a:lnSpc>
              </a:pPr>
              <a:endParaRPr lang="en-US" sz="6600" dirty="0">
                <a:solidFill>
                  <a:srgbClr val="264E8F"/>
                </a:solidFill>
                <a:latin typeface="+mj-lt"/>
              </a:endParaRPr>
            </a:p>
          </p:txBody>
        </p:sp>
        <p:sp>
          <p:nvSpPr>
            <p:cNvPr id="5" name="TextBox 5"/>
            <p:cNvSpPr txBox="1"/>
            <p:nvPr/>
          </p:nvSpPr>
          <p:spPr>
            <a:xfrm>
              <a:off x="4693917" y="-57150"/>
              <a:ext cx="16719446" cy="647185"/>
            </a:xfrm>
            <a:prstGeom prst="rect">
              <a:avLst/>
            </a:prstGeom>
          </p:spPr>
          <p:txBody>
            <a:bodyPr lIns="0" tIns="0" rIns="0" bIns="0" rtlCol="0" anchor="t">
              <a:spAutoFit/>
            </a:bodyPr>
            <a:lstStyle/>
            <a:p>
              <a:pPr algn="ctr">
                <a:lnSpc>
                  <a:spcPts val="4479"/>
                </a:lnSpc>
              </a:pPr>
              <a:endParaRPr dirty="0">
                <a:latin typeface="+mj-lt"/>
              </a:endParaRPr>
            </a:p>
          </p:txBody>
        </p:sp>
        <p:sp>
          <p:nvSpPr>
            <p:cNvPr id="6" name="TextBox 6"/>
            <p:cNvSpPr txBox="1"/>
            <p:nvPr/>
          </p:nvSpPr>
          <p:spPr>
            <a:xfrm>
              <a:off x="3862329" y="6960780"/>
              <a:ext cx="17878534" cy="537669"/>
            </a:xfrm>
            <a:prstGeom prst="rect">
              <a:avLst/>
            </a:prstGeom>
          </p:spPr>
          <p:txBody>
            <a:bodyPr lIns="0" tIns="0" rIns="0" bIns="0" rtlCol="0" anchor="t">
              <a:spAutoFit/>
            </a:bodyPr>
            <a:lstStyle/>
            <a:p>
              <a:pPr algn="ctr">
                <a:lnSpc>
                  <a:spcPts val="3120"/>
                </a:lnSpc>
              </a:pPr>
              <a:r>
                <a:rPr lang="en-US" sz="3600" spc="120" dirty="0">
                  <a:solidFill>
                    <a:srgbClr val="F9FFFF"/>
                  </a:solidFill>
                  <a:latin typeface="+mj-lt"/>
                </a:rPr>
                <a:t>Congratulations to all Award Recipients</a:t>
              </a:r>
            </a:p>
          </p:txBody>
        </p:sp>
      </p:grpSp>
      <p:pic>
        <p:nvPicPr>
          <p:cNvPr id="9" name="officeArt object" descr="Picture 3">
            <a:extLst>
              <a:ext uri="{FF2B5EF4-FFF2-40B4-BE49-F238E27FC236}">
                <a16:creationId xmlns:a16="http://schemas.microsoft.com/office/drawing/2014/main" id="{B4A89F35-2A43-41C0-A1C2-51A934A45C11}"/>
              </a:ext>
            </a:extLst>
          </p:cNvPr>
          <p:cNvPicPr/>
          <p:nvPr/>
        </p:nvPicPr>
        <p:blipFill>
          <a:blip r:embed="rId2"/>
          <a:stretch>
            <a:fillRect/>
          </a:stretch>
        </p:blipFill>
        <p:spPr>
          <a:xfrm>
            <a:off x="5791200" y="658413"/>
            <a:ext cx="7680960" cy="3200400"/>
          </a:xfrm>
          <a:prstGeom prst="rect">
            <a:avLst/>
          </a:prstGeom>
          <a:ln w="12700" cap="flat">
            <a:noFill/>
            <a:miter lim="400000"/>
          </a:ln>
          <a:effectLst/>
        </p:spPr>
      </p:pic>
    </p:spTree>
    <p:extLst>
      <p:ext uri="{BB962C8B-B14F-4D97-AF65-F5344CB8AC3E}">
        <p14:creationId xmlns:p14="http://schemas.microsoft.com/office/powerpoint/2010/main" val="69246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3942924"/>
            <a:ext cx="18288001" cy="6344076"/>
            <a:chOff x="609597" y="-343893"/>
            <a:chExt cx="24384001" cy="8458767"/>
          </a:xfrm>
        </p:grpSpPr>
        <p:sp>
          <p:nvSpPr>
            <p:cNvPr id="3" name="AutoShape 3"/>
            <p:cNvSpPr/>
            <p:nvPr/>
          </p:nvSpPr>
          <p:spPr>
            <a:xfrm>
              <a:off x="609597" y="6176548"/>
              <a:ext cx="24384001" cy="1938326"/>
            </a:xfrm>
            <a:prstGeom prst="rect">
              <a:avLst/>
            </a:prstGeom>
            <a:solidFill>
              <a:srgbClr val="264E8F"/>
            </a:solidFill>
          </p:spPr>
        </p:sp>
        <p:sp>
          <p:nvSpPr>
            <p:cNvPr id="4" name="TextBox 4"/>
            <p:cNvSpPr txBox="1"/>
            <p:nvPr/>
          </p:nvSpPr>
          <p:spPr>
            <a:xfrm>
              <a:off x="2225762" y="-343893"/>
              <a:ext cx="21151665" cy="1475105"/>
            </a:xfrm>
            <a:prstGeom prst="rect">
              <a:avLst/>
            </a:prstGeom>
          </p:spPr>
          <p:txBody>
            <a:bodyPr lIns="0" tIns="0" rIns="0" bIns="0" rtlCol="0" anchor="t">
              <a:spAutoFit/>
            </a:bodyPr>
            <a:lstStyle/>
            <a:p>
              <a:pPr algn="ctr">
                <a:lnSpc>
                  <a:spcPts val="9500"/>
                </a:lnSpc>
              </a:pPr>
              <a:endParaRPr lang="en-US" sz="6600" dirty="0">
                <a:solidFill>
                  <a:srgbClr val="264E8F"/>
                </a:solidFill>
                <a:latin typeface="+mj-lt"/>
              </a:endParaRPr>
            </a:p>
          </p:txBody>
        </p:sp>
        <p:sp>
          <p:nvSpPr>
            <p:cNvPr id="5" name="TextBox 5"/>
            <p:cNvSpPr txBox="1"/>
            <p:nvPr/>
          </p:nvSpPr>
          <p:spPr>
            <a:xfrm>
              <a:off x="4693917" y="-57150"/>
              <a:ext cx="16719446" cy="647185"/>
            </a:xfrm>
            <a:prstGeom prst="rect">
              <a:avLst/>
            </a:prstGeom>
          </p:spPr>
          <p:txBody>
            <a:bodyPr lIns="0" tIns="0" rIns="0" bIns="0" rtlCol="0" anchor="t">
              <a:spAutoFit/>
            </a:bodyPr>
            <a:lstStyle/>
            <a:p>
              <a:pPr algn="ctr">
                <a:lnSpc>
                  <a:spcPts val="4479"/>
                </a:lnSpc>
              </a:pPr>
              <a:endParaRPr dirty="0">
                <a:latin typeface="+mj-lt"/>
              </a:endParaRPr>
            </a:p>
          </p:txBody>
        </p:sp>
        <p:sp>
          <p:nvSpPr>
            <p:cNvPr id="6" name="TextBox 6"/>
            <p:cNvSpPr txBox="1"/>
            <p:nvPr/>
          </p:nvSpPr>
          <p:spPr>
            <a:xfrm>
              <a:off x="3862329" y="6960779"/>
              <a:ext cx="17878534" cy="537669"/>
            </a:xfrm>
            <a:prstGeom prst="rect">
              <a:avLst/>
            </a:prstGeom>
          </p:spPr>
          <p:txBody>
            <a:bodyPr lIns="0" tIns="0" rIns="0" bIns="0" rtlCol="0" anchor="t">
              <a:spAutoFit/>
            </a:bodyPr>
            <a:lstStyle/>
            <a:p>
              <a:pPr algn="ctr">
                <a:lnSpc>
                  <a:spcPts val="3120"/>
                </a:lnSpc>
              </a:pPr>
              <a:r>
                <a:rPr lang="en-US" sz="3600" spc="120" dirty="0">
                  <a:solidFill>
                    <a:srgbClr val="F9FFFF"/>
                  </a:solidFill>
                  <a:latin typeface="+mj-lt"/>
                  <a:cs typeface="Calibri" panose="020F0502020204030204" pitchFamily="34" charset="0"/>
                </a:rPr>
                <a:t>Land Acknowledgement</a:t>
              </a:r>
            </a:p>
          </p:txBody>
        </p:sp>
      </p:grpSp>
      <p:sp>
        <p:nvSpPr>
          <p:cNvPr id="8" name="TextBox 7">
            <a:extLst>
              <a:ext uri="{FF2B5EF4-FFF2-40B4-BE49-F238E27FC236}">
                <a16:creationId xmlns:a16="http://schemas.microsoft.com/office/drawing/2014/main" id="{0AD2320E-E298-45AB-BC74-73154D046975}"/>
              </a:ext>
            </a:extLst>
          </p:cNvPr>
          <p:cNvSpPr txBox="1"/>
          <p:nvPr/>
        </p:nvSpPr>
        <p:spPr>
          <a:xfrm>
            <a:off x="874831" y="2632364"/>
            <a:ext cx="16916400" cy="6001643"/>
          </a:xfrm>
          <a:prstGeom prst="rect">
            <a:avLst/>
          </a:prstGeom>
          <a:noFill/>
        </p:spPr>
        <p:txBody>
          <a:bodyPr wrap="square" rtlCol="0">
            <a:spAutoFit/>
          </a:bodyPr>
          <a:lstStyle/>
          <a:p>
            <a:r>
              <a:rPr lang="en-CA" sz="3200" dirty="0"/>
              <a:t>We respectfully acknowledge that the land on which this meeting is hosted is the traditional, ancestral, and unceded territory of the </a:t>
            </a:r>
            <a:r>
              <a:rPr lang="en-CA" sz="3200" dirty="0" err="1"/>
              <a:t>Wəlastəkewiyik</a:t>
            </a:r>
            <a:r>
              <a:rPr lang="en-CA" sz="3200" dirty="0"/>
              <a:t> (Maliseet) and Mi’kmaq peoples. This territory is covered by the “Treaties of Peace and Friendship” which were first signed by the </a:t>
            </a:r>
            <a:r>
              <a:rPr lang="en-CA" sz="3200" dirty="0" err="1"/>
              <a:t>Wəlastəkewiyik</a:t>
            </a:r>
            <a:r>
              <a:rPr lang="en-CA" sz="3200" dirty="0"/>
              <a:t> (Maliseet), Mi’kmaq and Passamaquoddy Peoples with the British Crown in 1726. The treaties did not deal with the surrender of lands and resources, but rather recognized </a:t>
            </a:r>
            <a:r>
              <a:rPr lang="en-CA" sz="3200" dirty="0" err="1"/>
              <a:t>Wəlastəkewiyik</a:t>
            </a:r>
            <a:r>
              <a:rPr lang="en-CA" sz="3200" dirty="0"/>
              <a:t> (Maliseet) and Mi’kmaq title and established rules for an ongoing relationship between the nations. As guests on this land, we recognize that the many historic injustices experienced by the Indigenous peoples of what we now call Canada continue to impact health and well-being. The NBCFP respects that Indigenous people in Canada have rich cultural and traditional practices that have been known to positively improve health outcomes. We commit ourselves to gaining knowledge, forging a new, culturally safe relationship and contributing to reconciliation.</a:t>
            </a:r>
            <a:endParaRPr lang="en-US" sz="3200" dirty="0"/>
          </a:p>
        </p:txBody>
      </p:sp>
      <p:pic>
        <p:nvPicPr>
          <p:cNvPr id="9" name="officeArt object" descr="Picture 3">
            <a:extLst>
              <a:ext uri="{FF2B5EF4-FFF2-40B4-BE49-F238E27FC236}">
                <a16:creationId xmlns:a16="http://schemas.microsoft.com/office/drawing/2014/main" id="{40609C73-9E05-446D-866C-A45E149051D5}"/>
              </a:ext>
            </a:extLst>
          </p:cNvPr>
          <p:cNvPicPr/>
          <p:nvPr/>
        </p:nvPicPr>
        <p:blipFill>
          <a:blip r:embed="rId3"/>
          <a:stretch>
            <a:fillRect/>
          </a:stretch>
        </p:blipFill>
        <p:spPr>
          <a:xfrm>
            <a:off x="5105400" y="168948"/>
            <a:ext cx="7467600" cy="2459952"/>
          </a:xfrm>
          <a:prstGeom prst="rect">
            <a:avLst/>
          </a:prstGeom>
          <a:ln w="12700" cap="flat">
            <a:noFill/>
            <a:miter lim="400000"/>
          </a:ln>
          <a:effectLst/>
        </p:spPr>
      </p:pic>
    </p:spTree>
    <p:extLst>
      <p:ext uri="{BB962C8B-B14F-4D97-AF65-F5344CB8AC3E}">
        <p14:creationId xmlns:p14="http://schemas.microsoft.com/office/powerpoint/2010/main" val="1783588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0" y="9130533"/>
            <a:ext cx="18288000" cy="1156467"/>
          </a:xfrm>
          <a:prstGeom prst="rect">
            <a:avLst/>
          </a:prstGeom>
          <a:solidFill>
            <a:srgbClr val="FEFEFD"/>
          </a:solidFill>
        </p:spPr>
      </p:sp>
      <p:sp>
        <p:nvSpPr>
          <p:cNvPr id="3" name="TextBox 3"/>
          <p:cNvSpPr txBox="1"/>
          <p:nvPr/>
        </p:nvSpPr>
        <p:spPr>
          <a:xfrm>
            <a:off x="3450248" y="811331"/>
            <a:ext cx="11387491" cy="602729"/>
          </a:xfrm>
          <a:prstGeom prst="rect">
            <a:avLst/>
          </a:prstGeom>
        </p:spPr>
        <p:txBody>
          <a:bodyPr lIns="0" tIns="0" rIns="0" bIns="0" rtlCol="0" anchor="t">
            <a:spAutoFit/>
          </a:bodyPr>
          <a:lstStyle/>
          <a:p>
            <a:pPr marL="0" marR="0" lvl="0" indent="0" algn="ctr" defTabSz="914400" rtl="0" eaLnBrk="1" fontAlgn="auto" latinLnBrk="0" hangingPunct="1">
              <a:lnSpc>
                <a:spcPts val="4680"/>
              </a:lnSpc>
              <a:spcBef>
                <a:spcPts val="0"/>
              </a:spcBef>
              <a:spcAft>
                <a:spcPts val="0"/>
              </a:spcAft>
              <a:buClrTx/>
              <a:buSzTx/>
              <a:buFontTx/>
              <a:buNone/>
              <a:tabLst/>
              <a:defRPr/>
            </a:pPr>
            <a:r>
              <a:rPr kumimoji="0" lang="en-US" sz="4400" b="0" i="0" u="none" strike="noStrike" kern="1200" cap="none" spc="179" normalizeH="0" baseline="0" noProof="0" dirty="0">
                <a:ln>
                  <a:noFill/>
                </a:ln>
                <a:solidFill>
                  <a:srgbClr val="F9FFFF"/>
                </a:solidFill>
                <a:effectLst/>
                <a:uLnTx/>
                <a:uFillTx/>
                <a:latin typeface="+mj-lt"/>
                <a:ea typeface="+mn-ea"/>
                <a:cs typeface="+mn-cs"/>
              </a:rPr>
              <a:t>Family Physician of the Year</a:t>
            </a:r>
          </a:p>
        </p:txBody>
      </p:sp>
      <p:sp>
        <p:nvSpPr>
          <p:cNvPr id="4" name="TextBox 4"/>
          <p:cNvSpPr txBox="1"/>
          <p:nvPr/>
        </p:nvSpPr>
        <p:spPr>
          <a:xfrm>
            <a:off x="3831249" y="7585807"/>
            <a:ext cx="10625491" cy="397545"/>
          </a:xfrm>
          <a:prstGeom prst="rect">
            <a:avLst/>
          </a:prstGeom>
        </p:spPr>
        <p:txBody>
          <a:bodyPr lIns="0" tIns="0" rIns="0" bIns="0" rtlCol="0" anchor="t">
            <a:spAutoFit/>
          </a:bodyPr>
          <a:lstStyle/>
          <a:p>
            <a:pPr marL="0" marR="0" lvl="0" indent="0" algn="ctr" defTabSz="914400" rtl="0" eaLnBrk="1" fontAlgn="auto" latinLnBrk="0" hangingPunct="1">
              <a:lnSpc>
                <a:spcPts val="3080"/>
              </a:lnSpc>
              <a:spcBef>
                <a:spcPts val="0"/>
              </a:spcBef>
              <a:spcAft>
                <a:spcPts val="0"/>
              </a:spcAft>
              <a:buClrTx/>
              <a:buSzTx/>
              <a:buFontTx/>
              <a:buNone/>
              <a:tabLst/>
              <a:defRPr/>
            </a:pPr>
            <a:r>
              <a:rPr kumimoji="0" lang="en-US" sz="2800" b="0" i="0" u="none" strike="noStrike" kern="1200" cap="none" spc="420" normalizeH="0" baseline="0" noProof="0" dirty="0">
                <a:ln>
                  <a:noFill/>
                </a:ln>
                <a:solidFill>
                  <a:srgbClr val="F9FFFF"/>
                </a:solidFill>
                <a:effectLst/>
                <a:uLnTx/>
                <a:uFillTx/>
                <a:latin typeface="+mj-lt"/>
                <a:ea typeface="+mn-ea"/>
                <a:cs typeface="+mn-cs"/>
              </a:rPr>
              <a:t>Fredericton, New Brunswick</a:t>
            </a:r>
          </a:p>
        </p:txBody>
      </p:sp>
      <p:sp>
        <p:nvSpPr>
          <p:cNvPr id="5" name="TextBox 5"/>
          <p:cNvSpPr txBox="1"/>
          <p:nvPr/>
        </p:nvSpPr>
        <p:spPr>
          <a:xfrm>
            <a:off x="2438398" y="6584330"/>
            <a:ext cx="13063891" cy="800378"/>
          </a:xfrm>
          <a:prstGeom prst="rect">
            <a:avLst/>
          </a:prstGeom>
        </p:spPr>
        <p:txBody>
          <a:bodyPr lIns="0" tIns="0" rIns="0" bIns="0" rtlCol="0" anchor="t">
            <a:spAutoFit/>
          </a:bodyPr>
          <a:lstStyle/>
          <a:p>
            <a:pPr marL="0" marR="0" lvl="0" indent="0" algn="ctr" defTabSz="914400" rtl="0" eaLnBrk="1" fontAlgn="auto" latinLnBrk="0" hangingPunct="1">
              <a:lnSpc>
                <a:spcPts val="6159"/>
              </a:lnSpc>
              <a:spcBef>
                <a:spcPts val="0"/>
              </a:spcBef>
              <a:spcAft>
                <a:spcPts val="0"/>
              </a:spcAft>
              <a:buClrTx/>
              <a:buSzTx/>
              <a:buFontTx/>
              <a:buNone/>
              <a:tabLst/>
              <a:defRPr/>
            </a:pPr>
            <a:r>
              <a:rPr kumimoji="0" lang="en-US" sz="5599" b="0" i="0" u="none" strike="noStrike" kern="1200" cap="none" spc="223" normalizeH="0" baseline="0" noProof="0" dirty="0">
                <a:ln>
                  <a:noFill/>
                </a:ln>
                <a:solidFill>
                  <a:srgbClr val="FEFEFD"/>
                </a:solidFill>
                <a:effectLst/>
                <a:uLnTx/>
                <a:uFillTx/>
                <a:latin typeface="+mj-lt"/>
                <a:ea typeface="+mn-ea"/>
                <a:cs typeface="+mn-cs"/>
              </a:rPr>
              <a:t>Dr. Jennifer Russell</a:t>
            </a:r>
          </a:p>
        </p:txBody>
      </p:sp>
      <p:sp>
        <p:nvSpPr>
          <p:cNvPr id="6" name="TextBox 5">
            <a:extLst>
              <a:ext uri="{FF2B5EF4-FFF2-40B4-BE49-F238E27FC236}">
                <a16:creationId xmlns:a16="http://schemas.microsoft.com/office/drawing/2014/main" id="{62D9F0B2-06A0-4E6F-AD01-827ADAB7F51B}"/>
              </a:ext>
            </a:extLst>
          </p:cNvPr>
          <p:cNvSpPr txBox="1"/>
          <p:nvPr/>
        </p:nvSpPr>
        <p:spPr>
          <a:xfrm>
            <a:off x="2612047" y="1899679"/>
            <a:ext cx="13063891"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21" normalizeH="0" baseline="0" noProof="0" dirty="0">
                <a:ln>
                  <a:noFill/>
                </a:ln>
                <a:solidFill>
                  <a:srgbClr val="FEFEFD"/>
                </a:solidFill>
                <a:effectLst/>
                <a:uLnTx/>
                <a:uFillTx/>
                <a:latin typeface="+mj-lt"/>
                <a:ea typeface="+mn-ea"/>
                <a:cs typeface="+mn-cs"/>
              </a:rPr>
              <a:t>This award is granted annually to recognize an outstanding New Brunswick family physician who embodies the four (4) principles of family medicine: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21" normalizeH="0" baseline="0" noProof="0" dirty="0">
              <a:ln>
                <a:noFill/>
              </a:ln>
              <a:solidFill>
                <a:srgbClr val="FEFEFD"/>
              </a:solidFill>
              <a:effectLst/>
              <a:uLnTx/>
              <a:uFillTx/>
              <a:latin typeface="+mj-lt"/>
              <a:ea typeface="+mn-ea"/>
              <a:cs typeface="+mn-cs"/>
            </a:endParaRPr>
          </a:p>
          <a:p>
            <a:pPr marL="1828800" marR="0" lvl="3" indent="-457200"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21" normalizeH="0" baseline="0" noProof="0" dirty="0">
                <a:ln>
                  <a:noFill/>
                </a:ln>
                <a:solidFill>
                  <a:srgbClr val="FEFEFD"/>
                </a:solidFill>
                <a:effectLst/>
                <a:uLnTx/>
                <a:uFillTx/>
                <a:latin typeface="+mj-lt"/>
                <a:ea typeface="+mn-ea"/>
                <a:cs typeface="+mn-cs"/>
              </a:rPr>
              <a:t>Be a skilled Clinician</a:t>
            </a:r>
          </a:p>
          <a:p>
            <a:pPr marL="1828800" marR="0" lvl="3" indent="-457200" defTabSz="914400" rtl="0" eaLnBrk="1" fontAlgn="auto" latinLnBrk="0" hangingPunct="1">
              <a:lnSpc>
                <a:spcPct val="100000"/>
              </a:lnSpc>
              <a:spcBef>
                <a:spcPts val="0"/>
              </a:spcBef>
              <a:spcAft>
                <a:spcPts val="0"/>
              </a:spcAft>
              <a:buClrTx/>
              <a:buSzTx/>
              <a:buFont typeface="+mj-lt"/>
              <a:buAutoNum type="arabicPeriod"/>
              <a:tabLst/>
              <a:defRPr/>
            </a:pPr>
            <a:r>
              <a:rPr lang="en-US" sz="3200" spc="21" dirty="0">
                <a:solidFill>
                  <a:srgbClr val="FEFEFD"/>
                </a:solidFill>
                <a:latin typeface="+mj-lt"/>
              </a:rPr>
              <a:t>Be c</a:t>
            </a:r>
            <a:r>
              <a:rPr kumimoji="0" lang="en-US" sz="3200" b="0" i="0" u="none" strike="noStrike" kern="1200" cap="none" spc="21" normalizeH="0" baseline="0" noProof="0" dirty="0" err="1">
                <a:ln>
                  <a:noFill/>
                </a:ln>
                <a:solidFill>
                  <a:srgbClr val="FEFEFD"/>
                </a:solidFill>
                <a:effectLst/>
                <a:uLnTx/>
                <a:uFillTx/>
                <a:latin typeface="+mj-lt"/>
                <a:ea typeface="+mn-ea"/>
                <a:cs typeface="+mn-cs"/>
              </a:rPr>
              <a:t>ommunity</a:t>
            </a:r>
            <a:r>
              <a:rPr lang="en-US" sz="3200" spc="21" dirty="0">
                <a:solidFill>
                  <a:srgbClr val="FEFEFD"/>
                </a:solidFill>
                <a:latin typeface="+mj-lt"/>
              </a:rPr>
              <a:t> </a:t>
            </a:r>
            <a:r>
              <a:rPr kumimoji="0" lang="en-US" sz="3200" b="0" i="0" u="none" strike="noStrike" kern="1200" cap="none" spc="21" normalizeH="0" baseline="0" noProof="0" dirty="0">
                <a:ln>
                  <a:noFill/>
                </a:ln>
                <a:solidFill>
                  <a:srgbClr val="FEFEFD"/>
                </a:solidFill>
                <a:effectLst/>
                <a:uLnTx/>
                <a:uFillTx/>
                <a:latin typeface="+mj-lt"/>
                <a:ea typeface="+mn-ea"/>
                <a:cs typeface="+mn-cs"/>
              </a:rPr>
              <a:t>based</a:t>
            </a:r>
          </a:p>
          <a:p>
            <a:pPr marL="1828800" marR="0" lvl="3" indent="-457200" defTabSz="914400" rtl="0" eaLnBrk="1" fontAlgn="auto" latinLnBrk="0" hangingPunct="1">
              <a:lnSpc>
                <a:spcPct val="100000"/>
              </a:lnSpc>
              <a:spcBef>
                <a:spcPts val="0"/>
              </a:spcBef>
              <a:spcAft>
                <a:spcPts val="0"/>
              </a:spcAft>
              <a:buClrTx/>
              <a:buSzTx/>
              <a:buFont typeface="+mj-lt"/>
              <a:buAutoNum type="arabicPeriod"/>
              <a:tabLst/>
              <a:defRPr/>
            </a:pPr>
            <a:r>
              <a:rPr lang="en-US" sz="3200" spc="21" dirty="0">
                <a:solidFill>
                  <a:srgbClr val="FEFEFD"/>
                </a:solidFill>
                <a:latin typeface="+mj-lt"/>
              </a:rPr>
              <a:t>Act as a resource to a practice population</a:t>
            </a:r>
            <a:endParaRPr kumimoji="0" lang="en-US" sz="3200" b="0" i="0" u="none" strike="noStrike" kern="1200" cap="none" spc="21" normalizeH="0" baseline="0" noProof="0" dirty="0">
              <a:ln>
                <a:noFill/>
              </a:ln>
              <a:solidFill>
                <a:srgbClr val="FEFEFD"/>
              </a:solidFill>
              <a:effectLst/>
              <a:uLnTx/>
              <a:uFillTx/>
              <a:latin typeface="+mj-lt"/>
              <a:ea typeface="+mn-ea"/>
              <a:cs typeface="+mn-cs"/>
            </a:endParaRPr>
          </a:p>
          <a:p>
            <a:pPr marL="1828800" marR="0" lvl="3" indent="-457200"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21" normalizeH="0" baseline="0" noProof="0" dirty="0">
                <a:ln>
                  <a:noFill/>
                </a:ln>
                <a:solidFill>
                  <a:srgbClr val="FEFEFD"/>
                </a:solidFill>
                <a:effectLst/>
                <a:uLnTx/>
                <a:uFillTx/>
                <a:latin typeface="+mj-lt"/>
                <a:ea typeface="+mn-ea"/>
                <a:cs typeface="+mn-cs"/>
              </a:rPr>
              <a:t>Recognize the central importance of the doctor-patient relationship</a:t>
            </a:r>
            <a:endParaRPr kumimoji="0" lang="en-CA" sz="3200" b="0" i="0" u="none" strike="noStrike" kern="1200" cap="none" spc="21" normalizeH="0" baseline="0" noProof="0" dirty="0">
              <a:ln>
                <a:noFill/>
              </a:ln>
              <a:solidFill>
                <a:srgbClr val="FEFEFD"/>
              </a:solidFill>
              <a:effectLst/>
              <a:uLnTx/>
              <a:uFillTx/>
              <a:latin typeface="+mj-lt"/>
              <a:ea typeface="+mn-ea"/>
              <a:cs typeface="+mn-cs"/>
            </a:endParaRPr>
          </a:p>
        </p:txBody>
      </p:sp>
    </p:spTree>
    <p:extLst>
      <p:ext uri="{BB962C8B-B14F-4D97-AF65-F5344CB8AC3E}">
        <p14:creationId xmlns:p14="http://schemas.microsoft.com/office/powerpoint/2010/main" val="2930198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13323701" y="-2"/>
            <a:ext cx="5029200" cy="10287001"/>
          </a:xfrm>
          <a:prstGeom prst="rect">
            <a:avLst/>
          </a:prstGeom>
          <a:solidFill>
            <a:schemeClr val="bg1"/>
          </a:solidFill>
        </p:spPr>
      </p:sp>
      <p:grpSp>
        <p:nvGrpSpPr>
          <p:cNvPr id="4" name="Group 4"/>
          <p:cNvGrpSpPr/>
          <p:nvPr/>
        </p:nvGrpSpPr>
        <p:grpSpPr>
          <a:xfrm>
            <a:off x="749206" y="702820"/>
            <a:ext cx="11185995" cy="7441537"/>
            <a:chOff x="-36945" y="-72181"/>
            <a:chExt cx="14655259" cy="3471105"/>
          </a:xfrm>
        </p:grpSpPr>
        <p:sp>
          <p:nvSpPr>
            <p:cNvPr id="5" name="TextBox 5"/>
            <p:cNvSpPr txBox="1"/>
            <p:nvPr/>
          </p:nvSpPr>
          <p:spPr>
            <a:xfrm>
              <a:off x="-36945" y="-72181"/>
              <a:ext cx="14655259" cy="406760"/>
            </a:xfrm>
            <a:prstGeom prst="rect">
              <a:avLst/>
            </a:prstGeom>
          </p:spPr>
          <p:txBody>
            <a:bodyPr lIns="0" tIns="0" rIns="0" bIns="0" rtlCol="0" anchor="t">
              <a:spAutoFit/>
            </a:bodyPr>
            <a:lstStyle/>
            <a:p>
              <a:pPr marL="0" marR="0" lvl="0" indent="0" algn="l" defTabSz="914400" rtl="0" eaLnBrk="1" fontAlgn="auto" latinLnBrk="0" hangingPunct="1">
                <a:lnSpc>
                  <a:spcPts val="6820"/>
                </a:lnSpc>
                <a:spcBef>
                  <a:spcPts val="0"/>
                </a:spcBef>
                <a:spcAft>
                  <a:spcPts val="0"/>
                </a:spcAft>
                <a:buClrTx/>
                <a:buSzTx/>
                <a:buFontTx/>
                <a:buNone/>
                <a:tabLst/>
                <a:defRPr/>
              </a:pPr>
              <a:r>
                <a:rPr kumimoji="0" lang="en-US" sz="6200" b="0" i="0" u="none" strike="noStrike" kern="1200" cap="none" spc="124" normalizeH="0" baseline="0" noProof="0" dirty="0">
                  <a:ln>
                    <a:noFill/>
                  </a:ln>
                  <a:solidFill>
                    <a:srgbClr val="FFFFFF"/>
                  </a:solidFill>
                  <a:effectLst/>
                  <a:uLnTx/>
                  <a:uFillTx/>
                  <a:latin typeface="+mj-lt"/>
                  <a:ea typeface="+mn-ea"/>
                  <a:cs typeface="+mn-cs"/>
                </a:rPr>
                <a:t>Dr. Jennifer Russell</a:t>
              </a:r>
            </a:p>
          </p:txBody>
        </p:sp>
        <p:sp>
          <p:nvSpPr>
            <p:cNvPr id="6" name="TextBox 6"/>
            <p:cNvSpPr txBox="1"/>
            <p:nvPr/>
          </p:nvSpPr>
          <p:spPr>
            <a:xfrm>
              <a:off x="0" y="3217796"/>
              <a:ext cx="14431338" cy="181128"/>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endParaRPr kumimoji="0" lang="en-US" sz="2100" b="0" i="0" u="none" strike="noStrike" kern="1200" cap="none" spc="21" normalizeH="0" baseline="0" noProof="0" dirty="0">
                <a:ln>
                  <a:noFill/>
                </a:ln>
                <a:solidFill>
                  <a:srgbClr val="FFFFFF"/>
                </a:solidFill>
                <a:effectLst/>
                <a:uLnTx/>
                <a:uFillTx/>
                <a:latin typeface="+mj-lt"/>
                <a:ea typeface="+mn-ea"/>
                <a:cs typeface="+mn-cs"/>
              </a:endParaRPr>
            </a:p>
          </p:txBody>
        </p:sp>
        <p:sp>
          <p:nvSpPr>
            <p:cNvPr id="7" name="TextBox 7"/>
            <p:cNvSpPr txBox="1"/>
            <p:nvPr/>
          </p:nvSpPr>
          <p:spPr>
            <a:xfrm>
              <a:off x="-23490" y="456229"/>
              <a:ext cx="14319722" cy="259878"/>
            </a:xfrm>
            <a:prstGeom prst="rect">
              <a:avLst/>
            </a:prstGeom>
          </p:spPr>
          <p:txBody>
            <a:bodyPr lIns="0" tIns="0" rIns="0" bIns="0" rtlCol="0" anchor="t">
              <a:spAutoFit/>
            </a:bodyPr>
            <a:lstStyle/>
            <a:p>
              <a:pPr marL="0" marR="0" lvl="0" indent="0" algn="l" defTabSz="914400" rtl="0" eaLnBrk="1" fontAlgn="auto" latinLnBrk="0" hangingPunct="1">
                <a:lnSpc>
                  <a:spcPts val="4680"/>
                </a:lnSpc>
                <a:spcBef>
                  <a:spcPts val="0"/>
                </a:spcBef>
                <a:spcAft>
                  <a:spcPts val="0"/>
                </a:spcAft>
                <a:buClrTx/>
                <a:buSzTx/>
                <a:buFontTx/>
                <a:buNone/>
                <a:tabLst/>
                <a:defRPr/>
              </a:pPr>
              <a:r>
                <a:rPr kumimoji="0" lang="en-US" sz="3600" b="0" i="0" u="none" strike="noStrike" kern="1200" cap="none" spc="179" normalizeH="0" baseline="0" noProof="0" dirty="0">
                  <a:ln>
                    <a:noFill/>
                  </a:ln>
                  <a:solidFill>
                    <a:srgbClr val="FFFFFF"/>
                  </a:solidFill>
                  <a:effectLst/>
                  <a:uLnTx/>
                  <a:uFillTx/>
                  <a:latin typeface="+mj-lt"/>
                  <a:ea typeface="+mn-ea"/>
                  <a:cs typeface="+mn-cs"/>
                </a:rPr>
                <a:t>Family Physician of the Year</a:t>
              </a:r>
            </a:p>
          </p:txBody>
        </p:sp>
      </p:grpSp>
      <p:sp>
        <p:nvSpPr>
          <p:cNvPr id="11" name="TextBox 10">
            <a:extLst>
              <a:ext uri="{FF2B5EF4-FFF2-40B4-BE49-F238E27FC236}">
                <a16:creationId xmlns:a16="http://schemas.microsoft.com/office/drawing/2014/main" id="{9148A7AE-1F7F-49FF-924D-AC26E9C1E3E1}"/>
              </a:ext>
            </a:extLst>
          </p:cNvPr>
          <p:cNvSpPr txBox="1"/>
          <p:nvPr/>
        </p:nvSpPr>
        <p:spPr>
          <a:xfrm>
            <a:off x="626286" y="2653764"/>
            <a:ext cx="11466795" cy="6555641"/>
          </a:xfrm>
          <a:prstGeom prst="rect">
            <a:avLst/>
          </a:prstGeom>
          <a:noFill/>
        </p:spPr>
        <p:txBody>
          <a:bodyPr wrap="square" rtlCol="0">
            <a:spAutoFit/>
          </a:bodyPr>
          <a:lstStyle/>
          <a:p>
            <a:pPr marL="457200" lvl="0" indent="-457200" defTabSz="914400">
              <a:buFontTx/>
              <a:buChar char="-"/>
              <a:defRPr/>
            </a:pPr>
            <a:r>
              <a:rPr lang="en-US" sz="2800" dirty="0">
                <a:solidFill>
                  <a:schemeClr val="bg1"/>
                </a:solidFill>
                <a:latin typeface="+mj-lt"/>
              </a:rPr>
              <a:t>She studied Science at University of New Brunswick, Medicine at Memorial University of NL and was a resident in family medicine at Dalhousie University.</a:t>
            </a:r>
          </a:p>
          <a:p>
            <a:pPr marL="457200" lvl="0" indent="-457200" defTabSz="914400">
              <a:buFontTx/>
              <a:buChar char="-"/>
              <a:defRPr/>
            </a:pPr>
            <a:r>
              <a:rPr kumimoji="0" lang="en-US" sz="2800" b="0" i="0" u="none" strike="noStrike" kern="1200" cap="none" spc="21" normalizeH="0" baseline="0" noProof="0" dirty="0">
                <a:ln>
                  <a:noFill/>
                </a:ln>
                <a:solidFill>
                  <a:schemeClr val="bg1"/>
                </a:solidFill>
                <a:effectLst/>
                <a:uLnTx/>
                <a:uFillTx/>
                <a:latin typeface="+mj-lt"/>
                <a:cs typeface="Arial" panose="020B0604020202020204" pitchFamily="34" charset="0"/>
              </a:rPr>
              <a:t>Currently the Chief Medical Officer for the province of NB.</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800" spc="21" dirty="0">
                <a:solidFill>
                  <a:schemeClr val="bg1"/>
                </a:solidFill>
                <a:latin typeface="+mj-lt"/>
                <a:cs typeface="Arial" panose="020B0604020202020204" pitchFamily="34" charset="0"/>
              </a:rPr>
              <a:t>Her handling of the pandemic has brought her widespread visibility. </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800" spc="21" dirty="0">
                <a:solidFill>
                  <a:schemeClr val="bg1"/>
                </a:solidFill>
                <a:latin typeface="+mj-lt"/>
                <a:cs typeface="Arial" panose="020B0604020202020204" pitchFamily="34" charset="0"/>
              </a:rPr>
              <a:t>Recognized for her outstanding leadership abilities, interdisciplinary teamwork and for being fluently bi-lingual as she communicates information to the public during the pandemic.</a:t>
            </a:r>
          </a:p>
          <a:p>
            <a:pPr marL="457200" indent="-457200" defTabSz="914400">
              <a:buFontTx/>
              <a:buChar char="-"/>
              <a:defRPr/>
            </a:pPr>
            <a:r>
              <a:rPr lang="en-US" sz="2800" dirty="0">
                <a:solidFill>
                  <a:schemeClr val="bg1"/>
                </a:solidFill>
                <a:latin typeface="+mj-lt"/>
              </a:rPr>
              <a:t>Her high standard of professionalism is evident in all that she does to educate and empower informed decisions about COVID-19. </a:t>
            </a:r>
          </a:p>
          <a:p>
            <a:pPr marL="457200" indent="-457200" defTabSz="914400">
              <a:buFontTx/>
              <a:buChar char="-"/>
              <a:defRPr/>
            </a:pPr>
            <a:r>
              <a:rPr lang="en-US" sz="2800" dirty="0">
                <a:solidFill>
                  <a:schemeClr val="bg1"/>
                </a:solidFill>
                <a:latin typeface="+mj-lt"/>
              </a:rPr>
              <a:t>Through it all, she is continuously aiming her dedication to the well-being of the people in her province in these challenging times.</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US" sz="2800" b="0" i="0" u="none" strike="noStrike" kern="1200" cap="none" spc="21" normalizeH="0" baseline="0" noProof="0" dirty="0">
              <a:ln>
                <a:noFill/>
              </a:ln>
              <a:solidFill>
                <a:schemeClr val="bg1"/>
              </a:solidFill>
              <a:effectLst/>
              <a:uLnTx/>
              <a:uFillTx/>
              <a:latin typeface="+mj-lt"/>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US" sz="2800" b="0" i="0" u="none" strike="noStrike" kern="1200" cap="none" spc="21" normalizeH="0" baseline="0" noProof="0" dirty="0">
              <a:ln>
                <a:noFill/>
              </a:ln>
              <a:solidFill>
                <a:schemeClr val="bg1"/>
              </a:solidFill>
              <a:effectLst/>
              <a:uLnTx/>
              <a:uFillTx/>
              <a:latin typeface="+mj-lt"/>
              <a:cs typeface="Arial" panose="020B0604020202020204" pitchFamily="34" charset="0"/>
            </a:endParaRPr>
          </a:p>
        </p:txBody>
      </p:sp>
      <p:pic>
        <p:nvPicPr>
          <p:cNvPr id="12" name="Picture 11" descr="A person standing in front of a window&#10;&#10;Description automatically generated">
            <a:extLst>
              <a:ext uri="{FF2B5EF4-FFF2-40B4-BE49-F238E27FC236}">
                <a16:creationId xmlns:a16="http://schemas.microsoft.com/office/drawing/2014/main" id="{140C0972-DD2E-4E90-A532-B4D877191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6800" y="0"/>
            <a:ext cx="5777948" cy="10287000"/>
          </a:xfrm>
          <a:prstGeom prst="rect">
            <a:avLst/>
          </a:prstGeom>
        </p:spPr>
      </p:pic>
    </p:spTree>
    <p:extLst>
      <p:ext uri="{BB962C8B-B14F-4D97-AF65-F5344CB8AC3E}">
        <p14:creationId xmlns:p14="http://schemas.microsoft.com/office/powerpoint/2010/main" val="617473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0" y="9130533"/>
            <a:ext cx="18288000" cy="1156467"/>
          </a:xfrm>
          <a:prstGeom prst="rect">
            <a:avLst/>
          </a:prstGeom>
          <a:solidFill>
            <a:srgbClr val="FEFEFD"/>
          </a:solidFill>
        </p:spPr>
      </p:sp>
      <p:sp>
        <p:nvSpPr>
          <p:cNvPr id="3" name="TextBox 3"/>
          <p:cNvSpPr txBox="1"/>
          <p:nvPr/>
        </p:nvSpPr>
        <p:spPr>
          <a:xfrm>
            <a:off x="3450248" y="811331"/>
            <a:ext cx="11387491" cy="602729"/>
          </a:xfrm>
          <a:prstGeom prst="rect">
            <a:avLst/>
          </a:prstGeom>
        </p:spPr>
        <p:txBody>
          <a:bodyPr lIns="0" tIns="0" rIns="0" bIns="0" rtlCol="0" anchor="t">
            <a:spAutoFit/>
          </a:bodyPr>
          <a:lstStyle/>
          <a:p>
            <a:pPr lvl="0" algn="ctr" defTabSz="914400">
              <a:lnSpc>
                <a:spcPts val="4680"/>
              </a:lnSpc>
              <a:defRPr/>
            </a:pPr>
            <a:r>
              <a:rPr lang="en-US" sz="4400" spc="179" dirty="0">
                <a:solidFill>
                  <a:srgbClr val="F9FFFF"/>
                </a:solidFill>
              </a:rPr>
              <a:t>Award of Excellence</a:t>
            </a:r>
          </a:p>
        </p:txBody>
      </p:sp>
      <p:sp>
        <p:nvSpPr>
          <p:cNvPr id="5" name="TextBox 5"/>
          <p:cNvSpPr txBox="1"/>
          <p:nvPr/>
        </p:nvSpPr>
        <p:spPr>
          <a:xfrm>
            <a:off x="2438398" y="6584330"/>
            <a:ext cx="13063891" cy="795089"/>
          </a:xfrm>
          <a:prstGeom prst="rect">
            <a:avLst/>
          </a:prstGeom>
        </p:spPr>
        <p:txBody>
          <a:bodyPr lIns="0" tIns="0" rIns="0" bIns="0" rtlCol="0" anchor="t">
            <a:spAutoFit/>
          </a:bodyPr>
          <a:lstStyle/>
          <a:p>
            <a:pPr marL="0" marR="0" lvl="0" indent="0" algn="ctr" defTabSz="914400" rtl="0" eaLnBrk="1" fontAlgn="auto" latinLnBrk="0" hangingPunct="1">
              <a:lnSpc>
                <a:spcPts val="6159"/>
              </a:lnSpc>
              <a:spcBef>
                <a:spcPts val="0"/>
              </a:spcBef>
              <a:spcAft>
                <a:spcPts val="0"/>
              </a:spcAft>
              <a:buClrTx/>
              <a:buSzTx/>
              <a:buFontTx/>
              <a:buNone/>
              <a:tabLst/>
              <a:defRPr/>
            </a:pPr>
            <a:r>
              <a:rPr kumimoji="0" lang="en-US" sz="5599" b="0" i="0" u="none" strike="noStrike" kern="1200" cap="none" spc="223" normalizeH="0" baseline="0" noProof="0" dirty="0">
                <a:ln>
                  <a:noFill/>
                </a:ln>
                <a:solidFill>
                  <a:srgbClr val="FEFEFD"/>
                </a:solidFill>
                <a:effectLst/>
                <a:uLnTx/>
                <a:uFillTx/>
                <a:latin typeface="+mj-lt"/>
                <a:ea typeface="+mn-ea"/>
                <a:cs typeface="+mn-cs"/>
              </a:rPr>
              <a:t>All New Brunswick Family Physicians</a:t>
            </a:r>
          </a:p>
        </p:txBody>
      </p:sp>
      <p:sp>
        <p:nvSpPr>
          <p:cNvPr id="6" name="TextBox 5">
            <a:extLst>
              <a:ext uri="{FF2B5EF4-FFF2-40B4-BE49-F238E27FC236}">
                <a16:creationId xmlns:a16="http://schemas.microsoft.com/office/drawing/2014/main" id="{62D9F0B2-06A0-4E6F-AD01-827ADAB7F51B}"/>
              </a:ext>
            </a:extLst>
          </p:cNvPr>
          <p:cNvSpPr txBox="1"/>
          <p:nvPr/>
        </p:nvSpPr>
        <p:spPr>
          <a:xfrm>
            <a:off x="2612047" y="1899679"/>
            <a:ext cx="13063891" cy="3539430"/>
          </a:xfrm>
          <a:prstGeom prst="rect">
            <a:avLst/>
          </a:prstGeom>
          <a:noFill/>
        </p:spPr>
        <p:txBody>
          <a:bodyPr wrap="square" rtlCol="0">
            <a:spAutoFit/>
          </a:bodyPr>
          <a:lstStyle/>
          <a:p>
            <a:pPr lvl="0" algn="ctr" defTabSz="914400">
              <a:defRPr/>
            </a:pPr>
            <a:r>
              <a:rPr lang="en-US" sz="3200" spc="420" dirty="0">
                <a:solidFill>
                  <a:srgbClr val="F9FFFF"/>
                </a:solidFill>
                <a:cs typeface="Arial" panose="020B0604020202020204" pitchFamily="34" charset="0"/>
              </a:rPr>
              <a:t>This award recognizes members who have made an outstanding  contribution in the past 12 to 24 months to one or more of the following areas: patient care, community service, hospital or health care institutions, College activities (national or Chapter), teaching, research or other elements of the academic discipline of family medicine. </a:t>
            </a:r>
          </a:p>
        </p:txBody>
      </p:sp>
      <p:pic>
        <p:nvPicPr>
          <p:cNvPr id="7" name="officeArt object" descr="Picture 3">
            <a:extLst>
              <a:ext uri="{FF2B5EF4-FFF2-40B4-BE49-F238E27FC236}">
                <a16:creationId xmlns:a16="http://schemas.microsoft.com/office/drawing/2014/main" id="{95DCE99A-C66A-4878-8C67-B862B655960A}"/>
              </a:ext>
            </a:extLst>
          </p:cNvPr>
          <p:cNvPicPr/>
          <p:nvPr/>
        </p:nvPicPr>
        <p:blipFill>
          <a:blip r:embed="rId3"/>
          <a:stretch>
            <a:fillRect/>
          </a:stretch>
        </p:blipFill>
        <p:spPr>
          <a:xfrm>
            <a:off x="14262735" y="8708906"/>
            <a:ext cx="4025265" cy="1533525"/>
          </a:xfrm>
          <a:prstGeom prst="rect">
            <a:avLst/>
          </a:prstGeom>
          <a:ln w="12700" cap="flat">
            <a:noFill/>
            <a:miter lim="400000"/>
          </a:ln>
          <a:effectLst/>
        </p:spPr>
      </p:pic>
    </p:spTree>
    <p:extLst>
      <p:ext uri="{BB962C8B-B14F-4D97-AF65-F5344CB8AC3E}">
        <p14:creationId xmlns:p14="http://schemas.microsoft.com/office/powerpoint/2010/main" val="2369693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0" y="9130533"/>
            <a:ext cx="18288000" cy="1156467"/>
          </a:xfrm>
          <a:prstGeom prst="rect">
            <a:avLst/>
          </a:prstGeom>
          <a:solidFill>
            <a:srgbClr val="FEFEFD"/>
          </a:solidFill>
        </p:spPr>
      </p:sp>
      <p:sp>
        <p:nvSpPr>
          <p:cNvPr id="3" name="TextBox 3"/>
          <p:cNvSpPr txBox="1"/>
          <p:nvPr/>
        </p:nvSpPr>
        <p:spPr>
          <a:xfrm>
            <a:off x="3450248" y="811331"/>
            <a:ext cx="11387491" cy="602729"/>
          </a:xfrm>
          <a:prstGeom prst="rect">
            <a:avLst/>
          </a:prstGeom>
        </p:spPr>
        <p:txBody>
          <a:bodyPr lIns="0" tIns="0" rIns="0" bIns="0" rtlCol="0" anchor="t">
            <a:spAutoFit/>
          </a:bodyPr>
          <a:lstStyle/>
          <a:p>
            <a:pPr marL="0" marR="0" lvl="0" indent="0" algn="ctr" defTabSz="914400" rtl="0" eaLnBrk="1" fontAlgn="auto" latinLnBrk="0" hangingPunct="1">
              <a:lnSpc>
                <a:spcPts val="4680"/>
              </a:lnSpc>
              <a:spcBef>
                <a:spcPts val="0"/>
              </a:spcBef>
              <a:spcAft>
                <a:spcPts val="0"/>
              </a:spcAft>
              <a:buClrTx/>
              <a:buSzTx/>
              <a:buFontTx/>
              <a:buNone/>
              <a:tabLst/>
              <a:defRPr/>
            </a:pPr>
            <a:r>
              <a:rPr kumimoji="0" lang="en-US" sz="4400" b="0" i="0" u="none" strike="noStrike" kern="1200" cap="none" spc="179" normalizeH="0" baseline="0" noProof="0" dirty="0">
                <a:ln>
                  <a:noFill/>
                </a:ln>
                <a:solidFill>
                  <a:srgbClr val="F9FFFF"/>
                </a:solidFill>
                <a:effectLst/>
                <a:uLnTx/>
                <a:uFillTx/>
                <a:latin typeface="+mj-lt"/>
                <a:ea typeface="+mn-ea"/>
                <a:cs typeface="+mn-cs"/>
              </a:rPr>
              <a:t>First Five Years in Family Practice Award</a:t>
            </a:r>
          </a:p>
        </p:txBody>
      </p:sp>
      <p:sp>
        <p:nvSpPr>
          <p:cNvPr id="4" name="TextBox 4"/>
          <p:cNvSpPr txBox="1"/>
          <p:nvPr/>
        </p:nvSpPr>
        <p:spPr>
          <a:xfrm>
            <a:off x="3831249" y="7585807"/>
            <a:ext cx="10625491" cy="395426"/>
          </a:xfrm>
          <a:prstGeom prst="rect">
            <a:avLst/>
          </a:prstGeom>
        </p:spPr>
        <p:txBody>
          <a:bodyPr lIns="0" tIns="0" rIns="0" bIns="0" rtlCol="0" anchor="t">
            <a:spAutoFit/>
          </a:bodyPr>
          <a:lstStyle/>
          <a:p>
            <a:pPr marL="0" marR="0" lvl="0" indent="0" algn="ctr" defTabSz="914400" rtl="0" eaLnBrk="1" fontAlgn="auto" latinLnBrk="0" hangingPunct="1">
              <a:lnSpc>
                <a:spcPts val="3080"/>
              </a:lnSpc>
              <a:spcBef>
                <a:spcPts val="0"/>
              </a:spcBef>
              <a:spcAft>
                <a:spcPts val="0"/>
              </a:spcAft>
              <a:buClrTx/>
              <a:buSzTx/>
              <a:buFontTx/>
              <a:buNone/>
              <a:tabLst/>
              <a:defRPr/>
            </a:pPr>
            <a:r>
              <a:rPr kumimoji="0" lang="en-US" sz="2800" b="0" i="0" u="none" strike="noStrike" kern="1200" cap="none" spc="420" normalizeH="0" baseline="0" noProof="0" dirty="0">
                <a:ln>
                  <a:noFill/>
                </a:ln>
                <a:solidFill>
                  <a:srgbClr val="F9FFFF"/>
                </a:solidFill>
                <a:effectLst/>
                <a:uLnTx/>
                <a:uFillTx/>
                <a:latin typeface="+mj-lt"/>
                <a:ea typeface="+mn-ea"/>
                <a:cs typeface="+mn-cs"/>
              </a:rPr>
              <a:t>Saint John, New Brunswick</a:t>
            </a:r>
          </a:p>
        </p:txBody>
      </p:sp>
      <p:sp>
        <p:nvSpPr>
          <p:cNvPr id="5" name="TextBox 5"/>
          <p:cNvSpPr txBox="1"/>
          <p:nvPr/>
        </p:nvSpPr>
        <p:spPr>
          <a:xfrm>
            <a:off x="2438398" y="6584330"/>
            <a:ext cx="13063891" cy="800378"/>
          </a:xfrm>
          <a:prstGeom prst="rect">
            <a:avLst/>
          </a:prstGeom>
        </p:spPr>
        <p:txBody>
          <a:bodyPr lIns="0" tIns="0" rIns="0" bIns="0" rtlCol="0" anchor="t">
            <a:spAutoFit/>
          </a:bodyPr>
          <a:lstStyle/>
          <a:p>
            <a:pPr marL="0" marR="0" lvl="0" indent="0" algn="ctr" defTabSz="914400" rtl="0" eaLnBrk="1" fontAlgn="auto" latinLnBrk="0" hangingPunct="1">
              <a:lnSpc>
                <a:spcPts val="6159"/>
              </a:lnSpc>
              <a:spcBef>
                <a:spcPts val="0"/>
              </a:spcBef>
              <a:spcAft>
                <a:spcPts val="0"/>
              </a:spcAft>
              <a:buClrTx/>
              <a:buSzTx/>
              <a:buFontTx/>
              <a:buNone/>
              <a:tabLst/>
              <a:defRPr/>
            </a:pPr>
            <a:r>
              <a:rPr kumimoji="0" lang="en-US" sz="5599" b="0" i="0" u="none" strike="noStrike" kern="1200" cap="none" spc="223" normalizeH="0" baseline="0" noProof="0" dirty="0">
                <a:ln>
                  <a:noFill/>
                </a:ln>
                <a:solidFill>
                  <a:srgbClr val="FEFEFD"/>
                </a:solidFill>
                <a:effectLst/>
                <a:uLnTx/>
                <a:uFillTx/>
                <a:latin typeface="+mj-lt"/>
                <a:ea typeface="+mn-ea"/>
                <a:cs typeface="+mn-cs"/>
              </a:rPr>
              <a:t>Dr. Janice Townson</a:t>
            </a:r>
          </a:p>
        </p:txBody>
      </p:sp>
      <p:sp>
        <p:nvSpPr>
          <p:cNvPr id="6" name="TextBox 5">
            <a:extLst>
              <a:ext uri="{FF2B5EF4-FFF2-40B4-BE49-F238E27FC236}">
                <a16:creationId xmlns:a16="http://schemas.microsoft.com/office/drawing/2014/main" id="{62D9F0B2-06A0-4E6F-AD01-827ADAB7F51B}"/>
              </a:ext>
            </a:extLst>
          </p:cNvPr>
          <p:cNvSpPr txBox="1"/>
          <p:nvPr/>
        </p:nvSpPr>
        <p:spPr>
          <a:xfrm>
            <a:off x="2612047" y="2378294"/>
            <a:ext cx="13063891"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1" normalizeH="0" baseline="0" noProof="0" dirty="0">
                <a:ln>
                  <a:noFill/>
                </a:ln>
                <a:solidFill>
                  <a:srgbClr val="FEFEFD"/>
                </a:solidFill>
                <a:effectLst/>
                <a:uLnTx/>
                <a:uFillTx/>
                <a:latin typeface="+mj-lt"/>
                <a:ea typeface="+mn-ea"/>
                <a:cs typeface="+mn-cs"/>
              </a:rPr>
              <a:t>This award recognizes a family physician in his or her first five years of family practice who has not only established a practice, but has demonstrated balance through commitment to family, patients, colleagues and community.</a:t>
            </a:r>
            <a:endParaRPr kumimoji="0" lang="en-CA" sz="4000" b="0" i="0" u="none" strike="noStrike" kern="1200" cap="none" spc="21" normalizeH="0" baseline="0" noProof="0" dirty="0">
              <a:ln>
                <a:noFill/>
              </a:ln>
              <a:solidFill>
                <a:srgbClr val="FEFEFD"/>
              </a:solidFill>
              <a:effectLst/>
              <a:uLnTx/>
              <a:uFillTx/>
              <a:latin typeface="+mj-lt"/>
              <a:ea typeface="+mn-ea"/>
              <a:cs typeface="+mn-cs"/>
            </a:endParaRPr>
          </a:p>
        </p:txBody>
      </p:sp>
      <p:pic>
        <p:nvPicPr>
          <p:cNvPr id="7" name="officeArt object" descr="Picture 3">
            <a:extLst>
              <a:ext uri="{FF2B5EF4-FFF2-40B4-BE49-F238E27FC236}">
                <a16:creationId xmlns:a16="http://schemas.microsoft.com/office/drawing/2014/main" id="{A0B87CC7-12D0-4A9E-B6FC-BAE1B13AB052}"/>
              </a:ext>
            </a:extLst>
          </p:cNvPr>
          <p:cNvPicPr/>
          <p:nvPr/>
        </p:nvPicPr>
        <p:blipFill>
          <a:blip r:embed="rId3"/>
          <a:stretch>
            <a:fillRect/>
          </a:stretch>
        </p:blipFill>
        <p:spPr>
          <a:xfrm>
            <a:off x="14262735" y="8708906"/>
            <a:ext cx="4025265" cy="1533525"/>
          </a:xfrm>
          <a:prstGeom prst="rect">
            <a:avLst/>
          </a:prstGeom>
          <a:ln w="12700" cap="flat">
            <a:noFill/>
            <a:miter lim="400000"/>
          </a:ln>
          <a:effectLst/>
        </p:spPr>
      </p:pic>
    </p:spTree>
    <p:extLst>
      <p:ext uri="{BB962C8B-B14F-4D97-AF65-F5344CB8AC3E}">
        <p14:creationId xmlns:p14="http://schemas.microsoft.com/office/powerpoint/2010/main" val="3920490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13323701" y="-2"/>
            <a:ext cx="5029200" cy="10287001"/>
          </a:xfrm>
          <a:prstGeom prst="rect">
            <a:avLst/>
          </a:prstGeom>
          <a:solidFill>
            <a:schemeClr val="bg1"/>
          </a:solidFill>
        </p:spPr>
      </p:sp>
      <p:grpSp>
        <p:nvGrpSpPr>
          <p:cNvPr id="4" name="Group 4"/>
          <p:cNvGrpSpPr/>
          <p:nvPr/>
        </p:nvGrpSpPr>
        <p:grpSpPr>
          <a:xfrm>
            <a:off x="749206" y="702820"/>
            <a:ext cx="11185995" cy="7441537"/>
            <a:chOff x="-36945" y="-72181"/>
            <a:chExt cx="14655259" cy="3471105"/>
          </a:xfrm>
        </p:grpSpPr>
        <p:sp>
          <p:nvSpPr>
            <p:cNvPr id="5" name="TextBox 5"/>
            <p:cNvSpPr txBox="1"/>
            <p:nvPr/>
          </p:nvSpPr>
          <p:spPr>
            <a:xfrm>
              <a:off x="-36945" y="-72181"/>
              <a:ext cx="14655259" cy="406760"/>
            </a:xfrm>
            <a:prstGeom prst="rect">
              <a:avLst/>
            </a:prstGeom>
          </p:spPr>
          <p:txBody>
            <a:bodyPr lIns="0" tIns="0" rIns="0" bIns="0" rtlCol="0" anchor="t">
              <a:spAutoFit/>
            </a:bodyPr>
            <a:lstStyle/>
            <a:p>
              <a:pPr marL="0" marR="0" lvl="0" indent="0" algn="l" defTabSz="914400" rtl="0" eaLnBrk="1" fontAlgn="auto" latinLnBrk="0" hangingPunct="1">
                <a:lnSpc>
                  <a:spcPts val="6820"/>
                </a:lnSpc>
                <a:spcBef>
                  <a:spcPts val="0"/>
                </a:spcBef>
                <a:spcAft>
                  <a:spcPts val="0"/>
                </a:spcAft>
                <a:buClrTx/>
                <a:buSzTx/>
                <a:buFontTx/>
                <a:buNone/>
                <a:tabLst/>
                <a:defRPr/>
              </a:pPr>
              <a:r>
                <a:rPr kumimoji="0" lang="en-US" sz="6200" b="0" i="0" u="none" strike="noStrike" kern="1200" cap="none" spc="124" normalizeH="0" baseline="0" noProof="0" dirty="0">
                  <a:ln>
                    <a:noFill/>
                  </a:ln>
                  <a:solidFill>
                    <a:srgbClr val="FFFFFF"/>
                  </a:solidFill>
                  <a:effectLst/>
                  <a:uLnTx/>
                  <a:uFillTx/>
                  <a:latin typeface="+mj-lt"/>
                  <a:ea typeface="+mn-ea"/>
                  <a:cs typeface="+mn-cs"/>
                </a:rPr>
                <a:t>Dr. Janice Townson</a:t>
              </a:r>
            </a:p>
          </p:txBody>
        </p:sp>
        <p:sp>
          <p:nvSpPr>
            <p:cNvPr id="6" name="TextBox 6"/>
            <p:cNvSpPr txBox="1"/>
            <p:nvPr/>
          </p:nvSpPr>
          <p:spPr>
            <a:xfrm>
              <a:off x="0" y="3217796"/>
              <a:ext cx="14431338" cy="181128"/>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endParaRPr kumimoji="0" lang="en-US" sz="2100" b="0" i="0" u="none" strike="noStrike" kern="1200" cap="none" spc="21" normalizeH="0" baseline="0" noProof="0" dirty="0">
                <a:ln>
                  <a:noFill/>
                </a:ln>
                <a:solidFill>
                  <a:srgbClr val="FFFFFF"/>
                </a:solidFill>
                <a:effectLst/>
                <a:uLnTx/>
                <a:uFillTx/>
                <a:latin typeface="+mj-lt"/>
                <a:ea typeface="+mn-ea"/>
                <a:cs typeface="+mn-cs"/>
              </a:endParaRPr>
            </a:p>
          </p:txBody>
        </p:sp>
        <p:sp>
          <p:nvSpPr>
            <p:cNvPr id="7" name="TextBox 7"/>
            <p:cNvSpPr txBox="1"/>
            <p:nvPr/>
          </p:nvSpPr>
          <p:spPr>
            <a:xfrm>
              <a:off x="-23490" y="456229"/>
              <a:ext cx="14319722" cy="260297"/>
            </a:xfrm>
            <a:prstGeom prst="rect">
              <a:avLst/>
            </a:prstGeom>
          </p:spPr>
          <p:txBody>
            <a:bodyPr lIns="0" tIns="0" rIns="0" bIns="0" rtlCol="0" anchor="t">
              <a:spAutoFit/>
            </a:bodyPr>
            <a:lstStyle/>
            <a:p>
              <a:pPr marL="0" marR="0" lvl="0" indent="0" algn="l" defTabSz="914400" rtl="0" eaLnBrk="1" fontAlgn="auto" latinLnBrk="0" hangingPunct="1">
                <a:lnSpc>
                  <a:spcPts val="4680"/>
                </a:lnSpc>
                <a:spcBef>
                  <a:spcPts val="0"/>
                </a:spcBef>
                <a:spcAft>
                  <a:spcPts val="0"/>
                </a:spcAft>
                <a:buClrTx/>
                <a:buSzTx/>
                <a:buFontTx/>
                <a:buNone/>
                <a:tabLst/>
                <a:defRPr/>
              </a:pPr>
              <a:r>
                <a:rPr lang="en-US" sz="3600" spc="179" dirty="0">
                  <a:solidFill>
                    <a:srgbClr val="FFFFFF"/>
                  </a:solidFill>
                  <a:latin typeface="+mj-lt"/>
                </a:rPr>
                <a:t>First Five Years of Family Practice Award</a:t>
              </a:r>
              <a:endParaRPr kumimoji="0" lang="en-US" sz="3600" b="0" i="0" u="none" strike="noStrike" kern="1200" cap="none" spc="179" normalizeH="0" baseline="0" noProof="0" dirty="0">
                <a:ln>
                  <a:noFill/>
                </a:ln>
                <a:solidFill>
                  <a:srgbClr val="FFFFFF"/>
                </a:solidFill>
                <a:effectLst/>
                <a:uLnTx/>
                <a:uFillTx/>
                <a:latin typeface="+mj-lt"/>
                <a:ea typeface="+mn-ea"/>
                <a:cs typeface="+mn-cs"/>
              </a:endParaRPr>
            </a:p>
          </p:txBody>
        </p:sp>
      </p:grpSp>
      <p:sp>
        <p:nvSpPr>
          <p:cNvPr id="11" name="TextBox 10">
            <a:extLst>
              <a:ext uri="{FF2B5EF4-FFF2-40B4-BE49-F238E27FC236}">
                <a16:creationId xmlns:a16="http://schemas.microsoft.com/office/drawing/2014/main" id="{9148A7AE-1F7F-49FF-924D-AC26E9C1E3E1}"/>
              </a:ext>
            </a:extLst>
          </p:cNvPr>
          <p:cNvSpPr txBox="1"/>
          <p:nvPr/>
        </p:nvSpPr>
        <p:spPr>
          <a:xfrm>
            <a:off x="496605" y="2857500"/>
            <a:ext cx="11466795" cy="612475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3600" spc="21" dirty="0">
                <a:solidFill>
                  <a:srgbClr val="FEFEFD"/>
                </a:solidFill>
                <a:latin typeface="+mj-lt"/>
                <a:cs typeface="Arial" panose="020B0604020202020204" pitchFamily="34" charset="0"/>
              </a:rPr>
              <a:t>Completed family medicine residency at Dalhousie, Saint John site (2016)</a:t>
            </a:r>
            <a:endParaRPr kumimoji="0" lang="en-US" sz="3600" b="0" i="0" u="none" strike="noStrike" kern="1200" cap="none" spc="21" normalizeH="0" baseline="0" noProof="0" dirty="0">
              <a:ln>
                <a:noFill/>
              </a:ln>
              <a:solidFill>
                <a:srgbClr val="FEFEFD"/>
              </a:solidFill>
              <a:effectLst/>
              <a:uLnTx/>
              <a:uFillTx/>
              <a:latin typeface="+mj-lt"/>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21" normalizeH="0" baseline="0" noProof="0" dirty="0">
                <a:ln>
                  <a:noFill/>
                </a:ln>
                <a:solidFill>
                  <a:srgbClr val="FEFEFD"/>
                </a:solidFill>
                <a:effectLst/>
                <a:uLnTx/>
                <a:uFillTx/>
                <a:latin typeface="+mj-lt"/>
                <a:cs typeface="Arial" panose="020B0604020202020204" pitchFamily="34" charset="0"/>
              </a:rPr>
              <a:t>Has a community-based family practice </a:t>
            </a:r>
            <a:r>
              <a:rPr lang="en-US" sz="3600" spc="21" dirty="0">
                <a:solidFill>
                  <a:srgbClr val="FEFEFD"/>
                </a:solidFill>
                <a:latin typeface="+mj-lt"/>
                <a:cs typeface="Arial" panose="020B0604020202020204" pitchFamily="34" charset="0"/>
              </a:rPr>
              <a:t>at the Community Health Center in Saint John, which serves a high needs population, provides a full spectrum of care from prenatal/obstetrics to newborn care to elderly and dying patients, and inpatient care</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3600" spc="21" dirty="0">
                <a:solidFill>
                  <a:srgbClr val="FEFEFD"/>
                </a:solidFill>
                <a:latin typeface="+mj-lt"/>
                <a:cs typeface="Arial" panose="020B0604020202020204" pitchFamily="34" charset="0"/>
              </a:rPr>
              <a:t>Actively participates in various teaching and leadership roles within the medical school.</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US" sz="3200" b="0" i="0" u="none" strike="noStrike" kern="1200" cap="none" spc="21" normalizeH="0" baseline="0" noProof="0" dirty="0">
              <a:ln>
                <a:noFill/>
              </a:ln>
              <a:solidFill>
                <a:srgbClr val="FEFEFD"/>
              </a:solidFill>
              <a:effectLst/>
              <a:uLnTx/>
              <a:uFillTx/>
              <a:latin typeface="+mj-lt"/>
              <a:cs typeface="Arial" panose="020B0604020202020204" pitchFamily="34" charset="0"/>
            </a:endParaRPr>
          </a:p>
        </p:txBody>
      </p:sp>
      <p:pic>
        <p:nvPicPr>
          <p:cNvPr id="1026" name="Picture 2">
            <a:extLst>
              <a:ext uri="{FF2B5EF4-FFF2-40B4-BE49-F238E27FC236}">
                <a16:creationId xmlns:a16="http://schemas.microsoft.com/office/drawing/2014/main" id="{1D64B071-2A22-424B-BCA8-C2B14F4A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9200" y="10391"/>
            <a:ext cx="5703701" cy="1028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67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0" y="9130533"/>
            <a:ext cx="18288000" cy="1156467"/>
          </a:xfrm>
          <a:prstGeom prst="rect">
            <a:avLst/>
          </a:prstGeom>
          <a:solidFill>
            <a:srgbClr val="FEFEFD"/>
          </a:solidFill>
        </p:spPr>
      </p:sp>
      <p:sp>
        <p:nvSpPr>
          <p:cNvPr id="3" name="TextBox 3"/>
          <p:cNvSpPr txBox="1"/>
          <p:nvPr/>
        </p:nvSpPr>
        <p:spPr>
          <a:xfrm>
            <a:off x="3450250" y="2171857"/>
            <a:ext cx="11387491" cy="558038"/>
          </a:xfrm>
          <a:prstGeom prst="rect">
            <a:avLst/>
          </a:prstGeom>
        </p:spPr>
        <p:txBody>
          <a:bodyPr lIns="0" tIns="0" rIns="0" bIns="0" rtlCol="0" anchor="t">
            <a:spAutoFit/>
          </a:bodyPr>
          <a:lstStyle/>
          <a:p>
            <a:pPr marL="0" marR="0" lvl="0" indent="0" algn="ctr" defTabSz="914400" rtl="0" eaLnBrk="1" fontAlgn="auto" latinLnBrk="0" hangingPunct="1">
              <a:lnSpc>
                <a:spcPts val="4680"/>
              </a:lnSpc>
              <a:spcBef>
                <a:spcPts val="0"/>
              </a:spcBef>
              <a:spcAft>
                <a:spcPts val="0"/>
              </a:spcAft>
              <a:buClrTx/>
              <a:buSzTx/>
              <a:buFontTx/>
              <a:buNone/>
              <a:tabLst/>
              <a:defRPr/>
            </a:pPr>
            <a:r>
              <a:rPr kumimoji="0" lang="en-US" sz="3600" b="0" i="0" u="none" strike="noStrike" kern="1200" cap="none" spc="179" normalizeH="0" baseline="0" noProof="0" dirty="0">
                <a:ln>
                  <a:noFill/>
                </a:ln>
                <a:solidFill>
                  <a:srgbClr val="F9FFFF"/>
                </a:solidFill>
                <a:effectLst/>
                <a:uLnTx/>
                <a:uFillTx/>
                <a:latin typeface="+mj-lt"/>
                <a:ea typeface="+mn-ea"/>
                <a:cs typeface="+mn-cs"/>
              </a:rPr>
              <a:t>Family Medicine Teacher of the Year</a:t>
            </a:r>
          </a:p>
        </p:txBody>
      </p:sp>
      <p:sp>
        <p:nvSpPr>
          <p:cNvPr id="4" name="TextBox 4"/>
          <p:cNvSpPr txBox="1"/>
          <p:nvPr/>
        </p:nvSpPr>
        <p:spPr>
          <a:xfrm>
            <a:off x="3831249" y="6635439"/>
            <a:ext cx="10625491" cy="395426"/>
          </a:xfrm>
          <a:prstGeom prst="rect">
            <a:avLst/>
          </a:prstGeom>
        </p:spPr>
        <p:txBody>
          <a:bodyPr lIns="0" tIns="0" rIns="0" bIns="0" rtlCol="0" anchor="t">
            <a:spAutoFit/>
          </a:bodyPr>
          <a:lstStyle/>
          <a:p>
            <a:pPr marL="0" marR="0" lvl="0" indent="0" algn="ctr" defTabSz="914400" rtl="0" eaLnBrk="1" fontAlgn="auto" latinLnBrk="0" hangingPunct="1">
              <a:lnSpc>
                <a:spcPts val="3080"/>
              </a:lnSpc>
              <a:spcBef>
                <a:spcPts val="0"/>
              </a:spcBef>
              <a:spcAft>
                <a:spcPts val="0"/>
              </a:spcAft>
              <a:buClrTx/>
              <a:buSzTx/>
              <a:buFontTx/>
              <a:buNone/>
              <a:tabLst/>
              <a:defRPr/>
            </a:pPr>
            <a:r>
              <a:rPr kumimoji="0" lang="en-US" sz="2800" b="0" i="0" u="none" strike="noStrike" kern="1200" cap="none" spc="420" normalizeH="0" baseline="0" noProof="0" dirty="0">
                <a:ln>
                  <a:noFill/>
                </a:ln>
                <a:solidFill>
                  <a:srgbClr val="F9FFFF"/>
                </a:solidFill>
                <a:effectLst/>
                <a:uLnTx/>
                <a:uFillTx/>
                <a:latin typeface="+mj-lt"/>
                <a:ea typeface="+mn-ea"/>
                <a:cs typeface="+mn-cs"/>
              </a:rPr>
              <a:t>Rothesay</a:t>
            </a:r>
            <a:r>
              <a:rPr lang="en-US" sz="2800" spc="420" dirty="0">
                <a:solidFill>
                  <a:srgbClr val="F9FFFF"/>
                </a:solidFill>
                <a:latin typeface="+mj-lt"/>
              </a:rPr>
              <a:t>, </a:t>
            </a:r>
            <a:r>
              <a:rPr kumimoji="0" lang="en-US" sz="2800" b="0" i="0" u="none" strike="noStrike" kern="1200" cap="none" spc="420" normalizeH="0" baseline="0" noProof="0" dirty="0">
                <a:ln>
                  <a:noFill/>
                </a:ln>
                <a:solidFill>
                  <a:srgbClr val="F9FFFF"/>
                </a:solidFill>
                <a:effectLst/>
                <a:uLnTx/>
                <a:uFillTx/>
                <a:latin typeface="+mj-lt"/>
                <a:ea typeface="+mn-ea"/>
                <a:cs typeface="+mn-cs"/>
              </a:rPr>
              <a:t>New Brunswick</a:t>
            </a:r>
          </a:p>
        </p:txBody>
      </p:sp>
      <p:sp>
        <p:nvSpPr>
          <p:cNvPr id="5" name="TextBox 5"/>
          <p:cNvSpPr txBox="1"/>
          <p:nvPr/>
        </p:nvSpPr>
        <p:spPr>
          <a:xfrm>
            <a:off x="2438400" y="5636129"/>
            <a:ext cx="13063891" cy="800378"/>
          </a:xfrm>
          <a:prstGeom prst="rect">
            <a:avLst/>
          </a:prstGeom>
        </p:spPr>
        <p:txBody>
          <a:bodyPr lIns="0" tIns="0" rIns="0" bIns="0" rtlCol="0" anchor="t">
            <a:spAutoFit/>
          </a:bodyPr>
          <a:lstStyle/>
          <a:p>
            <a:pPr marL="0" marR="0" lvl="0" indent="0" algn="ctr" defTabSz="914400" rtl="0" eaLnBrk="1" fontAlgn="auto" latinLnBrk="0" hangingPunct="1">
              <a:lnSpc>
                <a:spcPts val="6159"/>
              </a:lnSpc>
              <a:spcBef>
                <a:spcPts val="0"/>
              </a:spcBef>
              <a:spcAft>
                <a:spcPts val="0"/>
              </a:spcAft>
              <a:buClrTx/>
              <a:buSzTx/>
              <a:buFontTx/>
              <a:buNone/>
              <a:tabLst/>
              <a:defRPr/>
            </a:pPr>
            <a:r>
              <a:rPr kumimoji="0" lang="en-US" sz="5599" b="0" i="0" u="none" strike="noStrike" kern="1200" cap="none" spc="223" normalizeH="0" baseline="0" noProof="0" dirty="0">
                <a:ln>
                  <a:noFill/>
                </a:ln>
                <a:solidFill>
                  <a:srgbClr val="FEFEFD"/>
                </a:solidFill>
                <a:effectLst/>
                <a:uLnTx/>
                <a:uFillTx/>
                <a:latin typeface="+mj-lt"/>
                <a:ea typeface="+mn-ea"/>
                <a:cs typeface="+mn-cs"/>
              </a:rPr>
              <a:t>Dr. Sarah Caines</a:t>
            </a:r>
          </a:p>
        </p:txBody>
      </p:sp>
      <p:pic>
        <p:nvPicPr>
          <p:cNvPr id="7" name="Picture 7">
            <a:extLst>
              <a:ext uri="{FF2B5EF4-FFF2-40B4-BE49-F238E27FC236}">
                <a16:creationId xmlns:a16="http://schemas.microsoft.com/office/drawing/2014/main" id="{7E797BBB-D2DB-E847-A741-7FBC92A7C2DB}"/>
              </a:ext>
            </a:extLst>
          </p:cNvPr>
          <p:cNvPicPr>
            <a:picLocks noChangeAspect="1"/>
          </p:cNvPicPr>
          <p:nvPr/>
        </p:nvPicPr>
        <p:blipFill>
          <a:blip r:embed="rId2"/>
          <a:srcRect/>
          <a:stretch>
            <a:fillRect/>
          </a:stretch>
        </p:blipFill>
        <p:spPr>
          <a:xfrm>
            <a:off x="15392400" y="9258300"/>
            <a:ext cx="2607123" cy="1028700"/>
          </a:xfrm>
          <a:prstGeom prst="rect">
            <a:avLst/>
          </a:prstGeom>
        </p:spPr>
      </p:pic>
    </p:spTree>
    <p:extLst>
      <p:ext uri="{BB962C8B-B14F-4D97-AF65-F5344CB8AC3E}">
        <p14:creationId xmlns:p14="http://schemas.microsoft.com/office/powerpoint/2010/main" val="3328439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13323701" y="-2"/>
            <a:ext cx="5029200" cy="10287001"/>
          </a:xfrm>
          <a:prstGeom prst="rect">
            <a:avLst/>
          </a:prstGeom>
          <a:solidFill>
            <a:schemeClr val="bg1"/>
          </a:solidFill>
        </p:spPr>
      </p:sp>
      <p:grpSp>
        <p:nvGrpSpPr>
          <p:cNvPr id="4" name="Group 4"/>
          <p:cNvGrpSpPr/>
          <p:nvPr/>
        </p:nvGrpSpPr>
        <p:grpSpPr>
          <a:xfrm>
            <a:off x="749206" y="702820"/>
            <a:ext cx="11185995" cy="7441537"/>
            <a:chOff x="-36945" y="-72181"/>
            <a:chExt cx="14655259" cy="3471105"/>
          </a:xfrm>
        </p:grpSpPr>
        <p:sp>
          <p:nvSpPr>
            <p:cNvPr id="5" name="TextBox 5"/>
            <p:cNvSpPr txBox="1"/>
            <p:nvPr/>
          </p:nvSpPr>
          <p:spPr>
            <a:xfrm>
              <a:off x="-36945" y="-72181"/>
              <a:ext cx="14655259" cy="406760"/>
            </a:xfrm>
            <a:prstGeom prst="rect">
              <a:avLst/>
            </a:prstGeom>
          </p:spPr>
          <p:txBody>
            <a:bodyPr lIns="0" tIns="0" rIns="0" bIns="0" rtlCol="0" anchor="t">
              <a:spAutoFit/>
            </a:bodyPr>
            <a:lstStyle/>
            <a:p>
              <a:pPr marL="0" marR="0" lvl="0" indent="0" algn="l" defTabSz="914400" rtl="0" eaLnBrk="1" fontAlgn="auto" latinLnBrk="0" hangingPunct="1">
                <a:lnSpc>
                  <a:spcPts val="6820"/>
                </a:lnSpc>
                <a:spcBef>
                  <a:spcPts val="0"/>
                </a:spcBef>
                <a:spcAft>
                  <a:spcPts val="0"/>
                </a:spcAft>
                <a:buClrTx/>
                <a:buSzTx/>
                <a:buFontTx/>
                <a:buNone/>
                <a:tabLst/>
                <a:defRPr/>
              </a:pPr>
              <a:r>
                <a:rPr kumimoji="0" lang="en-US" sz="6200" b="0" i="0" u="none" strike="noStrike" kern="1200" cap="none" spc="124" normalizeH="0" baseline="0" noProof="0" dirty="0">
                  <a:ln>
                    <a:noFill/>
                  </a:ln>
                  <a:solidFill>
                    <a:srgbClr val="FFFFFF"/>
                  </a:solidFill>
                  <a:effectLst/>
                  <a:uLnTx/>
                  <a:uFillTx/>
                  <a:latin typeface="+mj-lt"/>
                  <a:ea typeface="+mn-ea"/>
                  <a:cs typeface="+mn-cs"/>
                </a:rPr>
                <a:t>Dr. Sarah Caines</a:t>
              </a:r>
            </a:p>
          </p:txBody>
        </p:sp>
        <p:sp>
          <p:nvSpPr>
            <p:cNvPr id="6" name="TextBox 6"/>
            <p:cNvSpPr txBox="1"/>
            <p:nvPr/>
          </p:nvSpPr>
          <p:spPr>
            <a:xfrm>
              <a:off x="0" y="3217796"/>
              <a:ext cx="14431338" cy="181128"/>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endParaRPr kumimoji="0" lang="en-US" sz="2100" b="0" i="0" u="none" strike="noStrike" kern="1200" cap="none" spc="21" normalizeH="0" baseline="0" noProof="0" dirty="0">
                <a:ln>
                  <a:noFill/>
                </a:ln>
                <a:solidFill>
                  <a:srgbClr val="FFFFFF"/>
                </a:solidFill>
                <a:effectLst/>
                <a:uLnTx/>
                <a:uFillTx/>
                <a:latin typeface="+mj-lt"/>
                <a:ea typeface="+mn-ea"/>
                <a:cs typeface="+mn-cs"/>
              </a:endParaRPr>
            </a:p>
          </p:txBody>
        </p:sp>
        <p:sp>
          <p:nvSpPr>
            <p:cNvPr id="7" name="TextBox 7"/>
            <p:cNvSpPr txBox="1"/>
            <p:nvPr/>
          </p:nvSpPr>
          <p:spPr>
            <a:xfrm>
              <a:off x="-23490" y="456229"/>
              <a:ext cx="14319722" cy="260297"/>
            </a:xfrm>
            <a:prstGeom prst="rect">
              <a:avLst/>
            </a:prstGeom>
          </p:spPr>
          <p:txBody>
            <a:bodyPr lIns="0" tIns="0" rIns="0" bIns="0" rtlCol="0" anchor="t">
              <a:spAutoFit/>
            </a:bodyPr>
            <a:lstStyle/>
            <a:p>
              <a:pPr marL="0" marR="0" lvl="0" indent="0" algn="l" defTabSz="914400" rtl="0" eaLnBrk="1" fontAlgn="auto" latinLnBrk="0" hangingPunct="1">
                <a:lnSpc>
                  <a:spcPts val="4680"/>
                </a:lnSpc>
                <a:spcBef>
                  <a:spcPts val="0"/>
                </a:spcBef>
                <a:spcAft>
                  <a:spcPts val="0"/>
                </a:spcAft>
                <a:buClrTx/>
                <a:buSzTx/>
                <a:buFontTx/>
                <a:buNone/>
                <a:tabLst/>
                <a:defRPr/>
              </a:pPr>
              <a:r>
                <a:rPr lang="en-US" sz="3600" spc="179" dirty="0">
                  <a:solidFill>
                    <a:srgbClr val="FFFFFF"/>
                  </a:solidFill>
                  <a:latin typeface="+mj-lt"/>
                </a:rPr>
                <a:t>Family Medicine Teacher of the Year</a:t>
              </a:r>
              <a:endParaRPr kumimoji="0" lang="en-US" sz="3600" b="0" i="0" u="none" strike="noStrike" kern="1200" cap="none" spc="179" normalizeH="0" baseline="0" noProof="0" dirty="0">
                <a:ln>
                  <a:noFill/>
                </a:ln>
                <a:solidFill>
                  <a:srgbClr val="FFFFFF"/>
                </a:solidFill>
                <a:effectLst/>
                <a:uLnTx/>
                <a:uFillTx/>
                <a:latin typeface="+mj-lt"/>
                <a:ea typeface="+mn-ea"/>
                <a:cs typeface="+mn-cs"/>
              </a:endParaRPr>
            </a:p>
          </p:txBody>
        </p:sp>
      </p:grpSp>
      <p:sp>
        <p:nvSpPr>
          <p:cNvPr id="11" name="TextBox 10">
            <a:extLst>
              <a:ext uri="{FF2B5EF4-FFF2-40B4-BE49-F238E27FC236}">
                <a16:creationId xmlns:a16="http://schemas.microsoft.com/office/drawing/2014/main" id="{9148A7AE-1F7F-49FF-924D-AC26E9C1E3E1}"/>
              </a:ext>
            </a:extLst>
          </p:cNvPr>
          <p:cNvSpPr txBox="1"/>
          <p:nvPr/>
        </p:nvSpPr>
        <p:spPr>
          <a:xfrm>
            <a:off x="626286" y="2653764"/>
            <a:ext cx="11466795" cy="5509200"/>
          </a:xfrm>
          <a:prstGeom prst="rect">
            <a:avLst/>
          </a:prstGeom>
          <a:noFill/>
        </p:spPr>
        <p:txBody>
          <a:bodyPr wrap="square" rtlCol="0">
            <a:spAutoFit/>
          </a:bodyPr>
          <a:lstStyle/>
          <a:p>
            <a:pPr marL="457200" lvl="0" indent="-457200" defTabSz="914400">
              <a:buFontTx/>
              <a:buChar char="-"/>
              <a:defRPr/>
            </a:pPr>
            <a:r>
              <a:rPr lang="en-US" sz="3200" dirty="0">
                <a:solidFill>
                  <a:schemeClr val="bg1"/>
                </a:solidFill>
                <a:latin typeface="+mj-lt"/>
              </a:rPr>
              <a:t>Graduate of Memorial University of Newfoundland Medical School (2006); completed postgraduate residency training through Dalhousie Family Medicine in Saint John (2008)</a:t>
            </a:r>
          </a:p>
          <a:p>
            <a:pPr marL="457200" indent="-457200">
              <a:buFontTx/>
              <a:buChar char="-"/>
            </a:pPr>
            <a:r>
              <a:rPr lang="en-US" sz="3200" dirty="0">
                <a:solidFill>
                  <a:schemeClr val="bg1"/>
                </a:solidFill>
                <a:latin typeface="+mj-lt"/>
              </a:rPr>
              <a:t>Has spent many years teaching Clinical Skills at the Undergraduate Level at DMNB and has had learners of all levels in her clinical practice. </a:t>
            </a:r>
          </a:p>
          <a:p>
            <a:pPr marL="457200" indent="-457200">
              <a:buFontTx/>
              <a:buChar char="-"/>
            </a:pPr>
            <a:r>
              <a:rPr lang="en-US" sz="3200" dirty="0">
                <a:solidFill>
                  <a:schemeClr val="bg1"/>
                </a:solidFill>
                <a:latin typeface="+mj-lt"/>
              </a:rPr>
              <a:t>She is a Core Family Medicine Preceptor to one of the Dalhousie Family Medicine Residents at the Saint John Site; has served as a Resident Project supervisor; and is the Curriculum Coordinator for the Saint John Family Medicine Teaching Unit.</a:t>
            </a:r>
          </a:p>
        </p:txBody>
      </p:sp>
      <p:pic>
        <p:nvPicPr>
          <p:cNvPr id="8" name="Picture 7" descr="A person wearing a white shirt&#10;&#10;Description automatically generated">
            <a:extLst>
              <a:ext uri="{FF2B5EF4-FFF2-40B4-BE49-F238E27FC236}">
                <a16:creationId xmlns:a16="http://schemas.microsoft.com/office/drawing/2014/main" id="{F9787385-9383-441F-A3E8-8EAB528D1C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93081" y="0"/>
            <a:ext cx="6194919" cy="10287000"/>
          </a:xfrm>
          <a:prstGeom prst="rect">
            <a:avLst/>
          </a:prstGeom>
        </p:spPr>
      </p:pic>
    </p:spTree>
    <p:extLst>
      <p:ext uri="{BB962C8B-B14F-4D97-AF65-F5344CB8AC3E}">
        <p14:creationId xmlns:p14="http://schemas.microsoft.com/office/powerpoint/2010/main" val="498573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0" y="9130533"/>
            <a:ext cx="18288000" cy="1156467"/>
          </a:xfrm>
          <a:prstGeom prst="rect">
            <a:avLst/>
          </a:prstGeom>
          <a:solidFill>
            <a:srgbClr val="FEFEFD"/>
          </a:solidFill>
        </p:spPr>
      </p:sp>
      <p:sp>
        <p:nvSpPr>
          <p:cNvPr id="3" name="TextBox 3"/>
          <p:cNvSpPr txBox="1"/>
          <p:nvPr/>
        </p:nvSpPr>
        <p:spPr>
          <a:xfrm>
            <a:off x="3450250" y="2171857"/>
            <a:ext cx="11387491" cy="558038"/>
          </a:xfrm>
          <a:prstGeom prst="rect">
            <a:avLst/>
          </a:prstGeom>
        </p:spPr>
        <p:txBody>
          <a:bodyPr lIns="0" tIns="0" rIns="0" bIns="0" rtlCol="0" anchor="t">
            <a:spAutoFit/>
          </a:bodyPr>
          <a:lstStyle/>
          <a:p>
            <a:pPr marL="0" marR="0" lvl="0" indent="0" algn="ctr" defTabSz="914400" rtl="0" eaLnBrk="1" fontAlgn="auto" latinLnBrk="0" hangingPunct="1">
              <a:lnSpc>
                <a:spcPts val="4680"/>
              </a:lnSpc>
              <a:spcBef>
                <a:spcPts val="0"/>
              </a:spcBef>
              <a:spcAft>
                <a:spcPts val="0"/>
              </a:spcAft>
              <a:buClrTx/>
              <a:buSzTx/>
              <a:buFontTx/>
              <a:buNone/>
              <a:tabLst/>
              <a:defRPr/>
            </a:pPr>
            <a:r>
              <a:rPr kumimoji="0" lang="en-US" sz="3600" b="0" i="0" u="none" strike="noStrike" kern="1200" cap="none" spc="179" normalizeH="0" baseline="0" noProof="0" dirty="0">
                <a:ln>
                  <a:noFill/>
                </a:ln>
                <a:solidFill>
                  <a:srgbClr val="F9FFFF"/>
                </a:solidFill>
                <a:effectLst/>
                <a:uLnTx/>
                <a:uFillTx/>
                <a:latin typeface="+mj-lt"/>
                <a:ea typeface="+mn-ea"/>
                <a:cs typeface="+mn-cs"/>
              </a:rPr>
              <a:t>Family Medicine Resident Leadership Award</a:t>
            </a:r>
          </a:p>
        </p:txBody>
      </p:sp>
      <p:sp>
        <p:nvSpPr>
          <p:cNvPr id="4" name="TextBox 4"/>
          <p:cNvSpPr txBox="1"/>
          <p:nvPr/>
        </p:nvSpPr>
        <p:spPr>
          <a:xfrm>
            <a:off x="3831249" y="6635439"/>
            <a:ext cx="10625491" cy="395426"/>
          </a:xfrm>
          <a:prstGeom prst="rect">
            <a:avLst/>
          </a:prstGeom>
        </p:spPr>
        <p:txBody>
          <a:bodyPr lIns="0" tIns="0" rIns="0" bIns="0" rtlCol="0" anchor="t">
            <a:spAutoFit/>
          </a:bodyPr>
          <a:lstStyle/>
          <a:p>
            <a:pPr marL="0" marR="0" lvl="0" indent="0" algn="ctr" defTabSz="914400" rtl="0" eaLnBrk="1" fontAlgn="auto" latinLnBrk="0" hangingPunct="1">
              <a:lnSpc>
                <a:spcPts val="3080"/>
              </a:lnSpc>
              <a:spcBef>
                <a:spcPts val="0"/>
              </a:spcBef>
              <a:spcAft>
                <a:spcPts val="0"/>
              </a:spcAft>
              <a:buClrTx/>
              <a:buSzTx/>
              <a:buFontTx/>
              <a:buNone/>
              <a:tabLst/>
              <a:defRPr/>
            </a:pPr>
            <a:r>
              <a:rPr kumimoji="0" lang="en-US" sz="2800" b="0" i="0" u="none" strike="noStrike" kern="1200" cap="none" spc="420" normalizeH="0" baseline="0" noProof="0" dirty="0">
                <a:ln>
                  <a:noFill/>
                </a:ln>
                <a:solidFill>
                  <a:srgbClr val="F9FFFF"/>
                </a:solidFill>
                <a:effectLst/>
                <a:uLnTx/>
                <a:uFillTx/>
                <a:latin typeface="+mj-lt"/>
                <a:ea typeface="+mn-ea"/>
                <a:cs typeface="+mn-cs"/>
              </a:rPr>
              <a:t>New Maryland, New Brunswick</a:t>
            </a:r>
          </a:p>
        </p:txBody>
      </p:sp>
      <p:sp>
        <p:nvSpPr>
          <p:cNvPr id="5" name="TextBox 5"/>
          <p:cNvSpPr txBox="1"/>
          <p:nvPr/>
        </p:nvSpPr>
        <p:spPr>
          <a:xfrm>
            <a:off x="2438400" y="5636129"/>
            <a:ext cx="13063891" cy="800378"/>
          </a:xfrm>
          <a:prstGeom prst="rect">
            <a:avLst/>
          </a:prstGeom>
        </p:spPr>
        <p:txBody>
          <a:bodyPr lIns="0" tIns="0" rIns="0" bIns="0" rtlCol="0" anchor="t">
            <a:spAutoFit/>
          </a:bodyPr>
          <a:lstStyle/>
          <a:p>
            <a:pPr marL="0" marR="0" lvl="0" indent="0" algn="ctr" defTabSz="914400" rtl="0" eaLnBrk="1" fontAlgn="auto" latinLnBrk="0" hangingPunct="1">
              <a:lnSpc>
                <a:spcPts val="6159"/>
              </a:lnSpc>
              <a:spcBef>
                <a:spcPts val="0"/>
              </a:spcBef>
              <a:spcAft>
                <a:spcPts val="0"/>
              </a:spcAft>
              <a:buClrTx/>
              <a:buSzTx/>
              <a:buFontTx/>
              <a:buNone/>
              <a:tabLst/>
              <a:defRPr/>
            </a:pPr>
            <a:r>
              <a:rPr kumimoji="0" lang="en-US" sz="5599" b="0" i="0" u="none" strike="noStrike" kern="1200" cap="none" spc="223" normalizeH="0" baseline="0" noProof="0" dirty="0">
                <a:ln>
                  <a:noFill/>
                </a:ln>
                <a:solidFill>
                  <a:srgbClr val="FEFEFD"/>
                </a:solidFill>
                <a:effectLst/>
                <a:uLnTx/>
                <a:uFillTx/>
                <a:latin typeface="+mj-lt"/>
                <a:ea typeface="+mn-ea"/>
                <a:cs typeface="+mn-cs"/>
              </a:rPr>
              <a:t>Lyndsay Lovely</a:t>
            </a:r>
          </a:p>
        </p:txBody>
      </p:sp>
      <p:pic>
        <p:nvPicPr>
          <p:cNvPr id="8" name="officeArt object" descr="Picture 3">
            <a:extLst>
              <a:ext uri="{FF2B5EF4-FFF2-40B4-BE49-F238E27FC236}">
                <a16:creationId xmlns:a16="http://schemas.microsoft.com/office/drawing/2014/main" id="{A8B02990-3C74-4A45-8093-11927050566D}"/>
              </a:ext>
            </a:extLst>
          </p:cNvPr>
          <p:cNvPicPr/>
          <p:nvPr/>
        </p:nvPicPr>
        <p:blipFill>
          <a:blip r:embed="rId2"/>
          <a:stretch>
            <a:fillRect/>
          </a:stretch>
        </p:blipFill>
        <p:spPr>
          <a:xfrm>
            <a:off x="14262735" y="8575978"/>
            <a:ext cx="4025265" cy="1533525"/>
          </a:xfrm>
          <a:prstGeom prst="rect">
            <a:avLst/>
          </a:prstGeom>
          <a:ln w="12700" cap="flat">
            <a:noFill/>
            <a:miter lim="400000"/>
          </a:ln>
          <a:effectLst/>
        </p:spPr>
      </p:pic>
    </p:spTree>
    <p:extLst>
      <p:ext uri="{BB962C8B-B14F-4D97-AF65-F5344CB8AC3E}">
        <p14:creationId xmlns:p14="http://schemas.microsoft.com/office/powerpoint/2010/main" val="231983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13323701" y="-2"/>
            <a:ext cx="5029200" cy="10287001"/>
          </a:xfrm>
          <a:prstGeom prst="rect">
            <a:avLst/>
          </a:prstGeom>
          <a:solidFill>
            <a:schemeClr val="bg1"/>
          </a:solidFill>
        </p:spPr>
      </p:sp>
      <p:grpSp>
        <p:nvGrpSpPr>
          <p:cNvPr id="4" name="Group 4"/>
          <p:cNvGrpSpPr/>
          <p:nvPr/>
        </p:nvGrpSpPr>
        <p:grpSpPr>
          <a:xfrm>
            <a:off x="749206" y="702820"/>
            <a:ext cx="11185995" cy="7441537"/>
            <a:chOff x="-36945" y="-72181"/>
            <a:chExt cx="14655259" cy="3471105"/>
          </a:xfrm>
        </p:grpSpPr>
        <p:sp>
          <p:nvSpPr>
            <p:cNvPr id="5" name="TextBox 5"/>
            <p:cNvSpPr txBox="1"/>
            <p:nvPr/>
          </p:nvSpPr>
          <p:spPr>
            <a:xfrm>
              <a:off x="-36945" y="-72181"/>
              <a:ext cx="14655259" cy="406760"/>
            </a:xfrm>
            <a:prstGeom prst="rect">
              <a:avLst/>
            </a:prstGeom>
          </p:spPr>
          <p:txBody>
            <a:bodyPr lIns="0" tIns="0" rIns="0" bIns="0" rtlCol="0" anchor="t">
              <a:spAutoFit/>
            </a:bodyPr>
            <a:lstStyle/>
            <a:p>
              <a:pPr marL="0" marR="0" lvl="0" indent="0" algn="l" defTabSz="914400" rtl="0" eaLnBrk="1" fontAlgn="auto" latinLnBrk="0" hangingPunct="1">
                <a:lnSpc>
                  <a:spcPts val="6820"/>
                </a:lnSpc>
                <a:spcBef>
                  <a:spcPts val="0"/>
                </a:spcBef>
                <a:spcAft>
                  <a:spcPts val="0"/>
                </a:spcAft>
                <a:buClrTx/>
                <a:buSzTx/>
                <a:buFontTx/>
                <a:buNone/>
                <a:tabLst/>
                <a:defRPr/>
              </a:pPr>
              <a:r>
                <a:rPr kumimoji="0" lang="en-US" sz="6200" b="0" i="0" u="none" strike="noStrike" kern="1200" cap="none" spc="124" normalizeH="0" baseline="0" noProof="0" dirty="0">
                  <a:ln>
                    <a:noFill/>
                  </a:ln>
                  <a:solidFill>
                    <a:srgbClr val="FFFFFF"/>
                  </a:solidFill>
                  <a:effectLst/>
                  <a:uLnTx/>
                  <a:uFillTx/>
                  <a:latin typeface="+mj-lt"/>
                  <a:ea typeface="+mn-ea"/>
                  <a:cs typeface="+mn-cs"/>
                </a:rPr>
                <a:t>Lyndsay Lovely</a:t>
              </a:r>
            </a:p>
          </p:txBody>
        </p:sp>
        <p:sp>
          <p:nvSpPr>
            <p:cNvPr id="6" name="TextBox 6"/>
            <p:cNvSpPr txBox="1"/>
            <p:nvPr/>
          </p:nvSpPr>
          <p:spPr>
            <a:xfrm>
              <a:off x="0" y="3217796"/>
              <a:ext cx="14431338" cy="181128"/>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endParaRPr kumimoji="0" lang="en-US" sz="2100" b="0" i="0" u="none" strike="noStrike" kern="1200" cap="none" spc="21" normalizeH="0" baseline="0" noProof="0" dirty="0">
                <a:ln>
                  <a:noFill/>
                </a:ln>
                <a:solidFill>
                  <a:srgbClr val="FFFFFF"/>
                </a:solidFill>
                <a:effectLst/>
                <a:uLnTx/>
                <a:uFillTx/>
                <a:latin typeface="+mj-lt"/>
                <a:ea typeface="+mn-ea"/>
                <a:cs typeface="+mn-cs"/>
              </a:endParaRPr>
            </a:p>
          </p:txBody>
        </p:sp>
        <p:sp>
          <p:nvSpPr>
            <p:cNvPr id="7" name="TextBox 7"/>
            <p:cNvSpPr txBox="1"/>
            <p:nvPr/>
          </p:nvSpPr>
          <p:spPr>
            <a:xfrm>
              <a:off x="-23490" y="456229"/>
              <a:ext cx="14319722" cy="260297"/>
            </a:xfrm>
            <a:prstGeom prst="rect">
              <a:avLst/>
            </a:prstGeom>
          </p:spPr>
          <p:txBody>
            <a:bodyPr lIns="0" tIns="0" rIns="0" bIns="0" rtlCol="0" anchor="t">
              <a:spAutoFit/>
            </a:bodyPr>
            <a:lstStyle/>
            <a:p>
              <a:pPr lvl="0" defTabSz="914400">
                <a:lnSpc>
                  <a:spcPts val="4680"/>
                </a:lnSpc>
                <a:defRPr/>
              </a:pPr>
              <a:r>
                <a:rPr lang="en-US" sz="3600" spc="179" dirty="0">
                  <a:solidFill>
                    <a:srgbClr val="F9FFFF"/>
                  </a:solidFill>
                </a:rPr>
                <a:t>Family Medicine Resident Leadership Award</a:t>
              </a:r>
            </a:p>
          </p:txBody>
        </p:sp>
      </p:grpSp>
      <p:sp>
        <p:nvSpPr>
          <p:cNvPr id="11" name="TextBox 10">
            <a:extLst>
              <a:ext uri="{FF2B5EF4-FFF2-40B4-BE49-F238E27FC236}">
                <a16:creationId xmlns:a16="http://schemas.microsoft.com/office/drawing/2014/main" id="{9148A7AE-1F7F-49FF-924D-AC26E9C1E3E1}"/>
              </a:ext>
            </a:extLst>
          </p:cNvPr>
          <p:cNvSpPr txBox="1"/>
          <p:nvPr/>
        </p:nvSpPr>
        <p:spPr>
          <a:xfrm>
            <a:off x="626286" y="2653764"/>
            <a:ext cx="11466795" cy="747897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800" spc="21" dirty="0">
                <a:solidFill>
                  <a:schemeClr val="bg1">
                    <a:lumMod val="95000"/>
                  </a:schemeClr>
                </a:solidFill>
                <a:latin typeface="+mj-lt"/>
                <a:cs typeface="Arial" panose="020B0604020202020204" pitchFamily="34" charset="0"/>
              </a:rPr>
              <a:t>2</a:t>
            </a:r>
            <a:r>
              <a:rPr lang="en-US" sz="2800" spc="21" baseline="30000" dirty="0">
                <a:solidFill>
                  <a:schemeClr val="bg1">
                    <a:lumMod val="95000"/>
                  </a:schemeClr>
                </a:solidFill>
                <a:latin typeface="+mj-lt"/>
                <a:cs typeface="Arial" panose="020B0604020202020204" pitchFamily="34" charset="0"/>
              </a:rPr>
              <a:t>nd</a:t>
            </a:r>
            <a:r>
              <a:rPr lang="en-US" sz="2800" spc="21" dirty="0">
                <a:solidFill>
                  <a:schemeClr val="bg1">
                    <a:lumMod val="95000"/>
                  </a:schemeClr>
                </a:solidFill>
                <a:latin typeface="+mj-lt"/>
                <a:cs typeface="Arial" panose="020B0604020202020204" pitchFamily="34" charset="0"/>
              </a:rPr>
              <a:t> year family medicine resident at the Fredericton Site of Dalhousie Family Medicine and graduated from Dalhousie Medicine New Brunswick in 2018</a:t>
            </a:r>
          </a:p>
          <a:p>
            <a:pPr marL="457200" lvl="0" indent="-457200" defTabSz="914400">
              <a:buFontTx/>
              <a:buChar char="-"/>
              <a:defRPr/>
            </a:pPr>
            <a:r>
              <a:rPr lang="en-US" sz="2800" dirty="0">
                <a:solidFill>
                  <a:schemeClr val="bg1">
                    <a:lumMod val="95000"/>
                  </a:schemeClr>
                </a:solidFill>
                <a:latin typeface="+mj-lt"/>
              </a:rPr>
              <a:t>Valuable link between the learners in Fredericton and the medical society and has helped the Society organize medical learner events over her two years in the program.</a:t>
            </a:r>
          </a:p>
          <a:p>
            <a:pPr marL="457200" lvl="0" indent="-457200" defTabSz="914400">
              <a:buFontTx/>
              <a:buChar char="-"/>
              <a:defRPr/>
            </a:pPr>
            <a:r>
              <a:rPr lang="en-US" sz="2800" dirty="0">
                <a:solidFill>
                  <a:schemeClr val="bg1">
                    <a:lumMod val="95000"/>
                  </a:schemeClr>
                </a:solidFill>
                <a:latin typeface="+mj-lt"/>
              </a:rPr>
              <a:t>Lyndsay is moving on to an enhanced skills fellowship in Ottawa in Family Practice Anesthesia this July and has been working on developing a practice opportunity upon finishing her training. </a:t>
            </a:r>
          </a:p>
          <a:p>
            <a:pPr marL="457200" indent="-457200" defTabSz="914400">
              <a:buFontTx/>
              <a:buChar char="-"/>
              <a:defRPr/>
            </a:pPr>
            <a:r>
              <a:rPr lang="en-US" sz="2800" dirty="0">
                <a:solidFill>
                  <a:schemeClr val="bg1">
                    <a:lumMod val="95000"/>
                  </a:schemeClr>
                </a:solidFill>
                <a:latin typeface="+mj-lt"/>
              </a:rPr>
              <a:t>Even while juggling a young family and studying for exams, Lindsay has been meeting with local representatives of the Dept of Health, Horizon Health Network, Community Health Centers and Division Heads at the Dr. Everett Chalmers Regional Hospital to develop a niche for family practice anesthesia and chronic pain management here in Fredericton.</a:t>
            </a:r>
          </a:p>
          <a:p>
            <a:pPr marL="457200" lvl="0" indent="-457200" defTabSz="914400">
              <a:buFontTx/>
              <a:buChar char="-"/>
              <a:defRPr/>
            </a:pPr>
            <a:endParaRPr lang="en-US" sz="2800" spc="21" dirty="0">
              <a:solidFill>
                <a:schemeClr val="bg1"/>
              </a:solidFill>
              <a:latin typeface="+mj-lt"/>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US" sz="3200" b="0" i="0" u="none" strike="noStrike" kern="1200" cap="none" spc="21" normalizeH="0" baseline="0" noProof="0" dirty="0">
              <a:ln>
                <a:noFill/>
              </a:ln>
              <a:solidFill>
                <a:srgbClr val="FEFEFD"/>
              </a:solidFill>
              <a:effectLst/>
              <a:uLnTx/>
              <a:uFillTx/>
              <a:latin typeface="+mj-lt"/>
              <a:cs typeface="Arial" panose="020B0604020202020204" pitchFamily="34" charset="0"/>
            </a:endParaRPr>
          </a:p>
        </p:txBody>
      </p:sp>
      <p:pic>
        <p:nvPicPr>
          <p:cNvPr id="8" name="Picture 7" descr="A person posing for the camera&#10;&#10;Description automatically generated">
            <a:extLst>
              <a:ext uri="{FF2B5EF4-FFF2-40B4-BE49-F238E27FC236}">
                <a16:creationId xmlns:a16="http://schemas.microsoft.com/office/drawing/2014/main" id="{C3655C77-CEA2-4B1B-8DAE-952EC7DB9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26823" y="-2"/>
            <a:ext cx="4926077" cy="10287001"/>
          </a:xfrm>
          <a:prstGeom prst="rect">
            <a:avLst/>
          </a:prstGeom>
        </p:spPr>
      </p:pic>
    </p:spTree>
    <p:extLst>
      <p:ext uri="{BB962C8B-B14F-4D97-AF65-F5344CB8AC3E}">
        <p14:creationId xmlns:p14="http://schemas.microsoft.com/office/powerpoint/2010/main" val="2092838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0" y="9130533"/>
            <a:ext cx="18288000" cy="1156467"/>
          </a:xfrm>
          <a:prstGeom prst="rect">
            <a:avLst/>
          </a:prstGeom>
          <a:solidFill>
            <a:srgbClr val="FEFEFD"/>
          </a:solidFill>
        </p:spPr>
      </p:sp>
      <p:sp>
        <p:nvSpPr>
          <p:cNvPr id="3" name="TextBox 3"/>
          <p:cNvSpPr txBox="1"/>
          <p:nvPr/>
        </p:nvSpPr>
        <p:spPr>
          <a:xfrm>
            <a:off x="3450250" y="2171857"/>
            <a:ext cx="11387491" cy="558038"/>
          </a:xfrm>
          <a:prstGeom prst="rect">
            <a:avLst/>
          </a:prstGeom>
        </p:spPr>
        <p:txBody>
          <a:bodyPr lIns="0" tIns="0" rIns="0" bIns="0" rtlCol="0" anchor="t">
            <a:spAutoFit/>
          </a:bodyPr>
          <a:lstStyle/>
          <a:p>
            <a:pPr marL="0" marR="0" lvl="0" indent="0" algn="ctr" defTabSz="914400" rtl="0" eaLnBrk="1" fontAlgn="auto" latinLnBrk="0" hangingPunct="1">
              <a:lnSpc>
                <a:spcPts val="4680"/>
              </a:lnSpc>
              <a:spcBef>
                <a:spcPts val="0"/>
              </a:spcBef>
              <a:spcAft>
                <a:spcPts val="0"/>
              </a:spcAft>
              <a:buClrTx/>
              <a:buSzTx/>
              <a:buFontTx/>
              <a:buNone/>
              <a:tabLst/>
              <a:defRPr/>
            </a:pPr>
            <a:r>
              <a:rPr kumimoji="0" lang="en-US" sz="3600" b="0" i="0" u="none" strike="noStrike" kern="1200" cap="none" spc="179" normalizeH="0" baseline="0" noProof="0" dirty="0">
                <a:ln>
                  <a:noFill/>
                </a:ln>
                <a:solidFill>
                  <a:srgbClr val="F9FFFF"/>
                </a:solidFill>
                <a:effectLst/>
                <a:uLnTx/>
                <a:uFillTx/>
                <a:latin typeface="+mj-lt"/>
                <a:ea typeface="+mn-ea"/>
                <a:cs typeface="+mn-cs"/>
              </a:rPr>
              <a:t>Dr. Sharon Northrop Award</a:t>
            </a:r>
          </a:p>
        </p:txBody>
      </p:sp>
      <p:sp>
        <p:nvSpPr>
          <p:cNvPr id="4" name="TextBox 4"/>
          <p:cNvSpPr txBox="1"/>
          <p:nvPr/>
        </p:nvSpPr>
        <p:spPr>
          <a:xfrm>
            <a:off x="3831249" y="6635439"/>
            <a:ext cx="10625491" cy="395426"/>
          </a:xfrm>
          <a:prstGeom prst="rect">
            <a:avLst/>
          </a:prstGeom>
        </p:spPr>
        <p:txBody>
          <a:bodyPr lIns="0" tIns="0" rIns="0" bIns="0" rtlCol="0" anchor="t">
            <a:spAutoFit/>
          </a:bodyPr>
          <a:lstStyle/>
          <a:p>
            <a:pPr marL="0" marR="0" lvl="0" indent="0" algn="ctr" defTabSz="914400" rtl="0" eaLnBrk="1" fontAlgn="auto" latinLnBrk="0" hangingPunct="1">
              <a:lnSpc>
                <a:spcPts val="3080"/>
              </a:lnSpc>
              <a:spcBef>
                <a:spcPts val="0"/>
              </a:spcBef>
              <a:spcAft>
                <a:spcPts val="0"/>
              </a:spcAft>
              <a:buClrTx/>
              <a:buSzTx/>
              <a:buFontTx/>
              <a:buNone/>
              <a:tabLst/>
              <a:defRPr/>
            </a:pPr>
            <a:r>
              <a:rPr kumimoji="0" lang="en-US" sz="2800" b="0" i="0" u="none" strike="noStrike" kern="1200" cap="none" spc="420" normalizeH="0" baseline="0" noProof="0" dirty="0">
                <a:ln>
                  <a:noFill/>
                </a:ln>
                <a:solidFill>
                  <a:srgbClr val="F9FFFF"/>
                </a:solidFill>
                <a:effectLst/>
                <a:uLnTx/>
                <a:uFillTx/>
                <a:latin typeface="+mj-lt"/>
                <a:ea typeface="+mn-ea"/>
                <a:cs typeface="+mn-cs"/>
              </a:rPr>
              <a:t>Edmundston, New Brunswick</a:t>
            </a:r>
          </a:p>
        </p:txBody>
      </p:sp>
      <p:sp>
        <p:nvSpPr>
          <p:cNvPr id="5" name="TextBox 5"/>
          <p:cNvSpPr txBox="1"/>
          <p:nvPr/>
        </p:nvSpPr>
        <p:spPr>
          <a:xfrm>
            <a:off x="2438400" y="5636129"/>
            <a:ext cx="13063891" cy="800378"/>
          </a:xfrm>
          <a:prstGeom prst="rect">
            <a:avLst/>
          </a:prstGeom>
        </p:spPr>
        <p:txBody>
          <a:bodyPr lIns="0" tIns="0" rIns="0" bIns="0" rtlCol="0" anchor="t">
            <a:spAutoFit/>
          </a:bodyPr>
          <a:lstStyle/>
          <a:p>
            <a:pPr marL="0" marR="0" lvl="0" indent="0" algn="ctr" defTabSz="914400" rtl="0" eaLnBrk="1" fontAlgn="auto" latinLnBrk="0" hangingPunct="1">
              <a:lnSpc>
                <a:spcPts val="6159"/>
              </a:lnSpc>
              <a:spcBef>
                <a:spcPts val="0"/>
              </a:spcBef>
              <a:spcAft>
                <a:spcPts val="0"/>
              </a:spcAft>
              <a:buClrTx/>
              <a:buSzTx/>
              <a:buFontTx/>
              <a:buNone/>
              <a:tabLst/>
              <a:defRPr/>
            </a:pPr>
            <a:r>
              <a:rPr kumimoji="0" lang="en-US" sz="5599" b="0" i="0" u="none" strike="noStrike" kern="1200" cap="none" spc="223" normalizeH="0" baseline="0" noProof="0" dirty="0">
                <a:ln>
                  <a:noFill/>
                </a:ln>
                <a:solidFill>
                  <a:srgbClr val="FEFEFD"/>
                </a:solidFill>
                <a:effectLst/>
                <a:uLnTx/>
                <a:uFillTx/>
                <a:latin typeface="+mj-lt"/>
                <a:ea typeface="+mn-ea"/>
                <a:cs typeface="+mn-cs"/>
              </a:rPr>
              <a:t>Dr. Carole Clavette</a:t>
            </a:r>
          </a:p>
        </p:txBody>
      </p:sp>
      <p:pic>
        <p:nvPicPr>
          <p:cNvPr id="9" name="officeArt object" descr="Picture 3">
            <a:extLst>
              <a:ext uri="{FF2B5EF4-FFF2-40B4-BE49-F238E27FC236}">
                <a16:creationId xmlns:a16="http://schemas.microsoft.com/office/drawing/2014/main" id="{4EB221D1-BEA1-47DF-9C46-1AC786CDB984}"/>
              </a:ext>
            </a:extLst>
          </p:cNvPr>
          <p:cNvPicPr/>
          <p:nvPr/>
        </p:nvPicPr>
        <p:blipFill>
          <a:blip r:embed="rId2"/>
          <a:stretch>
            <a:fillRect/>
          </a:stretch>
        </p:blipFill>
        <p:spPr>
          <a:xfrm>
            <a:off x="14262735" y="8575978"/>
            <a:ext cx="4025265" cy="1533525"/>
          </a:xfrm>
          <a:prstGeom prst="rect">
            <a:avLst/>
          </a:prstGeom>
          <a:ln w="12700" cap="flat">
            <a:noFill/>
            <a:miter lim="400000"/>
          </a:ln>
          <a:effectLst/>
        </p:spPr>
      </p:pic>
    </p:spTree>
    <p:extLst>
      <p:ext uri="{BB962C8B-B14F-4D97-AF65-F5344CB8AC3E}">
        <p14:creationId xmlns:p14="http://schemas.microsoft.com/office/powerpoint/2010/main" val="312749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3942924"/>
            <a:ext cx="18288001" cy="6344076"/>
            <a:chOff x="609597" y="-343893"/>
            <a:chExt cx="24384001" cy="8458767"/>
          </a:xfrm>
        </p:grpSpPr>
        <p:sp>
          <p:nvSpPr>
            <p:cNvPr id="3" name="AutoShape 3"/>
            <p:cNvSpPr/>
            <p:nvPr/>
          </p:nvSpPr>
          <p:spPr>
            <a:xfrm>
              <a:off x="609597" y="6176548"/>
              <a:ext cx="24384001" cy="1938326"/>
            </a:xfrm>
            <a:prstGeom prst="rect">
              <a:avLst/>
            </a:prstGeom>
            <a:solidFill>
              <a:srgbClr val="264E8F"/>
            </a:solidFill>
          </p:spPr>
          <p:txBody>
            <a:bodyPr/>
            <a:lstStyle/>
            <a:p>
              <a:endParaRPr lang="en-US" dirty="0">
                <a:latin typeface="+mj-lt"/>
              </a:endParaRPr>
            </a:p>
          </p:txBody>
        </p:sp>
        <p:sp>
          <p:nvSpPr>
            <p:cNvPr id="4" name="TextBox 4"/>
            <p:cNvSpPr txBox="1"/>
            <p:nvPr/>
          </p:nvSpPr>
          <p:spPr>
            <a:xfrm>
              <a:off x="2225762" y="-343893"/>
              <a:ext cx="21151665" cy="1475105"/>
            </a:xfrm>
            <a:prstGeom prst="rect">
              <a:avLst/>
            </a:prstGeom>
          </p:spPr>
          <p:txBody>
            <a:bodyPr lIns="0" tIns="0" rIns="0" bIns="0" rtlCol="0" anchor="t">
              <a:spAutoFit/>
            </a:bodyPr>
            <a:lstStyle/>
            <a:p>
              <a:pPr algn="ctr">
                <a:lnSpc>
                  <a:spcPts val="9500"/>
                </a:lnSpc>
              </a:pPr>
              <a:endParaRPr lang="en-US" sz="6600" dirty="0">
                <a:solidFill>
                  <a:srgbClr val="264E8F"/>
                </a:solidFill>
                <a:latin typeface="+mj-lt"/>
              </a:endParaRPr>
            </a:p>
          </p:txBody>
        </p:sp>
        <p:sp>
          <p:nvSpPr>
            <p:cNvPr id="5" name="TextBox 5"/>
            <p:cNvSpPr txBox="1"/>
            <p:nvPr/>
          </p:nvSpPr>
          <p:spPr>
            <a:xfrm>
              <a:off x="4693917" y="-57150"/>
              <a:ext cx="16719446" cy="647185"/>
            </a:xfrm>
            <a:prstGeom prst="rect">
              <a:avLst/>
            </a:prstGeom>
          </p:spPr>
          <p:txBody>
            <a:bodyPr lIns="0" tIns="0" rIns="0" bIns="0" rtlCol="0" anchor="t">
              <a:spAutoFit/>
            </a:bodyPr>
            <a:lstStyle/>
            <a:p>
              <a:pPr algn="ctr">
                <a:lnSpc>
                  <a:spcPts val="4479"/>
                </a:lnSpc>
              </a:pPr>
              <a:endParaRPr dirty="0">
                <a:latin typeface="+mj-lt"/>
              </a:endParaRPr>
            </a:p>
          </p:txBody>
        </p:sp>
        <p:sp>
          <p:nvSpPr>
            <p:cNvPr id="6" name="TextBox 6"/>
            <p:cNvSpPr txBox="1"/>
            <p:nvPr/>
          </p:nvSpPr>
          <p:spPr>
            <a:xfrm>
              <a:off x="3862329" y="6960779"/>
              <a:ext cx="17878534" cy="537669"/>
            </a:xfrm>
            <a:prstGeom prst="rect">
              <a:avLst/>
            </a:prstGeom>
          </p:spPr>
          <p:txBody>
            <a:bodyPr lIns="0" tIns="0" rIns="0" bIns="0" rtlCol="0" anchor="t">
              <a:spAutoFit/>
            </a:bodyPr>
            <a:lstStyle/>
            <a:p>
              <a:pPr algn="ctr">
                <a:lnSpc>
                  <a:spcPts val="3120"/>
                </a:lnSpc>
              </a:pPr>
              <a:r>
                <a:rPr lang="en-US" sz="3600" spc="120" dirty="0">
                  <a:solidFill>
                    <a:srgbClr val="F9FFFF"/>
                  </a:solidFill>
                  <a:latin typeface="+mj-lt"/>
                  <a:cs typeface="Calibri" panose="020F0502020204030204" pitchFamily="34" charset="0"/>
                </a:rPr>
                <a:t>Zoom – Raise Hand Feature  </a:t>
              </a:r>
            </a:p>
          </p:txBody>
        </p:sp>
      </p:grpSp>
      <p:sp>
        <p:nvSpPr>
          <p:cNvPr id="8" name="TextBox 7">
            <a:extLst>
              <a:ext uri="{FF2B5EF4-FFF2-40B4-BE49-F238E27FC236}">
                <a16:creationId xmlns:a16="http://schemas.microsoft.com/office/drawing/2014/main" id="{0AD2320E-E298-45AB-BC74-73154D046975}"/>
              </a:ext>
            </a:extLst>
          </p:cNvPr>
          <p:cNvSpPr txBox="1"/>
          <p:nvPr/>
        </p:nvSpPr>
        <p:spPr>
          <a:xfrm>
            <a:off x="2439548" y="4346114"/>
            <a:ext cx="13408901" cy="369332"/>
          </a:xfrm>
          <a:prstGeom prst="rect">
            <a:avLst/>
          </a:prstGeom>
          <a:noFill/>
        </p:spPr>
        <p:txBody>
          <a:bodyPr wrap="square" rtlCol="0">
            <a:spAutoFit/>
          </a:bodyPr>
          <a:lstStyle/>
          <a:p>
            <a:pPr algn="ctr"/>
            <a:endParaRPr lang="en-CA" dirty="0">
              <a:latin typeface="+mj-lt"/>
              <a:cs typeface="Arial" panose="020B0604020202020204" pitchFamily="34" charset="0"/>
            </a:endParaRPr>
          </a:p>
        </p:txBody>
      </p:sp>
      <p:sp>
        <p:nvSpPr>
          <p:cNvPr id="9" name="TextBox 8">
            <a:extLst>
              <a:ext uri="{FF2B5EF4-FFF2-40B4-BE49-F238E27FC236}">
                <a16:creationId xmlns:a16="http://schemas.microsoft.com/office/drawing/2014/main" id="{72A2FAD6-3121-2C4D-9614-F1A1F9D9CDA8}"/>
              </a:ext>
            </a:extLst>
          </p:cNvPr>
          <p:cNvSpPr txBox="1"/>
          <p:nvPr/>
        </p:nvSpPr>
        <p:spPr>
          <a:xfrm>
            <a:off x="769071" y="3238500"/>
            <a:ext cx="16306801" cy="6647974"/>
          </a:xfrm>
          <a:prstGeom prst="rect">
            <a:avLst/>
          </a:prstGeom>
          <a:noFill/>
        </p:spPr>
        <p:txBody>
          <a:bodyPr wrap="square" rtlCol="0">
            <a:spAutoFit/>
          </a:bodyPr>
          <a:lstStyle/>
          <a:p>
            <a:r>
              <a:rPr lang="en-CA" sz="3200" b="1" u="sng" dirty="0">
                <a:latin typeface="+mj-lt"/>
                <a:cs typeface="Arial" panose="020B0604020202020204" pitchFamily="34" charset="0"/>
              </a:rPr>
              <a:t>Simultaneous interpretation: </a:t>
            </a:r>
          </a:p>
          <a:p>
            <a:r>
              <a:rPr lang="en-US" sz="3200" dirty="0"/>
              <a:t>Members who require simultaneous translation, please go to language preference icon located at the bottom of your screen, (it looks like a globe or world icon and select “French”. </a:t>
            </a:r>
            <a:endParaRPr lang="en-CA" sz="3200" dirty="0">
              <a:latin typeface="+mj-lt"/>
              <a:cs typeface="Arial" panose="020B0604020202020204" pitchFamily="34" charset="0"/>
            </a:endParaRPr>
          </a:p>
          <a:p>
            <a:endParaRPr lang="en-CA" sz="3200" dirty="0">
              <a:latin typeface="+mj-lt"/>
              <a:cs typeface="Arial" panose="020B0604020202020204" pitchFamily="34" charset="0"/>
            </a:endParaRPr>
          </a:p>
          <a:p>
            <a:r>
              <a:rPr lang="en-CA" sz="3200" b="1" u="sng" dirty="0">
                <a:latin typeface="+mj-lt"/>
                <a:cs typeface="Arial" panose="020B0604020202020204" pitchFamily="34" charset="0"/>
              </a:rPr>
              <a:t>Raise Hand Feature: </a:t>
            </a:r>
          </a:p>
          <a:p>
            <a:r>
              <a:rPr lang="en-CA" sz="3200" dirty="0">
                <a:cs typeface="Arial" panose="020B0604020202020204" pitchFamily="34" charset="0"/>
              </a:rPr>
              <a:t>If a participant would like to address the Chair or ask a question, please use the “Raise Hand” feature and wait until the Chair addresses them. The “Raise Hand” icon is </a:t>
            </a:r>
            <a:r>
              <a:rPr lang="en-CA" sz="3200" dirty="0"/>
              <a:t>located at the bottom of your screen. Please "Lower Hand" once your question has been answered.</a:t>
            </a:r>
            <a:endParaRPr lang="en-US" sz="3200" dirty="0"/>
          </a:p>
          <a:p>
            <a:endParaRPr lang="en-CA" sz="3200" dirty="0">
              <a:latin typeface="+mj-lt"/>
              <a:cs typeface="Arial" panose="020B0604020202020204" pitchFamily="34" charset="0"/>
            </a:endParaRPr>
          </a:p>
          <a:p>
            <a:endParaRPr lang="en-CA" sz="3200" dirty="0">
              <a:latin typeface="+mj-lt"/>
              <a:cs typeface="Arial" panose="020B0604020202020204" pitchFamily="34" charset="0"/>
            </a:endParaRPr>
          </a:p>
          <a:p>
            <a:endParaRPr lang="en-US" sz="2400" dirty="0">
              <a:latin typeface="+mj-lt"/>
              <a:cs typeface="Arial" panose="020B0604020202020204" pitchFamily="34" charset="0"/>
            </a:endParaRPr>
          </a:p>
          <a:p>
            <a:pPr algn="ctr"/>
            <a:endParaRPr lang="en-CA" dirty="0">
              <a:latin typeface="+mj-lt"/>
              <a:cs typeface="Arial" panose="020B0604020202020204" pitchFamily="34" charset="0"/>
            </a:endParaRPr>
          </a:p>
        </p:txBody>
      </p:sp>
      <p:pic>
        <p:nvPicPr>
          <p:cNvPr id="10" name="officeArt object" descr="Picture 3">
            <a:extLst>
              <a:ext uri="{FF2B5EF4-FFF2-40B4-BE49-F238E27FC236}">
                <a16:creationId xmlns:a16="http://schemas.microsoft.com/office/drawing/2014/main" id="{6A11717F-5A21-4AFF-ABF5-F7153EE6BA33}"/>
              </a:ext>
            </a:extLst>
          </p:cNvPr>
          <p:cNvPicPr/>
          <p:nvPr/>
        </p:nvPicPr>
        <p:blipFill>
          <a:blip r:embed="rId3"/>
          <a:stretch>
            <a:fillRect/>
          </a:stretch>
        </p:blipFill>
        <p:spPr>
          <a:xfrm>
            <a:off x="6324600" y="658413"/>
            <a:ext cx="7147560" cy="2580087"/>
          </a:xfrm>
          <a:prstGeom prst="rect">
            <a:avLst/>
          </a:prstGeom>
          <a:ln w="12700" cap="flat">
            <a:noFill/>
            <a:miter lim="400000"/>
          </a:ln>
          <a:effectLst/>
        </p:spPr>
      </p:pic>
    </p:spTree>
    <p:extLst>
      <p:ext uri="{BB962C8B-B14F-4D97-AF65-F5344CB8AC3E}">
        <p14:creationId xmlns:p14="http://schemas.microsoft.com/office/powerpoint/2010/main" val="965168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13323701" y="-2"/>
            <a:ext cx="5029200" cy="10287001"/>
          </a:xfrm>
          <a:prstGeom prst="rect">
            <a:avLst/>
          </a:prstGeom>
          <a:solidFill>
            <a:schemeClr val="bg1"/>
          </a:solidFill>
        </p:spPr>
      </p:sp>
      <p:grpSp>
        <p:nvGrpSpPr>
          <p:cNvPr id="4" name="Group 4"/>
          <p:cNvGrpSpPr/>
          <p:nvPr/>
        </p:nvGrpSpPr>
        <p:grpSpPr>
          <a:xfrm>
            <a:off x="749206" y="702820"/>
            <a:ext cx="11185995" cy="7441537"/>
            <a:chOff x="-36945" y="-72181"/>
            <a:chExt cx="14655259" cy="3471105"/>
          </a:xfrm>
        </p:grpSpPr>
        <p:sp>
          <p:nvSpPr>
            <p:cNvPr id="5" name="TextBox 5"/>
            <p:cNvSpPr txBox="1"/>
            <p:nvPr/>
          </p:nvSpPr>
          <p:spPr>
            <a:xfrm>
              <a:off x="-36945" y="-72181"/>
              <a:ext cx="14655259" cy="406760"/>
            </a:xfrm>
            <a:prstGeom prst="rect">
              <a:avLst/>
            </a:prstGeom>
          </p:spPr>
          <p:txBody>
            <a:bodyPr lIns="0" tIns="0" rIns="0" bIns="0" rtlCol="0" anchor="t">
              <a:spAutoFit/>
            </a:bodyPr>
            <a:lstStyle/>
            <a:p>
              <a:pPr marL="0" marR="0" lvl="0" indent="0" algn="l" defTabSz="914400" rtl="0" eaLnBrk="1" fontAlgn="auto" latinLnBrk="0" hangingPunct="1">
                <a:lnSpc>
                  <a:spcPts val="6820"/>
                </a:lnSpc>
                <a:spcBef>
                  <a:spcPts val="0"/>
                </a:spcBef>
                <a:spcAft>
                  <a:spcPts val="0"/>
                </a:spcAft>
                <a:buClrTx/>
                <a:buSzTx/>
                <a:buFontTx/>
                <a:buNone/>
                <a:tabLst/>
                <a:defRPr/>
              </a:pPr>
              <a:r>
                <a:rPr kumimoji="0" lang="en-US" sz="6200" b="0" i="0" u="none" strike="noStrike" kern="1200" cap="none" spc="124" normalizeH="0" baseline="0" noProof="0" dirty="0">
                  <a:ln>
                    <a:noFill/>
                  </a:ln>
                  <a:solidFill>
                    <a:srgbClr val="FFFFFF"/>
                  </a:solidFill>
                  <a:effectLst/>
                  <a:uLnTx/>
                  <a:uFillTx/>
                  <a:latin typeface="+mj-lt"/>
                  <a:ea typeface="+mn-ea"/>
                  <a:cs typeface="+mn-cs"/>
                </a:rPr>
                <a:t>Dr. Carole Clavette</a:t>
              </a:r>
            </a:p>
          </p:txBody>
        </p:sp>
        <p:sp>
          <p:nvSpPr>
            <p:cNvPr id="6" name="TextBox 6"/>
            <p:cNvSpPr txBox="1"/>
            <p:nvPr/>
          </p:nvSpPr>
          <p:spPr>
            <a:xfrm>
              <a:off x="0" y="3217796"/>
              <a:ext cx="14431338" cy="181128"/>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endParaRPr kumimoji="0" lang="en-US" sz="2100" b="0" i="0" u="none" strike="noStrike" kern="1200" cap="none" spc="21" normalizeH="0" baseline="0" noProof="0" dirty="0">
                <a:ln>
                  <a:noFill/>
                </a:ln>
                <a:solidFill>
                  <a:srgbClr val="FFFFFF"/>
                </a:solidFill>
                <a:effectLst/>
                <a:uLnTx/>
                <a:uFillTx/>
                <a:latin typeface="+mj-lt"/>
                <a:ea typeface="+mn-ea"/>
                <a:cs typeface="+mn-cs"/>
              </a:endParaRPr>
            </a:p>
          </p:txBody>
        </p:sp>
        <p:sp>
          <p:nvSpPr>
            <p:cNvPr id="7" name="TextBox 7"/>
            <p:cNvSpPr txBox="1"/>
            <p:nvPr/>
          </p:nvSpPr>
          <p:spPr>
            <a:xfrm>
              <a:off x="-23490" y="456229"/>
              <a:ext cx="14319722" cy="260297"/>
            </a:xfrm>
            <a:prstGeom prst="rect">
              <a:avLst/>
            </a:prstGeom>
          </p:spPr>
          <p:txBody>
            <a:bodyPr lIns="0" tIns="0" rIns="0" bIns="0" rtlCol="0" anchor="t">
              <a:spAutoFit/>
            </a:bodyPr>
            <a:lstStyle/>
            <a:p>
              <a:pPr lvl="0" defTabSz="914400">
                <a:lnSpc>
                  <a:spcPts val="4680"/>
                </a:lnSpc>
                <a:defRPr/>
              </a:pPr>
              <a:r>
                <a:rPr lang="en-US" sz="3600" spc="179" dirty="0">
                  <a:solidFill>
                    <a:srgbClr val="F9FFFF"/>
                  </a:solidFill>
                </a:rPr>
                <a:t>Dr. Sharon Northrop Award</a:t>
              </a:r>
            </a:p>
          </p:txBody>
        </p:sp>
      </p:grpSp>
      <p:pic>
        <p:nvPicPr>
          <p:cNvPr id="13" name="Picture 12" descr="A person wearing a black shirt&#10;&#10;Description automatically generated">
            <a:extLst>
              <a:ext uri="{FF2B5EF4-FFF2-40B4-BE49-F238E27FC236}">
                <a16:creationId xmlns:a16="http://schemas.microsoft.com/office/drawing/2014/main" id="{E29514FA-1AC2-4A09-ABCD-65F4C2801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4200" y="-1"/>
            <a:ext cx="6108699" cy="10286999"/>
          </a:xfrm>
          <a:prstGeom prst="rect">
            <a:avLst/>
          </a:prstGeom>
        </p:spPr>
      </p:pic>
      <p:sp>
        <p:nvSpPr>
          <p:cNvPr id="9" name="TextBox 8">
            <a:extLst>
              <a:ext uri="{FF2B5EF4-FFF2-40B4-BE49-F238E27FC236}">
                <a16:creationId xmlns:a16="http://schemas.microsoft.com/office/drawing/2014/main" id="{0C21F1C2-5051-42F6-A30C-2F372B53BC46}"/>
              </a:ext>
            </a:extLst>
          </p:cNvPr>
          <p:cNvSpPr txBox="1"/>
          <p:nvPr/>
        </p:nvSpPr>
        <p:spPr>
          <a:xfrm>
            <a:off x="626286" y="2653764"/>
            <a:ext cx="11466795" cy="6986528"/>
          </a:xfrm>
          <a:prstGeom prst="rect">
            <a:avLst/>
          </a:prstGeom>
          <a:noFill/>
        </p:spPr>
        <p:txBody>
          <a:bodyPr wrap="square" rtlCol="0">
            <a:spAutoFit/>
          </a:bodyPr>
          <a:lstStyle/>
          <a:p>
            <a:pPr marL="457200" indent="-457200">
              <a:buFontTx/>
              <a:buChar char="-"/>
            </a:pPr>
            <a:r>
              <a:rPr lang="en-US" sz="3200" dirty="0">
                <a:solidFill>
                  <a:schemeClr val="bg1"/>
                </a:solidFill>
              </a:rPr>
              <a:t>Graduate of Laval University Medical School and completed postgraduate residency training in Moncton; began her practice in </a:t>
            </a:r>
            <a:r>
              <a:rPr lang="en-US" sz="3200" dirty="0" err="1">
                <a:solidFill>
                  <a:schemeClr val="bg1"/>
                </a:solidFill>
              </a:rPr>
              <a:t>Edmundston</a:t>
            </a:r>
            <a:r>
              <a:rPr lang="en-US" sz="3200" dirty="0">
                <a:solidFill>
                  <a:schemeClr val="bg1"/>
                </a:solidFill>
              </a:rPr>
              <a:t> in 2001</a:t>
            </a:r>
          </a:p>
          <a:p>
            <a:pPr marL="457200" indent="-457200">
              <a:buFontTx/>
              <a:buChar char="-"/>
            </a:pPr>
            <a:r>
              <a:rPr lang="en-US" sz="3200" dirty="0">
                <a:solidFill>
                  <a:schemeClr val="bg1"/>
                </a:solidFill>
              </a:rPr>
              <a:t>Currently practicing OBS, Family medicine office, Operating room assistance and supervision of residents</a:t>
            </a:r>
          </a:p>
          <a:p>
            <a:pPr marL="457200" indent="-457200">
              <a:buFontTx/>
              <a:buChar char="-"/>
            </a:pPr>
            <a:r>
              <a:rPr lang="en-US" sz="3200" dirty="0">
                <a:solidFill>
                  <a:schemeClr val="bg1"/>
                </a:solidFill>
              </a:rPr>
              <a:t>Devoted to the maternal wellbeing of patients in the </a:t>
            </a:r>
            <a:r>
              <a:rPr lang="en-US" sz="3200" dirty="0" err="1">
                <a:solidFill>
                  <a:schemeClr val="bg1"/>
                </a:solidFill>
              </a:rPr>
              <a:t>Edmundston</a:t>
            </a:r>
            <a:r>
              <a:rPr lang="en-US" sz="3200" dirty="0">
                <a:solidFill>
                  <a:schemeClr val="bg1"/>
                </a:solidFill>
              </a:rPr>
              <a:t> area for many years and essential for obstetrical care in North West New Brunswick</a:t>
            </a:r>
          </a:p>
          <a:p>
            <a:r>
              <a:rPr lang="en-US" sz="3200" dirty="0">
                <a:solidFill>
                  <a:schemeClr val="bg1"/>
                </a:solidFill>
              </a:rPr>
              <a:t>-  Occupied many positions at the </a:t>
            </a:r>
            <a:r>
              <a:rPr lang="en-US" sz="3200" dirty="0" err="1">
                <a:solidFill>
                  <a:schemeClr val="bg1"/>
                </a:solidFill>
              </a:rPr>
              <a:t>Edmundston</a:t>
            </a:r>
            <a:r>
              <a:rPr lang="en-US" sz="3200" dirty="0">
                <a:solidFill>
                  <a:schemeClr val="bg1"/>
                </a:solidFill>
              </a:rPr>
              <a:t> Regional 	Hospital Foundation, such as: Spokesperson from 2014 to 	2016, member of the Board of directors from 2016 to 	2019, and member of the organizing committee of the 	annual golf tournament since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21" normalizeH="0" baseline="0" noProof="0" dirty="0">
              <a:ln>
                <a:noFill/>
              </a:ln>
              <a:solidFill>
                <a:srgbClr val="FEFEFD"/>
              </a:solidFill>
              <a:effectLst/>
              <a:highlight>
                <a:srgbClr val="FF00FF"/>
              </a:highlight>
              <a:uLnTx/>
              <a:uFillTx/>
              <a:latin typeface="+mj-lt"/>
              <a:cs typeface="Arial" panose="020B0604020202020204" pitchFamily="34" charset="0"/>
            </a:endParaRPr>
          </a:p>
        </p:txBody>
      </p:sp>
    </p:spTree>
    <p:extLst>
      <p:ext uri="{BB962C8B-B14F-4D97-AF65-F5344CB8AC3E}">
        <p14:creationId xmlns:p14="http://schemas.microsoft.com/office/powerpoint/2010/main" val="3311945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0" y="9130533"/>
            <a:ext cx="18288000" cy="1156467"/>
          </a:xfrm>
          <a:prstGeom prst="rect">
            <a:avLst/>
          </a:prstGeom>
          <a:solidFill>
            <a:srgbClr val="FEFEFD"/>
          </a:solidFill>
        </p:spPr>
      </p:sp>
      <p:sp>
        <p:nvSpPr>
          <p:cNvPr id="3" name="TextBox 3"/>
          <p:cNvSpPr txBox="1"/>
          <p:nvPr/>
        </p:nvSpPr>
        <p:spPr>
          <a:xfrm>
            <a:off x="3450248" y="1545887"/>
            <a:ext cx="11387491" cy="1160767"/>
          </a:xfrm>
          <a:prstGeom prst="rect">
            <a:avLst/>
          </a:prstGeom>
        </p:spPr>
        <p:txBody>
          <a:bodyPr lIns="0" tIns="0" rIns="0" bIns="0" rtlCol="0" anchor="t">
            <a:spAutoFit/>
          </a:bodyPr>
          <a:lstStyle/>
          <a:p>
            <a:pPr marL="0" marR="0" lvl="0" indent="0" algn="ctr" defTabSz="914400" rtl="0" eaLnBrk="1" fontAlgn="auto" latinLnBrk="0" hangingPunct="1">
              <a:lnSpc>
                <a:spcPts val="4680"/>
              </a:lnSpc>
              <a:spcBef>
                <a:spcPts val="0"/>
              </a:spcBef>
              <a:spcAft>
                <a:spcPts val="0"/>
              </a:spcAft>
              <a:buClrTx/>
              <a:buSzTx/>
              <a:buFontTx/>
              <a:buNone/>
              <a:tabLst/>
              <a:defRPr/>
            </a:pPr>
            <a:r>
              <a:rPr kumimoji="0" lang="en-US" sz="3600" b="0" i="0" u="none" strike="noStrike" kern="1200" cap="none" spc="179" normalizeH="0" baseline="0" noProof="0" dirty="0">
                <a:ln>
                  <a:noFill/>
                </a:ln>
                <a:solidFill>
                  <a:srgbClr val="F9FFFF"/>
                </a:solidFill>
                <a:effectLst/>
                <a:uLnTx/>
                <a:uFillTx/>
                <a:latin typeface="+mj-lt"/>
                <a:ea typeface="+mn-ea"/>
                <a:cs typeface="+mn-cs"/>
              </a:rPr>
              <a:t>Patient’s Medical Home </a:t>
            </a:r>
          </a:p>
          <a:p>
            <a:pPr marL="0" marR="0" lvl="0" indent="0" algn="ctr" defTabSz="914400" rtl="0" eaLnBrk="1" fontAlgn="auto" latinLnBrk="0" hangingPunct="1">
              <a:lnSpc>
                <a:spcPts val="4680"/>
              </a:lnSpc>
              <a:spcBef>
                <a:spcPts val="0"/>
              </a:spcBef>
              <a:spcAft>
                <a:spcPts val="0"/>
              </a:spcAft>
              <a:buClrTx/>
              <a:buSzTx/>
              <a:buFontTx/>
              <a:buNone/>
              <a:tabLst/>
              <a:defRPr/>
            </a:pPr>
            <a:r>
              <a:rPr kumimoji="0" lang="en-US" sz="3600" b="0" i="0" u="none" strike="noStrike" kern="1200" cap="none" spc="179" normalizeH="0" baseline="0" noProof="0" dirty="0">
                <a:ln>
                  <a:noFill/>
                </a:ln>
                <a:solidFill>
                  <a:srgbClr val="F9FFFF"/>
                </a:solidFill>
                <a:effectLst/>
                <a:uLnTx/>
                <a:uFillTx/>
                <a:latin typeface="+mj-lt"/>
                <a:ea typeface="+mn-ea"/>
                <a:cs typeface="+mn-cs"/>
              </a:rPr>
              <a:t>Outstanding Family Practice Award</a:t>
            </a:r>
          </a:p>
        </p:txBody>
      </p:sp>
      <p:sp>
        <p:nvSpPr>
          <p:cNvPr id="4" name="TextBox 4"/>
          <p:cNvSpPr txBox="1"/>
          <p:nvPr/>
        </p:nvSpPr>
        <p:spPr>
          <a:xfrm>
            <a:off x="3831249" y="6635439"/>
            <a:ext cx="10625491" cy="395426"/>
          </a:xfrm>
          <a:prstGeom prst="rect">
            <a:avLst/>
          </a:prstGeom>
        </p:spPr>
        <p:txBody>
          <a:bodyPr lIns="0" tIns="0" rIns="0" bIns="0" rtlCol="0" anchor="t">
            <a:spAutoFit/>
          </a:bodyPr>
          <a:lstStyle/>
          <a:p>
            <a:pPr marL="0" marR="0" lvl="0" indent="0" algn="ctr" defTabSz="914400" rtl="0" eaLnBrk="1" fontAlgn="auto" latinLnBrk="0" hangingPunct="1">
              <a:lnSpc>
                <a:spcPts val="3080"/>
              </a:lnSpc>
              <a:spcBef>
                <a:spcPts val="0"/>
              </a:spcBef>
              <a:spcAft>
                <a:spcPts val="0"/>
              </a:spcAft>
              <a:buClrTx/>
              <a:buSzTx/>
              <a:buFontTx/>
              <a:buNone/>
              <a:tabLst/>
              <a:defRPr/>
            </a:pPr>
            <a:r>
              <a:rPr lang="en-US" sz="2800" spc="420" dirty="0">
                <a:solidFill>
                  <a:srgbClr val="F9FFFF"/>
                </a:solidFill>
                <a:latin typeface="+mj-lt"/>
              </a:rPr>
              <a:t>Moncton, New Brunswick</a:t>
            </a:r>
            <a:endParaRPr kumimoji="0" lang="en-US" sz="2800" b="0" i="0" u="none" strike="noStrike" kern="1200" cap="none" spc="420" normalizeH="0" baseline="0" noProof="0" dirty="0">
              <a:ln>
                <a:noFill/>
              </a:ln>
              <a:solidFill>
                <a:srgbClr val="F9FFFF"/>
              </a:solidFill>
              <a:effectLst/>
              <a:uLnTx/>
              <a:uFillTx/>
              <a:latin typeface="+mj-lt"/>
              <a:ea typeface="+mn-ea"/>
              <a:cs typeface="+mn-cs"/>
            </a:endParaRPr>
          </a:p>
        </p:txBody>
      </p:sp>
      <p:sp>
        <p:nvSpPr>
          <p:cNvPr id="5" name="TextBox 5"/>
          <p:cNvSpPr txBox="1"/>
          <p:nvPr/>
        </p:nvSpPr>
        <p:spPr>
          <a:xfrm>
            <a:off x="2438400" y="5636129"/>
            <a:ext cx="13063891" cy="800378"/>
          </a:xfrm>
          <a:prstGeom prst="rect">
            <a:avLst/>
          </a:prstGeom>
        </p:spPr>
        <p:txBody>
          <a:bodyPr lIns="0" tIns="0" rIns="0" bIns="0" rtlCol="0" anchor="t">
            <a:spAutoFit/>
          </a:bodyPr>
          <a:lstStyle/>
          <a:p>
            <a:pPr marL="0" marR="0" lvl="0" indent="0" algn="ctr" defTabSz="914400" rtl="0" eaLnBrk="1" fontAlgn="auto" latinLnBrk="0" hangingPunct="1">
              <a:lnSpc>
                <a:spcPts val="6159"/>
              </a:lnSpc>
              <a:spcBef>
                <a:spcPts val="0"/>
              </a:spcBef>
              <a:spcAft>
                <a:spcPts val="0"/>
              </a:spcAft>
              <a:buClrTx/>
              <a:buSzTx/>
              <a:buFontTx/>
              <a:buNone/>
              <a:tabLst/>
              <a:defRPr/>
            </a:pPr>
            <a:r>
              <a:rPr kumimoji="0" lang="en-US" sz="5599" b="0" i="0" u="none" strike="noStrike" kern="1200" cap="none" spc="223" normalizeH="0" baseline="0" noProof="0" dirty="0">
                <a:ln>
                  <a:noFill/>
                </a:ln>
                <a:solidFill>
                  <a:srgbClr val="FEFEFD"/>
                </a:solidFill>
                <a:effectLst/>
                <a:uLnTx/>
                <a:uFillTx/>
                <a:latin typeface="+mj-lt"/>
                <a:ea typeface="+mn-ea"/>
                <a:cs typeface="+mn-cs"/>
              </a:rPr>
              <a:t>The Moncton Medical Clinic</a:t>
            </a:r>
          </a:p>
        </p:txBody>
      </p:sp>
      <p:sp>
        <p:nvSpPr>
          <p:cNvPr id="6" name="TextBox 5">
            <a:extLst>
              <a:ext uri="{FF2B5EF4-FFF2-40B4-BE49-F238E27FC236}">
                <a16:creationId xmlns:a16="http://schemas.microsoft.com/office/drawing/2014/main" id="{62D9F0B2-06A0-4E6F-AD01-827ADAB7F51B}"/>
              </a:ext>
            </a:extLst>
          </p:cNvPr>
          <p:cNvSpPr txBox="1"/>
          <p:nvPr/>
        </p:nvSpPr>
        <p:spPr>
          <a:xfrm>
            <a:off x="2438399" y="3583365"/>
            <a:ext cx="1306389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21" normalizeH="0" baseline="0" noProof="0" dirty="0">
                <a:ln>
                  <a:noFill/>
                </a:ln>
                <a:solidFill>
                  <a:srgbClr val="FEFEFD"/>
                </a:solidFill>
                <a:effectLst/>
                <a:uLnTx/>
                <a:uFillTx/>
                <a:latin typeface="+mj-lt"/>
                <a:cs typeface="Arial" panose="020B0604020202020204" pitchFamily="34" charset="0"/>
              </a:rPr>
              <a:t>This award will be granted annually to the Family Physician or Physician Practice Group that best embodies the CFPC’s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21" normalizeH="0" baseline="0" noProof="0" dirty="0">
                <a:ln>
                  <a:noFill/>
                </a:ln>
                <a:solidFill>
                  <a:srgbClr val="FEFEFD"/>
                </a:solidFill>
                <a:effectLst/>
                <a:uLnTx/>
                <a:uFillTx/>
                <a:latin typeface="+mj-lt"/>
                <a:cs typeface="Arial" panose="020B0604020202020204" pitchFamily="34" charset="0"/>
              </a:rPr>
              <a:t>principles of The Patient’s Medical Home.</a:t>
            </a:r>
            <a:endParaRPr kumimoji="0" lang="en-CA" sz="3200" b="0" i="0" u="none" strike="noStrike" kern="1200" cap="none" spc="21" normalizeH="0" baseline="0" noProof="0" dirty="0">
              <a:ln>
                <a:noFill/>
              </a:ln>
              <a:solidFill>
                <a:srgbClr val="FEFEFD"/>
              </a:solidFill>
              <a:effectLst/>
              <a:uLnTx/>
              <a:uFillTx/>
              <a:latin typeface="+mj-lt"/>
              <a:cs typeface="Arial" panose="020B0604020202020204" pitchFamily="34" charset="0"/>
            </a:endParaRPr>
          </a:p>
        </p:txBody>
      </p:sp>
      <p:pic>
        <p:nvPicPr>
          <p:cNvPr id="9" name="officeArt object" descr="Picture 3">
            <a:extLst>
              <a:ext uri="{FF2B5EF4-FFF2-40B4-BE49-F238E27FC236}">
                <a16:creationId xmlns:a16="http://schemas.microsoft.com/office/drawing/2014/main" id="{36C927AD-A383-489C-8CB6-47EA44041468}"/>
              </a:ext>
            </a:extLst>
          </p:cNvPr>
          <p:cNvPicPr/>
          <p:nvPr/>
        </p:nvPicPr>
        <p:blipFill>
          <a:blip r:embed="rId3"/>
          <a:stretch>
            <a:fillRect/>
          </a:stretch>
        </p:blipFill>
        <p:spPr>
          <a:xfrm>
            <a:off x="14262735" y="8575978"/>
            <a:ext cx="4025265" cy="1533525"/>
          </a:xfrm>
          <a:prstGeom prst="rect">
            <a:avLst/>
          </a:prstGeom>
          <a:ln w="12700" cap="flat">
            <a:noFill/>
            <a:miter lim="400000"/>
          </a:ln>
          <a:effectLst/>
        </p:spPr>
      </p:pic>
    </p:spTree>
    <p:extLst>
      <p:ext uri="{BB962C8B-B14F-4D97-AF65-F5344CB8AC3E}">
        <p14:creationId xmlns:p14="http://schemas.microsoft.com/office/powerpoint/2010/main" val="551026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19354799" y="-48492"/>
            <a:ext cx="188483" cy="10678392"/>
          </a:xfrm>
          <a:prstGeom prst="rect">
            <a:avLst/>
          </a:prstGeom>
          <a:solidFill>
            <a:schemeClr val="bg1"/>
          </a:solidFill>
        </p:spPr>
      </p:sp>
      <p:grpSp>
        <p:nvGrpSpPr>
          <p:cNvPr id="4" name="Group 4"/>
          <p:cNvGrpSpPr/>
          <p:nvPr/>
        </p:nvGrpSpPr>
        <p:grpSpPr>
          <a:xfrm>
            <a:off x="777405" y="704926"/>
            <a:ext cx="18050620" cy="7439431"/>
            <a:chOff x="0" y="-71199"/>
            <a:chExt cx="23648903" cy="3470123"/>
          </a:xfrm>
        </p:grpSpPr>
        <p:sp>
          <p:nvSpPr>
            <p:cNvPr id="5" name="TextBox 5"/>
            <p:cNvSpPr txBox="1"/>
            <p:nvPr/>
          </p:nvSpPr>
          <p:spPr>
            <a:xfrm>
              <a:off x="8993644" y="599424"/>
              <a:ext cx="14655259" cy="364978"/>
            </a:xfrm>
            <a:prstGeom prst="rect">
              <a:avLst/>
            </a:prstGeom>
          </p:spPr>
          <p:txBody>
            <a:bodyPr lIns="0" tIns="0" rIns="0" bIns="0" rtlCol="0" anchor="t">
              <a:spAutoFit/>
            </a:bodyPr>
            <a:lstStyle/>
            <a:p>
              <a:pPr marL="0" marR="0" lvl="0" indent="0" algn="ctr" defTabSz="914400" rtl="0" eaLnBrk="1" fontAlgn="auto" latinLnBrk="0" hangingPunct="1">
                <a:lnSpc>
                  <a:spcPts val="6820"/>
                </a:lnSpc>
                <a:spcBef>
                  <a:spcPts val="0"/>
                </a:spcBef>
                <a:spcAft>
                  <a:spcPts val="0"/>
                </a:spcAft>
                <a:buClrTx/>
                <a:buSzTx/>
                <a:buFontTx/>
                <a:buNone/>
                <a:tabLst/>
                <a:defRPr/>
              </a:pPr>
              <a:r>
                <a:rPr kumimoji="0" lang="en-US" sz="4400" b="0" i="0" u="none" strike="noStrike" kern="1200" cap="none" spc="124" normalizeH="0" baseline="0" noProof="0" dirty="0">
                  <a:ln>
                    <a:noFill/>
                  </a:ln>
                  <a:solidFill>
                    <a:srgbClr val="FFFFFF"/>
                  </a:solidFill>
                  <a:effectLst/>
                  <a:uLnTx/>
                  <a:uFillTx/>
                  <a:latin typeface="+mj-lt"/>
                  <a:ea typeface="+mn-ea"/>
                  <a:cs typeface="+mn-cs"/>
                </a:rPr>
                <a:t>The Moncton Medical Clinic (MMC)</a:t>
              </a:r>
            </a:p>
          </p:txBody>
        </p:sp>
        <p:sp>
          <p:nvSpPr>
            <p:cNvPr id="6" name="TextBox 6"/>
            <p:cNvSpPr txBox="1"/>
            <p:nvPr/>
          </p:nvSpPr>
          <p:spPr>
            <a:xfrm>
              <a:off x="0" y="3217796"/>
              <a:ext cx="14431339" cy="181128"/>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endParaRPr kumimoji="0" lang="en-US" sz="2100" b="0" i="0" u="none" strike="noStrike" kern="1200" cap="none" spc="21" normalizeH="0" baseline="0" noProof="0" dirty="0">
                <a:ln>
                  <a:noFill/>
                </a:ln>
                <a:solidFill>
                  <a:srgbClr val="FFFFFF"/>
                </a:solidFill>
                <a:effectLst/>
                <a:uLnTx/>
                <a:uFillTx/>
                <a:latin typeface="+mj-lt"/>
                <a:ea typeface="+mn-ea"/>
                <a:cs typeface="+mn-cs"/>
              </a:endParaRPr>
            </a:p>
          </p:txBody>
        </p:sp>
        <p:sp>
          <p:nvSpPr>
            <p:cNvPr id="7" name="TextBox 7"/>
            <p:cNvSpPr txBox="1"/>
            <p:nvPr/>
          </p:nvSpPr>
          <p:spPr>
            <a:xfrm>
              <a:off x="8639034" y="-71199"/>
              <a:ext cx="14319721" cy="562286"/>
            </a:xfrm>
            <a:prstGeom prst="rect">
              <a:avLst/>
            </a:prstGeom>
          </p:spPr>
          <p:txBody>
            <a:bodyPr lIns="0" tIns="0" rIns="0" bIns="0" rtlCol="0" anchor="t">
              <a:spAutoFit/>
            </a:bodyPr>
            <a:lstStyle/>
            <a:p>
              <a:pPr marL="0" marR="0" lvl="0" indent="0" algn="ctr" defTabSz="914400" rtl="0" eaLnBrk="1" fontAlgn="auto" latinLnBrk="0" hangingPunct="1">
                <a:lnSpc>
                  <a:spcPts val="4680"/>
                </a:lnSpc>
                <a:spcBef>
                  <a:spcPts val="0"/>
                </a:spcBef>
                <a:spcAft>
                  <a:spcPts val="0"/>
                </a:spcAft>
                <a:buClrTx/>
                <a:buSzTx/>
                <a:buFontTx/>
                <a:buNone/>
                <a:tabLst/>
                <a:defRPr/>
              </a:pPr>
              <a:r>
                <a:rPr kumimoji="0" lang="en-US" sz="4400" b="0" i="0" u="none" strike="noStrike" kern="1200" cap="none" spc="179" normalizeH="0" baseline="0" noProof="0" dirty="0">
                  <a:ln>
                    <a:noFill/>
                  </a:ln>
                  <a:solidFill>
                    <a:srgbClr val="FFFFFF"/>
                  </a:solidFill>
                  <a:effectLst/>
                  <a:uLnTx/>
                  <a:uFillTx/>
                  <a:latin typeface="+mj-lt"/>
                  <a:ea typeface="+mn-ea"/>
                  <a:cs typeface="+mn-cs"/>
                </a:rPr>
                <a:t>Patient’s Medical Home Award Outstanding Family Practice Award</a:t>
              </a:r>
            </a:p>
          </p:txBody>
        </p:sp>
      </p:grpSp>
      <p:sp>
        <p:nvSpPr>
          <p:cNvPr id="11" name="TextBox 10">
            <a:extLst>
              <a:ext uri="{FF2B5EF4-FFF2-40B4-BE49-F238E27FC236}">
                <a16:creationId xmlns:a16="http://schemas.microsoft.com/office/drawing/2014/main" id="{9148A7AE-1F7F-49FF-924D-AC26E9C1E3E1}"/>
              </a:ext>
            </a:extLst>
          </p:cNvPr>
          <p:cNvSpPr txBox="1"/>
          <p:nvPr/>
        </p:nvSpPr>
        <p:spPr>
          <a:xfrm>
            <a:off x="7802423" y="3314700"/>
            <a:ext cx="10498829" cy="6001643"/>
          </a:xfrm>
          <a:prstGeom prst="rect">
            <a:avLst/>
          </a:prstGeom>
          <a:noFill/>
        </p:spPr>
        <p:txBody>
          <a:bodyPr wrap="square" rtlCol="0">
            <a:spAutoFit/>
          </a:bodyPr>
          <a:lstStyle/>
          <a:p>
            <a:pPr defTabSz="914400">
              <a:defRPr/>
            </a:pPr>
            <a:r>
              <a:rPr lang="en-US" sz="3200" dirty="0">
                <a:solidFill>
                  <a:schemeClr val="bg1"/>
                </a:solidFill>
              </a:rPr>
              <a:t>The values that prompted the original six family physicians in 1968 to start the MMC have persisted </a:t>
            </a:r>
          </a:p>
          <a:p>
            <a:pPr defTabSz="914400">
              <a:defRPr/>
            </a:pPr>
            <a:r>
              <a:rPr lang="en-US" sz="3200" dirty="0">
                <a:solidFill>
                  <a:schemeClr val="bg1"/>
                </a:solidFill>
              </a:rPr>
              <a:t>in the current culture of the group. </a:t>
            </a:r>
          </a:p>
          <a:p>
            <a:pPr algn="r" defTabSz="914400">
              <a:defRPr/>
            </a:pPr>
            <a:endParaRPr lang="en-US" sz="3200" dirty="0">
              <a:solidFill>
                <a:schemeClr val="bg1"/>
              </a:solidFill>
            </a:endParaRPr>
          </a:p>
          <a:p>
            <a:pPr defTabSz="914400">
              <a:defRPr/>
            </a:pPr>
            <a:r>
              <a:rPr lang="en-US" sz="3200" dirty="0">
                <a:solidFill>
                  <a:schemeClr val="bg1"/>
                </a:solidFill>
              </a:rPr>
              <a:t>MMC is an academically inclined clinic offering extended office hours, 24-hour provision of care, both in the community and in hospital; effective EMRs with full medical record availability for on call physicians; </a:t>
            </a:r>
          </a:p>
          <a:p>
            <a:pPr defTabSz="914400">
              <a:defRPr/>
            </a:pPr>
            <a:r>
              <a:rPr lang="en-US" sz="3200" dirty="0">
                <a:solidFill>
                  <a:schemeClr val="bg1"/>
                </a:solidFill>
              </a:rPr>
              <a:t>a collaborative model of care; a focus on continued professional development and values that ensure all clinic patients are well cared for even when their family physician is not available.</a:t>
            </a:r>
            <a:endParaRPr kumimoji="0" lang="en-US" sz="3200" b="0" i="0" u="none" strike="noStrike" kern="1200" cap="none" spc="21" normalizeH="0" baseline="0" noProof="0" dirty="0">
              <a:ln>
                <a:noFill/>
              </a:ln>
              <a:solidFill>
                <a:srgbClr val="FEFEFD"/>
              </a:solidFill>
              <a:effectLst/>
              <a:uLnTx/>
              <a:uFillTx/>
              <a:latin typeface="+mj-lt"/>
              <a:cs typeface="Arial" panose="020B0604020202020204" pitchFamily="34" charset="0"/>
            </a:endParaRPr>
          </a:p>
        </p:txBody>
      </p:sp>
      <p:pic>
        <p:nvPicPr>
          <p:cNvPr id="9" name="Picture 8" descr="A group of people standing in front of a building&#10;&#10;Description automatically generated">
            <a:extLst>
              <a:ext uri="{FF2B5EF4-FFF2-40B4-BE49-F238E27FC236}">
                <a16:creationId xmlns:a16="http://schemas.microsoft.com/office/drawing/2014/main" id="{40D82828-99FF-4060-934B-1F1B76A73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371365" cy="10287000"/>
          </a:xfrm>
          <a:prstGeom prst="rect">
            <a:avLst/>
          </a:prstGeom>
        </p:spPr>
      </p:pic>
    </p:spTree>
    <p:extLst>
      <p:ext uri="{BB962C8B-B14F-4D97-AF65-F5344CB8AC3E}">
        <p14:creationId xmlns:p14="http://schemas.microsoft.com/office/powerpoint/2010/main" val="1689147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0" y="9130533"/>
            <a:ext cx="18288000" cy="1156467"/>
          </a:xfrm>
          <a:prstGeom prst="rect">
            <a:avLst/>
          </a:prstGeom>
          <a:solidFill>
            <a:srgbClr val="FEFEFD"/>
          </a:solidFill>
        </p:spPr>
      </p:sp>
      <p:sp>
        <p:nvSpPr>
          <p:cNvPr id="3" name="TextBox 3"/>
          <p:cNvSpPr txBox="1"/>
          <p:nvPr/>
        </p:nvSpPr>
        <p:spPr>
          <a:xfrm>
            <a:off x="3450248" y="1739110"/>
            <a:ext cx="11387491" cy="558038"/>
          </a:xfrm>
          <a:prstGeom prst="rect">
            <a:avLst/>
          </a:prstGeom>
        </p:spPr>
        <p:txBody>
          <a:bodyPr lIns="0" tIns="0" rIns="0" bIns="0" rtlCol="0" anchor="t">
            <a:spAutoFit/>
          </a:bodyPr>
          <a:lstStyle/>
          <a:p>
            <a:pPr marL="0" marR="0" lvl="0" indent="0" algn="ctr" defTabSz="914400" rtl="0" eaLnBrk="1" fontAlgn="auto" latinLnBrk="0" hangingPunct="1">
              <a:lnSpc>
                <a:spcPts val="4680"/>
              </a:lnSpc>
              <a:spcBef>
                <a:spcPts val="0"/>
              </a:spcBef>
              <a:spcAft>
                <a:spcPts val="0"/>
              </a:spcAft>
              <a:buClrTx/>
              <a:buSzTx/>
              <a:buFontTx/>
              <a:buNone/>
              <a:tabLst/>
              <a:defRPr/>
            </a:pPr>
            <a:r>
              <a:rPr kumimoji="0" lang="en-US" sz="3600" b="0" i="0" u="none" strike="noStrike" kern="1200" cap="none" spc="179" normalizeH="0" baseline="0" noProof="0" dirty="0">
                <a:ln>
                  <a:noFill/>
                </a:ln>
                <a:solidFill>
                  <a:srgbClr val="F9FFFF"/>
                </a:solidFill>
                <a:effectLst/>
                <a:uLnTx/>
                <a:uFillTx/>
                <a:latin typeface="+mj-lt"/>
                <a:ea typeface="+mn-ea"/>
                <a:cs typeface="+mn-cs"/>
              </a:rPr>
              <a:t>Teddy Bear Grant</a:t>
            </a:r>
          </a:p>
        </p:txBody>
      </p:sp>
      <p:sp>
        <p:nvSpPr>
          <p:cNvPr id="4" name="TextBox 4"/>
          <p:cNvSpPr txBox="1"/>
          <p:nvPr/>
        </p:nvSpPr>
        <p:spPr>
          <a:xfrm>
            <a:off x="3831249" y="6635439"/>
            <a:ext cx="10625491" cy="395426"/>
          </a:xfrm>
          <a:prstGeom prst="rect">
            <a:avLst/>
          </a:prstGeom>
        </p:spPr>
        <p:txBody>
          <a:bodyPr lIns="0" tIns="0" rIns="0" bIns="0" rtlCol="0" anchor="t">
            <a:spAutoFit/>
          </a:bodyPr>
          <a:lstStyle/>
          <a:p>
            <a:pPr marL="0" marR="0" lvl="0" indent="0" algn="ctr" defTabSz="914400" rtl="0" eaLnBrk="1" fontAlgn="auto" latinLnBrk="0" hangingPunct="1">
              <a:lnSpc>
                <a:spcPts val="3080"/>
              </a:lnSpc>
              <a:spcBef>
                <a:spcPts val="0"/>
              </a:spcBef>
              <a:spcAft>
                <a:spcPts val="0"/>
              </a:spcAft>
              <a:buClrTx/>
              <a:buSzTx/>
              <a:buFontTx/>
              <a:buNone/>
              <a:tabLst/>
              <a:defRPr/>
            </a:pPr>
            <a:r>
              <a:rPr lang="en-US" sz="2800" spc="420" dirty="0">
                <a:solidFill>
                  <a:srgbClr val="F9FFFF"/>
                </a:solidFill>
                <a:latin typeface="+mj-lt"/>
              </a:rPr>
              <a:t>Hampton, New Brunswick</a:t>
            </a:r>
            <a:endParaRPr kumimoji="0" lang="en-US" sz="2800" b="0" i="0" u="none" strike="noStrike" kern="1200" cap="none" spc="420" normalizeH="0" baseline="0" noProof="0" dirty="0">
              <a:ln>
                <a:noFill/>
              </a:ln>
              <a:solidFill>
                <a:srgbClr val="F9FFFF"/>
              </a:solidFill>
              <a:effectLst/>
              <a:uLnTx/>
              <a:uFillTx/>
              <a:latin typeface="+mj-lt"/>
              <a:ea typeface="+mn-ea"/>
              <a:cs typeface="+mn-cs"/>
            </a:endParaRPr>
          </a:p>
        </p:txBody>
      </p:sp>
      <p:sp>
        <p:nvSpPr>
          <p:cNvPr id="5" name="TextBox 5"/>
          <p:cNvSpPr txBox="1"/>
          <p:nvPr/>
        </p:nvSpPr>
        <p:spPr>
          <a:xfrm>
            <a:off x="2438400" y="5636129"/>
            <a:ext cx="13063891" cy="800378"/>
          </a:xfrm>
          <a:prstGeom prst="rect">
            <a:avLst/>
          </a:prstGeom>
        </p:spPr>
        <p:txBody>
          <a:bodyPr lIns="0" tIns="0" rIns="0" bIns="0" rtlCol="0" anchor="t">
            <a:spAutoFit/>
          </a:bodyPr>
          <a:lstStyle/>
          <a:p>
            <a:pPr marL="0" marR="0" lvl="0" indent="0" algn="ctr" defTabSz="914400" rtl="0" eaLnBrk="1" fontAlgn="auto" latinLnBrk="0" hangingPunct="1">
              <a:lnSpc>
                <a:spcPts val="6159"/>
              </a:lnSpc>
              <a:spcBef>
                <a:spcPts val="0"/>
              </a:spcBef>
              <a:spcAft>
                <a:spcPts val="0"/>
              </a:spcAft>
              <a:buClrTx/>
              <a:buSzTx/>
              <a:buFontTx/>
              <a:buNone/>
              <a:tabLst/>
              <a:defRPr/>
            </a:pPr>
            <a:r>
              <a:rPr kumimoji="0" lang="en-US" sz="5599" b="0" i="0" u="none" strike="noStrike" kern="1200" cap="none" spc="223" normalizeH="0" baseline="0" noProof="0" dirty="0">
                <a:ln>
                  <a:noFill/>
                </a:ln>
                <a:solidFill>
                  <a:srgbClr val="FEFEFD"/>
                </a:solidFill>
                <a:effectLst/>
                <a:uLnTx/>
                <a:uFillTx/>
                <a:latin typeface="+mj-lt"/>
                <a:ea typeface="+mn-ea"/>
                <a:cs typeface="+mn-cs"/>
              </a:rPr>
              <a:t>Hampton Family Medicine</a:t>
            </a:r>
          </a:p>
        </p:txBody>
      </p:sp>
      <p:sp>
        <p:nvSpPr>
          <p:cNvPr id="6" name="TextBox 5">
            <a:extLst>
              <a:ext uri="{FF2B5EF4-FFF2-40B4-BE49-F238E27FC236}">
                <a16:creationId xmlns:a16="http://schemas.microsoft.com/office/drawing/2014/main" id="{62D9F0B2-06A0-4E6F-AD01-827ADAB7F51B}"/>
              </a:ext>
            </a:extLst>
          </p:cNvPr>
          <p:cNvSpPr txBox="1"/>
          <p:nvPr/>
        </p:nvSpPr>
        <p:spPr>
          <a:xfrm>
            <a:off x="2438399" y="2658952"/>
            <a:ext cx="13063891" cy="23852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100" spc="21" dirty="0">
              <a:solidFill>
                <a:srgbClr val="FEFEFD"/>
              </a:solidFill>
              <a:latin typeface="+mj-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21" normalizeH="0" baseline="0" noProof="0" dirty="0">
                <a:ln>
                  <a:noFill/>
                </a:ln>
                <a:solidFill>
                  <a:srgbClr val="FEFEFD"/>
                </a:solidFill>
                <a:effectLst/>
                <a:uLnTx/>
                <a:uFillTx/>
                <a:latin typeface="+mj-lt"/>
                <a:cs typeface="Arial" panose="020B0604020202020204" pitchFamily="34" charset="0"/>
              </a:rPr>
              <a:t>A grant to help facilitate a clinic to help familiarize children with medical tests and procedures regularly performed during a visit to the family doctor. Children bring their favourite teddy bear and practice these tests/procedures on their little patient.</a:t>
            </a:r>
          </a:p>
        </p:txBody>
      </p:sp>
      <p:pic>
        <p:nvPicPr>
          <p:cNvPr id="8" name="officeArt object" descr="Picture 3">
            <a:extLst>
              <a:ext uri="{FF2B5EF4-FFF2-40B4-BE49-F238E27FC236}">
                <a16:creationId xmlns:a16="http://schemas.microsoft.com/office/drawing/2014/main" id="{9C4DED47-61D3-4F07-8E95-39F16AFAEF45}"/>
              </a:ext>
            </a:extLst>
          </p:cNvPr>
          <p:cNvPicPr/>
          <p:nvPr/>
        </p:nvPicPr>
        <p:blipFill>
          <a:blip r:embed="rId3"/>
          <a:stretch>
            <a:fillRect/>
          </a:stretch>
        </p:blipFill>
        <p:spPr>
          <a:xfrm>
            <a:off x="14262735" y="8575978"/>
            <a:ext cx="4025265" cy="1533525"/>
          </a:xfrm>
          <a:prstGeom prst="rect">
            <a:avLst/>
          </a:prstGeom>
          <a:ln w="12700" cap="flat">
            <a:noFill/>
            <a:miter lim="400000"/>
          </a:ln>
          <a:effectLst/>
        </p:spPr>
      </p:pic>
    </p:spTree>
    <p:extLst>
      <p:ext uri="{BB962C8B-B14F-4D97-AF65-F5344CB8AC3E}">
        <p14:creationId xmlns:p14="http://schemas.microsoft.com/office/powerpoint/2010/main" val="976528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19354799" y="-48492"/>
            <a:ext cx="188483" cy="10678392"/>
          </a:xfrm>
          <a:prstGeom prst="rect">
            <a:avLst/>
          </a:prstGeom>
          <a:solidFill>
            <a:schemeClr val="bg1"/>
          </a:solidFill>
        </p:spPr>
      </p:sp>
      <p:grpSp>
        <p:nvGrpSpPr>
          <p:cNvPr id="4" name="Group 4"/>
          <p:cNvGrpSpPr/>
          <p:nvPr/>
        </p:nvGrpSpPr>
        <p:grpSpPr>
          <a:xfrm>
            <a:off x="777405" y="865421"/>
            <a:ext cx="11277065" cy="7278936"/>
            <a:chOff x="0" y="3664"/>
            <a:chExt cx="14774574" cy="3395260"/>
          </a:xfrm>
        </p:grpSpPr>
        <p:sp>
          <p:nvSpPr>
            <p:cNvPr id="5" name="TextBox 5"/>
            <p:cNvSpPr txBox="1"/>
            <p:nvPr/>
          </p:nvSpPr>
          <p:spPr>
            <a:xfrm>
              <a:off x="119315" y="1048325"/>
              <a:ext cx="14655259" cy="364978"/>
            </a:xfrm>
            <a:prstGeom prst="rect">
              <a:avLst/>
            </a:prstGeom>
          </p:spPr>
          <p:txBody>
            <a:bodyPr wrap="square" lIns="0" tIns="0" rIns="0" bIns="0" rtlCol="0" anchor="t">
              <a:spAutoFit/>
            </a:bodyPr>
            <a:lstStyle/>
            <a:p>
              <a:pPr marL="0" marR="0" lvl="0" indent="0" algn="l" defTabSz="914400" rtl="0" eaLnBrk="1" fontAlgn="auto" latinLnBrk="0" hangingPunct="1">
                <a:lnSpc>
                  <a:spcPts val="6820"/>
                </a:lnSpc>
                <a:spcBef>
                  <a:spcPts val="0"/>
                </a:spcBef>
                <a:spcAft>
                  <a:spcPts val="0"/>
                </a:spcAft>
                <a:buClrTx/>
                <a:buSzTx/>
                <a:buFontTx/>
                <a:buNone/>
                <a:tabLst/>
                <a:defRPr/>
              </a:pPr>
              <a:r>
                <a:rPr lang="en-US" sz="4400" spc="124" dirty="0">
                  <a:solidFill>
                    <a:srgbClr val="FFFFFF"/>
                  </a:solidFill>
                  <a:latin typeface="+mj-lt"/>
                </a:rPr>
                <a:t>Hampton Family Medicine</a:t>
              </a:r>
              <a:endParaRPr kumimoji="0" lang="en-US" sz="4400" b="0" i="0" u="none" strike="noStrike" kern="1200" cap="none" spc="124" normalizeH="0" baseline="0" noProof="0" dirty="0">
                <a:ln>
                  <a:noFill/>
                </a:ln>
                <a:solidFill>
                  <a:srgbClr val="FFFFFF"/>
                </a:solidFill>
                <a:effectLst/>
                <a:uLnTx/>
                <a:uFillTx/>
                <a:latin typeface="+mj-lt"/>
                <a:ea typeface="+mn-ea"/>
                <a:cs typeface="+mn-cs"/>
              </a:endParaRPr>
            </a:p>
          </p:txBody>
        </p:sp>
        <p:sp>
          <p:nvSpPr>
            <p:cNvPr id="6" name="TextBox 6"/>
            <p:cNvSpPr txBox="1"/>
            <p:nvPr/>
          </p:nvSpPr>
          <p:spPr>
            <a:xfrm>
              <a:off x="0" y="3217796"/>
              <a:ext cx="14431339" cy="181128"/>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endParaRPr kumimoji="0" lang="en-US" sz="2100" b="0" i="0" u="none" strike="noStrike" kern="1200" cap="none" spc="21" normalizeH="0" baseline="0" noProof="0" dirty="0">
                <a:ln>
                  <a:noFill/>
                </a:ln>
                <a:solidFill>
                  <a:srgbClr val="FFFFFF"/>
                </a:solidFill>
                <a:effectLst/>
                <a:uLnTx/>
                <a:uFillTx/>
                <a:latin typeface="+mj-lt"/>
                <a:ea typeface="+mn-ea"/>
                <a:cs typeface="+mn-cs"/>
              </a:endParaRPr>
            </a:p>
          </p:txBody>
        </p:sp>
        <p:sp>
          <p:nvSpPr>
            <p:cNvPr id="7" name="TextBox 7"/>
            <p:cNvSpPr txBox="1"/>
            <p:nvPr/>
          </p:nvSpPr>
          <p:spPr>
            <a:xfrm>
              <a:off x="111618" y="3664"/>
              <a:ext cx="14319721" cy="281143"/>
            </a:xfrm>
            <a:prstGeom prst="rect">
              <a:avLst/>
            </a:prstGeom>
          </p:spPr>
          <p:txBody>
            <a:bodyPr lIns="0" tIns="0" rIns="0" bIns="0" rtlCol="0" anchor="t">
              <a:spAutoFit/>
            </a:bodyPr>
            <a:lstStyle/>
            <a:p>
              <a:pPr marL="0" marR="0" lvl="0" indent="0" algn="l" defTabSz="914400" rtl="0" eaLnBrk="1" fontAlgn="auto" latinLnBrk="0" hangingPunct="1">
                <a:lnSpc>
                  <a:spcPts val="4680"/>
                </a:lnSpc>
                <a:spcBef>
                  <a:spcPts val="0"/>
                </a:spcBef>
                <a:spcAft>
                  <a:spcPts val="0"/>
                </a:spcAft>
                <a:buClrTx/>
                <a:buSzTx/>
                <a:buFontTx/>
                <a:buNone/>
                <a:tabLst/>
                <a:defRPr/>
              </a:pPr>
              <a:r>
                <a:rPr kumimoji="0" lang="en-US" sz="4400" b="0" i="0" u="none" strike="noStrike" kern="1200" cap="none" spc="179" normalizeH="0" baseline="0" noProof="0" dirty="0">
                  <a:ln>
                    <a:noFill/>
                  </a:ln>
                  <a:solidFill>
                    <a:srgbClr val="FFFFFF"/>
                  </a:solidFill>
                  <a:effectLst/>
                  <a:uLnTx/>
                  <a:uFillTx/>
                  <a:latin typeface="+mj-lt"/>
                  <a:ea typeface="+mn-ea"/>
                  <a:cs typeface="+mn-cs"/>
                </a:rPr>
                <a:t>Teddy Bear Grant</a:t>
              </a:r>
            </a:p>
          </p:txBody>
        </p:sp>
      </p:grpSp>
      <p:sp>
        <p:nvSpPr>
          <p:cNvPr id="11" name="TextBox 10">
            <a:extLst>
              <a:ext uri="{FF2B5EF4-FFF2-40B4-BE49-F238E27FC236}">
                <a16:creationId xmlns:a16="http://schemas.microsoft.com/office/drawing/2014/main" id="{9148A7AE-1F7F-49FF-924D-AC26E9C1E3E1}"/>
              </a:ext>
            </a:extLst>
          </p:cNvPr>
          <p:cNvSpPr txBox="1"/>
          <p:nvPr/>
        </p:nvSpPr>
        <p:spPr>
          <a:xfrm>
            <a:off x="777405" y="4516318"/>
            <a:ext cx="157579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21" normalizeH="0" baseline="0" noProof="0" dirty="0">
              <a:ln>
                <a:noFill/>
              </a:ln>
              <a:solidFill>
                <a:srgbClr val="FEFEFD"/>
              </a:solidFill>
              <a:effectLst/>
              <a:uLnTx/>
              <a:uFillTx/>
              <a:latin typeface="+mj-lt"/>
              <a:cs typeface="Arial" panose="020B0604020202020204" pitchFamily="34" charset="0"/>
            </a:endParaRPr>
          </a:p>
        </p:txBody>
      </p:sp>
      <p:pic>
        <p:nvPicPr>
          <p:cNvPr id="8" name="Picture 7" descr="A group of people posing for the camera&#10;&#10;Description automatically generated">
            <a:extLst>
              <a:ext uri="{FF2B5EF4-FFF2-40B4-BE49-F238E27FC236}">
                <a16:creationId xmlns:a16="http://schemas.microsoft.com/office/drawing/2014/main" id="{328A7D76-1A43-4DA9-8852-3463F871B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3642" y="-48492"/>
            <a:ext cx="8305800" cy="10482696"/>
          </a:xfrm>
          <a:prstGeom prst="rect">
            <a:avLst/>
          </a:prstGeom>
        </p:spPr>
      </p:pic>
    </p:spTree>
    <p:extLst>
      <p:ext uri="{BB962C8B-B14F-4D97-AF65-F5344CB8AC3E}">
        <p14:creationId xmlns:p14="http://schemas.microsoft.com/office/powerpoint/2010/main" val="1325004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 y="4152900"/>
            <a:ext cx="18288001" cy="6129019"/>
            <a:chOff x="609597" y="-57150"/>
            <a:chExt cx="24384001" cy="8172024"/>
          </a:xfrm>
        </p:grpSpPr>
        <p:sp>
          <p:nvSpPr>
            <p:cNvPr id="3" name="AutoShape 3"/>
            <p:cNvSpPr/>
            <p:nvPr/>
          </p:nvSpPr>
          <p:spPr>
            <a:xfrm>
              <a:off x="609597" y="6176548"/>
              <a:ext cx="24384001" cy="1938326"/>
            </a:xfrm>
            <a:prstGeom prst="rect">
              <a:avLst/>
            </a:prstGeom>
            <a:solidFill>
              <a:srgbClr val="264E8F"/>
            </a:solidFill>
          </p:spPr>
          <p:txBody>
            <a:bodyPr/>
            <a:lstStyle/>
            <a:p>
              <a:r>
                <a:rPr lang="en-US" dirty="0">
                  <a:latin typeface="+mj-lt"/>
                </a:rPr>
                <a:t>c</a:t>
              </a:r>
              <a:endParaRPr lang="en-CA" dirty="0">
                <a:latin typeface="+mj-lt"/>
              </a:endParaRPr>
            </a:p>
          </p:txBody>
        </p:sp>
        <p:sp>
          <p:nvSpPr>
            <p:cNvPr id="4" name="TextBox 4"/>
            <p:cNvSpPr txBox="1"/>
            <p:nvPr/>
          </p:nvSpPr>
          <p:spPr>
            <a:xfrm>
              <a:off x="2477808" y="1726648"/>
              <a:ext cx="21151665" cy="1475105"/>
            </a:xfrm>
            <a:prstGeom prst="rect">
              <a:avLst/>
            </a:prstGeom>
          </p:spPr>
          <p:txBody>
            <a:bodyPr lIns="0" tIns="0" rIns="0" bIns="0" rtlCol="0" anchor="t">
              <a:spAutoFit/>
            </a:bodyPr>
            <a:lstStyle/>
            <a:p>
              <a:pPr algn="ctr">
                <a:lnSpc>
                  <a:spcPts val="9500"/>
                </a:lnSpc>
              </a:pPr>
              <a:r>
                <a:rPr lang="en-US" sz="6600" dirty="0">
                  <a:solidFill>
                    <a:srgbClr val="264E8F"/>
                  </a:solidFill>
                  <a:latin typeface="+mj-lt"/>
                </a:rPr>
                <a:t>2020 Awards</a:t>
              </a:r>
            </a:p>
          </p:txBody>
        </p:sp>
        <p:sp>
          <p:nvSpPr>
            <p:cNvPr id="5" name="TextBox 5"/>
            <p:cNvSpPr txBox="1"/>
            <p:nvPr/>
          </p:nvSpPr>
          <p:spPr>
            <a:xfrm>
              <a:off x="4693917" y="-57150"/>
              <a:ext cx="16719446" cy="647185"/>
            </a:xfrm>
            <a:prstGeom prst="rect">
              <a:avLst/>
            </a:prstGeom>
          </p:spPr>
          <p:txBody>
            <a:bodyPr lIns="0" tIns="0" rIns="0" bIns="0" rtlCol="0" anchor="t">
              <a:spAutoFit/>
            </a:bodyPr>
            <a:lstStyle/>
            <a:p>
              <a:pPr algn="ctr">
                <a:lnSpc>
                  <a:spcPts val="4479"/>
                </a:lnSpc>
              </a:pPr>
              <a:endParaRPr dirty="0">
                <a:latin typeface="+mj-lt"/>
              </a:endParaRPr>
            </a:p>
          </p:txBody>
        </p:sp>
        <p:sp>
          <p:nvSpPr>
            <p:cNvPr id="6" name="TextBox 6"/>
            <p:cNvSpPr txBox="1"/>
            <p:nvPr/>
          </p:nvSpPr>
          <p:spPr>
            <a:xfrm>
              <a:off x="3862329" y="6960780"/>
              <a:ext cx="17878534" cy="537669"/>
            </a:xfrm>
            <a:prstGeom prst="rect">
              <a:avLst/>
            </a:prstGeom>
          </p:spPr>
          <p:txBody>
            <a:bodyPr lIns="0" tIns="0" rIns="0" bIns="0" rtlCol="0" anchor="t">
              <a:spAutoFit/>
            </a:bodyPr>
            <a:lstStyle/>
            <a:p>
              <a:pPr algn="ctr">
                <a:lnSpc>
                  <a:spcPts val="3120"/>
                </a:lnSpc>
              </a:pPr>
              <a:r>
                <a:rPr lang="en-US" sz="3600" spc="120" dirty="0">
                  <a:solidFill>
                    <a:srgbClr val="F9FFFF"/>
                  </a:solidFill>
                  <a:latin typeface="+mj-lt"/>
                </a:rPr>
                <a:t>Congratulations to all Award Recipients</a:t>
              </a:r>
            </a:p>
          </p:txBody>
        </p:sp>
      </p:grpSp>
      <p:pic>
        <p:nvPicPr>
          <p:cNvPr id="8" name="officeArt object" descr="Picture 3">
            <a:extLst>
              <a:ext uri="{FF2B5EF4-FFF2-40B4-BE49-F238E27FC236}">
                <a16:creationId xmlns:a16="http://schemas.microsoft.com/office/drawing/2014/main" id="{744B619E-9995-4212-AFE4-A5B8828F4652}"/>
              </a:ext>
            </a:extLst>
          </p:cNvPr>
          <p:cNvPicPr/>
          <p:nvPr/>
        </p:nvPicPr>
        <p:blipFill>
          <a:blip r:embed="rId2"/>
          <a:stretch>
            <a:fillRect/>
          </a:stretch>
        </p:blipFill>
        <p:spPr>
          <a:xfrm>
            <a:off x="4267201" y="467400"/>
            <a:ext cx="9296400" cy="3685500"/>
          </a:xfrm>
          <a:prstGeom prst="rect">
            <a:avLst/>
          </a:prstGeom>
          <a:ln w="12700" cap="flat">
            <a:noFill/>
            <a:miter lim="400000"/>
          </a:ln>
          <a:effectLst/>
        </p:spPr>
      </p:pic>
    </p:spTree>
    <p:extLst>
      <p:ext uri="{BB962C8B-B14F-4D97-AF65-F5344CB8AC3E}">
        <p14:creationId xmlns:p14="http://schemas.microsoft.com/office/powerpoint/2010/main" val="821028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0" y="9130533"/>
            <a:ext cx="18288000" cy="1156467"/>
          </a:xfrm>
          <a:prstGeom prst="rect">
            <a:avLst/>
          </a:prstGeom>
          <a:solidFill>
            <a:srgbClr val="FEFEFD"/>
          </a:solidFill>
        </p:spPr>
      </p:sp>
      <p:sp>
        <p:nvSpPr>
          <p:cNvPr id="5" name="TextBox 5"/>
          <p:cNvSpPr txBox="1"/>
          <p:nvPr/>
        </p:nvSpPr>
        <p:spPr>
          <a:xfrm>
            <a:off x="1752600" y="2476500"/>
            <a:ext cx="10896600" cy="3975447"/>
          </a:xfrm>
          <a:prstGeom prst="rect">
            <a:avLst/>
          </a:prstGeom>
        </p:spPr>
        <p:txBody>
          <a:bodyPr wrap="square" lIns="0" tIns="0" rIns="0" bIns="0" rtlCol="0" anchor="t">
            <a:spAutoFit/>
          </a:bodyPr>
          <a:lstStyle/>
          <a:p>
            <a:pPr algn="ctr">
              <a:lnSpc>
                <a:spcPts val="6159"/>
              </a:lnSpc>
            </a:pPr>
            <a:r>
              <a:rPr lang="en-US" sz="5599" spc="223" dirty="0">
                <a:solidFill>
                  <a:srgbClr val="FEFEFD"/>
                </a:solidFill>
                <a:latin typeface="Arial" panose="020B0604020202020204" pitchFamily="34" charset="0"/>
                <a:cs typeface="Arial" panose="020B0604020202020204" pitchFamily="34" charset="0"/>
              </a:rPr>
              <a:t>Installation of new </a:t>
            </a:r>
          </a:p>
          <a:p>
            <a:pPr algn="ctr">
              <a:lnSpc>
                <a:spcPts val="6159"/>
              </a:lnSpc>
            </a:pPr>
            <a:r>
              <a:rPr lang="en-US" sz="5599" spc="223" dirty="0">
                <a:solidFill>
                  <a:srgbClr val="FEFEFD"/>
                </a:solidFill>
                <a:latin typeface="Arial" panose="020B0604020202020204" pitchFamily="34" charset="0"/>
                <a:cs typeface="Arial" panose="020B0604020202020204" pitchFamily="34" charset="0"/>
              </a:rPr>
              <a:t>NBCFP President</a:t>
            </a:r>
          </a:p>
          <a:p>
            <a:pPr algn="ctr">
              <a:lnSpc>
                <a:spcPts val="6159"/>
              </a:lnSpc>
            </a:pPr>
            <a:endParaRPr lang="en-US" sz="5599" spc="223" dirty="0">
              <a:solidFill>
                <a:srgbClr val="FEFEFD"/>
              </a:solidFill>
              <a:latin typeface="Arial" panose="020B0604020202020204" pitchFamily="34" charset="0"/>
              <a:cs typeface="Arial" panose="020B0604020202020204" pitchFamily="34" charset="0"/>
            </a:endParaRPr>
          </a:p>
          <a:p>
            <a:pPr algn="ctr">
              <a:lnSpc>
                <a:spcPts val="6159"/>
              </a:lnSpc>
            </a:pPr>
            <a:endParaRPr lang="en-US" sz="5599" spc="223" dirty="0">
              <a:solidFill>
                <a:srgbClr val="FEFEFD"/>
              </a:solidFill>
              <a:latin typeface="Arial" panose="020B0604020202020204" pitchFamily="34" charset="0"/>
              <a:cs typeface="Arial" panose="020B0604020202020204" pitchFamily="34" charset="0"/>
            </a:endParaRPr>
          </a:p>
          <a:p>
            <a:pPr algn="ctr">
              <a:lnSpc>
                <a:spcPts val="6159"/>
              </a:lnSpc>
            </a:pPr>
            <a:r>
              <a:rPr lang="en-US" sz="5599" spc="223" dirty="0">
                <a:solidFill>
                  <a:srgbClr val="FEFEFD"/>
                </a:solidFill>
                <a:latin typeface="Arial" panose="020B0604020202020204" pitchFamily="34" charset="0"/>
                <a:cs typeface="Arial" panose="020B0604020202020204" pitchFamily="34" charset="0"/>
              </a:rPr>
              <a:t>Dr. Ghislain Lavoie</a:t>
            </a:r>
          </a:p>
        </p:txBody>
      </p:sp>
      <p:pic>
        <p:nvPicPr>
          <p:cNvPr id="6" name="Picture 5" descr="A person smiling for the camera&#10;&#10;Description automatically generated">
            <a:extLst>
              <a:ext uri="{FF2B5EF4-FFF2-40B4-BE49-F238E27FC236}">
                <a16:creationId xmlns:a16="http://schemas.microsoft.com/office/drawing/2014/main" id="{5EDF2DF2-4596-49DF-8EE0-D0D7D6F52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8801" y="0"/>
            <a:ext cx="5029200" cy="9130533"/>
          </a:xfrm>
          <a:prstGeom prst="rect">
            <a:avLst/>
          </a:prstGeom>
        </p:spPr>
      </p:pic>
    </p:spTree>
    <p:extLst>
      <p:ext uri="{BB962C8B-B14F-4D97-AF65-F5344CB8AC3E}">
        <p14:creationId xmlns:p14="http://schemas.microsoft.com/office/powerpoint/2010/main" val="605998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0" y="9130533"/>
            <a:ext cx="18288000" cy="1156467"/>
          </a:xfrm>
          <a:prstGeom prst="rect">
            <a:avLst/>
          </a:prstGeom>
          <a:solidFill>
            <a:srgbClr val="FEFEFD"/>
          </a:solidFill>
        </p:spPr>
      </p:sp>
      <p:sp>
        <p:nvSpPr>
          <p:cNvPr id="5" name="TextBox 5"/>
          <p:cNvSpPr txBox="1"/>
          <p:nvPr/>
        </p:nvSpPr>
        <p:spPr>
          <a:xfrm>
            <a:off x="1828800" y="723900"/>
            <a:ext cx="14554200" cy="9515425"/>
          </a:xfrm>
          <a:prstGeom prst="rect">
            <a:avLst/>
          </a:prstGeom>
        </p:spPr>
        <p:txBody>
          <a:bodyPr wrap="square" lIns="0" tIns="0" rIns="0" bIns="0" rtlCol="0" anchor="t">
            <a:spAutoFit/>
          </a:bodyPr>
          <a:lstStyle/>
          <a:p>
            <a:pPr algn="ctr">
              <a:lnSpc>
                <a:spcPts val="6159"/>
              </a:lnSpc>
            </a:pPr>
            <a:r>
              <a:rPr lang="en-US" sz="6200" spc="223" dirty="0">
                <a:solidFill>
                  <a:srgbClr val="FEFEFD"/>
                </a:solidFill>
                <a:latin typeface="+mj-lt"/>
                <a:cs typeface="Arial" panose="020B0604020202020204" pitchFamily="34" charset="0"/>
              </a:rPr>
              <a:t>Dr. Ghislain Lavoie</a:t>
            </a:r>
          </a:p>
          <a:p>
            <a:pPr algn="ctr">
              <a:lnSpc>
                <a:spcPts val="6159"/>
              </a:lnSpc>
            </a:pPr>
            <a:endParaRPr lang="en-US" sz="5599" spc="223" dirty="0">
              <a:solidFill>
                <a:srgbClr val="FEFEFD"/>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
            </a:pPr>
            <a:r>
              <a:rPr lang="en-CA" sz="4000" dirty="0">
                <a:solidFill>
                  <a:schemeClr val="bg1"/>
                </a:solidFill>
              </a:rPr>
              <a:t>Born in Moncton, raised in Fredericton, and worked across the province during his training</a:t>
            </a:r>
          </a:p>
          <a:p>
            <a:pPr marL="571500" indent="-571500">
              <a:buFont typeface="Wingdings" panose="05000000000000000000" pitchFamily="2" charset="2"/>
              <a:buChar char="§"/>
            </a:pPr>
            <a:r>
              <a:rPr lang="en-CA" sz="4000" dirty="0">
                <a:solidFill>
                  <a:schemeClr val="bg1"/>
                </a:solidFill>
              </a:rPr>
              <a:t>Graduated from </a:t>
            </a:r>
            <a:r>
              <a:rPr lang="en-CA" sz="4000" dirty="0" err="1">
                <a:solidFill>
                  <a:schemeClr val="bg1"/>
                </a:solidFill>
              </a:rPr>
              <a:t>Université</a:t>
            </a:r>
            <a:r>
              <a:rPr lang="en-CA" sz="4000" dirty="0">
                <a:solidFill>
                  <a:schemeClr val="bg1"/>
                </a:solidFill>
              </a:rPr>
              <a:t> de Montréal in 2012 and </a:t>
            </a:r>
            <a:r>
              <a:rPr lang="en-CA" sz="4000" dirty="0" err="1">
                <a:solidFill>
                  <a:schemeClr val="bg1"/>
                </a:solidFill>
              </a:rPr>
              <a:t>Université</a:t>
            </a:r>
            <a:r>
              <a:rPr lang="en-CA" sz="4000" dirty="0">
                <a:solidFill>
                  <a:schemeClr val="bg1"/>
                </a:solidFill>
              </a:rPr>
              <a:t> de Sherbrooke in 2014</a:t>
            </a:r>
          </a:p>
          <a:p>
            <a:pPr marL="571500" indent="-571500">
              <a:buFont typeface="Wingdings" panose="05000000000000000000" pitchFamily="2" charset="2"/>
              <a:buChar char="§"/>
            </a:pPr>
            <a:r>
              <a:rPr lang="fr-CA" sz="4000" dirty="0">
                <a:solidFill>
                  <a:schemeClr val="bg1"/>
                </a:solidFill>
              </a:rPr>
              <a:t>Works as a </a:t>
            </a:r>
            <a:r>
              <a:rPr lang="fr-CA" sz="4000" dirty="0" err="1">
                <a:solidFill>
                  <a:schemeClr val="bg1"/>
                </a:solidFill>
              </a:rPr>
              <a:t>family</a:t>
            </a:r>
            <a:r>
              <a:rPr lang="fr-CA" sz="4000" dirty="0">
                <a:solidFill>
                  <a:schemeClr val="bg1"/>
                </a:solidFill>
              </a:rPr>
              <a:t> </a:t>
            </a:r>
            <a:r>
              <a:rPr lang="fr-CA" sz="4000" dirty="0" err="1">
                <a:solidFill>
                  <a:schemeClr val="bg1"/>
                </a:solidFill>
              </a:rPr>
              <a:t>physician</a:t>
            </a:r>
            <a:r>
              <a:rPr lang="fr-CA" sz="4000" dirty="0">
                <a:solidFill>
                  <a:schemeClr val="bg1"/>
                </a:solidFill>
              </a:rPr>
              <a:t> at the UMF du Grand Moncton</a:t>
            </a:r>
          </a:p>
          <a:p>
            <a:pPr marL="571500" indent="-571500">
              <a:buFont typeface="Wingdings" panose="05000000000000000000" pitchFamily="2" charset="2"/>
              <a:buChar char="§"/>
            </a:pPr>
            <a:r>
              <a:rPr lang="fr-CA" sz="4000" dirty="0">
                <a:solidFill>
                  <a:schemeClr val="bg1"/>
                </a:solidFill>
              </a:rPr>
              <a:t>Head of the local Division of Family Medicine at the CHUGLD </a:t>
            </a:r>
          </a:p>
          <a:p>
            <a:pPr marL="571500" indent="-571500">
              <a:buFont typeface="Wingdings" panose="05000000000000000000" pitchFamily="2" charset="2"/>
              <a:buChar char="§"/>
            </a:pPr>
            <a:r>
              <a:rPr lang="en-US" sz="4000" dirty="0">
                <a:solidFill>
                  <a:schemeClr val="bg1"/>
                </a:solidFill>
              </a:rPr>
              <a:t>Head of the Department of Family Medicine in Zone 1B</a:t>
            </a:r>
          </a:p>
          <a:p>
            <a:pPr marL="571500" indent="-571500">
              <a:buFont typeface="Wingdings" panose="05000000000000000000" pitchFamily="2" charset="2"/>
              <a:buChar char="§"/>
            </a:pPr>
            <a:r>
              <a:rPr lang="fr-CA" sz="4000" dirty="0" err="1">
                <a:solidFill>
                  <a:schemeClr val="bg1"/>
                </a:solidFill>
              </a:rPr>
              <a:t>Medical</a:t>
            </a:r>
            <a:r>
              <a:rPr lang="fr-CA" sz="4000" dirty="0">
                <a:solidFill>
                  <a:schemeClr val="bg1"/>
                </a:solidFill>
              </a:rPr>
              <a:t> </a:t>
            </a:r>
            <a:r>
              <a:rPr lang="fr-CA" sz="4000" dirty="0" err="1">
                <a:solidFill>
                  <a:schemeClr val="bg1"/>
                </a:solidFill>
              </a:rPr>
              <a:t>Director</a:t>
            </a:r>
            <a:r>
              <a:rPr lang="fr-CA" sz="4000" dirty="0">
                <a:solidFill>
                  <a:schemeClr val="bg1"/>
                </a:solidFill>
              </a:rPr>
              <a:t> of Faubourg du Mascaret</a:t>
            </a:r>
          </a:p>
          <a:p>
            <a:pPr marL="571500" indent="-571500">
              <a:buFont typeface="Wingdings" panose="05000000000000000000" pitchFamily="2" charset="2"/>
              <a:buChar char="§"/>
            </a:pPr>
            <a:r>
              <a:rPr lang="fr-CA" sz="4000" dirty="0" err="1">
                <a:solidFill>
                  <a:schemeClr val="bg1"/>
                </a:solidFill>
              </a:rPr>
              <a:t>Clinical</a:t>
            </a:r>
            <a:r>
              <a:rPr lang="fr-CA" sz="4000" dirty="0">
                <a:solidFill>
                  <a:schemeClr val="bg1"/>
                </a:solidFill>
              </a:rPr>
              <a:t> Professor at </a:t>
            </a:r>
            <a:r>
              <a:rPr lang="fr-CA" sz="4000" dirty="0" err="1">
                <a:solidFill>
                  <a:schemeClr val="bg1"/>
                </a:solidFill>
              </a:rPr>
              <a:t>UdeS</a:t>
            </a:r>
            <a:endParaRPr lang="en-US" sz="3600" spc="223" dirty="0">
              <a:solidFill>
                <a:srgbClr val="FEFEFD"/>
              </a:solidFill>
              <a:latin typeface="Arial" panose="020B0604020202020204" pitchFamily="34" charset="0"/>
              <a:cs typeface="Arial" panose="020B0604020202020204" pitchFamily="34" charset="0"/>
            </a:endParaRPr>
          </a:p>
          <a:p>
            <a:pPr algn="ctr">
              <a:lnSpc>
                <a:spcPts val="6159"/>
              </a:lnSpc>
            </a:pPr>
            <a:endParaRPr lang="en-US" sz="3600" spc="223" dirty="0">
              <a:solidFill>
                <a:srgbClr val="FEFEFD"/>
              </a:solidFill>
              <a:latin typeface="Arial" panose="020B0604020202020204" pitchFamily="34" charset="0"/>
              <a:cs typeface="Arial" panose="020B0604020202020204" pitchFamily="34" charset="0"/>
            </a:endParaRPr>
          </a:p>
          <a:p>
            <a:pPr algn="ctr">
              <a:lnSpc>
                <a:spcPts val="6159"/>
              </a:lnSpc>
            </a:pPr>
            <a:endParaRPr lang="en-US" sz="5599" spc="223" dirty="0">
              <a:solidFill>
                <a:srgbClr val="FEFEFD"/>
              </a:solidFill>
              <a:latin typeface="Arial" panose="020B0604020202020204" pitchFamily="34" charset="0"/>
              <a:cs typeface="Arial" panose="020B0604020202020204" pitchFamily="34" charset="0"/>
            </a:endParaRPr>
          </a:p>
          <a:p>
            <a:pPr algn="ctr">
              <a:lnSpc>
                <a:spcPts val="6159"/>
              </a:lnSpc>
            </a:pPr>
            <a:endParaRPr lang="en-US" sz="5599" spc="223" dirty="0">
              <a:solidFill>
                <a:srgbClr val="FEFEF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8821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879994" y="-723231"/>
            <a:ext cx="20047986" cy="4187935"/>
          </a:xfrm>
          <a:prstGeom prst="rect">
            <a:avLst/>
          </a:prstGeom>
          <a:solidFill>
            <a:srgbClr val="FEFEFD"/>
          </a:solidFill>
        </p:spPr>
      </p:sp>
      <p:sp>
        <p:nvSpPr>
          <p:cNvPr id="4" name="TextBox 4"/>
          <p:cNvSpPr txBox="1"/>
          <p:nvPr/>
        </p:nvSpPr>
        <p:spPr>
          <a:xfrm>
            <a:off x="2573954" y="6355029"/>
            <a:ext cx="13140091" cy="609654"/>
          </a:xfrm>
          <a:prstGeom prst="rect">
            <a:avLst/>
          </a:prstGeom>
        </p:spPr>
        <p:txBody>
          <a:bodyPr lIns="0" tIns="0" rIns="0" bIns="0" rtlCol="0" anchor="t">
            <a:spAutoFit/>
          </a:bodyPr>
          <a:lstStyle/>
          <a:p>
            <a:pPr algn="ctr">
              <a:lnSpc>
                <a:spcPts val="4680"/>
              </a:lnSpc>
            </a:pPr>
            <a:r>
              <a:rPr lang="en-US" sz="5400" b="1" spc="180" dirty="0">
                <a:solidFill>
                  <a:srgbClr val="FEFEFD"/>
                </a:solidFill>
                <a:latin typeface="Arial" panose="020B0604020202020204" pitchFamily="34" charset="0"/>
                <a:cs typeface="Arial" panose="020B0604020202020204" pitchFamily="34" charset="0"/>
              </a:rPr>
              <a:t>Adjournment</a:t>
            </a:r>
          </a:p>
        </p:txBody>
      </p:sp>
      <p:pic>
        <p:nvPicPr>
          <p:cNvPr id="5" name="officeArt object" descr="Picture 3">
            <a:extLst>
              <a:ext uri="{FF2B5EF4-FFF2-40B4-BE49-F238E27FC236}">
                <a16:creationId xmlns:a16="http://schemas.microsoft.com/office/drawing/2014/main" id="{7926B24A-3812-4AAE-9EFD-FC2525195C1B}"/>
              </a:ext>
            </a:extLst>
          </p:cNvPr>
          <p:cNvPicPr/>
          <p:nvPr/>
        </p:nvPicPr>
        <p:blipFill>
          <a:blip r:embed="rId3"/>
          <a:stretch>
            <a:fillRect/>
          </a:stretch>
        </p:blipFill>
        <p:spPr>
          <a:xfrm>
            <a:off x="5486400" y="266700"/>
            <a:ext cx="7848600" cy="2632461"/>
          </a:xfrm>
          <a:prstGeom prst="rect">
            <a:avLst/>
          </a:prstGeom>
          <a:ln w="12700" cap="flat">
            <a:noFill/>
            <a:miter lim="400000"/>
          </a:ln>
          <a:effectLst/>
        </p:spPr>
      </p:pic>
    </p:spTree>
    <p:extLst>
      <p:ext uri="{BB962C8B-B14F-4D97-AF65-F5344CB8AC3E}">
        <p14:creationId xmlns:p14="http://schemas.microsoft.com/office/powerpoint/2010/main" val="151458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3942924"/>
            <a:ext cx="18288001" cy="6344076"/>
            <a:chOff x="609597" y="-343893"/>
            <a:chExt cx="24384001" cy="8458767"/>
          </a:xfrm>
        </p:grpSpPr>
        <p:sp>
          <p:nvSpPr>
            <p:cNvPr id="3" name="AutoShape 3"/>
            <p:cNvSpPr/>
            <p:nvPr/>
          </p:nvSpPr>
          <p:spPr>
            <a:xfrm>
              <a:off x="609597" y="6176548"/>
              <a:ext cx="24384001" cy="1938326"/>
            </a:xfrm>
            <a:prstGeom prst="rect">
              <a:avLst/>
            </a:prstGeom>
            <a:solidFill>
              <a:srgbClr val="264E8F"/>
            </a:solidFill>
          </p:spPr>
          <p:txBody>
            <a:bodyPr/>
            <a:lstStyle/>
            <a:p>
              <a:endParaRPr lang="en-US" dirty="0">
                <a:latin typeface="+mj-lt"/>
              </a:endParaRPr>
            </a:p>
          </p:txBody>
        </p:sp>
        <p:sp>
          <p:nvSpPr>
            <p:cNvPr id="4" name="TextBox 4"/>
            <p:cNvSpPr txBox="1"/>
            <p:nvPr/>
          </p:nvSpPr>
          <p:spPr>
            <a:xfrm>
              <a:off x="2225762" y="-343893"/>
              <a:ext cx="21151665" cy="1475105"/>
            </a:xfrm>
            <a:prstGeom prst="rect">
              <a:avLst/>
            </a:prstGeom>
          </p:spPr>
          <p:txBody>
            <a:bodyPr lIns="0" tIns="0" rIns="0" bIns="0" rtlCol="0" anchor="t">
              <a:spAutoFit/>
            </a:bodyPr>
            <a:lstStyle/>
            <a:p>
              <a:pPr algn="ctr">
                <a:lnSpc>
                  <a:spcPts val="9500"/>
                </a:lnSpc>
              </a:pPr>
              <a:endParaRPr lang="en-US" sz="6600" dirty="0">
                <a:solidFill>
                  <a:srgbClr val="264E8F"/>
                </a:solidFill>
                <a:latin typeface="+mj-lt"/>
              </a:endParaRPr>
            </a:p>
          </p:txBody>
        </p:sp>
        <p:sp>
          <p:nvSpPr>
            <p:cNvPr id="5" name="TextBox 5"/>
            <p:cNvSpPr txBox="1"/>
            <p:nvPr/>
          </p:nvSpPr>
          <p:spPr>
            <a:xfrm>
              <a:off x="4693917" y="-57150"/>
              <a:ext cx="16719446" cy="647185"/>
            </a:xfrm>
            <a:prstGeom prst="rect">
              <a:avLst/>
            </a:prstGeom>
          </p:spPr>
          <p:txBody>
            <a:bodyPr lIns="0" tIns="0" rIns="0" bIns="0" rtlCol="0" anchor="t">
              <a:spAutoFit/>
            </a:bodyPr>
            <a:lstStyle/>
            <a:p>
              <a:pPr algn="ctr">
                <a:lnSpc>
                  <a:spcPts val="4479"/>
                </a:lnSpc>
              </a:pPr>
              <a:endParaRPr dirty="0">
                <a:latin typeface="+mj-lt"/>
              </a:endParaRPr>
            </a:p>
          </p:txBody>
        </p:sp>
        <p:sp>
          <p:nvSpPr>
            <p:cNvPr id="6" name="TextBox 6"/>
            <p:cNvSpPr txBox="1"/>
            <p:nvPr/>
          </p:nvSpPr>
          <p:spPr>
            <a:xfrm>
              <a:off x="3862329" y="6960779"/>
              <a:ext cx="17878534" cy="537669"/>
            </a:xfrm>
            <a:prstGeom prst="rect">
              <a:avLst/>
            </a:prstGeom>
          </p:spPr>
          <p:txBody>
            <a:bodyPr lIns="0" tIns="0" rIns="0" bIns="0" rtlCol="0" anchor="t">
              <a:spAutoFit/>
            </a:bodyPr>
            <a:lstStyle/>
            <a:p>
              <a:pPr algn="ctr">
                <a:lnSpc>
                  <a:spcPts val="3120"/>
                </a:lnSpc>
              </a:pPr>
              <a:r>
                <a:rPr lang="en-US" sz="3600" spc="120" dirty="0">
                  <a:solidFill>
                    <a:srgbClr val="F9FFFF"/>
                  </a:solidFill>
                  <a:latin typeface="+mj-lt"/>
                </a:rPr>
                <a:t>Zoom – Motions &amp; Speaking </a:t>
              </a:r>
            </a:p>
          </p:txBody>
        </p:sp>
      </p:grpSp>
      <p:sp>
        <p:nvSpPr>
          <p:cNvPr id="8" name="TextBox 7">
            <a:extLst>
              <a:ext uri="{FF2B5EF4-FFF2-40B4-BE49-F238E27FC236}">
                <a16:creationId xmlns:a16="http://schemas.microsoft.com/office/drawing/2014/main" id="{0AD2320E-E298-45AB-BC74-73154D046975}"/>
              </a:ext>
            </a:extLst>
          </p:cNvPr>
          <p:cNvSpPr txBox="1"/>
          <p:nvPr/>
        </p:nvSpPr>
        <p:spPr>
          <a:xfrm>
            <a:off x="2439548" y="4346114"/>
            <a:ext cx="13408901" cy="369332"/>
          </a:xfrm>
          <a:prstGeom prst="rect">
            <a:avLst/>
          </a:prstGeom>
          <a:noFill/>
        </p:spPr>
        <p:txBody>
          <a:bodyPr wrap="square" rtlCol="0">
            <a:spAutoFit/>
          </a:bodyPr>
          <a:lstStyle/>
          <a:p>
            <a:pPr algn="ctr"/>
            <a:endParaRPr lang="en-CA" dirty="0">
              <a:latin typeface="+mj-lt"/>
              <a:cs typeface="Arial" panose="020B0604020202020204" pitchFamily="34" charset="0"/>
            </a:endParaRPr>
          </a:p>
        </p:txBody>
      </p:sp>
      <p:sp>
        <p:nvSpPr>
          <p:cNvPr id="9" name="TextBox 8">
            <a:extLst>
              <a:ext uri="{FF2B5EF4-FFF2-40B4-BE49-F238E27FC236}">
                <a16:creationId xmlns:a16="http://schemas.microsoft.com/office/drawing/2014/main" id="{72A2FAD6-3121-2C4D-9614-F1A1F9D9CDA8}"/>
              </a:ext>
            </a:extLst>
          </p:cNvPr>
          <p:cNvSpPr txBox="1"/>
          <p:nvPr/>
        </p:nvSpPr>
        <p:spPr>
          <a:xfrm>
            <a:off x="762000" y="3543300"/>
            <a:ext cx="16085273" cy="7940635"/>
          </a:xfrm>
          <a:prstGeom prst="rect">
            <a:avLst/>
          </a:prstGeom>
          <a:noFill/>
        </p:spPr>
        <p:txBody>
          <a:bodyPr wrap="square" rtlCol="0">
            <a:spAutoFit/>
          </a:bodyPr>
          <a:lstStyle/>
          <a:p>
            <a:pPr algn="ctr"/>
            <a:endParaRPr lang="en-US" sz="2400" dirty="0">
              <a:latin typeface="+mj-lt"/>
              <a:cs typeface="Arial" panose="020B0604020202020204" pitchFamily="34" charset="0"/>
            </a:endParaRPr>
          </a:p>
          <a:p>
            <a:r>
              <a:rPr lang="en-CA" sz="2800" dirty="0">
                <a:latin typeface="+mj-lt"/>
                <a:cs typeface="Arial" panose="020B0604020202020204" pitchFamily="34" charset="0"/>
              </a:rPr>
              <a:t>Voting for motions: </a:t>
            </a:r>
          </a:p>
          <a:p>
            <a:endParaRPr lang="en-CA" sz="2800" dirty="0">
              <a:latin typeface="+mj-lt"/>
              <a:cs typeface="Arial" panose="020B0604020202020204" pitchFamily="34" charset="0"/>
            </a:endParaRPr>
          </a:p>
          <a:p>
            <a:pPr marL="342900" indent="-342900">
              <a:buFont typeface="Arial" panose="020B0604020202020204" pitchFamily="34" charset="0"/>
              <a:buChar char="•"/>
            </a:pPr>
            <a:r>
              <a:rPr lang="en-CA" sz="2800" dirty="0">
                <a:latin typeface="+mj-lt"/>
                <a:cs typeface="Arial" panose="020B0604020202020204" pitchFamily="34" charset="0"/>
              </a:rPr>
              <a:t> A poll will appear on the screen after the motion slide, it will have multiple options including “In Favour”, “Against”,  “Abstain”, and “Discussion Required”. </a:t>
            </a:r>
          </a:p>
          <a:p>
            <a:endParaRPr lang="en-CA" sz="2800" dirty="0">
              <a:latin typeface="+mj-lt"/>
              <a:cs typeface="Arial" panose="020B0604020202020204" pitchFamily="34" charset="0"/>
            </a:endParaRPr>
          </a:p>
          <a:p>
            <a:pPr marL="342900" indent="-342900">
              <a:buFont typeface="Arial" panose="020B0604020202020204" pitchFamily="34" charset="0"/>
              <a:buChar char="•"/>
            </a:pPr>
            <a:r>
              <a:rPr lang="en-CA" sz="2800" dirty="0">
                <a:latin typeface="+mj-lt"/>
                <a:cs typeface="Arial" panose="020B0604020202020204" pitchFamily="34" charset="0"/>
              </a:rPr>
              <a:t>Participants will select </a:t>
            </a:r>
            <a:r>
              <a:rPr lang="en-CA" sz="2800" u="sng" dirty="0">
                <a:latin typeface="+mj-lt"/>
                <a:cs typeface="Arial" panose="020B0604020202020204" pitchFamily="34" charset="0"/>
              </a:rPr>
              <a:t>one</a:t>
            </a:r>
            <a:r>
              <a:rPr lang="en-CA" sz="2800" dirty="0">
                <a:latin typeface="+mj-lt"/>
                <a:cs typeface="Arial" panose="020B0604020202020204" pitchFamily="34" charset="0"/>
              </a:rPr>
              <a:t> option and submit their response. </a:t>
            </a:r>
          </a:p>
          <a:p>
            <a:endParaRPr lang="en-CA" sz="2800" dirty="0">
              <a:latin typeface="+mj-lt"/>
              <a:cs typeface="Arial" panose="020B0604020202020204" pitchFamily="34" charset="0"/>
            </a:endParaRPr>
          </a:p>
          <a:p>
            <a:pPr marL="342900" indent="-342900">
              <a:buFont typeface="Arial" panose="020B0604020202020204" pitchFamily="34" charset="0"/>
              <a:buChar char="•"/>
            </a:pPr>
            <a:r>
              <a:rPr lang="en-CA" sz="2800" dirty="0">
                <a:latin typeface="+mj-lt"/>
                <a:cs typeface="Arial" panose="020B0604020202020204" pitchFamily="34" charset="0"/>
              </a:rPr>
              <a:t>If a “Discussion is requested, the participant must select “Raise Hand” and the Chair will call on the member to speak.</a:t>
            </a:r>
          </a:p>
          <a:p>
            <a:pPr algn="ctr"/>
            <a:endParaRPr lang="en-CA" sz="2400" dirty="0">
              <a:latin typeface="+mj-lt"/>
              <a:cs typeface="Arial" panose="020B0604020202020204" pitchFamily="34" charset="0"/>
            </a:endParaRPr>
          </a:p>
          <a:p>
            <a:pPr algn="ctr"/>
            <a:endParaRPr lang="en-CA" sz="2400" dirty="0">
              <a:latin typeface="+mj-lt"/>
              <a:cs typeface="Arial" panose="020B0604020202020204" pitchFamily="34" charset="0"/>
            </a:endParaRPr>
          </a:p>
          <a:p>
            <a:pPr algn="ctr"/>
            <a:endParaRPr lang="en-CA" sz="2400" dirty="0">
              <a:latin typeface="+mj-lt"/>
              <a:cs typeface="Arial" panose="020B0604020202020204" pitchFamily="34" charset="0"/>
            </a:endParaRPr>
          </a:p>
          <a:p>
            <a:pPr algn="ctr"/>
            <a:r>
              <a:rPr lang="en-CA" sz="2400" dirty="0">
                <a:latin typeface="+mj-lt"/>
              </a:rPr>
              <a:t> </a:t>
            </a:r>
          </a:p>
          <a:p>
            <a:endParaRPr lang="en-CA" dirty="0">
              <a:latin typeface="+mj-lt"/>
            </a:endParaRPr>
          </a:p>
          <a:p>
            <a:endParaRPr lang="en-CA" dirty="0">
              <a:latin typeface="+mj-lt"/>
            </a:endParaRPr>
          </a:p>
          <a:p>
            <a:br>
              <a:rPr lang="en-CA" dirty="0">
                <a:latin typeface="+mj-lt"/>
              </a:rPr>
            </a:br>
            <a:endParaRPr lang="en-CA" dirty="0">
              <a:latin typeface="+mj-lt"/>
            </a:endParaRPr>
          </a:p>
          <a:p>
            <a:endParaRPr lang="en-US" sz="2400" dirty="0">
              <a:latin typeface="+mj-lt"/>
              <a:cs typeface="Arial" panose="020B0604020202020204" pitchFamily="34" charset="0"/>
            </a:endParaRPr>
          </a:p>
          <a:p>
            <a:pPr algn="ctr"/>
            <a:endParaRPr lang="en-US" sz="2400" dirty="0">
              <a:latin typeface="+mj-lt"/>
              <a:cs typeface="Arial" panose="020B0604020202020204" pitchFamily="34" charset="0"/>
            </a:endParaRPr>
          </a:p>
          <a:p>
            <a:pPr algn="ctr"/>
            <a:endParaRPr lang="en-CA" dirty="0">
              <a:latin typeface="+mj-lt"/>
              <a:cs typeface="Arial" panose="020B0604020202020204" pitchFamily="34" charset="0"/>
            </a:endParaRPr>
          </a:p>
        </p:txBody>
      </p:sp>
      <p:pic>
        <p:nvPicPr>
          <p:cNvPr id="10" name="officeArt object" descr="Picture 3">
            <a:extLst>
              <a:ext uri="{FF2B5EF4-FFF2-40B4-BE49-F238E27FC236}">
                <a16:creationId xmlns:a16="http://schemas.microsoft.com/office/drawing/2014/main" id="{8A9F8EFE-AAF7-48D9-B0E4-52FC0A98FB78}"/>
              </a:ext>
            </a:extLst>
          </p:cNvPr>
          <p:cNvPicPr/>
          <p:nvPr/>
        </p:nvPicPr>
        <p:blipFill>
          <a:blip r:embed="rId3"/>
          <a:stretch>
            <a:fillRect/>
          </a:stretch>
        </p:blipFill>
        <p:spPr>
          <a:xfrm>
            <a:off x="5791200" y="658413"/>
            <a:ext cx="7680960" cy="3200400"/>
          </a:xfrm>
          <a:prstGeom prst="rect">
            <a:avLst/>
          </a:prstGeom>
          <a:ln w="12700" cap="flat">
            <a:noFill/>
            <a:miter lim="400000"/>
          </a:ln>
          <a:effectLst/>
        </p:spPr>
      </p:pic>
    </p:spTree>
    <p:extLst>
      <p:ext uri="{BB962C8B-B14F-4D97-AF65-F5344CB8AC3E}">
        <p14:creationId xmlns:p14="http://schemas.microsoft.com/office/powerpoint/2010/main" val="163922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12954000" y="-1"/>
            <a:ext cx="6515100" cy="10287001"/>
          </a:xfrm>
          <a:prstGeom prst="rect">
            <a:avLst/>
          </a:prstGeom>
          <a:solidFill>
            <a:schemeClr val="bg1"/>
          </a:solidFill>
        </p:spPr>
      </p:sp>
      <p:grpSp>
        <p:nvGrpSpPr>
          <p:cNvPr id="4" name="Group 4"/>
          <p:cNvGrpSpPr/>
          <p:nvPr/>
        </p:nvGrpSpPr>
        <p:grpSpPr>
          <a:xfrm>
            <a:off x="914400" y="1900185"/>
            <a:ext cx="10991444" cy="6486630"/>
            <a:chOff x="0" y="57150"/>
            <a:chExt cx="14655259" cy="8648838"/>
          </a:xfrm>
        </p:grpSpPr>
        <p:sp>
          <p:nvSpPr>
            <p:cNvPr id="5" name="TextBox 5"/>
            <p:cNvSpPr txBox="1"/>
            <p:nvPr/>
          </p:nvSpPr>
          <p:spPr>
            <a:xfrm>
              <a:off x="0" y="57150"/>
              <a:ext cx="14655259" cy="1190837"/>
            </a:xfrm>
            <a:prstGeom prst="rect">
              <a:avLst/>
            </a:prstGeom>
          </p:spPr>
          <p:txBody>
            <a:bodyPr lIns="0" tIns="0" rIns="0" bIns="0" rtlCol="0" anchor="t">
              <a:spAutoFit/>
            </a:bodyPr>
            <a:lstStyle/>
            <a:p>
              <a:pPr algn="l">
                <a:lnSpc>
                  <a:spcPts val="6820"/>
                </a:lnSpc>
              </a:pPr>
              <a:r>
                <a:rPr lang="en-US" sz="6200" spc="124" dirty="0">
                  <a:solidFill>
                    <a:srgbClr val="FFFFFF"/>
                  </a:solidFill>
                  <a:latin typeface="+mj-lt"/>
                </a:rPr>
                <a:t>NBCFP President</a:t>
              </a:r>
            </a:p>
          </p:txBody>
        </p:sp>
        <p:sp>
          <p:nvSpPr>
            <p:cNvPr id="6" name="TextBox 6"/>
            <p:cNvSpPr txBox="1"/>
            <p:nvPr/>
          </p:nvSpPr>
          <p:spPr>
            <a:xfrm>
              <a:off x="41640" y="4191933"/>
              <a:ext cx="14431339" cy="4514055"/>
            </a:xfrm>
            <a:prstGeom prst="rect">
              <a:avLst/>
            </a:prstGeom>
          </p:spPr>
          <p:txBody>
            <a:bodyPr lIns="0" tIns="0" rIns="0" bIns="0" rtlCol="0" anchor="t">
              <a:spAutoFit/>
            </a:bodyPr>
            <a:lstStyle/>
            <a:p>
              <a:pPr lvl="0"/>
              <a:r>
                <a:rPr lang="en-US" sz="3200" dirty="0">
                  <a:solidFill>
                    <a:schemeClr val="bg1"/>
                  </a:solidFill>
                  <a:latin typeface="+mj-lt"/>
                  <a:cs typeface="Arial" panose="020B0604020202020204" pitchFamily="34" charset="0"/>
                </a:rPr>
                <a:t>Dr. Darren Martin will call the meeting to order</a:t>
              </a:r>
              <a:endParaRPr lang="en-KY" sz="3200" dirty="0">
                <a:solidFill>
                  <a:schemeClr val="bg1"/>
                </a:solidFill>
                <a:latin typeface="+mj-lt"/>
                <a:cs typeface="Arial" panose="020B0604020202020204" pitchFamily="34" charset="0"/>
              </a:endParaRPr>
            </a:p>
            <a:p>
              <a:pPr lvl="0"/>
              <a:endParaRPr lang="en-KY" sz="3200" dirty="0">
                <a:solidFill>
                  <a:schemeClr val="bg1"/>
                </a:solidFill>
                <a:latin typeface="+mj-lt"/>
                <a:cs typeface="Arial" panose="020B0604020202020204" pitchFamily="34" charset="0"/>
              </a:endParaRPr>
            </a:p>
            <a:p>
              <a:pPr lvl="0"/>
              <a:r>
                <a:rPr lang="en-US" sz="3200" dirty="0">
                  <a:solidFill>
                    <a:schemeClr val="bg1"/>
                  </a:solidFill>
                  <a:latin typeface="+mj-lt"/>
                  <a:cs typeface="Arial" panose="020B0604020202020204" pitchFamily="34" charset="0"/>
                </a:rPr>
                <a:t>Quorum</a:t>
              </a:r>
              <a:endParaRPr lang="en-KY" sz="3200" dirty="0">
                <a:solidFill>
                  <a:schemeClr val="bg1"/>
                </a:solidFill>
                <a:latin typeface="+mj-lt"/>
                <a:cs typeface="Arial" panose="020B0604020202020204" pitchFamily="34" charset="0"/>
              </a:endParaRPr>
            </a:p>
            <a:p>
              <a:pPr lvl="0"/>
              <a:endParaRPr lang="en-KY" sz="3200" dirty="0">
                <a:solidFill>
                  <a:schemeClr val="bg1"/>
                </a:solidFill>
                <a:latin typeface="+mj-lt"/>
                <a:cs typeface="Arial" panose="020B0604020202020204" pitchFamily="34" charset="0"/>
              </a:endParaRPr>
            </a:p>
            <a:p>
              <a:pPr lvl="0"/>
              <a:r>
                <a:rPr lang="en-US" sz="3200" dirty="0">
                  <a:solidFill>
                    <a:schemeClr val="bg1"/>
                  </a:solidFill>
                  <a:latin typeface="+mj-lt"/>
                  <a:cs typeface="Arial" panose="020B0604020202020204" pitchFamily="34" charset="0"/>
                </a:rPr>
                <a:t>Declaration of any conflicts of interest on any agenda items</a:t>
              </a:r>
            </a:p>
            <a:p>
              <a:pPr lvl="0"/>
              <a:endParaRPr lang="en-US" sz="3200" dirty="0">
                <a:solidFill>
                  <a:schemeClr val="bg1"/>
                </a:solidFill>
                <a:latin typeface="+mj-lt"/>
                <a:cs typeface="Arial" panose="020B0604020202020204" pitchFamily="34" charset="0"/>
              </a:endParaRPr>
            </a:p>
            <a:p>
              <a:endParaRPr lang="en-US" sz="2800" dirty="0">
                <a:solidFill>
                  <a:schemeClr val="bg1"/>
                </a:solidFill>
                <a:latin typeface="+mj-lt"/>
              </a:endParaRPr>
            </a:p>
          </p:txBody>
        </p:sp>
        <p:sp>
          <p:nvSpPr>
            <p:cNvPr id="7" name="TextBox 7"/>
            <p:cNvSpPr txBox="1"/>
            <p:nvPr/>
          </p:nvSpPr>
          <p:spPr>
            <a:xfrm>
              <a:off x="0" y="1778727"/>
              <a:ext cx="14319722" cy="742853"/>
            </a:xfrm>
            <a:prstGeom prst="rect">
              <a:avLst/>
            </a:prstGeom>
          </p:spPr>
          <p:txBody>
            <a:bodyPr lIns="0" tIns="0" rIns="0" bIns="0" rtlCol="0" anchor="t">
              <a:spAutoFit/>
            </a:bodyPr>
            <a:lstStyle/>
            <a:p>
              <a:pPr algn="l">
                <a:lnSpc>
                  <a:spcPts val="4680"/>
                </a:lnSpc>
              </a:pPr>
              <a:r>
                <a:rPr lang="en-US" sz="3600" spc="179" dirty="0">
                  <a:solidFill>
                    <a:srgbClr val="FFFFFF"/>
                  </a:solidFill>
                  <a:latin typeface="+mj-lt"/>
                </a:rPr>
                <a:t>Dr. Darren Martin</a:t>
              </a:r>
            </a:p>
          </p:txBody>
        </p:sp>
      </p:grpSp>
      <p:pic>
        <p:nvPicPr>
          <p:cNvPr id="2050" name="Picture 2">
            <a:extLst>
              <a:ext uri="{FF2B5EF4-FFF2-40B4-BE49-F238E27FC236}">
                <a16:creationId xmlns:a16="http://schemas.microsoft.com/office/drawing/2014/main" id="{6A8E14BD-757B-43FF-BF15-241BA1BD0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9134" y="-2"/>
            <a:ext cx="7699966" cy="1028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0" y="9130533"/>
            <a:ext cx="18288000" cy="1156467"/>
          </a:xfrm>
          <a:prstGeom prst="rect">
            <a:avLst/>
          </a:prstGeom>
          <a:solidFill>
            <a:srgbClr val="FEFEFD"/>
          </a:solidFill>
        </p:spPr>
      </p:sp>
      <p:sp>
        <p:nvSpPr>
          <p:cNvPr id="5" name="TextBox 5"/>
          <p:cNvSpPr txBox="1"/>
          <p:nvPr/>
        </p:nvSpPr>
        <p:spPr>
          <a:xfrm>
            <a:off x="1524000" y="324260"/>
            <a:ext cx="13063891" cy="9469259"/>
          </a:xfrm>
          <a:prstGeom prst="rect">
            <a:avLst/>
          </a:prstGeom>
        </p:spPr>
        <p:txBody>
          <a:bodyPr lIns="0" tIns="0" rIns="0" bIns="0" rtlCol="0" anchor="t">
            <a:spAutoFit/>
          </a:bodyPr>
          <a:lstStyle/>
          <a:p>
            <a:pPr>
              <a:lnSpc>
                <a:spcPts val="6159"/>
              </a:lnSpc>
            </a:pPr>
            <a:r>
              <a:rPr lang="en-US" sz="4000" b="1" spc="223" dirty="0">
                <a:solidFill>
                  <a:schemeClr val="bg1"/>
                </a:solidFill>
                <a:latin typeface="+mj-lt"/>
                <a:cs typeface="Arial" panose="020B0604020202020204" pitchFamily="34" charset="0"/>
              </a:rPr>
              <a:t>Revised Agenda, NBCFP AMM, June 5, 2020:</a:t>
            </a:r>
          </a:p>
          <a:p>
            <a:pPr lvl="0" fontAlgn="base"/>
            <a:r>
              <a:rPr lang="en-US" sz="3200" dirty="0">
                <a:solidFill>
                  <a:schemeClr val="bg1"/>
                </a:solidFill>
                <a:latin typeface="+mj-lt"/>
              </a:rPr>
              <a:t>1. Call to order, Dr. Darren Martin</a:t>
            </a:r>
          </a:p>
          <a:p>
            <a:pPr lvl="0" fontAlgn="base"/>
            <a:r>
              <a:rPr lang="en-US" sz="3200" dirty="0">
                <a:solidFill>
                  <a:schemeClr val="bg1"/>
                </a:solidFill>
                <a:latin typeface="+mj-lt"/>
              </a:rPr>
              <a:t>2. Quorum (20 members, Bylaw #11.9)</a:t>
            </a:r>
          </a:p>
          <a:p>
            <a:pPr lvl="0" fontAlgn="base"/>
            <a:r>
              <a:rPr lang="en-US" sz="3200" dirty="0">
                <a:solidFill>
                  <a:schemeClr val="bg1"/>
                </a:solidFill>
                <a:latin typeface="+mj-lt"/>
              </a:rPr>
              <a:t>3. Declaration of any conflicts of interest</a:t>
            </a:r>
          </a:p>
          <a:p>
            <a:pPr lvl="0" fontAlgn="base"/>
            <a:r>
              <a:rPr lang="en-US" sz="3200" dirty="0">
                <a:solidFill>
                  <a:schemeClr val="bg1"/>
                </a:solidFill>
                <a:latin typeface="+mj-lt"/>
              </a:rPr>
              <a:t>4. Approval of Agenda</a:t>
            </a:r>
          </a:p>
          <a:p>
            <a:pPr lvl="0" fontAlgn="base"/>
            <a:r>
              <a:rPr lang="en-US" sz="3200" dirty="0">
                <a:solidFill>
                  <a:schemeClr val="bg1"/>
                </a:solidFill>
                <a:latin typeface="+mj-lt"/>
              </a:rPr>
              <a:t>5. Approval AMM Minutes, May 11, 2019</a:t>
            </a:r>
          </a:p>
          <a:p>
            <a:pPr lvl="0" fontAlgn="base"/>
            <a:r>
              <a:rPr lang="en-US" sz="3200" dirty="0">
                <a:solidFill>
                  <a:schemeClr val="bg1"/>
                </a:solidFill>
                <a:latin typeface="+mj-lt"/>
              </a:rPr>
              <a:t>6. Report of the Honorary Treasurer/Presentation of the financial statements for the year ending December 31, 2019 </a:t>
            </a:r>
          </a:p>
          <a:p>
            <a:pPr lvl="0" fontAlgn="base"/>
            <a:r>
              <a:rPr lang="en-US" sz="3200" dirty="0">
                <a:solidFill>
                  <a:schemeClr val="bg1"/>
                </a:solidFill>
                <a:latin typeface="+mj-lt"/>
              </a:rPr>
              <a:t>7. Approval of 2019 financial statements</a:t>
            </a:r>
          </a:p>
          <a:p>
            <a:pPr lvl="0" fontAlgn="base"/>
            <a:r>
              <a:rPr lang="en-US" sz="3200" dirty="0">
                <a:solidFill>
                  <a:schemeClr val="bg1"/>
                </a:solidFill>
                <a:latin typeface="+mj-lt"/>
              </a:rPr>
              <a:t>8. Approval of Grant Thornton as auditor for 2020 </a:t>
            </a:r>
          </a:p>
          <a:p>
            <a:pPr lvl="0" fontAlgn="base"/>
            <a:r>
              <a:rPr lang="en-US" sz="3200" dirty="0">
                <a:solidFill>
                  <a:schemeClr val="bg1"/>
                </a:solidFill>
                <a:latin typeface="+mj-lt"/>
              </a:rPr>
              <a:t>9. Report from the President, NBCFP</a:t>
            </a:r>
          </a:p>
          <a:p>
            <a:pPr lvl="0" fontAlgn="base"/>
            <a:r>
              <a:rPr lang="en-US" sz="3200" dirty="0">
                <a:solidFill>
                  <a:schemeClr val="bg1"/>
                </a:solidFill>
                <a:latin typeface="+mj-lt"/>
              </a:rPr>
              <a:t>10. Report from the College of Family Physicians of Canada</a:t>
            </a:r>
          </a:p>
          <a:p>
            <a:pPr lvl="0" fontAlgn="base"/>
            <a:r>
              <a:rPr lang="en-US" sz="3200" dirty="0">
                <a:solidFill>
                  <a:schemeClr val="bg1"/>
                </a:solidFill>
                <a:latin typeface="+mj-lt"/>
              </a:rPr>
              <a:t>11. Presentation of slate of officers for 2020-2021</a:t>
            </a:r>
          </a:p>
          <a:p>
            <a:pPr lvl="0" fontAlgn="base"/>
            <a:r>
              <a:rPr lang="en-US" sz="3200" dirty="0">
                <a:solidFill>
                  <a:schemeClr val="bg1"/>
                </a:solidFill>
              </a:rPr>
              <a:t>12. Members’ Forum</a:t>
            </a:r>
            <a:endParaRPr lang="en-US" sz="3200" dirty="0">
              <a:solidFill>
                <a:schemeClr val="bg1"/>
              </a:solidFill>
              <a:latin typeface="+mj-lt"/>
            </a:endParaRPr>
          </a:p>
          <a:p>
            <a:pPr lvl="0" fontAlgn="base"/>
            <a:r>
              <a:rPr lang="en-US" sz="3200" dirty="0">
                <a:solidFill>
                  <a:schemeClr val="bg1"/>
                </a:solidFill>
                <a:latin typeface="+mj-lt"/>
              </a:rPr>
              <a:t>13. 2020 Awards</a:t>
            </a:r>
          </a:p>
          <a:p>
            <a:pPr lvl="0" fontAlgn="base"/>
            <a:r>
              <a:rPr lang="fr-FR" sz="3200" dirty="0">
                <a:solidFill>
                  <a:schemeClr val="bg1"/>
                </a:solidFill>
                <a:latin typeface="+mj-lt"/>
              </a:rPr>
              <a:t>14. 2020-2022 President installation</a:t>
            </a:r>
            <a:endParaRPr lang="en-US" sz="3200" dirty="0">
              <a:solidFill>
                <a:schemeClr val="bg1"/>
              </a:solidFill>
              <a:latin typeface="+mj-lt"/>
            </a:endParaRPr>
          </a:p>
          <a:p>
            <a:pPr lvl="0" fontAlgn="base"/>
            <a:r>
              <a:rPr lang="en-US" sz="3200" dirty="0">
                <a:solidFill>
                  <a:schemeClr val="bg1"/>
                </a:solidFill>
                <a:latin typeface="+mj-lt"/>
              </a:rPr>
              <a:t>15. Adjourn</a:t>
            </a:r>
          </a:p>
          <a:p>
            <a:pPr>
              <a:lnSpc>
                <a:spcPts val="6159"/>
              </a:lnSpc>
            </a:pPr>
            <a:endParaRPr lang="en-US" sz="5599" spc="223" dirty="0">
              <a:solidFill>
                <a:srgbClr val="FEFEFD"/>
              </a:solidFill>
              <a:latin typeface="Arial" panose="020B0604020202020204" pitchFamily="34" charset="0"/>
              <a:cs typeface="Arial" panose="020B0604020202020204" pitchFamily="34" charset="0"/>
            </a:endParaRPr>
          </a:p>
        </p:txBody>
      </p:sp>
      <p:pic>
        <p:nvPicPr>
          <p:cNvPr id="6" name="officeArt object" descr="Picture 3">
            <a:extLst>
              <a:ext uri="{FF2B5EF4-FFF2-40B4-BE49-F238E27FC236}">
                <a16:creationId xmlns:a16="http://schemas.microsoft.com/office/drawing/2014/main" id="{CAFC297F-4099-4F87-8D47-6521348E2313}"/>
              </a:ext>
            </a:extLst>
          </p:cNvPr>
          <p:cNvPicPr/>
          <p:nvPr/>
        </p:nvPicPr>
        <p:blipFill>
          <a:blip r:embed="rId3"/>
          <a:stretch>
            <a:fillRect/>
          </a:stretch>
        </p:blipFill>
        <p:spPr>
          <a:xfrm>
            <a:off x="14262735" y="8753475"/>
            <a:ext cx="4025265" cy="1533525"/>
          </a:xfrm>
          <a:prstGeom prst="rect">
            <a:avLst/>
          </a:prstGeom>
          <a:ln w="12700" cap="flat">
            <a:noFill/>
            <a:miter lim="400000"/>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0" y="9130533"/>
            <a:ext cx="18288000" cy="1156467"/>
          </a:xfrm>
          <a:prstGeom prst="rect">
            <a:avLst/>
          </a:prstGeom>
          <a:solidFill>
            <a:srgbClr val="FEFEFD"/>
          </a:solidFill>
        </p:spPr>
      </p:sp>
      <p:sp>
        <p:nvSpPr>
          <p:cNvPr id="5" name="TextBox 5"/>
          <p:cNvSpPr txBox="1"/>
          <p:nvPr/>
        </p:nvSpPr>
        <p:spPr>
          <a:xfrm>
            <a:off x="2612050" y="4072075"/>
            <a:ext cx="13063891" cy="795089"/>
          </a:xfrm>
          <a:prstGeom prst="rect">
            <a:avLst/>
          </a:prstGeom>
        </p:spPr>
        <p:txBody>
          <a:bodyPr lIns="0" tIns="0" rIns="0" bIns="0" rtlCol="0" anchor="t">
            <a:spAutoFit/>
          </a:bodyPr>
          <a:lstStyle/>
          <a:p>
            <a:pPr>
              <a:lnSpc>
                <a:spcPts val="6159"/>
              </a:lnSpc>
            </a:pPr>
            <a:r>
              <a:rPr lang="en-US" sz="5599" spc="223" dirty="0">
                <a:solidFill>
                  <a:srgbClr val="FEFEFD"/>
                </a:solidFill>
                <a:latin typeface="Arial" panose="020B0604020202020204" pitchFamily="34" charset="0"/>
                <a:cs typeface="Arial" panose="020B0604020202020204" pitchFamily="34" charset="0"/>
              </a:rPr>
              <a:t>Motion: Approval of Agenda</a:t>
            </a:r>
          </a:p>
        </p:txBody>
      </p:sp>
      <p:pic>
        <p:nvPicPr>
          <p:cNvPr id="6" name="officeArt object" descr="Picture 3">
            <a:extLst>
              <a:ext uri="{FF2B5EF4-FFF2-40B4-BE49-F238E27FC236}">
                <a16:creationId xmlns:a16="http://schemas.microsoft.com/office/drawing/2014/main" id="{CAFC297F-4099-4F87-8D47-6521348E2313}"/>
              </a:ext>
            </a:extLst>
          </p:cNvPr>
          <p:cNvPicPr/>
          <p:nvPr/>
        </p:nvPicPr>
        <p:blipFill>
          <a:blip r:embed="rId3"/>
          <a:stretch>
            <a:fillRect/>
          </a:stretch>
        </p:blipFill>
        <p:spPr>
          <a:xfrm>
            <a:off x="14262735" y="8753475"/>
            <a:ext cx="4025265" cy="1533525"/>
          </a:xfrm>
          <a:prstGeom prst="rect">
            <a:avLst/>
          </a:prstGeom>
          <a:ln w="12700" cap="flat">
            <a:noFill/>
            <a:miter lim="400000"/>
          </a:ln>
          <a:effectLst/>
        </p:spPr>
      </p:pic>
    </p:spTree>
    <p:extLst>
      <p:ext uri="{BB962C8B-B14F-4D97-AF65-F5344CB8AC3E}">
        <p14:creationId xmlns:p14="http://schemas.microsoft.com/office/powerpoint/2010/main" val="1479274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nvSpPr>
        <p:spPr>
          <a:xfrm>
            <a:off x="0" y="9130533"/>
            <a:ext cx="18288000" cy="1156467"/>
          </a:xfrm>
          <a:prstGeom prst="rect">
            <a:avLst/>
          </a:prstGeom>
          <a:solidFill>
            <a:srgbClr val="FEFEFD"/>
          </a:solidFill>
        </p:spPr>
      </p:sp>
      <p:sp>
        <p:nvSpPr>
          <p:cNvPr id="5" name="TextBox 5"/>
          <p:cNvSpPr txBox="1"/>
          <p:nvPr/>
        </p:nvSpPr>
        <p:spPr>
          <a:xfrm>
            <a:off x="2612054" y="3695700"/>
            <a:ext cx="13063891" cy="1590179"/>
          </a:xfrm>
          <a:prstGeom prst="rect">
            <a:avLst/>
          </a:prstGeom>
        </p:spPr>
        <p:txBody>
          <a:bodyPr lIns="0" tIns="0" rIns="0" bIns="0" rtlCol="0" anchor="t">
            <a:spAutoFit/>
          </a:bodyPr>
          <a:lstStyle/>
          <a:p>
            <a:pPr>
              <a:lnSpc>
                <a:spcPts val="6159"/>
              </a:lnSpc>
            </a:pPr>
            <a:r>
              <a:rPr lang="en-US" sz="5599" spc="223" dirty="0">
                <a:solidFill>
                  <a:srgbClr val="FEFEFD"/>
                </a:solidFill>
                <a:latin typeface="Arial" panose="020B0604020202020204" pitchFamily="34" charset="0"/>
                <a:cs typeface="Arial" panose="020B0604020202020204" pitchFamily="34" charset="0"/>
              </a:rPr>
              <a:t>Motion: Approval of 2019 Minutes, </a:t>
            </a:r>
          </a:p>
          <a:p>
            <a:pPr>
              <a:lnSpc>
                <a:spcPts val="6159"/>
              </a:lnSpc>
            </a:pPr>
            <a:r>
              <a:rPr lang="en-US" sz="5599" spc="223" dirty="0">
                <a:solidFill>
                  <a:srgbClr val="FEFEFD"/>
                </a:solidFill>
                <a:latin typeface="Arial" panose="020B0604020202020204" pitchFamily="34" charset="0"/>
                <a:cs typeface="Arial" panose="020B0604020202020204" pitchFamily="34" charset="0"/>
              </a:rPr>
              <a:t>Annual Members’ Meeting </a:t>
            </a:r>
          </a:p>
        </p:txBody>
      </p:sp>
      <p:pic>
        <p:nvPicPr>
          <p:cNvPr id="6" name="officeArt object" descr="Picture 3">
            <a:extLst>
              <a:ext uri="{FF2B5EF4-FFF2-40B4-BE49-F238E27FC236}">
                <a16:creationId xmlns:a16="http://schemas.microsoft.com/office/drawing/2014/main" id="{99B4B2F7-E503-4F32-902C-592DB4BF94F7}"/>
              </a:ext>
            </a:extLst>
          </p:cNvPr>
          <p:cNvPicPr/>
          <p:nvPr/>
        </p:nvPicPr>
        <p:blipFill>
          <a:blip r:embed="rId2"/>
          <a:stretch>
            <a:fillRect/>
          </a:stretch>
        </p:blipFill>
        <p:spPr>
          <a:xfrm>
            <a:off x="14235026" y="8715375"/>
            <a:ext cx="4025265" cy="1533525"/>
          </a:xfrm>
          <a:prstGeom prst="rect">
            <a:avLst/>
          </a:prstGeom>
          <a:ln w="12700" cap="flat">
            <a:noFill/>
            <a:miter lim="400000"/>
          </a:ln>
          <a:effectLst/>
        </p:spPr>
      </p:pic>
    </p:spTree>
    <p:extLst>
      <p:ext uri="{BB962C8B-B14F-4D97-AF65-F5344CB8AC3E}">
        <p14:creationId xmlns:p14="http://schemas.microsoft.com/office/powerpoint/2010/main" val="4021780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sp>
        <p:nvSpPr>
          <p:cNvPr id="2" name="AutoShape 2"/>
          <p:cNvSpPr/>
          <p:nvPr/>
        </p:nvSpPr>
        <p:spPr>
          <a:xfrm>
            <a:off x="-1" y="1028700"/>
            <a:ext cx="18288001" cy="8229600"/>
          </a:xfrm>
          <a:prstGeom prst="rect">
            <a:avLst/>
          </a:prstGeom>
          <a:solidFill>
            <a:srgbClr val="264E8F"/>
          </a:solidFill>
        </p:spPr>
        <p:txBody>
          <a:bodyPr/>
          <a:lstStyle/>
          <a:p>
            <a:endParaRPr lang="en-CA" dirty="0">
              <a:latin typeface="+mj-lt"/>
            </a:endParaRPr>
          </a:p>
        </p:txBody>
      </p:sp>
      <p:grpSp>
        <p:nvGrpSpPr>
          <p:cNvPr id="3" name="Group 3"/>
          <p:cNvGrpSpPr/>
          <p:nvPr/>
        </p:nvGrpSpPr>
        <p:grpSpPr>
          <a:xfrm>
            <a:off x="1676400" y="2489015"/>
            <a:ext cx="14708041" cy="4513880"/>
            <a:chOff x="0" y="-38100"/>
            <a:chExt cx="19610721" cy="6018507"/>
          </a:xfrm>
        </p:grpSpPr>
        <p:sp>
          <p:nvSpPr>
            <p:cNvPr id="5" name="TextBox 5"/>
            <p:cNvSpPr txBox="1"/>
            <p:nvPr/>
          </p:nvSpPr>
          <p:spPr>
            <a:xfrm>
              <a:off x="711200" y="3330108"/>
              <a:ext cx="18288000" cy="2650299"/>
            </a:xfrm>
            <a:prstGeom prst="rect">
              <a:avLst/>
            </a:prstGeom>
          </p:spPr>
          <p:txBody>
            <a:bodyPr wrap="square" lIns="0" tIns="0" rIns="0" bIns="0" rtlCol="0" anchor="t">
              <a:spAutoFit/>
            </a:bodyPr>
            <a:lstStyle/>
            <a:p>
              <a:pPr algn="ctr">
                <a:lnSpc>
                  <a:spcPts val="3080"/>
                </a:lnSpc>
              </a:pPr>
              <a:r>
                <a:rPr lang="en-US" sz="2800" spc="420" dirty="0">
                  <a:solidFill>
                    <a:srgbClr val="FEFEFD"/>
                  </a:solidFill>
                  <a:latin typeface="+mj-lt"/>
                  <a:cs typeface="Arial" panose="020B0604020202020204" pitchFamily="34" charset="0"/>
                </a:rPr>
                <a:t>Louise Blanchard, CPA &amp; Senior Manager with Grant Thornton, will present the financial statements ending December 31, 2019</a:t>
              </a:r>
            </a:p>
            <a:p>
              <a:pPr algn="ctr">
                <a:lnSpc>
                  <a:spcPts val="3080"/>
                </a:lnSpc>
              </a:pPr>
              <a:endParaRPr lang="en-US" sz="2800" spc="420" dirty="0">
                <a:solidFill>
                  <a:srgbClr val="FEFEFD"/>
                </a:solidFill>
                <a:latin typeface="+mj-lt"/>
                <a:cs typeface="Arial" panose="020B0604020202020204" pitchFamily="34" charset="0"/>
              </a:endParaRPr>
            </a:p>
            <a:p>
              <a:pPr algn="ctr">
                <a:lnSpc>
                  <a:spcPts val="3080"/>
                </a:lnSpc>
              </a:pPr>
              <a:r>
                <a:rPr lang="en-US" sz="2800" spc="420" dirty="0">
                  <a:solidFill>
                    <a:srgbClr val="FEFEFD"/>
                  </a:solidFill>
                  <a:latin typeface="+mj-lt"/>
                  <a:cs typeface="Arial" panose="020B0604020202020204" pitchFamily="34" charset="0"/>
                </a:rPr>
                <a:t>Full financials can be found </a:t>
              </a:r>
              <a:r>
                <a:rPr lang="en-US" sz="2800" spc="420" dirty="0">
                  <a:solidFill>
                    <a:schemeClr val="bg1"/>
                  </a:solidFill>
                  <a:latin typeface="+mj-lt"/>
                  <a:cs typeface="Arial" panose="020B0604020202020204" pitchFamily="34" charset="0"/>
                </a:rPr>
                <a:t>at https://www.nbcfp.ca/about/annual-meeting-of-members/</a:t>
              </a:r>
              <a:endParaRPr lang="en-US" sz="2800" spc="420" dirty="0">
                <a:solidFill>
                  <a:srgbClr val="FEFEFD"/>
                </a:solidFill>
                <a:latin typeface="+mj-lt"/>
                <a:cs typeface="Arial" panose="020B0604020202020204" pitchFamily="34" charset="0"/>
              </a:endParaRPr>
            </a:p>
          </p:txBody>
        </p:sp>
        <p:sp>
          <p:nvSpPr>
            <p:cNvPr id="6" name="TextBox 6"/>
            <p:cNvSpPr txBox="1"/>
            <p:nvPr/>
          </p:nvSpPr>
          <p:spPr>
            <a:xfrm>
              <a:off x="0" y="1238937"/>
              <a:ext cx="19610721" cy="1404223"/>
            </a:xfrm>
            <a:prstGeom prst="rect">
              <a:avLst/>
            </a:prstGeom>
          </p:spPr>
          <p:txBody>
            <a:bodyPr lIns="0" tIns="0" rIns="0" bIns="0" rtlCol="0" anchor="t">
              <a:spAutoFit/>
            </a:bodyPr>
            <a:lstStyle/>
            <a:p>
              <a:pPr algn="ctr">
                <a:lnSpc>
                  <a:spcPts val="7920"/>
                </a:lnSpc>
              </a:pPr>
              <a:r>
                <a:rPr lang="en-US" sz="7200" spc="144" dirty="0">
                  <a:solidFill>
                    <a:srgbClr val="FEFEFD"/>
                  </a:solidFill>
                  <a:latin typeface="+mj-lt"/>
                </a:rPr>
                <a:t>Financial Statements</a:t>
              </a:r>
            </a:p>
          </p:txBody>
        </p:sp>
        <p:sp>
          <p:nvSpPr>
            <p:cNvPr id="7" name="TextBox 7"/>
            <p:cNvSpPr txBox="1"/>
            <p:nvPr/>
          </p:nvSpPr>
          <p:spPr>
            <a:xfrm>
              <a:off x="2518500" y="-38100"/>
              <a:ext cx="14573722" cy="742853"/>
            </a:xfrm>
            <a:prstGeom prst="rect">
              <a:avLst/>
            </a:prstGeom>
          </p:spPr>
          <p:txBody>
            <a:bodyPr lIns="0" tIns="0" rIns="0" bIns="0" rtlCol="0" anchor="t">
              <a:spAutoFit/>
            </a:bodyPr>
            <a:lstStyle/>
            <a:p>
              <a:pPr algn="ctr">
                <a:lnSpc>
                  <a:spcPts val="4680"/>
                </a:lnSpc>
              </a:pPr>
              <a:r>
                <a:rPr lang="en-US" sz="3600" spc="179" dirty="0">
                  <a:solidFill>
                    <a:srgbClr val="FEFEFD"/>
                  </a:solidFill>
                  <a:latin typeface="+mj-lt"/>
                </a:rPr>
                <a:t>Grant Thornton</a:t>
              </a:r>
            </a:p>
          </p:txBody>
        </p:sp>
      </p:grpSp>
      <p:pic>
        <p:nvPicPr>
          <p:cNvPr id="8" name="officeArt object" descr="Picture 3">
            <a:extLst>
              <a:ext uri="{FF2B5EF4-FFF2-40B4-BE49-F238E27FC236}">
                <a16:creationId xmlns:a16="http://schemas.microsoft.com/office/drawing/2014/main" id="{492085B8-054C-4690-AA73-5C593CD71346}"/>
              </a:ext>
            </a:extLst>
          </p:cNvPr>
          <p:cNvPicPr/>
          <p:nvPr/>
        </p:nvPicPr>
        <p:blipFill>
          <a:blip r:embed="rId3"/>
          <a:stretch>
            <a:fillRect/>
          </a:stretch>
        </p:blipFill>
        <p:spPr>
          <a:xfrm>
            <a:off x="14262735" y="8715375"/>
            <a:ext cx="4025265" cy="1533525"/>
          </a:xfrm>
          <a:prstGeom prst="rect">
            <a:avLst/>
          </a:prstGeom>
          <a:ln w="12700" cap="flat">
            <a:noFill/>
            <a:miter lim="400000"/>
          </a:ln>
          <a:effectLst/>
        </p:spPr>
      </p:pic>
    </p:spTree>
    <p:extLst>
      <p:ext uri="{BB962C8B-B14F-4D97-AF65-F5344CB8AC3E}">
        <p14:creationId xmlns:p14="http://schemas.microsoft.com/office/powerpoint/2010/main" val="92216955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2762</TotalTime>
  <Words>1954</Words>
  <Application>Microsoft Office PowerPoint</Application>
  <PresentationFormat>Custom</PresentationFormat>
  <Paragraphs>237</Paragraphs>
  <Slides>38</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Wingdings 3</vt:lpstr>
      <vt:lpstr>Trebuchet MS</vt:lpstr>
      <vt:lpstr>Arial</vt:lpstr>
      <vt:lpstr>Wingdings</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Presentation of 2020-2021  NBCFP Board of Directors</vt:lpstr>
      <vt:lpstr> Presentation of 2020-2021 NBCFP Board of Directors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SWOT Analysis Chart Presentation</dc:title>
  <dc:creator>lisa</dc:creator>
  <cp:lastModifiedBy>Lissa Manganaro</cp:lastModifiedBy>
  <cp:revision>147</cp:revision>
  <cp:lastPrinted>2020-04-21T12:50:35Z</cp:lastPrinted>
  <dcterms:created xsi:type="dcterms:W3CDTF">2006-08-16T00:00:00Z</dcterms:created>
  <dcterms:modified xsi:type="dcterms:W3CDTF">2020-06-04T16:33:14Z</dcterms:modified>
  <dc:identifier>DAD4yo9ehME</dc:identifier>
</cp:coreProperties>
</file>