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5.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6.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8.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9.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0.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1.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43"/>
  </p:notesMasterIdLst>
  <p:sldIdLst>
    <p:sldId id="256" r:id="rId5"/>
    <p:sldId id="311" r:id="rId6"/>
    <p:sldId id="319" r:id="rId7"/>
    <p:sldId id="318" r:id="rId8"/>
    <p:sldId id="257" r:id="rId9"/>
    <p:sldId id="259" r:id="rId10"/>
    <p:sldId id="338" r:id="rId11"/>
    <p:sldId id="284" r:id="rId12"/>
    <p:sldId id="278" r:id="rId13"/>
    <p:sldId id="342" r:id="rId14"/>
    <p:sldId id="286" r:id="rId15"/>
    <p:sldId id="296" r:id="rId16"/>
    <p:sldId id="294" r:id="rId17"/>
    <p:sldId id="290" r:id="rId18"/>
    <p:sldId id="322" r:id="rId19"/>
    <p:sldId id="325" r:id="rId20"/>
    <p:sldId id="300" r:id="rId21"/>
    <p:sldId id="272" r:id="rId22"/>
    <p:sldId id="317" r:id="rId23"/>
    <p:sldId id="328" r:id="rId24"/>
    <p:sldId id="280" r:id="rId25"/>
    <p:sldId id="327" r:id="rId26"/>
    <p:sldId id="276" r:id="rId27"/>
    <p:sldId id="329" r:id="rId28"/>
    <p:sldId id="312" r:id="rId29"/>
    <p:sldId id="330" r:id="rId30"/>
    <p:sldId id="331" r:id="rId31"/>
    <p:sldId id="332" r:id="rId32"/>
    <p:sldId id="333" r:id="rId33"/>
    <p:sldId id="334" r:id="rId34"/>
    <p:sldId id="314" r:id="rId35"/>
    <p:sldId id="277" r:id="rId36"/>
    <p:sldId id="335" r:id="rId37"/>
    <p:sldId id="336" r:id="rId38"/>
    <p:sldId id="316" r:id="rId39"/>
    <p:sldId id="326" r:id="rId40"/>
    <p:sldId id="341" r:id="rId41"/>
    <p:sldId id="337" r:id="rId42"/>
  </p:sldIdLst>
  <p:sldSz cx="18288000" cy="10287000"/>
  <p:notesSz cx="6858000" cy="9144000"/>
  <p:embeddedFontLst>
    <p:embeddedFont>
      <p:font typeface="Calibri" panose="020F0502020204030204" pitchFamily="34" charset="0"/>
      <p:regular r:id="rId44"/>
      <p:bold r:id="rId45"/>
      <p:italic r:id="rId46"/>
      <p:boldItalic r:id="rId47"/>
    </p:embeddedFont>
    <p:embeddedFont>
      <p:font typeface="Trebuchet MS" panose="020B0603020202020204" pitchFamily="34" charset="0"/>
      <p:regular r:id="rId48"/>
      <p:bold r:id="rId49"/>
      <p:italic r:id="rId50"/>
      <p:boldItalic r:id="rId51"/>
    </p:embeddedFont>
    <p:embeddedFont>
      <p:font typeface="Wingdings 3" panose="05040102010807070707" pitchFamily="18" charset="2"/>
      <p:regular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Francois Roldan" initials="JR" lastIdx="1" clrIdx="0">
    <p:extLst>
      <p:ext uri="{19B8F6BF-5375-455C-9EA6-DF929625EA0E}">
        <p15:presenceInfo xmlns:p15="http://schemas.microsoft.com/office/powerpoint/2012/main" userId="S::jfroldan@cfpc.ca::51f07c38-425c-4482-a298-0571c2ab1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E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75599-D655-44D5-B62C-9D43AACEB416}" v="397" dt="2020-06-01T20:24:04.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3288" autoAdjust="0"/>
    <p:restoredTop sz="93592" autoAdjust="0"/>
  </p:normalViewPr>
  <p:slideViewPr>
    <p:cSldViewPr>
      <p:cViewPr varScale="1">
        <p:scale>
          <a:sx n="42" d="100"/>
          <a:sy n="42" d="100"/>
        </p:scale>
        <p:origin x="108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317CD-787C-7B40-8A2D-6DD2EA278ADF}" type="datetimeFigureOut">
              <a:rPr lang="en-US" smtClean="0"/>
              <a:t>6/4/2020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E57B3-929C-6243-A9EE-1196A044F271}" type="slidenum">
              <a:rPr lang="en-US" smtClean="0"/>
              <a:t>‹#›</a:t>
            </a:fld>
            <a:endParaRPr lang="en-US" dirty="0"/>
          </a:p>
        </p:txBody>
      </p:sp>
    </p:spTree>
    <p:extLst>
      <p:ext uri="{BB962C8B-B14F-4D97-AF65-F5344CB8AC3E}">
        <p14:creationId xmlns:p14="http://schemas.microsoft.com/office/powerpoint/2010/main" val="343234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2</a:t>
            </a:fld>
            <a:endParaRPr lang="en-US" dirty="0"/>
          </a:p>
        </p:txBody>
      </p:sp>
    </p:spTree>
    <p:extLst>
      <p:ext uri="{BB962C8B-B14F-4D97-AF65-F5344CB8AC3E}">
        <p14:creationId xmlns:p14="http://schemas.microsoft.com/office/powerpoint/2010/main" val="1405593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20</a:t>
            </a:fld>
            <a:endParaRPr lang="en-US" dirty="0"/>
          </a:p>
        </p:txBody>
      </p:sp>
    </p:spTree>
    <p:extLst>
      <p:ext uri="{BB962C8B-B14F-4D97-AF65-F5344CB8AC3E}">
        <p14:creationId xmlns:p14="http://schemas.microsoft.com/office/powerpoint/2010/main" val="298971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51EC4-84CF-4474-A0C1-62066F553CE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077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22</a:t>
            </a:fld>
            <a:endParaRPr lang="en-US" dirty="0"/>
          </a:p>
        </p:txBody>
      </p:sp>
    </p:spTree>
    <p:extLst>
      <p:ext uri="{BB962C8B-B14F-4D97-AF65-F5344CB8AC3E}">
        <p14:creationId xmlns:p14="http://schemas.microsoft.com/office/powerpoint/2010/main" val="179461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23</a:t>
            </a:fld>
            <a:endParaRPr lang="en-US" dirty="0"/>
          </a:p>
        </p:txBody>
      </p:sp>
    </p:spTree>
    <p:extLst>
      <p:ext uri="{BB962C8B-B14F-4D97-AF65-F5344CB8AC3E}">
        <p14:creationId xmlns:p14="http://schemas.microsoft.com/office/powerpoint/2010/main" val="910296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51EC4-84CF-4474-A0C1-62066F553CE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230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51EC4-84CF-4474-A0C1-62066F553CE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757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51EC4-84CF-4474-A0C1-62066F553CE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826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51EC4-84CF-4474-A0C1-62066F553CE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644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noProof="0" dirty="0"/>
          </a:p>
        </p:txBody>
      </p:sp>
      <p:sp>
        <p:nvSpPr>
          <p:cNvPr id="4" name="Slide Number Placeholder 3"/>
          <p:cNvSpPr>
            <a:spLocks noGrp="1"/>
          </p:cNvSpPr>
          <p:nvPr>
            <p:ph type="sldNum" sz="quarter" idx="5"/>
          </p:nvPr>
        </p:nvSpPr>
        <p:spPr/>
        <p:txBody>
          <a:bodyPr/>
          <a:lstStyle/>
          <a:p>
            <a:fld id="{D49E57B3-929C-6243-A9EE-1196A044F271}" type="slidenum">
              <a:rPr lang="en-US" smtClean="0"/>
              <a:t>31</a:t>
            </a:fld>
            <a:endParaRPr lang="en-US" dirty="0"/>
          </a:p>
        </p:txBody>
      </p:sp>
    </p:spTree>
    <p:extLst>
      <p:ext uri="{BB962C8B-B14F-4D97-AF65-F5344CB8AC3E}">
        <p14:creationId xmlns:p14="http://schemas.microsoft.com/office/powerpoint/2010/main" val="2953031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51EC4-84CF-4474-A0C1-62066F553CE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97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3</a:t>
            </a:fld>
            <a:endParaRPr lang="en-US" dirty="0"/>
          </a:p>
        </p:txBody>
      </p:sp>
    </p:spTree>
    <p:extLst>
      <p:ext uri="{BB962C8B-B14F-4D97-AF65-F5344CB8AC3E}">
        <p14:creationId xmlns:p14="http://schemas.microsoft.com/office/powerpoint/2010/main" val="706791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33</a:t>
            </a:fld>
            <a:endParaRPr lang="en-US" dirty="0"/>
          </a:p>
        </p:txBody>
      </p:sp>
    </p:spTree>
    <p:extLst>
      <p:ext uri="{BB962C8B-B14F-4D97-AF65-F5344CB8AC3E}">
        <p14:creationId xmlns:p14="http://schemas.microsoft.com/office/powerpoint/2010/main" val="1987487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51EC4-84CF-4474-A0C1-62066F553CE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339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38</a:t>
            </a:fld>
            <a:endParaRPr lang="en-US" dirty="0"/>
          </a:p>
        </p:txBody>
      </p:sp>
    </p:spTree>
    <p:extLst>
      <p:ext uri="{BB962C8B-B14F-4D97-AF65-F5344CB8AC3E}">
        <p14:creationId xmlns:p14="http://schemas.microsoft.com/office/powerpoint/2010/main" val="234658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4</a:t>
            </a:fld>
            <a:endParaRPr lang="en-US" dirty="0"/>
          </a:p>
        </p:txBody>
      </p:sp>
    </p:spTree>
    <p:extLst>
      <p:ext uri="{BB962C8B-B14F-4D97-AF65-F5344CB8AC3E}">
        <p14:creationId xmlns:p14="http://schemas.microsoft.com/office/powerpoint/2010/main" val="312948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6</a:t>
            </a:fld>
            <a:endParaRPr lang="en-US" dirty="0"/>
          </a:p>
        </p:txBody>
      </p:sp>
    </p:spTree>
    <p:extLst>
      <p:ext uri="{BB962C8B-B14F-4D97-AF65-F5344CB8AC3E}">
        <p14:creationId xmlns:p14="http://schemas.microsoft.com/office/powerpoint/2010/main" val="465766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7</a:t>
            </a:fld>
            <a:endParaRPr lang="en-US" dirty="0"/>
          </a:p>
        </p:txBody>
      </p:sp>
    </p:spTree>
    <p:extLst>
      <p:ext uri="{BB962C8B-B14F-4D97-AF65-F5344CB8AC3E}">
        <p14:creationId xmlns:p14="http://schemas.microsoft.com/office/powerpoint/2010/main" val="782400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9</a:t>
            </a:fld>
            <a:endParaRPr lang="en-US" dirty="0"/>
          </a:p>
        </p:txBody>
      </p:sp>
    </p:spTree>
    <p:extLst>
      <p:ext uri="{BB962C8B-B14F-4D97-AF65-F5344CB8AC3E}">
        <p14:creationId xmlns:p14="http://schemas.microsoft.com/office/powerpoint/2010/main" val="769923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11</a:t>
            </a:fld>
            <a:endParaRPr lang="en-US" dirty="0"/>
          </a:p>
        </p:txBody>
      </p:sp>
    </p:spTree>
    <p:extLst>
      <p:ext uri="{BB962C8B-B14F-4D97-AF65-F5344CB8AC3E}">
        <p14:creationId xmlns:p14="http://schemas.microsoft.com/office/powerpoint/2010/main" val="22430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16</a:t>
            </a:fld>
            <a:endParaRPr lang="en-US" dirty="0"/>
          </a:p>
        </p:txBody>
      </p:sp>
    </p:spTree>
    <p:extLst>
      <p:ext uri="{BB962C8B-B14F-4D97-AF65-F5344CB8AC3E}">
        <p14:creationId xmlns:p14="http://schemas.microsoft.com/office/powerpoint/2010/main" val="53295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E57B3-929C-6243-A9EE-1196A044F271}" type="slidenum">
              <a:rPr lang="en-US" smtClean="0"/>
              <a:t>18</a:t>
            </a:fld>
            <a:endParaRPr lang="en-US" dirty="0"/>
          </a:p>
        </p:txBody>
      </p:sp>
    </p:spTree>
    <p:extLst>
      <p:ext uri="{BB962C8B-B14F-4D97-AF65-F5344CB8AC3E}">
        <p14:creationId xmlns:p14="http://schemas.microsoft.com/office/powerpoint/2010/main" val="374493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0648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4996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2700" dirty="0">
              <a:solidFill>
                <a:schemeClr val="accent1">
                  <a:lumMod val="60000"/>
                  <a:lumOff val="40000"/>
                </a:schemeClr>
              </a:solidFill>
              <a:latin typeface="Arial"/>
            </a:endParaRPr>
          </a:p>
        </p:txBody>
      </p:sp>
    </p:spTree>
    <p:extLst>
      <p:ext uri="{BB962C8B-B14F-4D97-AF65-F5344CB8AC3E}">
        <p14:creationId xmlns:p14="http://schemas.microsoft.com/office/powerpoint/2010/main" val="1504389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1733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9016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7792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4834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8023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9808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0901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70738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969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2764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6368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811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dirty="0"/>
              <a:t>Click icon to add picture</a:t>
            </a:r>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86503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6/4/2020</a:t>
            </a:fld>
            <a:endParaRPr lang="en-US" dirty="0"/>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96443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1.xml"/><Relationship Id="rId7" Type="http://schemas.openxmlformats.org/officeDocument/2006/relationships/image" Target="../media/image4.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32.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7.jpe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36.xml"/></Relationships>
</file>

<file path=ppt/slides/_rels/slide1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8.emf"/><Relationship Id="rId5" Type="http://schemas.openxmlformats.org/officeDocument/2006/relationships/slideLayout" Target="../slideLayouts/slideLayout7.xml"/><Relationship Id="rId4" Type="http://schemas.openxmlformats.org/officeDocument/2006/relationships/tags" Target="../tags/tag40.xml"/></Relationships>
</file>

<file path=ppt/slides/_rels/slide1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2.jpe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46.xml"/><Relationship Id="rId7" Type="http://schemas.openxmlformats.org/officeDocument/2006/relationships/image" Target="../media/image9.jp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7.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jpe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1.xml"/><Relationship Id="rId5" Type="http://schemas.openxmlformats.org/officeDocument/2006/relationships/tags" Target="../tags/tag53.xml"/><Relationship Id="rId4" Type="http://schemas.openxmlformats.org/officeDocument/2006/relationships/tags" Target="../tags/tag52.xml"/></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56.xml"/><Relationship Id="rId7" Type="http://schemas.openxmlformats.org/officeDocument/2006/relationships/notesSlide" Target="../notesSlides/notesSlide8.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1.xml"/><Relationship Id="rId5" Type="http://schemas.openxmlformats.org/officeDocument/2006/relationships/tags" Target="../tags/tag58.xml"/><Relationship Id="rId4" Type="http://schemas.openxmlformats.org/officeDocument/2006/relationships/tags" Target="../tags/tag57.xml"/></Relationships>
</file>

<file path=ppt/slides/_rels/slide17.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jpeg"/><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jpe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notesSlide" Target="../notesSlides/notesSlide10.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7.xml"/><Relationship Id="rId5" Type="http://schemas.openxmlformats.org/officeDocument/2006/relationships/tags" Target="../tags/tag71.xml"/><Relationship Id="rId4" Type="http://schemas.openxmlformats.org/officeDocument/2006/relationships/tags" Target="../tags/tag70.xml"/></Relationships>
</file>

<file path=ppt/slides/_rels/slide21.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2.jpe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77.xml"/><Relationship Id="rId7" Type="http://schemas.openxmlformats.org/officeDocument/2006/relationships/notesSlide" Target="../notesSlides/notesSlide1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7.xml"/><Relationship Id="rId5" Type="http://schemas.openxmlformats.org/officeDocument/2006/relationships/tags" Target="../tags/tag79.xml"/><Relationship Id="rId4" Type="http://schemas.openxmlformats.org/officeDocument/2006/relationships/tags" Target="../tags/tag78.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82.xml"/><Relationship Id="rId7"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3.jpe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89.xml"/></Relationships>
</file>

<file path=ppt/slides/_rels/slide25.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4.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7.xml"/><Relationship Id="rId5" Type="http://schemas.openxmlformats.org/officeDocument/2006/relationships/tags" Target="../tags/tag94.xml"/><Relationship Id="rId4" Type="http://schemas.openxmlformats.org/officeDocument/2006/relationships/tags" Target="../tags/tag93.xml"/></Relationships>
</file>

<file path=ppt/slides/_rels/slide26.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5.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98.xml"/></Relationships>
</file>

<file path=ppt/slides/_rels/slide27.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1.jpe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Layout" Target="../slideLayouts/slideLayout7.xml"/><Relationship Id="rId5" Type="http://schemas.openxmlformats.org/officeDocument/2006/relationships/tags" Target="../tags/tag103.xml"/><Relationship Id="rId4" Type="http://schemas.openxmlformats.org/officeDocument/2006/relationships/tags" Target="../tags/tag102.xml"/></Relationships>
</file>

<file path=ppt/slides/_rels/slide2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106.xml"/><Relationship Id="rId7" Type="http://schemas.openxmlformats.org/officeDocument/2006/relationships/image" Target="../media/image16.jp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tags" Target="../tags/tag107.xml"/></Relationships>
</file>

<file path=ppt/slides/_rels/slide29.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1.jpe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7.xml"/><Relationship Id="rId5" Type="http://schemas.openxmlformats.org/officeDocument/2006/relationships/tags" Target="../tags/tag112.xml"/><Relationship Id="rId4" Type="http://schemas.openxmlformats.org/officeDocument/2006/relationships/tags" Target="../tags/tag111.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9.xml"/></Relationships>
</file>

<file path=ppt/slides/_rels/slide30.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8.JP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18.xml"/><Relationship Id="rId7" Type="http://schemas.openxmlformats.org/officeDocument/2006/relationships/slideLayout" Target="../slideLayouts/slideLayout7.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9"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9.jp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27.xml"/><Relationship Id="rId7" Type="http://schemas.openxmlformats.org/officeDocument/2006/relationships/slideLayout" Target="../slideLayouts/slideLayout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9"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20.jpe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1.jpeg"/><Relationship Id="rId5" Type="http://schemas.openxmlformats.org/officeDocument/2006/relationships/notesSlide" Target="../notesSlides/notesSlide22.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jpe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jpe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jpe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jpe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jpe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9" name="officeArt object" descr="Picture 3">
            <a:extLst>
              <a:ext uri="{FF2B5EF4-FFF2-40B4-BE49-F238E27FC236}">
                <a16:creationId xmlns:a16="http://schemas.microsoft.com/office/drawing/2014/main" id="{F6306AFC-3463-4314-ADFC-B7E3C7C36B6B}"/>
              </a:ext>
            </a:extLst>
          </p:cNvPr>
          <p:cNvPicPr/>
          <p:nvPr>
            <p:custDataLst>
              <p:tags r:id="rId1"/>
            </p:custDataLst>
          </p:nvPr>
        </p:nvPicPr>
        <p:blipFill>
          <a:blip r:embed="rId4"/>
          <a:stretch>
            <a:fillRect/>
          </a:stretch>
        </p:blipFill>
        <p:spPr>
          <a:xfrm>
            <a:off x="5791200" y="658413"/>
            <a:ext cx="7680960" cy="3200400"/>
          </a:xfrm>
          <a:prstGeom prst="rect">
            <a:avLst/>
          </a:prstGeom>
          <a:ln w="12700" cap="flat">
            <a:noFill/>
            <a:miter lim="400000"/>
          </a:ln>
          <a:effectLst/>
        </p:spPr>
      </p:pic>
      <p:grpSp>
        <p:nvGrpSpPr>
          <p:cNvPr id="2" name="Group 2"/>
          <p:cNvGrpSpPr/>
          <p:nvPr>
            <p:custDataLst>
              <p:tags r:id="rId2"/>
            </p:custDataLst>
          </p:nvPr>
        </p:nvGrpSpPr>
        <p:grpSpPr>
          <a:xfrm>
            <a:off x="-2" y="4152900"/>
            <a:ext cx="18288001" cy="6129019"/>
            <a:chOff x="609597" y="-57150"/>
            <a:chExt cx="24384001" cy="8172024"/>
          </a:xfrm>
        </p:grpSpPr>
        <p:sp>
          <p:nvSpPr>
            <p:cNvPr id="3" name="AutoShape 3"/>
            <p:cNvSpPr/>
            <p:nvPr/>
          </p:nvSpPr>
          <p:spPr>
            <a:xfrm>
              <a:off x="609597" y="6176548"/>
              <a:ext cx="24384001" cy="1938326"/>
            </a:xfrm>
            <a:prstGeom prst="rect">
              <a:avLst/>
            </a:prstGeom>
            <a:solidFill>
              <a:srgbClr val="264E8F"/>
            </a:solidFill>
          </p:spPr>
        </p:sp>
        <p:sp>
          <p:nvSpPr>
            <p:cNvPr id="4" name="TextBox 4"/>
            <p:cNvSpPr txBox="1"/>
            <p:nvPr/>
          </p:nvSpPr>
          <p:spPr>
            <a:xfrm>
              <a:off x="2477808" y="1726648"/>
              <a:ext cx="21151665" cy="3248751"/>
            </a:xfrm>
            <a:prstGeom prst="rect">
              <a:avLst/>
            </a:prstGeom>
          </p:spPr>
          <p:txBody>
            <a:bodyPr lIns="0" tIns="0" rIns="0" bIns="0" rtlCol="0" anchor="t">
              <a:spAutoFit/>
            </a:bodyPr>
            <a:lstStyle/>
            <a:p>
              <a:pPr algn="ctr">
                <a:lnSpc>
                  <a:spcPts val="9500"/>
                </a:lnSpc>
              </a:pPr>
              <a:r>
                <a:rPr lang="en-US" sz="9500" dirty="0">
                  <a:solidFill>
                    <a:srgbClr val="264E8F"/>
                  </a:solidFill>
                  <a:cs typeface="Calibri" panose="020F0502020204030204" pitchFamily="34" charset="0"/>
                </a:rPr>
                <a:t>ASSEMBLÉE ANNUELLE </a:t>
              </a:r>
              <a:br>
                <a:rPr lang="en-US" sz="9500" dirty="0">
                  <a:solidFill>
                    <a:srgbClr val="264E8F"/>
                  </a:solidFill>
                  <a:cs typeface="Calibri" panose="020F0502020204030204" pitchFamily="34" charset="0"/>
                </a:rPr>
              </a:br>
              <a:r>
                <a:rPr lang="en-US" sz="9500" dirty="0">
                  <a:solidFill>
                    <a:srgbClr val="264E8F"/>
                  </a:solidFill>
                  <a:cs typeface="Calibri" panose="020F0502020204030204" pitchFamily="34" charset="0"/>
                </a:rPr>
                <a:t>DES MEMBRES</a:t>
              </a:r>
            </a:p>
          </p:txBody>
        </p:sp>
        <p:sp>
          <p:nvSpPr>
            <p:cNvPr id="5" name="TextBox 5"/>
            <p:cNvSpPr txBox="1"/>
            <p:nvPr/>
          </p:nvSpPr>
          <p:spPr>
            <a:xfrm>
              <a:off x="4693917" y="-57150"/>
              <a:ext cx="16719446" cy="647185"/>
            </a:xfrm>
            <a:prstGeom prst="rect">
              <a:avLst/>
            </a:prstGeom>
          </p:spPr>
          <p:txBody>
            <a:bodyPr lIns="0" tIns="0" rIns="0" bIns="0" rtlCol="0" anchor="t">
              <a:spAutoFit/>
            </a:bodyPr>
            <a:lstStyle/>
            <a:p>
              <a:pPr algn="ctr">
                <a:lnSpc>
                  <a:spcPts val="4479"/>
                </a:lnSpc>
              </a:pPr>
              <a:endParaRPr dirty="0">
                <a:latin typeface="+mj-lt"/>
              </a:endParaRPr>
            </a:p>
          </p:txBody>
        </p:sp>
        <p:sp>
          <p:nvSpPr>
            <p:cNvPr id="6" name="TextBox 6"/>
            <p:cNvSpPr txBox="1"/>
            <p:nvPr/>
          </p:nvSpPr>
          <p:spPr>
            <a:xfrm>
              <a:off x="3862329" y="6960780"/>
              <a:ext cx="17878534" cy="537669"/>
            </a:xfrm>
            <a:prstGeom prst="rect">
              <a:avLst/>
            </a:prstGeom>
          </p:spPr>
          <p:txBody>
            <a:bodyPr lIns="0" tIns="0" rIns="0" bIns="0" rtlCol="0" anchor="t">
              <a:spAutoFit/>
            </a:bodyPr>
            <a:lstStyle/>
            <a:p>
              <a:pPr algn="ctr">
                <a:lnSpc>
                  <a:spcPts val="3120"/>
                </a:lnSpc>
              </a:pPr>
              <a:r>
                <a:rPr lang="en-US" sz="3600" spc="120" dirty="0">
                  <a:solidFill>
                    <a:srgbClr val="F9FFFF"/>
                  </a:solidFill>
                  <a:cs typeface="Calibri" panose="020F0502020204030204" pitchFamily="34" charset="0"/>
                </a:rPr>
                <a:t>Le 5 juin 2020</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7798B-1195-4C80-8523-4A38AA42BF92}"/>
              </a:ext>
            </a:extLst>
          </p:cNvPr>
          <p:cNvPicPr>
            <a:picLocks noChangeAspect="1"/>
          </p:cNvPicPr>
          <p:nvPr>
            <p:custDataLst>
              <p:tags r:id="rId1"/>
            </p:custDataLst>
          </p:nvPr>
        </p:nvPicPr>
        <p:blipFill>
          <a:blip r:embed="rId6"/>
          <a:stretch>
            <a:fillRect/>
          </a:stretch>
        </p:blipFill>
        <p:spPr>
          <a:xfrm>
            <a:off x="696005" y="1153463"/>
            <a:ext cx="6292625" cy="8708993"/>
          </a:xfrm>
          <a:prstGeom prst="rect">
            <a:avLst/>
          </a:prstGeom>
        </p:spPr>
      </p:pic>
      <p:pic>
        <p:nvPicPr>
          <p:cNvPr id="5" name="Picture 4">
            <a:extLst>
              <a:ext uri="{FF2B5EF4-FFF2-40B4-BE49-F238E27FC236}">
                <a16:creationId xmlns:a16="http://schemas.microsoft.com/office/drawing/2014/main" id="{819CEB4F-3F0A-41B2-A93E-12870847A80A}"/>
              </a:ext>
            </a:extLst>
          </p:cNvPr>
          <p:cNvPicPr>
            <a:picLocks noChangeAspect="1"/>
          </p:cNvPicPr>
          <p:nvPr>
            <p:custDataLst>
              <p:tags r:id="rId2"/>
            </p:custDataLst>
          </p:nvPr>
        </p:nvPicPr>
        <p:blipFill>
          <a:blip r:embed="rId7"/>
          <a:stretch>
            <a:fillRect/>
          </a:stretch>
        </p:blipFill>
        <p:spPr>
          <a:xfrm>
            <a:off x="7235021" y="1032978"/>
            <a:ext cx="6833739" cy="9254022"/>
          </a:xfrm>
          <a:prstGeom prst="rect">
            <a:avLst/>
          </a:prstGeom>
        </p:spPr>
      </p:pic>
      <p:pic>
        <p:nvPicPr>
          <p:cNvPr id="6" name="Picture 5">
            <a:extLst>
              <a:ext uri="{FF2B5EF4-FFF2-40B4-BE49-F238E27FC236}">
                <a16:creationId xmlns:a16="http://schemas.microsoft.com/office/drawing/2014/main" id="{D085A35C-093B-4937-9CF3-4B6F215B8FFB}"/>
              </a:ext>
            </a:extLst>
          </p:cNvPr>
          <p:cNvPicPr>
            <a:picLocks noChangeAspect="1"/>
          </p:cNvPicPr>
          <p:nvPr>
            <p:custDataLst>
              <p:tags r:id="rId3"/>
            </p:custDataLst>
          </p:nvPr>
        </p:nvPicPr>
        <p:blipFill>
          <a:blip r:embed="rId8"/>
          <a:stretch>
            <a:fillRect/>
          </a:stretch>
        </p:blipFill>
        <p:spPr>
          <a:xfrm>
            <a:off x="13258801" y="7960418"/>
            <a:ext cx="4561796" cy="1902038"/>
          </a:xfrm>
          <a:prstGeom prst="rect">
            <a:avLst/>
          </a:prstGeom>
        </p:spPr>
      </p:pic>
      <p:pic>
        <p:nvPicPr>
          <p:cNvPr id="7" name="Picture 6">
            <a:extLst>
              <a:ext uri="{FF2B5EF4-FFF2-40B4-BE49-F238E27FC236}">
                <a16:creationId xmlns:a16="http://schemas.microsoft.com/office/drawing/2014/main" id="{1F3DE215-CA36-4B00-98CF-6CE19A9CD679}"/>
              </a:ext>
            </a:extLst>
          </p:cNvPr>
          <p:cNvPicPr>
            <a:picLocks noChangeAspect="1"/>
          </p:cNvPicPr>
          <p:nvPr>
            <p:custDataLst>
              <p:tags r:id="rId4"/>
            </p:custDataLst>
          </p:nvPr>
        </p:nvPicPr>
        <p:blipFill>
          <a:blip r:embed="rId9"/>
          <a:stretch>
            <a:fillRect/>
          </a:stretch>
        </p:blipFill>
        <p:spPr>
          <a:xfrm>
            <a:off x="728661" y="792129"/>
            <a:ext cx="4286250" cy="371475"/>
          </a:xfrm>
          <a:prstGeom prst="rect">
            <a:avLst/>
          </a:prstGeom>
        </p:spPr>
      </p:pic>
    </p:spTree>
    <p:extLst>
      <p:ext uri="{BB962C8B-B14F-4D97-AF65-F5344CB8AC3E}">
        <p14:creationId xmlns:p14="http://schemas.microsoft.com/office/powerpoint/2010/main" val="1676311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12954000" y="-1"/>
            <a:ext cx="6515100" cy="10287001"/>
          </a:xfrm>
          <a:prstGeom prst="rect">
            <a:avLst/>
          </a:prstGeom>
          <a:solidFill>
            <a:schemeClr val="bg1"/>
          </a:solidFill>
        </p:spPr>
      </p:sp>
      <p:grpSp>
        <p:nvGrpSpPr>
          <p:cNvPr id="4" name="Group 4"/>
          <p:cNvGrpSpPr/>
          <p:nvPr>
            <p:custDataLst>
              <p:tags r:id="rId2"/>
            </p:custDataLst>
          </p:nvPr>
        </p:nvGrpSpPr>
        <p:grpSpPr>
          <a:xfrm>
            <a:off x="990600" y="2019300"/>
            <a:ext cx="11734800" cy="3232260"/>
            <a:chOff x="0" y="57150"/>
            <a:chExt cx="15646400" cy="4309679"/>
          </a:xfrm>
        </p:grpSpPr>
        <p:sp>
          <p:nvSpPr>
            <p:cNvPr id="5" name="TextBox 5"/>
            <p:cNvSpPr txBox="1"/>
            <p:nvPr/>
          </p:nvSpPr>
          <p:spPr>
            <a:xfrm>
              <a:off x="0" y="57150"/>
              <a:ext cx="15646400" cy="1162712"/>
            </a:xfrm>
            <a:prstGeom prst="rect">
              <a:avLst/>
            </a:prstGeom>
          </p:spPr>
          <p:txBody>
            <a:bodyPr wrap="square" lIns="0" tIns="0" rIns="0" bIns="0" rtlCol="0" anchor="t">
              <a:spAutoFit/>
            </a:bodyPr>
            <a:lstStyle/>
            <a:p>
              <a:pPr algn="l">
                <a:lnSpc>
                  <a:spcPts val="6820"/>
                </a:lnSpc>
              </a:pPr>
              <a:r>
                <a:rPr lang="fr-CA" sz="6000" spc="124" dirty="0">
                  <a:solidFill>
                    <a:srgbClr val="FFFFFF"/>
                  </a:solidFill>
                  <a:latin typeface="+mj-lt"/>
                </a:rPr>
                <a:t>Secrétaire-trésorière honoraire</a:t>
              </a:r>
            </a:p>
          </p:txBody>
        </p:sp>
        <p:sp>
          <p:nvSpPr>
            <p:cNvPr id="6" name="TextBox 6"/>
            <p:cNvSpPr txBox="1"/>
            <p:nvPr/>
          </p:nvSpPr>
          <p:spPr>
            <a:xfrm>
              <a:off x="0" y="3217797"/>
              <a:ext cx="14431339" cy="1149032"/>
            </a:xfrm>
            <a:prstGeom prst="rect">
              <a:avLst/>
            </a:prstGeom>
          </p:spPr>
          <p:txBody>
            <a:bodyPr lIns="0" tIns="0" rIns="0" bIns="0" rtlCol="0" anchor="t">
              <a:spAutoFit/>
            </a:bodyPr>
            <a:lstStyle/>
            <a:p>
              <a:pPr lvl="0"/>
              <a:endParaRPr lang="en-KY" sz="2800" dirty="0">
                <a:solidFill>
                  <a:schemeClr val="bg1"/>
                </a:solidFill>
                <a:latin typeface="+mj-lt"/>
              </a:endParaRPr>
            </a:p>
            <a:p>
              <a:endParaRPr lang="en-US" sz="2800" dirty="0">
                <a:solidFill>
                  <a:schemeClr val="bg1"/>
                </a:solidFill>
                <a:latin typeface="+mj-lt"/>
              </a:endParaRPr>
            </a:p>
          </p:txBody>
        </p:sp>
        <p:sp>
          <p:nvSpPr>
            <p:cNvPr id="7" name="TextBox 7"/>
            <p:cNvSpPr txBox="1"/>
            <p:nvPr/>
          </p:nvSpPr>
          <p:spPr>
            <a:xfrm>
              <a:off x="0" y="1778727"/>
              <a:ext cx="14319722" cy="742853"/>
            </a:xfrm>
            <a:prstGeom prst="rect">
              <a:avLst/>
            </a:prstGeom>
          </p:spPr>
          <p:txBody>
            <a:bodyPr lIns="0" tIns="0" rIns="0" bIns="0" rtlCol="0" anchor="t">
              <a:spAutoFit/>
            </a:bodyPr>
            <a:lstStyle/>
            <a:p>
              <a:pPr algn="l">
                <a:lnSpc>
                  <a:spcPts val="4680"/>
                </a:lnSpc>
              </a:pPr>
              <a:r>
                <a:rPr lang="en-US" sz="3600" spc="179" dirty="0">
                  <a:solidFill>
                    <a:srgbClr val="FFFFFF"/>
                  </a:solidFill>
                  <a:latin typeface="+mj-lt"/>
                </a:rPr>
                <a:t>D</a:t>
              </a:r>
              <a:r>
                <a:rPr lang="en-US" sz="3600" spc="179" baseline="30000" dirty="0">
                  <a:solidFill>
                    <a:srgbClr val="FFFFFF"/>
                  </a:solidFill>
                  <a:latin typeface="+mj-lt"/>
                </a:rPr>
                <a:t>re </a:t>
              </a:r>
              <a:r>
                <a:rPr lang="en-US" sz="3600" spc="179" dirty="0">
                  <a:solidFill>
                    <a:srgbClr val="FFFFFF"/>
                  </a:solidFill>
                  <a:latin typeface="+mj-lt"/>
                </a:rPr>
                <a:t>Katelyn Stymiest</a:t>
              </a:r>
            </a:p>
          </p:txBody>
        </p:sp>
      </p:grpSp>
      <p:sp>
        <p:nvSpPr>
          <p:cNvPr id="8" name="Rectangle 7">
            <a:extLst>
              <a:ext uri="{FF2B5EF4-FFF2-40B4-BE49-F238E27FC236}">
                <a16:creationId xmlns:a16="http://schemas.microsoft.com/office/drawing/2014/main" id="{ABA7CF8F-A990-4ADE-9C18-CA6E70D933E7}"/>
              </a:ext>
            </a:extLst>
          </p:cNvPr>
          <p:cNvSpPr/>
          <p:nvPr>
            <p:custDataLst>
              <p:tags r:id="rId3"/>
            </p:custDataLst>
          </p:nvPr>
        </p:nvSpPr>
        <p:spPr>
          <a:xfrm>
            <a:off x="990600" y="4359008"/>
            <a:ext cx="11430000" cy="2554545"/>
          </a:xfrm>
          <a:prstGeom prst="rect">
            <a:avLst/>
          </a:prstGeom>
        </p:spPr>
        <p:txBody>
          <a:bodyPr wrap="square">
            <a:spAutoFit/>
          </a:bodyPr>
          <a:lstStyle/>
          <a:p>
            <a:pPr lvl="0"/>
            <a:r>
              <a:rPr lang="fr-CA" sz="4000" spc="223" dirty="0">
                <a:solidFill>
                  <a:srgbClr val="FEFEFD"/>
                </a:solidFill>
                <a:latin typeface="+mj-lt"/>
                <a:cs typeface="Arial" panose="020B0604020202020204" pitchFamily="34" charset="0"/>
              </a:rPr>
              <a:t>Motion : </a:t>
            </a:r>
          </a:p>
          <a:p>
            <a:pPr lvl="0"/>
            <a:r>
              <a:rPr lang="fr-CA" sz="4000" dirty="0">
                <a:solidFill>
                  <a:schemeClr val="bg1"/>
                </a:solidFill>
                <a:latin typeface="+mj-lt"/>
                <a:cs typeface="Arial" panose="020B0604020202020204" pitchFamily="34" charset="0"/>
              </a:rPr>
              <a:t>Que les états financiers pour l’exercice se terminant le 31 décembre 2019 soient approuvés tels que présentés</a:t>
            </a:r>
            <a:r>
              <a:rPr lang="en-US" sz="4000" dirty="0">
                <a:solidFill>
                  <a:schemeClr val="bg1"/>
                </a:solidFill>
                <a:latin typeface="+mj-lt"/>
                <a:cs typeface="Arial" panose="020B0604020202020204" pitchFamily="34" charset="0"/>
              </a:rPr>
              <a:t>.</a:t>
            </a:r>
            <a:endParaRPr lang="en-CA" sz="4000" dirty="0">
              <a:solidFill>
                <a:schemeClr val="bg1"/>
              </a:solidFill>
              <a:latin typeface="+mj-lt"/>
              <a:cs typeface="Arial" panose="020B0604020202020204" pitchFamily="34" charset="0"/>
            </a:endParaRPr>
          </a:p>
        </p:txBody>
      </p:sp>
      <p:pic>
        <p:nvPicPr>
          <p:cNvPr id="1026" name="Picture 2">
            <a:extLst>
              <a:ext uri="{FF2B5EF4-FFF2-40B4-BE49-F238E27FC236}">
                <a16:creationId xmlns:a16="http://schemas.microsoft.com/office/drawing/2014/main" id="{7DC3741B-76C4-4DE4-8D3B-8AB085C2710A}"/>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2954000" y="3464"/>
            <a:ext cx="6076543"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52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12954000" y="-1"/>
            <a:ext cx="6515100" cy="10287001"/>
          </a:xfrm>
          <a:prstGeom prst="rect">
            <a:avLst/>
          </a:prstGeom>
          <a:solidFill>
            <a:schemeClr val="bg1"/>
          </a:solidFill>
        </p:spPr>
        <p:txBody>
          <a:bodyPr/>
          <a:lstStyle/>
          <a:p>
            <a:endParaRPr lang="en-US" dirty="0"/>
          </a:p>
        </p:txBody>
      </p:sp>
      <p:grpSp>
        <p:nvGrpSpPr>
          <p:cNvPr id="4" name="Group 4"/>
          <p:cNvGrpSpPr/>
          <p:nvPr>
            <p:custDataLst>
              <p:tags r:id="rId2"/>
            </p:custDataLst>
          </p:nvPr>
        </p:nvGrpSpPr>
        <p:grpSpPr>
          <a:xfrm>
            <a:off x="990600" y="2019300"/>
            <a:ext cx="11658600" cy="3232260"/>
            <a:chOff x="0" y="57150"/>
            <a:chExt cx="15544800" cy="4309679"/>
          </a:xfrm>
        </p:grpSpPr>
        <p:sp>
          <p:nvSpPr>
            <p:cNvPr id="5" name="TextBox 5"/>
            <p:cNvSpPr txBox="1"/>
            <p:nvPr/>
          </p:nvSpPr>
          <p:spPr>
            <a:xfrm>
              <a:off x="0" y="57150"/>
              <a:ext cx="15544800" cy="1162712"/>
            </a:xfrm>
            <a:prstGeom prst="rect">
              <a:avLst/>
            </a:prstGeom>
          </p:spPr>
          <p:txBody>
            <a:bodyPr wrap="square" lIns="0" tIns="0" rIns="0" bIns="0" rtlCol="0" anchor="t">
              <a:spAutoFit/>
            </a:bodyPr>
            <a:lstStyle/>
            <a:p>
              <a:pPr>
                <a:lnSpc>
                  <a:spcPts val="6820"/>
                </a:lnSpc>
              </a:pPr>
              <a:r>
                <a:rPr lang="fr-CA" sz="6200" spc="124" dirty="0">
                  <a:solidFill>
                    <a:srgbClr val="FFFFFF"/>
                  </a:solidFill>
                  <a:latin typeface="+mj-lt"/>
                </a:rPr>
                <a:t>Secrétaire-trésorière honoraire</a:t>
              </a:r>
            </a:p>
          </p:txBody>
        </p:sp>
        <p:sp>
          <p:nvSpPr>
            <p:cNvPr id="6" name="TextBox 6"/>
            <p:cNvSpPr txBox="1"/>
            <p:nvPr/>
          </p:nvSpPr>
          <p:spPr>
            <a:xfrm>
              <a:off x="0" y="3217797"/>
              <a:ext cx="14431339" cy="1149032"/>
            </a:xfrm>
            <a:prstGeom prst="rect">
              <a:avLst/>
            </a:prstGeom>
          </p:spPr>
          <p:txBody>
            <a:bodyPr lIns="0" tIns="0" rIns="0" bIns="0" rtlCol="0" anchor="t">
              <a:spAutoFit/>
            </a:bodyPr>
            <a:lstStyle/>
            <a:p>
              <a:pPr lvl="0"/>
              <a:endParaRPr lang="en-KY" sz="2800" dirty="0">
                <a:solidFill>
                  <a:schemeClr val="bg1"/>
                </a:solidFill>
                <a:latin typeface="+mj-lt"/>
              </a:endParaRPr>
            </a:p>
            <a:p>
              <a:endParaRPr lang="en-US" sz="2800" dirty="0">
                <a:solidFill>
                  <a:schemeClr val="bg1"/>
                </a:solidFill>
                <a:latin typeface="+mj-lt"/>
              </a:endParaRPr>
            </a:p>
          </p:txBody>
        </p:sp>
        <p:sp>
          <p:nvSpPr>
            <p:cNvPr id="7" name="TextBox 7"/>
            <p:cNvSpPr txBox="1"/>
            <p:nvPr/>
          </p:nvSpPr>
          <p:spPr>
            <a:xfrm>
              <a:off x="0" y="1778727"/>
              <a:ext cx="14319722" cy="742853"/>
            </a:xfrm>
            <a:prstGeom prst="rect">
              <a:avLst/>
            </a:prstGeom>
          </p:spPr>
          <p:txBody>
            <a:bodyPr lIns="0" tIns="0" rIns="0" bIns="0" rtlCol="0" anchor="t">
              <a:spAutoFit/>
            </a:bodyPr>
            <a:lstStyle/>
            <a:p>
              <a:pPr algn="l">
                <a:lnSpc>
                  <a:spcPts val="4680"/>
                </a:lnSpc>
              </a:pPr>
              <a:r>
                <a:rPr lang="en-US" sz="3600" spc="179" dirty="0">
                  <a:solidFill>
                    <a:srgbClr val="FFFFFF"/>
                  </a:solidFill>
                  <a:latin typeface="+mj-lt"/>
                </a:rPr>
                <a:t>D</a:t>
              </a:r>
              <a:r>
                <a:rPr lang="en-US" sz="3600" spc="179" baseline="30000" dirty="0">
                  <a:solidFill>
                    <a:srgbClr val="FFFFFF"/>
                  </a:solidFill>
                  <a:latin typeface="+mj-lt"/>
                </a:rPr>
                <a:t>re </a:t>
              </a:r>
              <a:r>
                <a:rPr lang="en-US" sz="3600" spc="179" dirty="0">
                  <a:solidFill>
                    <a:srgbClr val="FFFFFF"/>
                  </a:solidFill>
                  <a:latin typeface="+mj-lt"/>
                </a:rPr>
                <a:t>Katelyn Stymiest</a:t>
              </a:r>
            </a:p>
          </p:txBody>
        </p:sp>
      </p:grpSp>
      <p:sp>
        <p:nvSpPr>
          <p:cNvPr id="8" name="Rectangle 7">
            <a:extLst>
              <a:ext uri="{FF2B5EF4-FFF2-40B4-BE49-F238E27FC236}">
                <a16:creationId xmlns:a16="http://schemas.microsoft.com/office/drawing/2014/main" id="{ABA7CF8F-A990-4ADE-9C18-CA6E70D933E7}"/>
              </a:ext>
            </a:extLst>
          </p:cNvPr>
          <p:cNvSpPr/>
          <p:nvPr>
            <p:custDataLst>
              <p:tags r:id="rId3"/>
            </p:custDataLst>
          </p:nvPr>
        </p:nvSpPr>
        <p:spPr>
          <a:xfrm>
            <a:off x="990600" y="4359008"/>
            <a:ext cx="11430000" cy="3170099"/>
          </a:xfrm>
          <a:prstGeom prst="rect">
            <a:avLst/>
          </a:prstGeom>
        </p:spPr>
        <p:txBody>
          <a:bodyPr wrap="square">
            <a:spAutoFit/>
          </a:bodyPr>
          <a:lstStyle/>
          <a:p>
            <a:pPr lvl="0"/>
            <a:r>
              <a:rPr lang="en-US" sz="4000" spc="223" dirty="0">
                <a:solidFill>
                  <a:srgbClr val="FEFEFD"/>
                </a:solidFill>
                <a:latin typeface="+mj-lt"/>
                <a:cs typeface="Arial" panose="020B0604020202020204" pitchFamily="34" charset="0"/>
              </a:rPr>
              <a:t>Motion : </a:t>
            </a:r>
          </a:p>
          <a:p>
            <a:pPr lvl="0"/>
            <a:r>
              <a:rPr lang="fr-CA" sz="4000" dirty="0">
                <a:solidFill>
                  <a:schemeClr val="bg1"/>
                </a:solidFill>
                <a:latin typeface="+mj-lt"/>
                <a:cs typeface="Arial" panose="020B0604020202020204" pitchFamily="34" charset="0"/>
              </a:rPr>
              <a:t>Que Grant Thornton soit nommé comme vérificateur du CMFNB pour l’exercice financier de 2020/2021.</a:t>
            </a:r>
          </a:p>
          <a:p>
            <a:pPr lvl="0"/>
            <a:endParaRPr lang="en-CA" sz="4000" dirty="0">
              <a:solidFill>
                <a:schemeClr val="bg1"/>
              </a:solidFill>
              <a:latin typeface="+mj-lt"/>
              <a:cs typeface="Arial" panose="020B0604020202020204" pitchFamily="34" charset="0"/>
            </a:endParaRPr>
          </a:p>
        </p:txBody>
      </p:sp>
      <p:pic>
        <p:nvPicPr>
          <p:cNvPr id="3" name="Picture 2">
            <a:extLst>
              <a:ext uri="{FF2B5EF4-FFF2-40B4-BE49-F238E27FC236}">
                <a16:creationId xmlns:a16="http://schemas.microsoft.com/office/drawing/2014/main" id="{04A0B11E-E621-4E2A-88B7-AAF4E0D45D24}"/>
              </a:ext>
            </a:extLst>
          </p:cNvPr>
          <p:cNvPicPr>
            <a:picLocks noChangeAspect="1"/>
          </p:cNvPicPr>
          <p:nvPr>
            <p:custDataLst>
              <p:tags r:id="rId4"/>
            </p:custDataLst>
          </p:nvPr>
        </p:nvPicPr>
        <p:blipFill>
          <a:blip r:embed="rId6"/>
          <a:stretch>
            <a:fillRect/>
          </a:stretch>
        </p:blipFill>
        <p:spPr>
          <a:xfrm>
            <a:off x="13094368" y="0"/>
            <a:ext cx="5181600" cy="2171700"/>
          </a:xfrm>
          <a:prstGeom prst="rect">
            <a:avLst/>
          </a:prstGeom>
        </p:spPr>
      </p:pic>
    </p:spTree>
    <p:extLst>
      <p:ext uri="{BB962C8B-B14F-4D97-AF65-F5344CB8AC3E}">
        <p14:creationId xmlns:p14="http://schemas.microsoft.com/office/powerpoint/2010/main" val="3339753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12954000" y="-1"/>
            <a:ext cx="6515100" cy="10287001"/>
          </a:xfrm>
          <a:prstGeom prst="rect">
            <a:avLst/>
          </a:prstGeom>
          <a:solidFill>
            <a:schemeClr val="bg1"/>
          </a:solidFill>
        </p:spPr>
      </p:sp>
      <p:grpSp>
        <p:nvGrpSpPr>
          <p:cNvPr id="4" name="Group 4"/>
          <p:cNvGrpSpPr/>
          <p:nvPr>
            <p:custDataLst>
              <p:tags r:id="rId2"/>
            </p:custDataLst>
          </p:nvPr>
        </p:nvGrpSpPr>
        <p:grpSpPr>
          <a:xfrm>
            <a:off x="990600" y="2019300"/>
            <a:ext cx="11811000" cy="1848323"/>
            <a:chOff x="0" y="57150"/>
            <a:chExt cx="15748000" cy="2464430"/>
          </a:xfrm>
        </p:grpSpPr>
        <p:sp>
          <p:nvSpPr>
            <p:cNvPr id="5" name="TextBox 5"/>
            <p:cNvSpPr txBox="1"/>
            <p:nvPr/>
          </p:nvSpPr>
          <p:spPr>
            <a:xfrm>
              <a:off x="0" y="57150"/>
              <a:ext cx="15748000" cy="1162712"/>
            </a:xfrm>
            <a:prstGeom prst="rect">
              <a:avLst/>
            </a:prstGeom>
          </p:spPr>
          <p:txBody>
            <a:bodyPr wrap="square" lIns="0" tIns="0" rIns="0" bIns="0" rtlCol="0" anchor="t">
              <a:spAutoFit/>
            </a:bodyPr>
            <a:lstStyle/>
            <a:p>
              <a:pPr algn="l">
                <a:lnSpc>
                  <a:spcPts val="6820"/>
                </a:lnSpc>
              </a:pPr>
              <a:r>
                <a:rPr lang="en-US" sz="6200" spc="124" dirty="0">
                  <a:solidFill>
                    <a:srgbClr val="FFFFFF"/>
                  </a:solidFill>
                  <a:latin typeface="+mj-lt"/>
                </a:rPr>
                <a:t>Rapport du </a:t>
              </a:r>
              <a:r>
                <a:rPr lang="fr-CA" sz="6200" spc="124" dirty="0">
                  <a:solidFill>
                    <a:srgbClr val="FFFFFF"/>
                  </a:solidFill>
                  <a:latin typeface="+mj-lt"/>
                </a:rPr>
                <a:t>président</a:t>
              </a:r>
              <a:r>
                <a:rPr lang="en-US" sz="6200" spc="124" dirty="0">
                  <a:solidFill>
                    <a:srgbClr val="FFFFFF"/>
                  </a:solidFill>
                  <a:latin typeface="+mj-lt"/>
                </a:rPr>
                <a:t> du CMFNB</a:t>
              </a:r>
            </a:p>
          </p:txBody>
        </p:sp>
        <p:sp>
          <p:nvSpPr>
            <p:cNvPr id="7" name="TextBox 7"/>
            <p:cNvSpPr txBox="1"/>
            <p:nvPr/>
          </p:nvSpPr>
          <p:spPr>
            <a:xfrm>
              <a:off x="0" y="1778727"/>
              <a:ext cx="14319722" cy="742853"/>
            </a:xfrm>
            <a:prstGeom prst="rect">
              <a:avLst/>
            </a:prstGeom>
          </p:spPr>
          <p:txBody>
            <a:bodyPr lIns="0" tIns="0" rIns="0" bIns="0" rtlCol="0" anchor="t">
              <a:spAutoFit/>
            </a:bodyPr>
            <a:lstStyle/>
            <a:p>
              <a:pPr algn="l">
                <a:lnSpc>
                  <a:spcPts val="4680"/>
                </a:lnSpc>
              </a:pPr>
              <a:r>
                <a:rPr lang="en-US" sz="3600" spc="179" dirty="0">
                  <a:solidFill>
                    <a:srgbClr val="FFFFFF"/>
                  </a:solidFill>
                  <a:latin typeface="+mj-lt"/>
                </a:rPr>
                <a:t>D</a:t>
              </a:r>
              <a:r>
                <a:rPr lang="en-US" sz="3600" spc="179" baseline="30000" dirty="0">
                  <a:solidFill>
                    <a:srgbClr val="FFFFFF"/>
                  </a:solidFill>
                  <a:latin typeface="+mj-lt"/>
                </a:rPr>
                <a:t>r </a:t>
              </a:r>
              <a:r>
                <a:rPr lang="en-US" sz="3600" spc="179" dirty="0">
                  <a:solidFill>
                    <a:srgbClr val="FFFFFF"/>
                  </a:solidFill>
                  <a:latin typeface="+mj-lt"/>
                </a:rPr>
                <a:t>Darren Martin</a:t>
              </a:r>
            </a:p>
          </p:txBody>
        </p:sp>
      </p:grpSp>
      <p:pic>
        <p:nvPicPr>
          <p:cNvPr id="8" name="Picture 2">
            <a:extLst>
              <a:ext uri="{FF2B5EF4-FFF2-40B4-BE49-F238E27FC236}">
                <a16:creationId xmlns:a16="http://schemas.microsoft.com/office/drawing/2014/main" id="{FF1BB099-BB11-4CAB-9220-16B50668F952}"/>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2954000" y="-2"/>
            <a:ext cx="6515100" cy="1028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61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2552700"/>
            <a:ext cx="18288001" cy="7264707"/>
          </a:xfrm>
          <a:prstGeom prst="rect">
            <a:avLst/>
          </a:prstGeom>
          <a:solidFill>
            <a:srgbClr val="264E8F"/>
          </a:solidFill>
        </p:spPr>
        <p:txBody>
          <a:bodyPr/>
          <a:lstStyle/>
          <a:p>
            <a:endParaRPr lang="en-CA" dirty="0">
              <a:latin typeface="+mj-lt"/>
            </a:endParaRPr>
          </a:p>
        </p:txBody>
      </p:sp>
      <p:grpSp>
        <p:nvGrpSpPr>
          <p:cNvPr id="3" name="Group 3"/>
          <p:cNvGrpSpPr/>
          <p:nvPr>
            <p:custDataLst>
              <p:tags r:id="rId2"/>
            </p:custDataLst>
          </p:nvPr>
        </p:nvGrpSpPr>
        <p:grpSpPr>
          <a:xfrm>
            <a:off x="1441644" y="3217553"/>
            <a:ext cx="14790961" cy="5082921"/>
            <a:chOff x="-719408" y="369120"/>
            <a:chExt cx="19721281" cy="2918323"/>
          </a:xfrm>
        </p:grpSpPr>
        <p:sp>
          <p:nvSpPr>
            <p:cNvPr id="5" name="TextBox 5"/>
            <p:cNvSpPr txBox="1"/>
            <p:nvPr/>
          </p:nvSpPr>
          <p:spPr>
            <a:xfrm>
              <a:off x="-101599" y="1914166"/>
              <a:ext cx="17949888" cy="1373277"/>
            </a:xfrm>
            <a:prstGeom prst="rect">
              <a:avLst/>
            </a:prstGeom>
          </p:spPr>
          <p:txBody>
            <a:bodyPr wrap="square" lIns="0" tIns="0" rIns="0" bIns="0" rtlCol="0" anchor="t">
              <a:spAutoFit/>
            </a:bodyPr>
            <a:lstStyle/>
            <a:p>
              <a:pPr algn="ctr">
                <a:lnSpc>
                  <a:spcPts val="3080"/>
                </a:lnSpc>
              </a:pPr>
              <a:r>
                <a:rPr lang="en-US" sz="3600" spc="420" dirty="0">
                  <a:solidFill>
                    <a:srgbClr val="FEFEFD"/>
                  </a:solidFill>
                  <a:latin typeface="+mj-lt"/>
                  <a:cs typeface="Arial" panose="020B0604020202020204" pitchFamily="34" charset="0"/>
                </a:rPr>
                <a:t>D</a:t>
              </a:r>
              <a:r>
                <a:rPr lang="en-US" sz="3600" spc="420" baseline="30000" dirty="0">
                  <a:solidFill>
                    <a:srgbClr val="FEFEFD"/>
                  </a:solidFill>
                  <a:latin typeface="+mj-lt"/>
                  <a:cs typeface="Arial" panose="020B0604020202020204" pitchFamily="34" charset="0"/>
                </a:rPr>
                <a:t>re </a:t>
              </a:r>
              <a:r>
                <a:rPr lang="en-US" sz="3600" spc="420" dirty="0">
                  <a:solidFill>
                    <a:srgbClr val="FEFEFD"/>
                  </a:solidFill>
                  <a:latin typeface="+mj-lt"/>
                  <a:cs typeface="Arial" panose="020B0604020202020204" pitchFamily="34" charset="0"/>
                </a:rPr>
                <a:t>Shirley </a:t>
              </a:r>
              <a:r>
                <a:rPr lang="fr-CA" sz="3600" spc="420" dirty="0">
                  <a:solidFill>
                    <a:srgbClr val="FEFEFD"/>
                  </a:solidFill>
                  <a:latin typeface="+mj-lt"/>
                  <a:cs typeface="Arial" panose="020B0604020202020204" pitchFamily="34" charset="0"/>
                </a:rPr>
                <a:t>Schipper, présidente </a:t>
              </a:r>
            </a:p>
            <a:p>
              <a:pPr algn="ctr">
                <a:lnSpc>
                  <a:spcPts val="3080"/>
                </a:lnSpc>
              </a:pPr>
              <a:endParaRPr lang="fr-CA" sz="3600" spc="420" dirty="0">
                <a:solidFill>
                  <a:srgbClr val="FEFEFD"/>
                </a:solidFill>
                <a:latin typeface="+mj-lt"/>
                <a:cs typeface="Arial" panose="020B0604020202020204" pitchFamily="34" charset="0"/>
              </a:endParaRPr>
            </a:p>
            <a:p>
              <a:pPr algn="ctr">
                <a:lnSpc>
                  <a:spcPts val="3080"/>
                </a:lnSpc>
              </a:pPr>
              <a:r>
                <a:rPr lang="fr-CA" sz="3600" spc="420" dirty="0">
                  <a:solidFill>
                    <a:srgbClr val="FEFEFD"/>
                  </a:solidFill>
                  <a:latin typeface="+mj-lt"/>
                  <a:cs typeface="Arial" panose="020B0604020202020204" pitchFamily="34" charset="0"/>
                </a:rPr>
                <a:t>et</a:t>
              </a:r>
            </a:p>
            <a:p>
              <a:pPr algn="ctr">
                <a:lnSpc>
                  <a:spcPts val="3080"/>
                </a:lnSpc>
              </a:pPr>
              <a:endParaRPr lang="fr-CA" sz="3600" spc="420" dirty="0">
                <a:solidFill>
                  <a:srgbClr val="FEFEFD"/>
                </a:solidFill>
                <a:latin typeface="+mj-lt"/>
                <a:cs typeface="Arial" panose="020B0604020202020204" pitchFamily="34" charset="0"/>
              </a:endParaRPr>
            </a:p>
            <a:p>
              <a:pPr algn="ctr">
                <a:lnSpc>
                  <a:spcPts val="3080"/>
                </a:lnSpc>
              </a:pPr>
              <a:r>
                <a:rPr lang="fr-CA" sz="3600" spc="420" dirty="0">
                  <a:solidFill>
                    <a:srgbClr val="FEFEFD"/>
                  </a:solidFill>
                  <a:latin typeface="+mj-lt"/>
                  <a:cs typeface="Arial" panose="020B0604020202020204" pitchFamily="34" charset="0"/>
                </a:rPr>
                <a:t>D</a:t>
              </a:r>
              <a:r>
                <a:rPr lang="fr-CA" sz="3600" spc="420" baseline="30000" dirty="0">
                  <a:solidFill>
                    <a:srgbClr val="FEFEFD"/>
                  </a:solidFill>
                  <a:latin typeface="+mj-lt"/>
                  <a:cs typeface="Arial" panose="020B0604020202020204" pitchFamily="34" charset="0"/>
                </a:rPr>
                <a:t>re </a:t>
              </a:r>
              <a:r>
                <a:rPr lang="fr-CA" sz="3600" spc="420" dirty="0">
                  <a:solidFill>
                    <a:srgbClr val="FEFEFD"/>
                  </a:solidFill>
                  <a:latin typeface="+mj-lt"/>
                  <a:cs typeface="Arial" panose="020B0604020202020204" pitchFamily="34" charset="0"/>
                </a:rPr>
                <a:t>Francine Lemire, directrice générale </a:t>
              </a:r>
              <a:br>
                <a:rPr lang="fr-CA" sz="3600" spc="420" dirty="0">
                  <a:solidFill>
                    <a:srgbClr val="FEFEFD"/>
                  </a:solidFill>
                  <a:latin typeface="+mj-lt"/>
                  <a:cs typeface="Arial" panose="020B0604020202020204" pitchFamily="34" charset="0"/>
                </a:rPr>
              </a:br>
              <a:r>
                <a:rPr lang="fr-CA" sz="3600" spc="420" dirty="0">
                  <a:solidFill>
                    <a:srgbClr val="FEFEFD"/>
                  </a:solidFill>
                  <a:latin typeface="+mj-lt"/>
                  <a:cs typeface="Arial" panose="020B0604020202020204" pitchFamily="34" charset="0"/>
                </a:rPr>
                <a:t>et chef de la direction</a:t>
              </a:r>
            </a:p>
          </p:txBody>
        </p:sp>
        <p:sp>
          <p:nvSpPr>
            <p:cNvPr id="6" name="TextBox 6"/>
            <p:cNvSpPr txBox="1"/>
            <p:nvPr/>
          </p:nvSpPr>
          <p:spPr>
            <a:xfrm>
              <a:off x="-719408" y="369120"/>
              <a:ext cx="19721281" cy="1163326"/>
            </a:xfrm>
            <a:prstGeom prst="rect">
              <a:avLst/>
            </a:prstGeom>
          </p:spPr>
          <p:txBody>
            <a:bodyPr wrap="square" lIns="0" tIns="0" rIns="0" bIns="0" rtlCol="0" anchor="t">
              <a:spAutoFit/>
            </a:bodyPr>
            <a:lstStyle/>
            <a:p>
              <a:pPr algn="ctr">
                <a:lnSpc>
                  <a:spcPts val="7920"/>
                </a:lnSpc>
              </a:pPr>
              <a:endParaRPr lang="en-US" sz="7200" spc="144" dirty="0">
                <a:solidFill>
                  <a:srgbClr val="FEFEFD"/>
                </a:solidFill>
                <a:latin typeface="+mj-lt"/>
              </a:endParaRPr>
            </a:p>
            <a:p>
              <a:pPr algn="ctr">
                <a:lnSpc>
                  <a:spcPts val="7920"/>
                </a:lnSpc>
              </a:pPr>
              <a:r>
                <a:rPr lang="en-US" sz="7200" spc="144" dirty="0">
                  <a:solidFill>
                    <a:srgbClr val="FEFEFD"/>
                  </a:solidFill>
                  <a:latin typeface="+mj-lt"/>
                </a:rPr>
                <a:t>Rapport du CMFC</a:t>
              </a:r>
            </a:p>
          </p:txBody>
        </p:sp>
      </p:grpSp>
      <p:pic>
        <p:nvPicPr>
          <p:cNvPr id="7" name="Picture 6" descr="A person posing for the camera&#10;&#10;Description automatically generated">
            <a:extLst>
              <a:ext uri="{FF2B5EF4-FFF2-40B4-BE49-F238E27FC236}">
                <a16:creationId xmlns:a16="http://schemas.microsoft.com/office/drawing/2014/main" id="{79C23F4F-09F1-4811-A6AF-24FB686F186C}"/>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4935200" y="5533244"/>
            <a:ext cx="2667000" cy="2857500"/>
          </a:xfrm>
          <a:prstGeom prst="rect">
            <a:avLst/>
          </a:prstGeom>
        </p:spPr>
      </p:pic>
      <p:pic>
        <p:nvPicPr>
          <p:cNvPr id="10" name="Picture 9" descr="A person smiling for the camera&#10;&#10;Description automatically generated">
            <a:extLst>
              <a:ext uri="{FF2B5EF4-FFF2-40B4-BE49-F238E27FC236}">
                <a16:creationId xmlns:a16="http://schemas.microsoft.com/office/drawing/2014/main" id="{AF44EE94-E77F-4C73-8A85-17B3598AF8BB}"/>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689510" y="3610127"/>
            <a:ext cx="2667000" cy="28575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7E6A36AB-0A59-494A-8CC8-859B1AA10EBA}"/>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5261880" y="469593"/>
            <a:ext cx="8077199" cy="1784265"/>
          </a:xfrm>
          <a:prstGeom prst="rect">
            <a:avLst/>
          </a:prstGeom>
        </p:spPr>
      </p:pic>
    </p:spTree>
    <p:extLst>
      <p:ext uri="{BB962C8B-B14F-4D97-AF65-F5344CB8AC3E}">
        <p14:creationId xmlns:p14="http://schemas.microsoft.com/office/powerpoint/2010/main" val="3771757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9130533"/>
            <a:ext cx="18288000" cy="1156467"/>
          </a:xfrm>
          <a:prstGeom prst="rect">
            <a:avLst/>
          </a:prstGeom>
          <a:solidFill>
            <a:srgbClr val="FEFEFD"/>
          </a:solidFill>
        </p:spPr>
      </p:sp>
      <p:sp>
        <p:nvSpPr>
          <p:cNvPr id="5" name="TextBox 5"/>
          <p:cNvSpPr txBox="1"/>
          <p:nvPr>
            <p:custDataLst>
              <p:tags r:id="rId2"/>
            </p:custDataLst>
          </p:nvPr>
        </p:nvSpPr>
        <p:spPr>
          <a:xfrm>
            <a:off x="365939" y="-410541"/>
            <a:ext cx="17711046" cy="9541073"/>
          </a:xfrm>
          <a:prstGeom prst="rect">
            <a:avLst/>
          </a:prstGeom>
        </p:spPr>
        <p:txBody>
          <a:bodyPr wrap="square" lIns="0" tIns="0" rIns="0" bIns="0" rtlCol="0" anchor="t">
            <a:spAutoFit/>
          </a:bodyPr>
          <a:lstStyle/>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CA" sz="6000" dirty="0">
              <a:latin typeface="+mj-lt"/>
            </a:endParaRPr>
          </a:p>
          <a:p>
            <a:pPr>
              <a:lnSpc>
                <a:spcPts val="6159"/>
              </a:lnSpc>
            </a:pPr>
            <a:endParaRPr lang="en-US" sz="5599" spc="223" dirty="0">
              <a:solidFill>
                <a:srgbClr val="FEFEFD"/>
              </a:solidFill>
              <a:latin typeface="+mj-lt"/>
              <a:cs typeface="Arial" panose="020B0604020202020204" pitchFamily="34" charset="0"/>
            </a:endParaRPr>
          </a:p>
        </p:txBody>
      </p:sp>
      <p:sp>
        <p:nvSpPr>
          <p:cNvPr id="3" name="Title 2">
            <a:extLst>
              <a:ext uri="{FF2B5EF4-FFF2-40B4-BE49-F238E27FC236}">
                <a16:creationId xmlns:a16="http://schemas.microsoft.com/office/drawing/2014/main" id="{D2C30F38-3DE0-4A73-8468-DCA633364E9E}"/>
              </a:ext>
            </a:extLst>
          </p:cNvPr>
          <p:cNvSpPr>
            <a:spLocks noGrp="1"/>
          </p:cNvSpPr>
          <p:nvPr>
            <p:ph type="ctrTitle"/>
            <p:custDataLst>
              <p:tags r:id="rId3"/>
            </p:custDataLst>
          </p:nvPr>
        </p:nvSpPr>
        <p:spPr>
          <a:xfrm>
            <a:off x="365939" y="342900"/>
            <a:ext cx="17711046" cy="1735551"/>
          </a:xfrm>
        </p:spPr>
        <p:txBody>
          <a:bodyPr/>
          <a:lstStyle/>
          <a:p>
            <a:pPr algn="ctr"/>
            <a:br>
              <a:rPr lang="en-US" sz="8800" b="1" spc="223" dirty="0">
                <a:solidFill>
                  <a:srgbClr val="FEFEFD"/>
                </a:solidFill>
                <a:cs typeface="Arial" panose="020B0604020202020204" pitchFamily="34" charset="0"/>
              </a:rPr>
            </a:br>
            <a:r>
              <a:rPr lang="fr-CA" sz="6000" b="1" spc="223" dirty="0">
                <a:solidFill>
                  <a:srgbClr val="FEFEFD"/>
                </a:solidFill>
                <a:cs typeface="Arial" panose="020B0604020202020204" pitchFamily="34" charset="0"/>
              </a:rPr>
              <a:t>Présentation du Conseil d’administration </a:t>
            </a:r>
            <a:br>
              <a:rPr lang="fr-CA" sz="6000" b="1" spc="223" dirty="0">
                <a:solidFill>
                  <a:srgbClr val="FEFEFD"/>
                </a:solidFill>
                <a:cs typeface="Arial" panose="020B0604020202020204" pitchFamily="34" charset="0"/>
              </a:rPr>
            </a:br>
            <a:r>
              <a:rPr lang="fr-CA" sz="6000" b="1" spc="223" dirty="0">
                <a:solidFill>
                  <a:srgbClr val="FEFEFD"/>
                </a:solidFill>
                <a:cs typeface="Arial" panose="020B0604020202020204" pitchFamily="34" charset="0"/>
              </a:rPr>
              <a:t>du CMFNB pour 2020-2021</a:t>
            </a:r>
            <a:endParaRPr lang="fr-CA" sz="6000" dirty="0"/>
          </a:p>
        </p:txBody>
      </p:sp>
      <p:sp>
        <p:nvSpPr>
          <p:cNvPr id="4" name="Subtitle 3">
            <a:extLst>
              <a:ext uri="{FF2B5EF4-FFF2-40B4-BE49-F238E27FC236}">
                <a16:creationId xmlns:a16="http://schemas.microsoft.com/office/drawing/2014/main" id="{417720D9-D682-4C4C-87BF-2CECA3C0644C}"/>
              </a:ext>
            </a:extLst>
          </p:cNvPr>
          <p:cNvSpPr>
            <a:spLocks noGrp="1"/>
          </p:cNvSpPr>
          <p:nvPr>
            <p:ph type="subTitle" idx="1"/>
            <p:custDataLst>
              <p:tags r:id="rId4"/>
            </p:custDataLst>
          </p:nvPr>
        </p:nvSpPr>
        <p:spPr>
          <a:xfrm>
            <a:off x="830039" y="2122589"/>
            <a:ext cx="17092022" cy="6297511"/>
          </a:xfrm>
        </p:spPr>
        <p:txBody>
          <a:bodyPr>
            <a:noAutofit/>
          </a:bodyPr>
          <a:lstStyle/>
          <a:p>
            <a:pPr algn="l"/>
            <a:r>
              <a:rPr lang="fr-CA" sz="4800" b="1" dirty="0">
                <a:solidFill>
                  <a:schemeClr val="bg1"/>
                </a:solidFill>
              </a:rPr>
              <a:t>Président : D</a:t>
            </a:r>
            <a:r>
              <a:rPr lang="fr-CA" sz="4800" b="1" baseline="30000" dirty="0">
                <a:solidFill>
                  <a:schemeClr val="bg1"/>
                </a:solidFill>
              </a:rPr>
              <a:t>r </a:t>
            </a:r>
            <a:r>
              <a:rPr lang="fr-CA" sz="4800" b="1" dirty="0">
                <a:solidFill>
                  <a:schemeClr val="bg1"/>
                </a:solidFill>
              </a:rPr>
              <a:t>Ghislain Lavoie</a:t>
            </a:r>
          </a:p>
          <a:p>
            <a:pPr algn="l"/>
            <a:r>
              <a:rPr lang="fr-CA" sz="4800" b="1" dirty="0">
                <a:solidFill>
                  <a:schemeClr val="bg1"/>
                </a:solidFill>
              </a:rPr>
              <a:t>Président(e)-élu(e) : Élection en 2021</a:t>
            </a:r>
          </a:p>
          <a:p>
            <a:pPr algn="l"/>
            <a:r>
              <a:rPr lang="fr-CA" sz="4800" b="1" dirty="0">
                <a:solidFill>
                  <a:schemeClr val="bg1"/>
                </a:solidFill>
              </a:rPr>
              <a:t>Président-sortant : D</a:t>
            </a:r>
            <a:r>
              <a:rPr lang="fr-CA" sz="4800" b="1" baseline="30000" dirty="0">
                <a:solidFill>
                  <a:schemeClr val="bg1"/>
                </a:solidFill>
              </a:rPr>
              <a:t>r </a:t>
            </a:r>
            <a:r>
              <a:rPr lang="fr-CA" sz="4800" b="1" dirty="0">
                <a:solidFill>
                  <a:schemeClr val="bg1"/>
                </a:solidFill>
              </a:rPr>
              <a:t>Darren Martin</a:t>
            </a:r>
          </a:p>
          <a:p>
            <a:pPr algn="l"/>
            <a:r>
              <a:rPr lang="fr-CA" sz="4800" b="1" dirty="0">
                <a:solidFill>
                  <a:schemeClr val="bg1"/>
                </a:solidFill>
              </a:rPr>
              <a:t>Secrétaire-trésorière : D</a:t>
            </a:r>
            <a:r>
              <a:rPr lang="fr-CA" sz="4800" b="1" baseline="30000" dirty="0">
                <a:solidFill>
                  <a:schemeClr val="bg1"/>
                </a:solidFill>
              </a:rPr>
              <a:t>re </a:t>
            </a:r>
            <a:r>
              <a:rPr lang="fr-CA" sz="4800" b="1" dirty="0">
                <a:solidFill>
                  <a:schemeClr val="bg1"/>
                </a:solidFill>
              </a:rPr>
              <a:t>Karine </a:t>
            </a:r>
            <a:r>
              <a:rPr lang="fr-CA" sz="4800" b="1" dirty="0" err="1">
                <a:solidFill>
                  <a:schemeClr val="bg1"/>
                </a:solidFill>
              </a:rPr>
              <a:t>Boulay</a:t>
            </a:r>
            <a:endParaRPr lang="fr-CA" sz="4800" b="1" dirty="0">
              <a:solidFill>
                <a:schemeClr val="bg1"/>
              </a:solidFill>
            </a:endParaRPr>
          </a:p>
          <a:p>
            <a:pPr algn="l"/>
            <a:r>
              <a:rPr lang="fr-CA" sz="4800" b="1" dirty="0">
                <a:solidFill>
                  <a:schemeClr val="bg1"/>
                </a:solidFill>
              </a:rPr>
              <a:t>Représentante des membres : D</a:t>
            </a:r>
            <a:r>
              <a:rPr lang="fr-CA" sz="4800" b="1" baseline="30000" dirty="0">
                <a:solidFill>
                  <a:schemeClr val="bg1"/>
                </a:solidFill>
              </a:rPr>
              <a:t>re </a:t>
            </a:r>
            <a:r>
              <a:rPr lang="fr-CA" sz="4800" b="1" dirty="0">
                <a:solidFill>
                  <a:schemeClr val="bg1"/>
                </a:solidFill>
              </a:rPr>
              <a:t>Natalie Cauchon </a:t>
            </a:r>
          </a:p>
          <a:p>
            <a:pPr algn="l"/>
            <a:r>
              <a:rPr lang="fr-CA" sz="4800" b="1" dirty="0">
                <a:solidFill>
                  <a:schemeClr val="bg1"/>
                </a:solidFill>
              </a:rPr>
              <a:t>Représentante des membres : D</a:t>
            </a:r>
            <a:r>
              <a:rPr lang="fr-CA" sz="4800" b="1" baseline="30000" dirty="0">
                <a:solidFill>
                  <a:schemeClr val="bg1"/>
                </a:solidFill>
              </a:rPr>
              <a:t>re </a:t>
            </a:r>
            <a:r>
              <a:rPr lang="fr-CA" sz="4800" b="1" dirty="0">
                <a:solidFill>
                  <a:schemeClr val="bg1"/>
                </a:solidFill>
              </a:rPr>
              <a:t>Amélie Thériault</a:t>
            </a:r>
          </a:p>
          <a:p>
            <a:pPr algn="l"/>
            <a:r>
              <a:rPr lang="fr-CA" sz="4800" b="1" dirty="0">
                <a:solidFill>
                  <a:schemeClr val="bg1"/>
                </a:solidFill>
              </a:rPr>
              <a:t>Représentants des membres : 2 postes vacants</a:t>
            </a:r>
          </a:p>
        </p:txBody>
      </p:sp>
      <p:pic>
        <p:nvPicPr>
          <p:cNvPr id="8" name="officeArt object" descr="Picture 3">
            <a:extLst>
              <a:ext uri="{FF2B5EF4-FFF2-40B4-BE49-F238E27FC236}">
                <a16:creationId xmlns:a16="http://schemas.microsoft.com/office/drawing/2014/main" id="{33A7CB19-CE05-426E-A980-0205912F3219}"/>
              </a:ext>
            </a:extLst>
          </p:cNvPr>
          <p:cNvPicPr/>
          <p:nvPr>
            <p:custDataLst>
              <p:tags r:id="rId5"/>
            </p:custDataLst>
          </p:nvPr>
        </p:nvPicPr>
        <p:blipFill>
          <a:blip r:embed="rId7"/>
          <a:stretch>
            <a:fillRect/>
          </a:stretch>
        </p:blipFill>
        <p:spPr>
          <a:xfrm>
            <a:off x="14262735" y="8718986"/>
            <a:ext cx="4025265" cy="1533525"/>
          </a:xfrm>
          <a:prstGeom prst="rect">
            <a:avLst/>
          </a:prstGeom>
          <a:ln w="12700" cap="flat">
            <a:noFill/>
            <a:miter lim="400000"/>
          </a:ln>
          <a:effectLst/>
        </p:spPr>
      </p:pic>
    </p:spTree>
    <p:extLst>
      <p:ext uri="{BB962C8B-B14F-4D97-AF65-F5344CB8AC3E}">
        <p14:creationId xmlns:p14="http://schemas.microsoft.com/office/powerpoint/2010/main" val="377441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9130533"/>
            <a:ext cx="18288000" cy="1156467"/>
          </a:xfrm>
          <a:prstGeom prst="rect">
            <a:avLst/>
          </a:prstGeom>
          <a:solidFill>
            <a:srgbClr val="FEFEFD"/>
          </a:solidFill>
        </p:spPr>
      </p:sp>
      <p:sp>
        <p:nvSpPr>
          <p:cNvPr id="5" name="TextBox 5"/>
          <p:cNvSpPr txBox="1"/>
          <p:nvPr>
            <p:custDataLst>
              <p:tags r:id="rId2"/>
            </p:custDataLst>
          </p:nvPr>
        </p:nvSpPr>
        <p:spPr>
          <a:xfrm>
            <a:off x="365939" y="-410541"/>
            <a:ext cx="17711046" cy="9541073"/>
          </a:xfrm>
          <a:prstGeom prst="rect">
            <a:avLst/>
          </a:prstGeom>
        </p:spPr>
        <p:txBody>
          <a:bodyPr wrap="square" lIns="0" tIns="0" rIns="0" bIns="0" rtlCol="0" anchor="t">
            <a:spAutoFit/>
          </a:bodyPr>
          <a:lstStyle/>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US" sz="3600" spc="223" dirty="0">
              <a:solidFill>
                <a:srgbClr val="FEFEFD"/>
              </a:solidFill>
              <a:latin typeface="+mj-lt"/>
              <a:cs typeface="Arial" panose="020B0604020202020204" pitchFamily="34" charset="0"/>
            </a:endParaRPr>
          </a:p>
          <a:p>
            <a:pPr>
              <a:lnSpc>
                <a:spcPts val="6159"/>
              </a:lnSpc>
            </a:pPr>
            <a:endParaRPr lang="en-CA" sz="6000" dirty="0">
              <a:latin typeface="+mj-lt"/>
            </a:endParaRPr>
          </a:p>
          <a:p>
            <a:pPr>
              <a:lnSpc>
                <a:spcPts val="6159"/>
              </a:lnSpc>
            </a:pPr>
            <a:endParaRPr lang="en-US" sz="5599" spc="223" dirty="0">
              <a:solidFill>
                <a:srgbClr val="FEFEFD"/>
              </a:solidFill>
              <a:latin typeface="+mj-lt"/>
              <a:cs typeface="Arial" panose="020B0604020202020204" pitchFamily="34" charset="0"/>
            </a:endParaRPr>
          </a:p>
        </p:txBody>
      </p:sp>
      <p:sp>
        <p:nvSpPr>
          <p:cNvPr id="3" name="Title 2">
            <a:extLst>
              <a:ext uri="{FF2B5EF4-FFF2-40B4-BE49-F238E27FC236}">
                <a16:creationId xmlns:a16="http://schemas.microsoft.com/office/drawing/2014/main" id="{D2C30F38-3DE0-4A73-8468-DCA633364E9E}"/>
              </a:ext>
            </a:extLst>
          </p:cNvPr>
          <p:cNvSpPr>
            <a:spLocks noGrp="1"/>
          </p:cNvSpPr>
          <p:nvPr>
            <p:ph type="ctrTitle"/>
            <p:custDataLst>
              <p:tags r:id="rId3"/>
            </p:custDataLst>
          </p:nvPr>
        </p:nvSpPr>
        <p:spPr>
          <a:xfrm>
            <a:off x="365939" y="342900"/>
            <a:ext cx="17711046" cy="1735551"/>
          </a:xfrm>
        </p:spPr>
        <p:txBody>
          <a:bodyPr/>
          <a:lstStyle/>
          <a:p>
            <a:pPr algn="ctr"/>
            <a:br>
              <a:rPr lang="en-US" sz="8800" b="1" spc="223" dirty="0">
                <a:solidFill>
                  <a:srgbClr val="FEFEFD"/>
                </a:solidFill>
                <a:cs typeface="Arial" panose="020B0604020202020204" pitchFamily="34" charset="0"/>
              </a:rPr>
            </a:br>
            <a:r>
              <a:rPr lang="fr-CA" sz="6000" b="1" spc="223" dirty="0">
                <a:solidFill>
                  <a:srgbClr val="FEFEFD"/>
                </a:solidFill>
                <a:cs typeface="Arial" panose="020B0604020202020204" pitchFamily="34" charset="0"/>
              </a:rPr>
              <a:t>Présentation du conseil d’administration </a:t>
            </a:r>
            <a:br>
              <a:rPr lang="fr-CA" sz="6000" b="1" spc="223" dirty="0">
                <a:solidFill>
                  <a:srgbClr val="FEFEFD"/>
                </a:solidFill>
                <a:cs typeface="Arial" panose="020B0604020202020204" pitchFamily="34" charset="0"/>
              </a:rPr>
            </a:br>
            <a:r>
              <a:rPr lang="fr-CA" sz="6000" b="1" spc="223" dirty="0">
                <a:solidFill>
                  <a:srgbClr val="FEFEFD"/>
                </a:solidFill>
                <a:cs typeface="Arial" panose="020B0604020202020204" pitchFamily="34" charset="0"/>
              </a:rPr>
              <a:t>du CMFNB pour 2020-2021 </a:t>
            </a:r>
            <a:r>
              <a:rPr lang="en-US" sz="6000" b="1" spc="223" dirty="0">
                <a:solidFill>
                  <a:srgbClr val="FEFEFD"/>
                </a:solidFill>
                <a:cs typeface="Arial" panose="020B0604020202020204" pitchFamily="34" charset="0"/>
              </a:rPr>
              <a:t>(suite)</a:t>
            </a:r>
            <a:endParaRPr lang="en-US" sz="6000" dirty="0"/>
          </a:p>
        </p:txBody>
      </p:sp>
      <p:sp>
        <p:nvSpPr>
          <p:cNvPr id="4" name="Subtitle 3">
            <a:extLst>
              <a:ext uri="{FF2B5EF4-FFF2-40B4-BE49-F238E27FC236}">
                <a16:creationId xmlns:a16="http://schemas.microsoft.com/office/drawing/2014/main" id="{417720D9-D682-4C4C-87BF-2CECA3C0644C}"/>
              </a:ext>
            </a:extLst>
          </p:cNvPr>
          <p:cNvSpPr>
            <a:spLocks noGrp="1"/>
          </p:cNvSpPr>
          <p:nvPr>
            <p:ph type="subTitle" idx="1"/>
            <p:custDataLst>
              <p:tags r:id="rId4"/>
            </p:custDataLst>
          </p:nvPr>
        </p:nvSpPr>
        <p:spPr>
          <a:xfrm>
            <a:off x="830039" y="2122589"/>
            <a:ext cx="17092022" cy="6297511"/>
          </a:xfrm>
        </p:spPr>
        <p:txBody>
          <a:bodyPr>
            <a:noAutofit/>
          </a:bodyPr>
          <a:lstStyle/>
          <a:p>
            <a:pPr algn="l"/>
            <a:r>
              <a:rPr lang="en-US" sz="3200" b="1" dirty="0">
                <a:solidFill>
                  <a:schemeClr val="bg1"/>
                </a:solidFill>
              </a:rPr>
              <a:t>DPC : Poste vacant</a:t>
            </a:r>
          </a:p>
          <a:p>
            <a:pPr algn="l"/>
            <a:r>
              <a:rPr lang="en-US" sz="3200" b="1" dirty="0">
                <a:solidFill>
                  <a:schemeClr val="bg1"/>
                </a:solidFill>
              </a:rPr>
              <a:t>Cinq </a:t>
            </a:r>
            <a:r>
              <a:rPr lang="fr-CA" sz="3200" b="1" dirty="0">
                <a:solidFill>
                  <a:schemeClr val="bg1"/>
                </a:solidFill>
              </a:rPr>
              <a:t>premières années de pratique : D</a:t>
            </a:r>
            <a:r>
              <a:rPr lang="fr-CA" sz="3200" b="1" baseline="30000" dirty="0">
                <a:solidFill>
                  <a:schemeClr val="bg1"/>
                </a:solidFill>
              </a:rPr>
              <a:t>re </a:t>
            </a:r>
            <a:r>
              <a:rPr lang="fr-CA" sz="3200" b="1" dirty="0">
                <a:solidFill>
                  <a:schemeClr val="bg1"/>
                </a:solidFill>
              </a:rPr>
              <a:t>Roxanne Pelletier</a:t>
            </a:r>
          </a:p>
          <a:p>
            <a:pPr algn="l"/>
            <a:r>
              <a:rPr lang="fr-CA" sz="3200" b="1" dirty="0">
                <a:solidFill>
                  <a:schemeClr val="bg1"/>
                </a:solidFill>
              </a:rPr>
              <a:t>Santé et bien-être : poste vacant</a:t>
            </a:r>
          </a:p>
          <a:p>
            <a:pPr algn="l"/>
            <a:r>
              <a:rPr lang="fr-CA" sz="3200" b="1" dirty="0">
                <a:solidFill>
                  <a:schemeClr val="bg1"/>
                </a:solidFill>
              </a:rPr>
              <a:t>Valeur de l’adhésion : D</a:t>
            </a:r>
            <a:r>
              <a:rPr lang="fr-CA" sz="3200" b="1" baseline="30000" dirty="0">
                <a:solidFill>
                  <a:schemeClr val="bg1"/>
                </a:solidFill>
              </a:rPr>
              <a:t>r </a:t>
            </a:r>
            <a:r>
              <a:rPr lang="fr-CA" sz="3200" b="1" dirty="0">
                <a:solidFill>
                  <a:schemeClr val="bg1"/>
                </a:solidFill>
              </a:rPr>
              <a:t>Darren Martin</a:t>
            </a:r>
          </a:p>
          <a:p>
            <a:pPr algn="l"/>
            <a:r>
              <a:rPr lang="fr-CA" sz="3200" b="1" dirty="0">
                <a:solidFill>
                  <a:schemeClr val="bg1"/>
                </a:solidFill>
              </a:rPr>
              <a:t>Amélioration de la qualité : Poste vacant</a:t>
            </a:r>
          </a:p>
          <a:p>
            <a:pPr algn="l"/>
            <a:r>
              <a:rPr lang="fr-CA" sz="3200" b="1" dirty="0">
                <a:solidFill>
                  <a:schemeClr val="bg1"/>
                </a:solidFill>
              </a:rPr>
              <a:t>Université de Sherbrooke : D</a:t>
            </a:r>
            <a:r>
              <a:rPr lang="fr-CA" sz="3200" b="1" baseline="30000" dirty="0">
                <a:solidFill>
                  <a:schemeClr val="bg1"/>
                </a:solidFill>
              </a:rPr>
              <a:t>re </a:t>
            </a:r>
            <a:r>
              <a:rPr lang="fr-CA" sz="3200" b="1" dirty="0">
                <a:solidFill>
                  <a:schemeClr val="bg1"/>
                </a:solidFill>
              </a:rPr>
              <a:t>Lise Babin (représentante du corps professoral); </a:t>
            </a:r>
            <a:br>
              <a:rPr lang="fr-CA" sz="3200" b="1" dirty="0">
                <a:solidFill>
                  <a:schemeClr val="bg1"/>
                </a:solidFill>
              </a:rPr>
            </a:br>
            <a:r>
              <a:rPr lang="fr-CA" sz="3200" b="1" dirty="0">
                <a:solidFill>
                  <a:schemeClr val="bg1"/>
                </a:solidFill>
              </a:rPr>
              <a:t>postes vacants (représentants des résidents et des étudiants)</a:t>
            </a:r>
          </a:p>
          <a:p>
            <a:pPr algn="l"/>
            <a:r>
              <a:rPr lang="fr-CA" sz="3200" b="1" dirty="0">
                <a:solidFill>
                  <a:schemeClr val="bg1"/>
                </a:solidFill>
              </a:rPr>
              <a:t>Université Dalhousie : D</a:t>
            </a:r>
            <a:r>
              <a:rPr lang="fr-CA" sz="3200" b="1" baseline="30000" dirty="0">
                <a:solidFill>
                  <a:schemeClr val="bg1"/>
                </a:solidFill>
              </a:rPr>
              <a:t>re </a:t>
            </a:r>
            <a:r>
              <a:rPr lang="fr-CA" sz="3200" b="1" dirty="0">
                <a:solidFill>
                  <a:schemeClr val="bg1"/>
                </a:solidFill>
              </a:rPr>
              <a:t>Sasha Sealy (représentante du corps professoral); </a:t>
            </a:r>
            <a:br>
              <a:rPr lang="fr-CA" sz="3200" b="1" dirty="0">
                <a:solidFill>
                  <a:schemeClr val="bg1"/>
                </a:solidFill>
              </a:rPr>
            </a:br>
            <a:r>
              <a:rPr lang="fr-CA" sz="3200" b="1" dirty="0">
                <a:solidFill>
                  <a:schemeClr val="bg1"/>
                </a:solidFill>
              </a:rPr>
              <a:t>postes vacants (représentants des résidents et des étudiants)</a:t>
            </a:r>
          </a:p>
          <a:p>
            <a:pPr algn="l"/>
            <a:r>
              <a:rPr lang="fr-CA" sz="3200" b="1" dirty="0">
                <a:solidFill>
                  <a:schemeClr val="bg1"/>
                </a:solidFill>
              </a:rPr>
              <a:t>Université Memorial : représentant(e) du corps professoral (à déterminer); </a:t>
            </a:r>
            <a:br>
              <a:rPr lang="fr-CA" sz="3200" b="1" dirty="0">
                <a:solidFill>
                  <a:schemeClr val="bg1"/>
                </a:solidFill>
              </a:rPr>
            </a:br>
            <a:r>
              <a:rPr lang="fr-CA" sz="3200" b="1" dirty="0">
                <a:solidFill>
                  <a:schemeClr val="bg1"/>
                </a:solidFill>
              </a:rPr>
              <a:t>poste vacant (représentant[e] des étudiants)</a:t>
            </a:r>
            <a:endParaRPr lang="fr-CA" sz="3200" dirty="0">
              <a:solidFill>
                <a:schemeClr val="bg1"/>
              </a:solidFill>
            </a:endParaRPr>
          </a:p>
        </p:txBody>
      </p:sp>
      <p:pic>
        <p:nvPicPr>
          <p:cNvPr id="8" name="officeArt object" descr="Picture 3">
            <a:extLst>
              <a:ext uri="{FF2B5EF4-FFF2-40B4-BE49-F238E27FC236}">
                <a16:creationId xmlns:a16="http://schemas.microsoft.com/office/drawing/2014/main" id="{73BFCAA1-EF31-4505-B03A-4C684DAC6299}"/>
              </a:ext>
            </a:extLst>
          </p:cNvPr>
          <p:cNvPicPr/>
          <p:nvPr>
            <p:custDataLst>
              <p:tags r:id="rId5"/>
            </p:custDataLst>
          </p:nvPr>
        </p:nvPicPr>
        <p:blipFill>
          <a:blip r:embed="rId8"/>
          <a:stretch>
            <a:fillRect/>
          </a:stretch>
        </p:blipFill>
        <p:spPr>
          <a:xfrm>
            <a:off x="14262735" y="8718986"/>
            <a:ext cx="4025265" cy="1533525"/>
          </a:xfrm>
          <a:prstGeom prst="rect">
            <a:avLst/>
          </a:prstGeom>
          <a:ln w="12700" cap="flat">
            <a:noFill/>
            <a:miter lim="400000"/>
          </a:ln>
          <a:effectLst/>
        </p:spPr>
      </p:pic>
    </p:spTree>
    <p:extLst>
      <p:ext uri="{BB962C8B-B14F-4D97-AF65-F5344CB8AC3E}">
        <p14:creationId xmlns:p14="http://schemas.microsoft.com/office/powerpoint/2010/main" val="2646355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9130533"/>
            <a:ext cx="18288000" cy="1156467"/>
          </a:xfrm>
          <a:prstGeom prst="rect">
            <a:avLst/>
          </a:prstGeom>
          <a:solidFill>
            <a:srgbClr val="FEFEFD"/>
          </a:solidFill>
        </p:spPr>
      </p:sp>
      <p:sp>
        <p:nvSpPr>
          <p:cNvPr id="5" name="TextBox 5"/>
          <p:cNvSpPr txBox="1"/>
          <p:nvPr>
            <p:custDataLst>
              <p:tags r:id="rId2"/>
            </p:custDataLst>
          </p:nvPr>
        </p:nvSpPr>
        <p:spPr>
          <a:xfrm>
            <a:off x="1371599" y="2628900"/>
            <a:ext cx="14249401" cy="3180358"/>
          </a:xfrm>
          <a:prstGeom prst="rect">
            <a:avLst/>
          </a:prstGeom>
        </p:spPr>
        <p:txBody>
          <a:bodyPr wrap="square" lIns="0" tIns="0" rIns="0" bIns="0" rtlCol="0" anchor="t">
            <a:spAutoFit/>
          </a:bodyPr>
          <a:lstStyle/>
          <a:p>
            <a:pPr>
              <a:lnSpc>
                <a:spcPts val="6159"/>
              </a:lnSpc>
            </a:pPr>
            <a:r>
              <a:rPr lang="en-US" sz="6000" spc="223" dirty="0">
                <a:solidFill>
                  <a:srgbClr val="FEFEFD"/>
                </a:solidFill>
                <a:latin typeface="+mj-lt"/>
                <a:cs typeface="Arial" panose="020B0604020202020204" pitchFamily="34" charset="0"/>
              </a:rPr>
              <a:t>Motion : </a:t>
            </a:r>
            <a:r>
              <a:rPr lang="fr-CA" sz="6000" dirty="0">
                <a:solidFill>
                  <a:schemeClr val="bg1"/>
                </a:solidFill>
                <a:latin typeface="+mj-lt"/>
                <a:cs typeface="Arial" panose="020B0604020202020204" pitchFamily="34" charset="0"/>
              </a:rPr>
              <a:t>Que le conseil d’administration du CMFNB pour 2020-2021 soit approuvé tel que présenté. </a:t>
            </a:r>
            <a:endParaRPr lang="fr-CA" sz="6000" dirty="0">
              <a:latin typeface="+mj-lt"/>
            </a:endParaRPr>
          </a:p>
          <a:p>
            <a:pPr>
              <a:lnSpc>
                <a:spcPts val="6159"/>
              </a:lnSpc>
            </a:pPr>
            <a:endParaRPr lang="en-US" sz="5599" spc="223" dirty="0">
              <a:solidFill>
                <a:srgbClr val="FEFEFD"/>
              </a:solidFill>
              <a:latin typeface="+mj-lt"/>
              <a:cs typeface="Arial" panose="020B0604020202020204" pitchFamily="34" charset="0"/>
            </a:endParaRPr>
          </a:p>
        </p:txBody>
      </p:sp>
      <p:pic>
        <p:nvPicPr>
          <p:cNvPr id="6" name="officeArt object" descr="Picture 3">
            <a:extLst>
              <a:ext uri="{FF2B5EF4-FFF2-40B4-BE49-F238E27FC236}">
                <a16:creationId xmlns:a16="http://schemas.microsoft.com/office/drawing/2014/main" id="{A3CA3013-E9B6-4E67-81D4-15F8BE12D79A}"/>
              </a:ext>
            </a:extLst>
          </p:cNvPr>
          <p:cNvPicPr/>
          <p:nvPr>
            <p:custDataLst>
              <p:tags r:id="rId3"/>
            </p:custDataLst>
          </p:nvPr>
        </p:nvPicPr>
        <p:blipFill>
          <a:blip r:embed="rId5"/>
          <a:stretch>
            <a:fillRect/>
          </a:stretch>
        </p:blipFill>
        <p:spPr>
          <a:xfrm>
            <a:off x="14262735" y="8363770"/>
            <a:ext cx="4025265" cy="1533525"/>
          </a:xfrm>
          <a:prstGeom prst="rect">
            <a:avLst/>
          </a:prstGeom>
          <a:ln w="12700" cap="flat">
            <a:noFill/>
            <a:miter lim="400000"/>
          </a:ln>
          <a:effectLst/>
        </p:spPr>
      </p:pic>
    </p:spTree>
    <p:extLst>
      <p:ext uri="{BB962C8B-B14F-4D97-AF65-F5344CB8AC3E}">
        <p14:creationId xmlns:p14="http://schemas.microsoft.com/office/powerpoint/2010/main" val="2518673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879994" y="-723231"/>
            <a:ext cx="20047986" cy="4187935"/>
          </a:xfrm>
          <a:prstGeom prst="rect">
            <a:avLst/>
          </a:prstGeom>
          <a:solidFill>
            <a:srgbClr val="FEFEFD"/>
          </a:solidFill>
        </p:spPr>
      </p:sp>
      <p:sp>
        <p:nvSpPr>
          <p:cNvPr id="4" name="TextBox 4"/>
          <p:cNvSpPr txBox="1"/>
          <p:nvPr>
            <p:custDataLst>
              <p:tags r:id="rId2"/>
            </p:custDataLst>
          </p:nvPr>
        </p:nvSpPr>
        <p:spPr>
          <a:xfrm>
            <a:off x="2573954" y="6355029"/>
            <a:ext cx="13140091" cy="609654"/>
          </a:xfrm>
          <a:prstGeom prst="rect">
            <a:avLst/>
          </a:prstGeom>
        </p:spPr>
        <p:txBody>
          <a:bodyPr lIns="0" tIns="0" rIns="0" bIns="0" rtlCol="0" anchor="t">
            <a:spAutoFit/>
          </a:bodyPr>
          <a:lstStyle/>
          <a:p>
            <a:pPr algn="ctr">
              <a:lnSpc>
                <a:spcPts val="4680"/>
              </a:lnSpc>
            </a:pPr>
            <a:r>
              <a:rPr lang="en-US" sz="5400" b="1" spc="180" dirty="0">
                <a:solidFill>
                  <a:srgbClr val="FEFEFD"/>
                </a:solidFill>
                <a:latin typeface="Arial" panose="020B0604020202020204" pitchFamily="34" charset="0"/>
                <a:cs typeface="Arial" panose="020B0604020202020204" pitchFamily="34" charset="0"/>
              </a:rPr>
              <a:t>Forum </a:t>
            </a:r>
            <a:r>
              <a:rPr lang="fr-CA" sz="5400" b="1" spc="180" dirty="0">
                <a:solidFill>
                  <a:srgbClr val="FEFEFD"/>
                </a:solidFill>
                <a:latin typeface="Arial" panose="020B0604020202020204" pitchFamily="34" charset="0"/>
                <a:cs typeface="Arial" panose="020B0604020202020204" pitchFamily="34" charset="0"/>
              </a:rPr>
              <a:t>des membres</a:t>
            </a:r>
          </a:p>
        </p:txBody>
      </p:sp>
      <p:pic>
        <p:nvPicPr>
          <p:cNvPr id="5" name="officeArt object" descr="Picture 3">
            <a:extLst>
              <a:ext uri="{FF2B5EF4-FFF2-40B4-BE49-F238E27FC236}">
                <a16:creationId xmlns:a16="http://schemas.microsoft.com/office/drawing/2014/main" id="{7926B24A-3812-4AAE-9EFD-FC2525195C1B}"/>
              </a:ext>
            </a:extLst>
          </p:cNvPr>
          <p:cNvPicPr/>
          <p:nvPr>
            <p:custDataLst>
              <p:tags r:id="rId3"/>
            </p:custDataLst>
          </p:nvPr>
        </p:nvPicPr>
        <p:blipFill>
          <a:blip r:embed="rId6"/>
          <a:stretch>
            <a:fillRect/>
          </a:stretch>
        </p:blipFill>
        <p:spPr>
          <a:xfrm>
            <a:off x="5486400" y="266700"/>
            <a:ext cx="7848600" cy="2632461"/>
          </a:xfrm>
          <a:prstGeom prst="rect">
            <a:avLst/>
          </a:prstGeom>
          <a:ln w="12700" cap="flat">
            <a:noFill/>
            <a:miter lim="400000"/>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2" y="4152900"/>
            <a:ext cx="18288001" cy="6129019"/>
            <a:chOff x="609597" y="-57150"/>
            <a:chExt cx="24384001" cy="8172024"/>
          </a:xfrm>
        </p:grpSpPr>
        <p:sp>
          <p:nvSpPr>
            <p:cNvPr id="3" name="AutoShape 3"/>
            <p:cNvSpPr/>
            <p:nvPr/>
          </p:nvSpPr>
          <p:spPr>
            <a:xfrm>
              <a:off x="609597" y="6176548"/>
              <a:ext cx="24384001" cy="1938326"/>
            </a:xfrm>
            <a:prstGeom prst="rect">
              <a:avLst/>
            </a:prstGeom>
            <a:solidFill>
              <a:srgbClr val="264E8F"/>
            </a:solidFill>
          </p:spPr>
          <p:txBody>
            <a:bodyPr/>
            <a:lstStyle/>
            <a:p>
              <a:r>
                <a:rPr lang="en-US" dirty="0">
                  <a:latin typeface="+mj-lt"/>
                </a:rPr>
                <a:t>c</a:t>
              </a:r>
              <a:endParaRPr lang="en-CA" dirty="0">
                <a:latin typeface="+mj-lt"/>
              </a:endParaRPr>
            </a:p>
          </p:txBody>
        </p:sp>
        <p:sp>
          <p:nvSpPr>
            <p:cNvPr id="4" name="TextBox 4"/>
            <p:cNvSpPr txBox="1"/>
            <p:nvPr/>
          </p:nvSpPr>
          <p:spPr>
            <a:xfrm>
              <a:off x="2225762" y="900889"/>
              <a:ext cx="21151665" cy="3099481"/>
            </a:xfrm>
            <a:prstGeom prst="rect">
              <a:avLst/>
            </a:prstGeom>
          </p:spPr>
          <p:txBody>
            <a:bodyPr lIns="0" tIns="0" rIns="0" bIns="0" rtlCol="0" anchor="t">
              <a:spAutoFit/>
            </a:bodyPr>
            <a:lstStyle/>
            <a:p>
              <a:pPr algn="ctr">
                <a:lnSpc>
                  <a:spcPts val="9500"/>
                </a:lnSpc>
              </a:pPr>
              <a:r>
                <a:rPr lang="en-US" sz="6600" dirty="0">
                  <a:solidFill>
                    <a:srgbClr val="264E8F"/>
                  </a:solidFill>
                  <a:latin typeface="+mj-lt"/>
                </a:rPr>
                <a:t>Remise des prix 2020</a:t>
              </a:r>
            </a:p>
            <a:p>
              <a:pPr algn="ctr">
                <a:lnSpc>
                  <a:spcPts val="9500"/>
                </a:lnSpc>
              </a:pPr>
              <a:endParaRPr lang="en-US" sz="6600" dirty="0">
                <a:solidFill>
                  <a:srgbClr val="264E8F"/>
                </a:solidFill>
                <a:latin typeface="+mj-lt"/>
              </a:endParaRPr>
            </a:p>
          </p:txBody>
        </p:sp>
        <p:sp>
          <p:nvSpPr>
            <p:cNvPr id="5" name="TextBox 5"/>
            <p:cNvSpPr txBox="1"/>
            <p:nvPr/>
          </p:nvSpPr>
          <p:spPr>
            <a:xfrm>
              <a:off x="4693917" y="-57150"/>
              <a:ext cx="16719446" cy="647185"/>
            </a:xfrm>
            <a:prstGeom prst="rect">
              <a:avLst/>
            </a:prstGeom>
          </p:spPr>
          <p:txBody>
            <a:bodyPr lIns="0" tIns="0" rIns="0" bIns="0" rtlCol="0" anchor="t">
              <a:spAutoFit/>
            </a:bodyPr>
            <a:lstStyle/>
            <a:p>
              <a:pPr algn="ctr">
                <a:lnSpc>
                  <a:spcPts val="4479"/>
                </a:lnSpc>
              </a:pPr>
              <a:endParaRPr dirty="0">
                <a:latin typeface="+mj-lt"/>
              </a:endParaRPr>
            </a:p>
          </p:txBody>
        </p:sp>
        <p:sp>
          <p:nvSpPr>
            <p:cNvPr id="6" name="TextBox 6"/>
            <p:cNvSpPr txBox="1"/>
            <p:nvPr/>
          </p:nvSpPr>
          <p:spPr>
            <a:xfrm>
              <a:off x="3862329" y="6960780"/>
              <a:ext cx="17878534" cy="537669"/>
            </a:xfrm>
            <a:prstGeom prst="rect">
              <a:avLst/>
            </a:prstGeom>
          </p:spPr>
          <p:txBody>
            <a:bodyPr lIns="0" tIns="0" rIns="0" bIns="0" rtlCol="0" anchor="t">
              <a:spAutoFit/>
            </a:bodyPr>
            <a:lstStyle/>
            <a:p>
              <a:pPr algn="ctr">
                <a:lnSpc>
                  <a:spcPts val="3120"/>
                </a:lnSpc>
              </a:pPr>
              <a:r>
                <a:rPr lang="fr-CA" sz="3600" spc="120" dirty="0">
                  <a:solidFill>
                    <a:srgbClr val="F9FFFF"/>
                  </a:solidFill>
                  <a:latin typeface="+mj-lt"/>
                </a:rPr>
                <a:t>Félicitations à tous les lauréats</a:t>
              </a:r>
            </a:p>
          </p:txBody>
        </p:sp>
      </p:grpSp>
      <p:pic>
        <p:nvPicPr>
          <p:cNvPr id="9" name="officeArt object" descr="Picture 3">
            <a:extLst>
              <a:ext uri="{FF2B5EF4-FFF2-40B4-BE49-F238E27FC236}">
                <a16:creationId xmlns:a16="http://schemas.microsoft.com/office/drawing/2014/main" id="{B4A89F35-2A43-41C0-A1C2-51A934A45C11}"/>
              </a:ext>
            </a:extLst>
          </p:cNvPr>
          <p:cNvPicPr/>
          <p:nvPr>
            <p:custDataLst>
              <p:tags r:id="rId2"/>
            </p:custDataLst>
          </p:nvPr>
        </p:nvPicPr>
        <p:blipFill>
          <a:blip r:embed="rId4"/>
          <a:stretch>
            <a:fillRect/>
          </a:stretch>
        </p:blipFill>
        <p:spPr>
          <a:xfrm>
            <a:off x="5791200" y="658413"/>
            <a:ext cx="7680960" cy="3200400"/>
          </a:xfrm>
          <a:prstGeom prst="rect">
            <a:avLst/>
          </a:prstGeom>
          <a:ln w="12700" cap="flat">
            <a:noFill/>
            <a:miter lim="400000"/>
          </a:ln>
          <a:effectLst/>
        </p:spPr>
      </p:pic>
    </p:spTree>
    <p:extLst>
      <p:ext uri="{BB962C8B-B14F-4D97-AF65-F5344CB8AC3E}">
        <p14:creationId xmlns:p14="http://schemas.microsoft.com/office/powerpoint/2010/main" val="69246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1" y="3942924"/>
            <a:ext cx="18288001" cy="6344076"/>
            <a:chOff x="609597" y="-343893"/>
            <a:chExt cx="24384001" cy="8458767"/>
          </a:xfrm>
        </p:grpSpPr>
        <p:sp>
          <p:nvSpPr>
            <p:cNvPr id="3" name="AutoShape 3"/>
            <p:cNvSpPr/>
            <p:nvPr/>
          </p:nvSpPr>
          <p:spPr>
            <a:xfrm>
              <a:off x="609597" y="6176548"/>
              <a:ext cx="24384001" cy="1938326"/>
            </a:xfrm>
            <a:prstGeom prst="rect">
              <a:avLst/>
            </a:prstGeom>
            <a:solidFill>
              <a:srgbClr val="264E8F"/>
            </a:solidFill>
          </p:spPr>
        </p:sp>
        <p:sp>
          <p:nvSpPr>
            <p:cNvPr id="4" name="TextBox 4"/>
            <p:cNvSpPr txBox="1"/>
            <p:nvPr/>
          </p:nvSpPr>
          <p:spPr>
            <a:xfrm>
              <a:off x="2225762" y="-343893"/>
              <a:ext cx="21151665" cy="1475105"/>
            </a:xfrm>
            <a:prstGeom prst="rect">
              <a:avLst/>
            </a:prstGeom>
          </p:spPr>
          <p:txBody>
            <a:bodyPr lIns="0" tIns="0" rIns="0" bIns="0" rtlCol="0" anchor="t">
              <a:spAutoFit/>
            </a:bodyPr>
            <a:lstStyle/>
            <a:p>
              <a:pPr algn="ctr">
                <a:lnSpc>
                  <a:spcPts val="9500"/>
                </a:lnSpc>
              </a:pPr>
              <a:endParaRPr lang="en-US" sz="6600" dirty="0">
                <a:solidFill>
                  <a:srgbClr val="264E8F"/>
                </a:solidFill>
                <a:latin typeface="+mj-lt"/>
              </a:endParaRPr>
            </a:p>
          </p:txBody>
        </p:sp>
        <p:sp>
          <p:nvSpPr>
            <p:cNvPr id="5" name="TextBox 5"/>
            <p:cNvSpPr txBox="1"/>
            <p:nvPr/>
          </p:nvSpPr>
          <p:spPr>
            <a:xfrm>
              <a:off x="4693917" y="-57150"/>
              <a:ext cx="16719446" cy="647185"/>
            </a:xfrm>
            <a:prstGeom prst="rect">
              <a:avLst/>
            </a:prstGeom>
          </p:spPr>
          <p:txBody>
            <a:bodyPr lIns="0" tIns="0" rIns="0" bIns="0" rtlCol="0" anchor="t">
              <a:spAutoFit/>
            </a:bodyPr>
            <a:lstStyle/>
            <a:p>
              <a:pPr algn="ctr">
                <a:lnSpc>
                  <a:spcPts val="4479"/>
                </a:lnSpc>
              </a:pPr>
              <a:endParaRPr dirty="0">
                <a:latin typeface="+mj-lt"/>
              </a:endParaRPr>
            </a:p>
          </p:txBody>
        </p:sp>
        <p:sp>
          <p:nvSpPr>
            <p:cNvPr id="6" name="TextBox 6"/>
            <p:cNvSpPr txBox="1"/>
            <p:nvPr/>
          </p:nvSpPr>
          <p:spPr>
            <a:xfrm>
              <a:off x="3862329" y="6960779"/>
              <a:ext cx="17878534" cy="537669"/>
            </a:xfrm>
            <a:prstGeom prst="rect">
              <a:avLst/>
            </a:prstGeom>
          </p:spPr>
          <p:txBody>
            <a:bodyPr lIns="0" tIns="0" rIns="0" bIns="0" rtlCol="0" anchor="t">
              <a:spAutoFit/>
            </a:bodyPr>
            <a:lstStyle/>
            <a:p>
              <a:pPr algn="ctr">
                <a:lnSpc>
                  <a:spcPts val="3120"/>
                </a:lnSpc>
              </a:pPr>
              <a:r>
                <a:rPr lang="en-US" sz="3600" spc="120" dirty="0">
                  <a:solidFill>
                    <a:srgbClr val="F9FFFF"/>
                  </a:solidFill>
                  <a:cs typeface="Calibri" panose="020F0502020204030204" pitchFamily="34" charset="0"/>
                </a:rPr>
                <a:t>Reconnaissance des </a:t>
              </a:r>
              <a:r>
                <a:rPr lang="fr-CA" sz="3600" spc="120" dirty="0">
                  <a:solidFill>
                    <a:srgbClr val="F9FFFF"/>
                  </a:solidFill>
                  <a:cs typeface="Calibri" panose="020F0502020204030204" pitchFamily="34" charset="0"/>
                </a:rPr>
                <a:t>terres ancestrales</a:t>
              </a:r>
            </a:p>
          </p:txBody>
        </p:sp>
      </p:grpSp>
      <p:sp>
        <p:nvSpPr>
          <p:cNvPr id="8" name="TextBox 7">
            <a:extLst>
              <a:ext uri="{FF2B5EF4-FFF2-40B4-BE49-F238E27FC236}">
                <a16:creationId xmlns:a16="http://schemas.microsoft.com/office/drawing/2014/main" id="{0AD2320E-E298-45AB-BC74-73154D046975}"/>
              </a:ext>
            </a:extLst>
          </p:cNvPr>
          <p:cNvSpPr txBox="1"/>
          <p:nvPr>
            <p:custDataLst>
              <p:tags r:id="rId2"/>
            </p:custDataLst>
          </p:nvPr>
        </p:nvSpPr>
        <p:spPr>
          <a:xfrm>
            <a:off x="838200" y="2491710"/>
            <a:ext cx="15619849" cy="5693866"/>
          </a:xfrm>
          <a:prstGeom prst="rect">
            <a:avLst/>
          </a:prstGeom>
          <a:noFill/>
        </p:spPr>
        <p:txBody>
          <a:bodyPr wrap="square" rtlCol="0">
            <a:spAutoFit/>
          </a:bodyPr>
          <a:lstStyle/>
          <a:p>
            <a:pPr lvl="0" defTabSz="914400">
              <a:defRPr/>
            </a:pPr>
            <a:r>
              <a:rPr lang="fr-FR" sz="2800" dirty="0"/>
              <a:t>C’est avec un grand respect que nous reconnaissons que les terres sur lesquelles nous tenons cette assemblée font partie du territoire </a:t>
            </a:r>
            <a:r>
              <a:rPr lang="en-US" sz="2800" dirty="0"/>
              <a:t>traditionnel ancestral non cédé des </a:t>
            </a:r>
            <a:r>
              <a:rPr lang="en-CA" sz="2800" dirty="0"/>
              <a:t>Wəlastəkewiyik (</a:t>
            </a:r>
            <a:r>
              <a:rPr lang="fr-CA" sz="2800" dirty="0"/>
              <a:t>Malécites) et des Mi’kmaq. Ces terres sont couvertes par les « traités de paix et d’amitié » que les Wəlastəkewiyik (Malécites) </a:t>
            </a:r>
            <a:r>
              <a:rPr lang="en-CA" sz="2800" dirty="0"/>
              <a:t>et les Mi’kmaq </a:t>
            </a:r>
            <a:r>
              <a:rPr lang="fr-CA" sz="2800" dirty="0"/>
              <a:t>ont signé à l’origine avec la Couronne britannique </a:t>
            </a:r>
            <a:r>
              <a:rPr lang="en-CA" sz="2800" dirty="0"/>
              <a:t>en 1726. </a:t>
            </a:r>
            <a:r>
              <a:rPr lang="fr-CA" sz="2800" dirty="0"/>
              <a:t>Il n’était pas question dans ces traités de la cession de terres et de ressources; ceux-ci reconnaissaient plutôt les titres de Wəlastəkewiyik (Malécites) et de Mi’kmaq et établissaient les règles régissant les relations soutenues entre les nations. En tant qu’invités sur ces terres, nous reconnaissons </a:t>
            </a:r>
            <a:r>
              <a:rPr lang="fr-FR" sz="2800" dirty="0"/>
              <a:t>que les nombreuses injustices historiques subies par les peuples autochtones de ce que nous appelons maintenant le Canada continuent d’avoir un impact sur leur santé et bien-être. Le CMFNB respecte le fait que les peuples autochtones du Canada ont des pratiques culturelles et traditionnelles riches dont les bienfaits sur la santé sont reconnus. Nous nous engageons à acquérir des connaissances, à forger une nouvelle relation culturellement sécuritaire et à contribuer à la réconciliation. </a:t>
            </a:r>
            <a:endParaRPr lang="en-US" sz="2800" dirty="0"/>
          </a:p>
        </p:txBody>
      </p:sp>
      <p:pic>
        <p:nvPicPr>
          <p:cNvPr id="9" name="officeArt object" descr="Picture 3">
            <a:extLst>
              <a:ext uri="{FF2B5EF4-FFF2-40B4-BE49-F238E27FC236}">
                <a16:creationId xmlns:a16="http://schemas.microsoft.com/office/drawing/2014/main" id="{40609C73-9E05-446D-866C-A45E149051D5}"/>
              </a:ext>
            </a:extLst>
          </p:cNvPr>
          <p:cNvPicPr/>
          <p:nvPr>
            <p:custDataLst>
              <p:tags r:id="rId3"/>
            </p:custDataLst>
          </p:nvPr>
        </p:nvPicPr>
        <p:blipFill>
          <a:blip r:embed="rId6"/>
          <a:stretch>
            <a:fillRect/>
          </a:stretch>
        </p:blipFill>
        <p:spPr>
          <a:xfrm>
            <a:off x="6210300" y="273901"/>
            <a:ext cx="5867400" cy="2002752"/>
          </a:xfrm>
          <a:prstGeom prst="rect">
            <a:avLst/>
          </a:prstGeom>
          <a:ln w="12700" cap="flat">
            <a:noFill/>
            <a:miter lim="400000"/>
          </a:ln>
          <a:effectLst/>
        </p:spPr>
      </p:pic>
    </p:spTree>
    <p:extLst>
      <p:ext uri="{BB962C8B-B14F-4D97-AF65-F5344CB8AC3E}">
        <p14:creationId xmlns:p14="http://schemas.microsoft.com/office/powerpoint/2010/main" val="1783588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9130533"/>
            <a:ext cx="18288000" cy="1156467"/>
          </a:xfrm>
          <a:prstGeom prst="rect">
            <a:avLst/>
          </a:prstGeom>
          <a:solidFill>
            <a:srgbClr val="FEFEFD"/>
          </a:solidFill>
        </p:spPr>
      </p:sp>
      <p:sp>
        <p:nvSpPr>
          <p:cNvPr id="3" name="TextBox 3"/>
          <p:cNvSpPr txBox="1"/>
          <p:nvPr>
            <p:custDataLst>
              <p:tags r:id="rId2"/>
            </p:custDataLst>
          </p:nvPr>
        </p:nvSpPr>
        <p:spPr>
          <a:xfrm>
            <a:off x="3450248" y="811331"/>
            <a:ext cx="11387491" cy="602729"/>
          </a:xfrm>
          <a:prstGeom prst="rect">
            <a:avLst/>
          </a:prstGeom>
        </p:spPr>
        <p:txBody>
          <a:bodyPr lIns="0" tIns="0" rIns="0" bIns="0" rtlCol="0" anchor="t">
            <a:spAutoFit/>
          </a:bodyPr>
          <a:lstStyle/>
          <a:p>
            <a:pPr marL="0" marR="0" lvl="0" indent="0" algn="ctr" defTabSz="914400" rtl="0" eaLnBrk="1" fontAlgn="auto" latinLnBrk="0" hangingPunct="1">
              <a:lnSpc>
                <a:spcPts val="4680"/>
              </a:lnSpc>
              <a:spcBef>
                <a:spcPts val="0"/>
              </a:spcBef>
              <a:spcAft>
                <a:spcPts val="0"/>
              </a:spcAft>
              <a:buClrTx/>
              <a:buSzTx/>
              <a:buFontTx/>
              <a:buNone/>
              <a:tabLst/>
              <a:defRPr/>
            </a:pPr>
            <a:r>
              <a:rPr kumimoji="0" lang="fr-CA" sz="4400" b="0" i="0" u="none" strike="noStrike" kern="1200" cap="none" spc="179" normalizeH="0" baseline="0" dirty="0">
                <a:ln>
                  <a:noFill/>
                </a:ln>
                <a:solidFill>
                  <a:srgbClr val="F9FFFF"/>
                </a:solidFill>
                <a:effectLst/>
                <a:uLnTx/>
                <a:uFillTx/>
                <a:latin typeface="+mj-lt"/>
                <a:ea typeface="+mn-ea"/>
                <a:cs typeface="+mn-cs"/>
              </a:rPr>
              <a:t>Médecin de famille de l’année</a:t>
            </a:r>
          </a:p>
        </p:txBody>
      </p:sp>
      <p:sp>
        <p:nvSpPr>
          <p:cNvPr id="4" name="TextBox 4"/>
          <p:cNvSpPr txBox="1"/>
          <p:nvPr>
            <p:custDataLst>
              <p:tags r:id="rId3"/>
            </p:custDataLst>
          </p:nvPr>
        </p:nvSpPr>
        <p:spPr>
          <a:xfrm>
            <a:off x="3831249" y="7585807"/>
            <a:ext cx="10625491" cy="397545"/>
          </a:xfrm>
          <a:prstGeom prst="rect">
            <a:avLst/>
          </a:prstGeom>
        </p:spPr>
        <p:txBody>
          <a:bodyPr lIns="0" tIns="0" rIns="0" bIns="0" rtlCol="0" anchor="t">
            <a:spAutoFit/>
          </a:bodyPr>
          <a:lstStyle/>
          <a:p>
            <a:pPr marL="0" marR="0" lvl="0" indent="0" algn="ctr" defTabSz="914400" rtl="0" eaLnBrk="1" fontAlgn="auto" latinLnBrk="0" hangingPunct="1">
              <a:lnSpc>
                <a:spcPts val="3080"/>
              </a:lnSpc>
              <a:spcBef>
                <a:spcPts val="0"/>
              </a:spcBef>
              <a:spcAft>
                <a:spcPts val="0"/>
              </a:spcAft>
              <a:buClrTx/>
              <a:buSzTx/>
              <a:buFontTx/>
              <a:buNone/>
              <a:tabLst/>
              <a:defRPr/>
            </a:pPr>
            <a:r>
              <a:rPr kumimoji="0" lang="en-US" sz="2800" b="0" i="0" u="none" strike="noStrike" kern="1200" cap="none" spc="420" normalizeH="0" baseline="0" noProof="0" dirty="0">
                <a:ln>
                  <a:noFill/>
                </a:ln>
                <a:solidFill>
                  <a:srgbClr val="F9FFFF"/>
                </a:solidFill>
                <a:effectLst/>
                <a:uLnTx/>
                <a:uFillTx/>
                <a:latin typeface="+mj-lt"/>
                <a:ea typeface="+mn-ea"/>
                <a:cs typeface="+mn-cs"/>
              </a:rPr>
              <a:t>Fredericton (Nouveau-Brunswick)</a:t>
            </a:r>
          </a:p>
        </p:txBody>
      </p:sp>
      <p:sp>
        <p:nvSpPr>
          <p:cNvPr id="5" name="TextBox 5"/>
          <p:cNvSpPr txBox="1"/>
          <p:nvPr>
            <p:custDataLst>
              <p:tags r:id="rId4"/>
            </p:custDataLst>
          </p:nvPr>
        </p:nvSpPr>
        <p:spPr>
          <a:xfrm>
            <a:off x="2438398" y="6584330"/>
            <a:ext cx="13063891" cy="800378"/>
          </a:xfrm>
          <a:prstGeom prst="rect">
            <a:avLst/>
          </a:prstGeom>
        </p:spPr>
        <p:txBody>
          <a:bodyPr lIns="0" tIns="0" rIns="0" bIns="0" rtlCol="0" anchor="t">
            <a:spAutoFit/>
          </a:bodyP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5599" b="0" i="0" u="none" strike="noStrike" kern="1200" cap="none" spc="223" normalizeH="0" baseline="0" noProof="0" dirty="0">
                <a:ln>
                  <a:noFill/>
                </a:ln>
                <a:solidFill>
                  <a:srgbClr val="FEFEFD"/>
                </a:solidFill>
                <a:effectLst/>
                <a:uLnTx/>
                <a:uFillTx/>
                <a:latin typeface="+mj-lt"/>
                <a:ea typeface="+mn-ea"/>
                <a:cs typeface="+mn-cs"/>
              </a:rPr>
              <a:t>D</a:t>
            </a:r>
            <a:r>
              <a:rPr kumimoji="0" lang="en-US" sz="5599" b="0" i="0" u="none" strike="noStrike" kern="1200" cap="none" spc="223" normalizeH="0" baseline="30000" noProof="0" dirty="0">
                <a:ln>
                  <a:noFill/>
                </a:ln>
                <a:solidFill>
                  <a:srgbClr val="FEFEFD"/>
                </a:solidFill>
                <a:effectLst/>
                <a:uLnTx/>
                <a:uFillTx/>
                <a:latin typeface="+mj-lt"/>
                <a:ea typeface="+mn-ea"/>
                <a:cs typeface="+mn-cs"/>
              </a:rPr>
              <a:t>re </a:t>
            </a:r>
            <a:r>
              <a:rPr kumimoji="0" lang="en-US" sz="5599" b="0" i="0" u="none" strike="noStrike" kern="1200" cap="none" spc="223" normalizeH="0" baseline="0" noProof="0" dirty="0">
                <a:ln>
                  <a:noFill/>
                </a:ln>
                <a:solidFill>
                  <a:srgbClr val="FEFEFD"/>
                </a:solidFill>
                <a:effectLst/>
                <a:uLnTx/>
                <a:uFillTx/>
                <a:latin typeface="+mj-lt"/>
                <a:ea typeface="+mn-ea"/>
                <a:cs typeface="+mn-cs"/>
              </a:rPr>
              <a:t>Jennifer Russell</a:t>
            </a:r>
          </a:p>
        </p:txBody>
      </p:sp>
      <p:sp>
        <p:nvSpPr>
          <p:cNvPr id="6" name="TextBox 5">
            <a:extLst>
              <a:ext uri="{FF2B5EF4-FFF2-40B4-BE49-F238E27FC236}">
                <a16:creationId xmlns:a16="http://schemas.microsoft.com/office/drawing/2014/main" id="{62D9F0B2-06A0-4E6F-AD01-827ADAB7F51B}"/>
              </a:ext>
            </a:extLst>
          </p:cNvPr>
          <p:cNvSpPr txBox="1"/>
          <p:nvPr>
            <p:custDataLst>
              <p:tags r:id="rId5"/>
            </p:custDataLst>
          </p:nvPr>
        </p:nvSpPr>
        <p:spPr>
          <a:xfrm>
            <a:off x="2612047" y="1899679"/>
            <a:ext cx="13063891"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200" b="0" i="0" u="none" strike="noStrike" kern="1200" cap="none" spc="21" normalizeH="0" baseline="0" noProof="0" dirty="0">
                <a:ln>
                  <a:noFill/>
                </a:ln>
                <a:solidFill>
                  <a:srgbClr val="FEFEFD"/>
                </a:solidFill>
                <a:effectLst/>
                <a:uLnTx/>
                <a:uFillTx/>
                <a:latin typeface="+mj-lt"/>
                <a:ea typeface="+mn-ea"/>
                <a:cs typeface="+mn-cs"/>
              </a:rPr>
              <a:t>Ce prix est décerné chaque année pour reconnaître un excellent médecin de famille du N.-B. qui incarne les quatre (4) principes de la médecine de famille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3200" b="0" i="0" u="none" strike="noStrike" kern="1200" cap="none" spc="21" normalizeH="0" baseline="0" noProof="0" dirty="0">
              <a:ln>
                <a:noFill/>
              </a:ln>
              <a:solidFill>
                <a:srgbClr val="FEFEFD"/>
              </a:solidFill>
              <a:effectLst/>
              <a:uLnTx/>
              <a:uFillTx/>
              <a:latin typeface="+mj-lt"/>
              <a:ea typeface="+mn-ea"/>
              <a:cs typeface="+mn-cs"/>
            </a:endParaRPr>
          </a:p>
          <a:p>
            <a:pPr marL="1828800" marR="0" lvl="3" indent="-457200" defTabSz="914400" rtl="0" eaLnBrk="1" fontAlgn="auto" latinLnBrk="0" hangingPunct="1">
              <a:lnSpc>
                <a:spcPct val="100000"/>
              </a:lnSpc>
              <a:spcBef>
                <a:spcPts val="0"/>
              </a:spcBef>
              <a:spcAft>
                <a:spcPts val="0"/>
              </a:spcAft>
              <a:buClrTx/>
              <a:buSzTx/>
              <a:buFont typeface="+mj-lt"/>
              <a:buAutoNum type="arabicPeriod"/>
              <a:tabLst/>
              <a:defRPr/>
            </a:pPr>
            <a:r>
              <a:rPr lang="fr-CA" sz="3200" spc="21" dirty="0">
                <a:solidFill>
                  <a:srgbClr val="FEFEFD"/>
                </a:solidFill>
                <a:latin typeface="+mj-lt"/>
              </a:rPr>
              <a:t>Être un clinicien compétent et efficace </a:t>
            </a:r>
            <a:endParaRPr kumimoji="0" lang="fr-CA" sz="3200" b="0" i="0" u="none" strike="noStrike" kern="1200" cap="none" spc="21" normalizeH="0" baseline="0" noProof="0" dirty="0">
              <a:ln>
                <a:noFill/>
              </a:ln>
              <a:solidFill>
                <a:srgbClr val="FEFEFD"/>
              </a:solidFill>
              <a:effectLst/>
              <a:uLnTx/>
              <a:uFillTx/>
              <a:latin typeface="+mj-lt"/>
              <a:ea typeface="+mn-ea"/>
              <a:cs typeface="+mn-cs"/>
            </a:endParaRPr>
          </a:p>
          <a:p>
            <a:pPr marL="1828800" marR="0" lvl="3" indent="-457200" defTabSz="914400" rtl="0" eaLnBrk="1" fontAlgn="auto" latinLnBrk="0" hangingPunct="1">
              <a:lnSpc>
                <a:spcPct val="100000"/>
              </a:lnSpc>
              <a:spcBef>
                <a:spcPts val="0"/>
              </a:spcBef>
              <a:spcAft>
                <a:spcPts val="0"/>
              </a:spcAft>
              <a:buClrTx/>
              <a:buSzTx/>
              <a:buFont typeface="+mj-lt"/>
              <a:buAutoNum type="arabicPeriod"/>
              <a:tabLst/>
              <a:defRPr/>
            </a:pPr>
            <a:r>
              <a:rPr lang="fr-CA" sz="3200" spc="21" dirty="0">
                <a:solidFill>
                  <a:srgbClr val="FEFEFD"/>
                </a:solidFill>
                <a:latin typeface="+mj-lt"/>
              </a:rPr>
              <a:t>Œuvrer dans la communauté</a:t>
            </a:r>
            <a:endParaRPr kumimoji="0" lang="fr-CA" sz="3200" b="0" i="0" u="none" strike="noStrike" kern="1200" cap="none" spc="21" normalizeH="0" baseline="0" noProof="0" dirty="0">
              <a:ln>
                <a:noFill/>
              </a:ln>
              <a:solidFill>
                <a:srgbClr val="FEFEFD"/>
              </a:solidFill>
              <a:effectLst/>
              <a:uLnTx/>
              <a:uFillTx/>
              <a:latin typeface="+mj-lt"/>
              <a:ea typeface="+mn-ea"/>
              <a:cs typeface="+mn-cs"/>
            </a:endParaRPr>
          </a:p>
          <a:p>
            <a:pPr marL="1828800" marR="0" lvl="3" indent="-457200" defTabSz="914400" rtl="0" eaLnBrk="1" fontAlgn="auto" latinLnBrk="0" hangingPunct="1">
              <a:lnSpc>
                <a:spcPct val="100000"/>
              </a:lnSpc>
              <a:spcBef>
                <a:spcPts val="0"/>
              </a:spcBef>
              <a:spcAft>
                <a:spcPts val="0"/>
              </a:spcAft>
              <a:buClrTx/>
              <a:buSzTx/>
              <a:buFont typeface="+mj-lt"/>
              <a:buAutoNum type="arabicPeriod"/>
              <a:tabLst/>
              <a:defRPr/>
            </a:pPr>
            <a:r>
              <a:rPr lang="fr-CA" sz="3200" spc="21" dirty="0">
                <a:solidFill>
                  <a:srgbClr val="FEFEFD"/>
                </a:solidFill>
                <a:latin typeface="+mj-lt"/>
              </a:rPr>
              <a:t>Agir comme ressource pour une population de patients</a:t>
            </a:r>
            <a:endParaRPr kumimoji="0" lang="fr-CA" sz="3200" b="0" i="0" u="none" strike="noStrike" kern="1200" cap="none" spc="21" normalizeH="0" baseline="0" noProof="0" dirty="0">
              <a:ln>
                <a:noFill/>
              </a:ln>
              <a:solidFill>
                <a:srgbClr val="FEFEFD"/>
              </a:solidFill>
              <a:effectLst/>
              <a:uLnTx/>
              <a:uFillTx/>
              <a:latin typeface="+mj-lt"/>
              <a:ea typeface="+mn-ea"/>
              <a:cs typeface="+mn-cs"/>
            </a:endParaRPr>
          </a:p>
          <a:p>
            <a:pPr marL="1828800" marR="0" lvl="3" indent="-457200" defTabSz="914400" rtl="0" eaLnBrk="1" fontAlgn="auto" latinLnBrk="0" hangingPunct="1">
              <a:lnSpc>
                <a:spcPct val="100000"/>
              </a:lnSpc>
              <a:spcBef>
                <a:spcPts val="0"/>
              </a:spcBef>
              <a:spcAft>
                <a:spcPts val="0"/>
              </a:spcAft>
              <a:buClrTx/>
              <a:buSzTx/>
              <a:buFont typeface="+mj-lt"/>
              <a:buAutoNum type="arabicPeriod"/>
              <a:tabLst/>
              <a:defRPr/>
            </a:pPr>
            <a:r>
              <a:rPr kumimoji="0" lang="fr-CA" sz="3200" b="0" i="0" u="none" strike="noStrike" kern="1200" cap="none" spc="21" normalizeH="0" baseline="0" noProof="0" dirty="0">
                <a:ln>
                  <a:noFill/>
                </a:ln>
                <a:solidFill>
                  <a:srgbClr val="FEFEFD"/>
                </a:solidFill>
                <a:effectLst/>
                <a:uLnTx/>
                <a:uFillTx/>
                <a:latin typeface="+mj-lt"/>
                <a:ea typeface="+mn-ea"/>
                <a:cs typeface="+mn-cs"/>
              </a:rPr>
              <a:t>Reconnaître l’importance primordiale de la relation médecin-patient</a:t>
            </a:r>
          </a:p>
        </p:txBody>
      </p:sp>
    </p:spTree>
    <p:extLst>
      <p:ext uri="{BB962C8B-B14F-4D97-AF65-F5344CB8AC3E}">
        <p14:creationId xmlns:p14="http://schemas.microsoft.com/office/powerpoint/2010/main" val="2930198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13323701" y="-2"/>
            <a:ext cx="5029200" cy="10287001"/>
          </a:xfrm>
          <a:prstGeom prst="rect">
            <a:avLst/>
          </a:prstGeom>
          <a:solidFill>
            <a:schemeClr val="bg1"/>
          </a:solidFill>
        </p:spPr>
      </p:sp>
      <p:grpSp>
        <p:nvGrpSpPr>
          <p:cNvPr id="4" name="Group 4"/>
          <p:cNvGrpSpPr/>
          <p:nvPr>
            <p:custDataLst>
              <p:tags r:id="rId2"/>
            </p:custDataLst>
          </p:nvPr>
        </p:nvGrpSpPr>
        <p:grpSpPr>
          <a:xfrm>
            <a:off x="749206" y="702820"/>
            <a:ext cx="11185995" cy="7441537"/>
            <a:chOff x="-36945" y="-72181"/>
            <a:chExt cx="14655259" cy="3471105"/>
          </a:xfrm>
        </p:grpSpPr>
        <p:sp>
          <p:nvSpPr>
            <p:cNvPr id="5" name="TextBox 5"/>
            <p:cNvSpPr txBox="1"/>
            <p:nvPr/>
          </p:nvSpPr>
          <p:spPr>
            <a:xfrm>
              <a:off x="-36945" y="-72181"/>
              <a:ext cx="14655259" cy="406760"/>
            </a:xfrm>
            <a:prstGeom prst="rect">
              <a:avLst/>
            </a:prstGeom>
          </p:spPr>
          <p:txBody>
            <a:bodyPr lIns="0" tIns="0" rIns="0" bIns="0" rtlCol="0" anchor="t">
              <a:spAutoFit/>
            </a:bodyPr>
            <a:lstStyle/>
            <a:p>
              <a:pPr marL="0" marR="0" lvl="0" indent="0" algn="l" defTabSz="914400" rtl="0" eaLnBrk="1" fontAlgn="auto" latinLnBrk="0" hangingPunct="1">
                <a:lnSpc>
                  <a:spcPts val="6820"/>
                </a:lnSpc>
                <a:spcBef>
                  <a:spcPts val="0"/>
                </a:spcBef>
                <a:spcAft>
                  <a:spcPts val="0"/>
                </a:spcAft>
                <a:buClrTx/>
                <a:buSzTx/>
                <a:buFontTx/>
                <a:buNone/>
                <a:tabLst/>
                <a:defRPr/>
              </a:pPr>
              <a:r>
                <a:rPr kumimoji="0" lang="en-US" sz="6200" b="0" i="0" u="none" strike="noStrike" kern="1200" cap="none" spc="124" normalizeH="0" baseline="0" noProof="0" dirty="0">
                  <a:ln>
                    <a:noFill/>
                  </a:ln>
                  <a:solidFill>
                    <a:srgbClr val="FFFFFF"/>
                  </a:solidFill>
                  <a:effectLst/>
                  <a:uLnTx/>
                  <a:uFillTx/>
                  <a:latin typeface="+mj-lt"/>
                  <a:ea typeface="+mn-ea"/>
                  <a:cs typeface="+mn-cs"/>
                </a:rPr>
                <a:t>D</a:t>
              </a:r>
              <a:r>
                <a:rPr kumimoji="0" lang="en-US" sz="6200" b="0" i="0" u="none" strike="noStrike" kern="1200" cap="none" spc="124" normalizeH="0" baseline="30000" noProof="0" dirty="0">
                  <a:ln>
                    <a:noFill/>
                  </a:ln>
                  <a:solidFill>
                    <a:srgbClr val="FFFFFF"/>
                  </a:solidFill>
                  <a:effectLst/>
                  <a:uLnTx/>
                  <a:uFillTx/>
                  <a:latin typeface="+mj-lt"/>
                  <a:ea typeface="+mn-ea"/>
                  <a:cs typeface="+mn-cs"/>
                </a:rPr>
                <a:t>re </a:t>
              </a:r>
              <a:r>
                <a:rPr kumimoji="0" lang="en-US" sz="6200" b="0" i="0" u="none" strike="noStrike" kern="1200" cap="none" spc="124" normalizeH="0" baseline="0" noProof="0" dirty="0">
                  <a:ln>
                    <a:noFill/>
                  </a:ln>
                  <a:solidFill>
                    <a:srgbClr val="FFFFFF"/>
                  </a:solidFill>
                  <a:effectLst/>
                  <a:uLnTx/>
                  <a:uFillTx/>
                  <a:latin typeface="+mj-lt"/>
                  <a:ea typeface="+mn-ea"/>
                  <a:cs typeface="+mn-cs"/>
                </a:rPr>
                <a:t>Jennifer Russell</a:t>
              </a:r>
            </a:p>
          </p:txBody>
        </p:sp>
        <p:sp>
          <p:nvSpPr>
            <p:cNvPr id="6" name="TextBox 6"/>
            <p:cNvSpPr txBox="1"/>
            <p:nvPr/>
          </p:nvSpPr>
          <p:spPr>
            <a:xfrm>
              <a:off x="0" y="3217796"/>
              <a:ext cx="14431338" cy="181128"/>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2100" b="0" i="0" u="none" strike="noStrike" kern="1200" cap="none" spc="21" normalizeH="0" baseline="0" noProof="0" dirty="0">
                <a:ln>
                  <a:noFill/>
                </a:ln>
                <a:solidFill>
                  <a:srgbClr val="FFFFFF"/>
                </a:solidFill>
                <a:effectLst/>
                <a:uLnTx/>
                <a:uFillTx/>
                <a:latin typeface="+mj-lt"/>
                <a:ea typeface="+mn-ea"/>
                <a:cs typeface="+mn-cs"/>
              </a:endParaRPr>
            </a:p>
          </p:txBody>
        </p:sp>
        <p:sp>
          <p:nvSpPr>
            <p:cNvPr id="7" name="TextBox 7"/>
            <p:cNvSpPr txBox="1"/>
            <p:nvPr/>
          </p:nvSpPr>
          <p:spPr>
            <a:xfrm>
              <a:off x="-23490" y="456229"/>
              <a:ext cx="14319722" cy="259878"/>
            </a:xfrm>
            <a:prstGeom prst="rect">
              <a:avLst/>
            </a:prstGeom>
          </p:spPr>
          <p:txBody>
            <a:bodyPr lIns="0" tIns="0" rIns="0" bIns="0" rtlCol="0" anchor="t">
              <a:spAutoFit/>
            </a:bodyPr>
            <a:lstStyle/>
            <a:p>
              <a:pPr marL="0" marR="0" lvl="0" indent="0" algn="l" defTabSz="914400" rtl="0" eaLnBrk="1" fontAlgn="auto" latinLnBrk="0" hangingPunct="1">
                <a:lnSpc>
                  <a:spcPts val="4680"/>
                </a:lnSpc>
                <a:spcBef>
                  <a:spcPts val="0"/>
                </a:spcBef>
                <a:spcAft>
                  <a:spcPts val="0"/>
                </a:spcAft>
                <a:buClrTx/>
                <a:buSzTx/>
                <a:buFontTx/>
                <a:buNone/>
                <a:tabLst/>
                <a:defRPr/>
              </a:pPr>
              <a:r>
                <a:rPr kumimoji="0" lang="fr-CA" sz="3600" b="0" i="0" u="none" strike="noStrike" kern="1200" cap="none" spc="179" normalizeH="0" baseline="0" dirty="0">
                  <a:ln>
                    <a:noFill/>
                  </a:ln>
                  <a:solidFill>
                    <a:srgbClr val="FFFFFF"/>
                  </a:solidFill>
                  <a:effectLst/>
                  <a:uLnTx/>
                  <a:uFillTx/>
                  <a:latin typeface="+mj-lt"/>
                  <a:ea typeface="+mn-ea"/>
                  <a:cs typeface="+mn-cs"/>
                </a:rPr>
                <a:t>Médecin de famille de l’année</a:t>
              </a:r>
            </a:p>
          </p:txBody>
        </p:sp>
      </p:grpSp>
      <p:sp>
        <p:nvSpPr>
          <p:cNvPr id="11" name="TextBox 10">
            <a:extLst>
              <a:ext uri="{FF2B5EF4-FFF2-40B4-BE49-F238E27FC236}">
                <a16:creationId xmlns:a16="http://schemas.microsoft.com/office/drawing/2014/main" id="{9148A7AE-1F7F-49FF-924D-AC26E9C1E3E1}"/>
              </a:ext>
            </a:extLst>
          </p:cNvPr>
          <p:cNvSpPr txBox="1"/>
          <p:nvPr>
            <p:custDataLst>
              <p:tags r:id="rId3"/>
            </p:custDataLst>
          </p:nvPr>
        </p:nvSpPr>
        <p:spPr>
          <a:xfrm>
            <a:off x="626286" y="2653764"/>
            <a:ext cx="11466795" cy="6986528"/>
          </a:xfrm>
          <a:prstGeom prst="rect">
            <a:avLst/>
          </a:prstGeom>
          <a:noFill/>
        </p:spPr>
        <p:txBody>
          <a:bodyPr wrap="square" rtlCol="0">
            <a:spAutoFit/>
          </a:bodyPr>
          <a:lstStyle/>
          <a:p>
            <a:pPr marL="457200" lvl="0" indent="-457200" defTabSz="914400">
              <a:buFontTx/>
              <a:buChar char="-"/>
              <a:defRPr/>
            </a:pPr>
            <a:r>
              <a:rPr lang="fr-CA" sz="2800" dirty="0">
                <a:solidFill>
                  <a:schemeClr val="bg1"/>
                </a:solidFill>
                <a:latin typeface="+mj-lt"/>
              </a:rPr>
              <a:t>Elle a étudié les sciences à l’Université du Nouveau-Brunswick, puis la médecine à l’Université Memorial de T.-N. avant de faire sa résidence en médecine de famille à l’Université Dalhousie.</a:t>
            </a:r>
          </a:p>
          <a:p>
            <a:pPr marL="457200" lvl="0" indent="-457200" defTabSz="914400">
              <a:buFontTx/>
              <a:buChar char="-"/>
              <a:defRPr/>
            </a:pPr>
            <a:r>
              <a:rPr lang="fr-CA" sz="2800" dirty="0">
                <a:solidFill>
                  <a:schemeClr val="bg1"/>
                </a:solidFill>
                <a:latin typeface="+mj-lt"/>
              </a:rPr>
              <a:t>Elle est actuellement médecin-hygiéniste en chef de la province du N.-B.</a:t>
            </a:r>
          </a:p>
          <a:p>
            <a:pPr marL="457200" lvl="0" indent="-457200" defTabSz="914400">
              <a:buFontTx/>
              <a:buChar char="-"/>
              <a:defRPr/>
            </a:pPr>
            <a:r>
              <a:rPr kumimoji="0" lang="fr-CA" sz="2800" b="0" i="0" u="none" strike="noStrike" kern="1200" cap="none" spc="21" normalizeH="0" baseline="0" noProof="0" dirty="0">
                <a:ln>
                  <a:noFill/>
                </a:ln>
                <a:solidFill>
                  <a:schemeClr val="bg1"/>
                </a:solidFill>
                <a:effectLst/>
                <a:uLnTx/>
                <a:uFillTx/>
                <a:latin typeface="+mj-lt"/>
                <a:cs typeface="Arial" panose="020B0604020202020204" pitchFamily="34" charset="0"/>
              </a:rPr>
              <a:t>Sa gestion de la pandémie lui a donné une grande visibilité.</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fr-CA" sz="2800" spc="21" dirty="0">
                <a:solidFill>
                  <a:schemeClr val="bg1"/>
                </a:solidFill>
                <a:latin typeface="+mj-lt"/>
                <a:cs typeface="Arial" panose="020B0604020202020204" pitchFamily="34" charset="0"/>
              </a:rPr>
              <a:t>Elle est reconnue pour son leadership remarquable, son travail d’équipe interdisciplinaire et sa capacité de communiquer efficacement l’information au public dans les deux langues lors de la pandémie.</a:t>
            </a:r>
          </a:p>
          <a:p>
            <a:pPr marL="457200" indent="-457200" defTabSz="914400">
              <a:buFontTx/>
              <a:buChar char="-"/>
              <a:defRPr/>
            </a:pPr>
            <a:r>
              <a:rPr lang="fr-CA" sz="2800" dirty="0">
                <a:solidFill>
                  <a:schemeClr val="bg1"/>
                </a:solidFill>
                <a:latin typeface="+mj-lt"/>
              </a:rPr>
              <a:t>Tous ses gestes pour informer le public et encourager la prise de décisions éclairer </a:t>
            </a:r>
            <a:r>
              <a:rPr lang="fr-CA" sz="2800" dirty="0">
                <a:solidFill>
                  <a:schemeClr val="bg1"/>
                </a:solidFill>
              </a:rPr>
              <a:t>au sujet de la COVID-19 sont empreints d’un haut niveau de professionnalisme.</a:t>
            </a:r>
            <a:endParaRPr lang="fr-CA" sz="2800" dirty="0">
              <a:solidFill>
                <a:schemeClr val="bg1"/>
              </a:solidFill>
              <a:latin typeface="+mj-lt"/>
            </a:endParaRPr>
          </a:p>
          <a:p>
            <a:pPr marL="457200" indent="-457200" defTabSz="914400">
              <a:buFontTx/>
              <a:buChar char="-"/>
              <a:defRPr/>
            </a:pPr>
            <a:r>
              <a:rPr lang="fr-CA" sz="2800" dirty="0">
                <a:solidFill>
                  <a:schemeClr val="bg1"/>
                </a:solidFill>
                <a:latin typeface="+mj-lt"/>
              </a:rPr>
              <a:t>Tout au long de cette épreuve, elle continue de se dévouer au bien-être du peuple de sa province.</a:t>
            </a:r>
            <a:endParaRPr kumimoji="0" lang="fr-CA" sz="2800" b="0" i="0" u="none" strike="noStrike" kern="1200" cap="none" spc="21" normalizeH="0" baseline="0" noProof="0" dirty="0">
              <a:ln>
                <a:noFill/>
              </a:ln>
              <a:solidFill>
                <a:schemeClr val="bg1"/>
              </a:solidFill>
              <a:effectLst/>
              <a:uLnTx/>
              <a:uFillTx/>
              <a:latin typeface="+mj-lt"/>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2800" b="0" i="0" u="none" strike="noStrike" kern="1200" cap="none" spc="21" normalizeH="0" baseline="0" noProof="0" dirty="0">
              <a:ln>
                <a:noFill/>
              </a:ln>
              <a:solidFill>
                <a:schemeClr val="bg1"/>
              </a:solidFill>
              <a:effectLst/>
              <a:uLnTx/>
              <a:uFillTx/>
              <a:latin typeface="+mj-lt"/>
              <a:cs typeface="Arial" panose="020B0604020202020204" pitchFamily="34" charset="0"/>
            </a:endParaRPr>
          </a:p>
        </p:txBody>
      </p:sp>
      <p:pic>
        <p:nvPicPr>
          <p:cNvPr id="10" name="Picture 9" descr="A person standing in front of a window&#10;&#10;Description automatically generated">
            <a:extLst>
              <a:ext uri="{FF2B5EF4-FFF2-40B4-BE49-F238E27FC236}">
                <a16:creationId xmlns:a16="http://schemas.microsoft.com/office/drawing/2014/main" id="{8DECE8E5-DE3A-4ECA-BC04-52CB47F419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96799" y="0"/>
            <a:ext cx="5856101" cy="10287000"/>
          </a:xfrm>
          <a:prstGeom prst="rect">
            <a:avLst/>
          </a:prstGeom>
        </p:spPr>
      </p:pic>
    </p:spTree>
    <p:extLst>
      <p:ext uri="{BB962C8B-B14F-4D97-AF65-F5344CB8AC3E}">
        <p14:creationId xmlns:p14="http://schemas.microsoft.com/office/powerpoint/2010/main" val="617473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9130533"/>
            <a:ext cx="18288000" cy="1156467"/>
          </a:xfrm>
          <a:prstGeom prst="rect">
            <a:avLst/>
          </a:prstGeom>
          <a:solidFill>
            <a:srgbClr val="FEFEFD"/>
          </a:solidFill>
        </p:spPr>
      </p:sp>
      <p:sp>
        <p:nvSpPr>
          <p:cNvPr id="3" name="TextBox 3"/>
          <p:cNvSpPr txBox="1"/>
          <p:nvPr>
            <p:custDataLst>
              <p:tags r:id="rId2"/>
            </p:custDataLst>
          </p:nvPr>
        </p:nvSpPr>
        <p:spPr>
          <a:xfrm>
            <a:off x="3450248" y="811331"/>
            <a:ext cx="11387491" cy="602729"/>
          </a:xfrm>
          <a:prstGeom prst="rect">
            <a:avLst/>
          </a:prstGeom>
        </p:spPr>
        <p:txBody>
          <a:bodyPr lIns="0" tIns="0" rIns="0" bIns="0" rtlCol="0" anchor="t">
            <a:spAutoFit/>
          </a:bodyPr>
          <a:lstStyle/>
          <a:p>
            <a:pPr lvl="0" algn="ctr" defTabSz="914400">
              <a:lnSpc>
                <a:spcPts val="4680"/>
              </a:lnSpc>
              <a:defRPr/>
            </a:pPr>
            <a:r>
              <a:rPr lang="fr-CA" sz="4400" spc="179" dirty="0">
                <a:solidFill>
                  <a:srgbClr val="F9FFFF"/>
                </a:solidFill>
              </a:rPr>
              <a:t>Prix d’excellence</a:t>
            </a:r>
          </a:p>
        </p:txBody>
      </p:sp>
      <p:sp>
        <p:nvSpPr>
          <p:cNvPr id="5" name="TextBox 5"/>
          <p:cNvSpPr txBox="1"/>
          <p:nvPr>
            <p:custDataLst>
              <p:tags r:id="rId3"/>
            </p:custDataLst>
          </p:nvPr>
        </p:nvSpPr>
        <p:spPr>
          <a:xfrm>
            <a:off x="2438398" y="6584330"/>
            <a:ext cx="13063891" cy="1590179"/>
          </a:xfrm>
          <a:prstGeom prst="rect">
            <a:avLst/>
          </a:prstGeom>
        </p:spPr>
        <p:txBody>
          <a:bodyPr lIns="0" tIns="0" rIns="0" bIns="0" rtlCol="0" anchor="t">
            <a:spAutoFit/>
          </a:bodyP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fr-CA" sz="5599" b="0" i="0" u="none" strike="noStrike" kern="1200" cap="none" spc="223" normalizeH="0" baseline="0" dirty="0">
                <a:ln>
                  <a:noFill/>
                </a:ln>
                <a:solidFill>
                  <a:srgbClr val="FEFEFD"/>
                </a:solidFill>
                <a:effectLst/>
                <a:uLnTx/>
                <a:uFillTx/>
                <a:latin typeface="+mj-lt"/>
                <a:ea typeface="+mn-ea"/>
                <a:cs typeface="+mn-cs"/>
              </a:rPr>
              <a:t>Tous les médecins de famille du Nouveau-Brunswick</a:t>
            </a:r>
          </a:p>
        </p:txBody>
      </p:sp>
      <p:sp>
        <p:nvSpPr>
          <p:cNvPr id="6" name="TextBox 5">
            <a:extLst>
              <a:ext uri="{FF2B5EF4-FFF2-40B4-BE49-F238E27FC236}">
                <a16:creationId xmlns:a16="http://schemas.microsoft.com/office/drawing/2014/main" id="{62D9F0B2-06A0-4E6F-AD01-827ADAB7F51B}"/>
              </a:ext>
            </a:extLst>
          </p:cNvPr>
          <p:cNvSpPr txBox="1"/>
          <p:nvPr>
            <p:custDataLst>
              <p:tags r:id="rId4"/>
            </p:custDataLst>
          </p:nvPr>
        </p:nvSpPr>
        <p:spPr>
          <a:xfrm>
            <a:off x="2612047" y="1899679"/>
            <a:ext cx="13063891" cy="4031873"/>
          </a:xfrm>
          <a:prstGeom prst="rect">
            <a:avLst/>
          </a:prstGeom>
          <a:noFill/>
        </p:spPr>
        <p:txBody>
          <a:bodyPr wrap="square" rtlCol="0">
            <a:spAutoFit/>
          </a:bodyPr>
          <a:lstStyle/>
          <a:p>
            <a:pPr lvl="0" algn="ctr" defTabSz="914400">
              <a:defRPr/>
            </a:pPr>
            <a:r>
              <a:rPr lang="fr-CA" sz="3200" spc="420" dirty="0">
                <a:solidFill>
                  <a:srgbClr val="F9FFFF"/>
                </a:solidFill>
                <a:cs typeface="Arial" panose="020B0604020202020204" pitchFamily="34" charset="0"/>
              </a:rPr>
              <a:t>Ce prix reconnaît des membres qui, au cours des 12 à 24 derniers mois, ont apporté une contribution remarquable dans l’un ou plusieurs des secteurs suivants : soins aux patients, service communautaire, hôpital ou établissement de soins de santé, activités au sein du Collège (niveau national ou provincial), enseignement, recherche ou autres composantes de la discipline universitaire de la médecine familiale</a:t>
            </a:r>
            <a:r>
              <a:rPr lang="en-US" sz="3200" spc="420" dirty="0">
                <a:solidFill>
                  <a:srgbClr val="F9FFFF"/>
                </a:solidFill>
                <a:cs typeface="Arial" panose="020B0604020202020204" pitchFamily="34" charset="0"/>
              </a:rPr>
              <a:t>. </a:t>
            </a:r>
          </a:p>
        </p:txBody>
      </p:sp>
      <p:pic>
        <p:nvPicPr>
          <p:cNvPr id="7" name="officeArt object" descr="Picture 3">
            <a:extLst>
              <a:ext uri="{FF2B5EF4-FFF2-40B4-BE49-F238E27FC236}">
                <a16:creationId xmlns:a16="http://schemas.microsoft.com/office/drawing/2014/main" id="{95DCE99A-C66A-4878-8C67-B862B655960A}"/>
              </a:ext>
            </a:extLst>
          </p:cNvPr>
          <p:cNvPicPr/>
          <p:nvPr>
            <p:custDataLst>
              <p:tags r:id="rId5"/>
            </p:custDataLst>
          </p:nvPr>
        </p:nvPicPr>
        <p:blipFill>
          <a:blip r:embed="rId8"/>
          <a:stretch>
            <a:fillRect/>
          </a:stretch>
        </p:blipFill>
        <p:spPr>
          <a:xfrm>
            <a:off x="14262735" y="8708906"/>
            <a:ext cx="4025265" cy="1533525"/>
          </a:xfrm>
          <a:prstGeom prst="rect">
            <a:avLst/>
          </a:prstGeom>
          <a:ln w="12700" cap="flat">
            <a:noFill/>
            <a:miter lim="400000"/>
          </a:ln>
          <a:effectLst/>
        </p:spPr>
      </p:pic>
    </p:spTree>
    <p:extLst>
      <p:ext uri="{BB962C8B-B14F-4D97-AF65-F5344CB8AC3E}">
        <p14:creationId xmlns:p14="http://schemas.microsoft.com/office/powerpoint/2010/main" val="2369693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9130533"/>
            <a:ext cx="18288000" cy="1156467"/>
          </a:xfrm>
          <a:prstGeom prst="rect">
            <a:avLst/>
          </a:prstGeom>
          <a:solidFill>
            <a:srgbClr val="FEFEFD"/>
          </a:solidFill>
        </p:spPr>
      </p:sp>
      <p:sp>
        <p:nvSpPr>
          <p:cNvPr id="3" name="TextBox 3"/>
          <p:cNvSpPr txBox="1"/>
          <p:nvPr>
            <p:custDataLst>
              <p:tags r:id="rId2"/>
            </p:custDataLst>
          </p:nvPr>
        </p:nvSpPr>
        <p:spPr>
          <a:xfrm>
            <a:off x="3450248" y="811331"/>
            <a:ext cx="11387491" cy="1205458"/>
          </a:xfrm>
          <a:prstGeom prst="rect">
            <a:avLst/>
          </a:prstGeom>
        </p:spPr>
        <p:txBody>
          <a:bodyPr lIns="0" tIns="0" rIns="0" bIns="0" rtlCol="0" anchor="t">
            <a:spAutoFit/>
          </a:bodyPr>
          <a:lstStyle/>
          <a:p>
            <a:pPr marL="0" marR="0" lvl="0" indent="0" algn="ctr" defTabSz="914400" rtl="0" eaLnBrk="1" fontAlgn="auto" latinLnBrk="0" hangingPunct="1">
              <a:lnSpc>
                <a:spcPts val="4680"/>
              </a:lnSpc>
              <a:spcBef>
                <a:spcPts val="0"/>
              </a:spcBef>
              <a:spcAft>
                <a:spcPts val="0"/>
              </a:spcAft>
              <a:buClrTx/>
              <a:buSzTx/>
              <a:buFontTx/>
              <a:buNone/>
              <a:tabLst/>
              <a:defRPr/>
            </a:pPr>
            <a:r>
              <a:rPr kumimoji="0" lang="en-US" sz="4400" b="0" i="0" u="none" strike="noStrike" kern="1200" cap="none" spc="179" normalizeH="0" baseline="0" noProof="0" dirty="0">
                <a:ln>
                  <a:noFill/>
                </a:ln>
                <a:solidFill>
                  <a:srgbClr val="F9FFFF"/>
                </a:solidFill>
                <a:effectLst/>
                <a:uLnTx/>
                <a:uFillTx/>
                <a:latin typeface="+mj-lt"/>
                <a:ea typeface="+mn-ea"/>
                <a:cs typeface="+mn-cs"/>
              </a:rPr>
              <a:t>Prix </a:t>
            </a:r>
            <a:r>
              <a:rPr kumimoji="0" lang="fr-CA" sz="4400" b="0" i="0" u="none" strike="noStrike" kern="1200" cap="none" spc="179" normalizeH="0" baseline="0" dirty="0">
                <a:ln>
                  <a:noFill/>
                </a:ln>
                <a:solidFill>
                  <a:srgbClr val="F9FFFF"/>
                </a:solidFill>
                <a:effectLst/>
                <a:uLnTx/>
                <a:uFillTx/>
                <a:latin typeface="+mj-lt"/>
                <a:ea typeface="+mn-ea"/>
                <a:cs typeface="+mn-cs"/>
              </a:rPr>
              <a:t>des cinq premières années de pratique familiale</a:t>
            </a:r>
          </a:p>
        </p:txBody>
      </p:sp>
      <p:sp>
        <p:nvSpPr>
          <p:cNvPr id="4" name="TextBox 4"/>
          <p:cNvSpPr txBox="1"/>
          <p:nvPr>
            <p:custDataLst>
              <p:tags r:id="rId3"/>
            </p:custDataLst>
          </p:nvPr>
        </p:nvSpPr>
        <p:spPr>
          <a:xfrm>
            <a:off x="3831249" y="7585807"/>
            <a:ext cx="10625491" cy="395426"/>
          </a:xfrm>
          <a:prstGeom prst="rect">
            <a:avLst/>
          </a:prstGeom>
        </p:spPr>
        <p:txBody>
          <a:bodyPr lIns="0" tIns="0" rIns="0" bIns="0" rtlCol="0" anchor="t">
            <a:spAutoFit/>
          </a:bodyPr>
          <a:lstStyle/>
          <a:p>
            <a:pPr marL="0" marR="0" lvl="0" indent="0" algn="ctr" defTabSz="914400" rtl="0" eaLnBrk="1" fontAlgn="auto" latinLnBrk="0" hangingPunct="1">
              <a:lnSpc>
                <a:spcPts val="3080"/>
              </a:lnSpc>
              <a:spcBef>
                <a:spcPts val="0"/>
              </a:spcBef>
              <a:spcAft>
                <a:spcPts val="0"/>
              </a:spcAft>
              <a:buClrTx/>
              <a:buSzTx/>
              <a:buFontTx/>
              <a:buNone/>
              <a:tabLst/>
              <a:defRPr/>
            </a:pPr>
            <a:r>
              <a:rPr kumimoji="0" lang="en-US" sz="2800" b="0" i="0" u="none" strike="noStrike" kern="1200" cap="none" spc="420" normalizeH="0" baseline="0" noProof="0" dirty="0">
                <a:ln>
                  <a:noFill/>
                </a:ln>
                <a:solidFill>
                  <a:srgbClr val="F9FFFF"/>
                </a:solidFill>
                <a:effectLst/>
                <a:uLnTx/>
                <a:uFillTx/>
                <a:latin typeface="+mj-lt"/>
                <a:ea typeface="+mn-ea"/>
                <a:cs typeface="+mn-cs"/>
              </a:rPr>
              <a:t>Saint-Jean (Nouveau-Brunswick)</a:t>
            </a:r>
          </a:p>
        </p:txBody>
      </p:sp>
      <p:sp>
        <p:nvSpPr>
          <p:cNvPr id="5" name="TextBox 5"/>
          <p:cNvSpPr txBox="1"/>
          <p:nvPr>
            <p:custDataLst>
              <p:tags r:id="rId4"/>
            </p:custDataLst>
          </p:nvPr>
        </p:nvSpPr>
        <p:spPr>
          <a:xfrm>
            <a:off x="2438398" y="6584330"/>
            <a:ext cx="13063891" cy="800378"/>
          </a:xfrm>
          <a:prstGeom prst="rect">
            <a:avLst/>
          </a:prstGeom>
        </p:spPr>
        <p:txBody>
          <a:bodyPr lIns="0" tIns="0" rIns="0" bIns="0" rtlCol="0" anchor="t">
            <a:spAutoFit/>
          </a:bodyP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5599" b="0" i="0" u="none" strike="noStrike" kern="1200" cap="none" spc="223" normalizeH="0" baseline="0" noProof="0" dirty="0">
                <a:ln>
                  <a:noFill/>
                </a:ln>
                <a:solidFill>
                  <a:srgbClr val="FEFEFD"/>
                </a:solidFill>
                <a:effectLst/>
                <a:uLnTx/>
                <a:uFillTx/>
                <a:latin typeface="+mj-lt"/>
                <a:ea typeface="+mn-ea"/>
                <a:cs typeface="+mn-cs"/>
              </a:rPr>
              <a:t>D</a:t>
            </a:r>
            <a:r>
              <a:rPr kumimoji="0" lang="en-US" sz="5599" b="0" i="0" u="none" strike="noStrike" kern="1200" cap="none" spc="223" normalizeH="0" baseline="30000" noProof="0" dirty="0">
                <a:ln>
                  <a:noFill/>
                </a:ln>
                <a:solidFill>
                  <a:srgbClr val="FEFEFD"/>
                </a:solidFill>
                <a:effectLst/>
                <a:uLnTx/>
                <a:uFillTx/>
                <a:latin typeface="+mj-lt"/>
                <a:ea typeface="+mn-ea"/>
                <a:cs typeface="+mn-cs"/>
              </a:rPr>
              <a:t>re </a:t>
            </a:r>
            <a:r>
              <a:rPr kumimoji="0" lang="en-US" sz="5599" b="0" i="0" u="none" strike="noStrike" kern="1200" cap="none" spc="223" normalizeH="0" baseline="0" noProof="0" dirty="0">
                <a:ln>
                  <a:noFill/>
                </a:ln>
                <a:solidFill>
                  <a:srgbClr val="FEFEFD"/>
                </a:solidFill>
                <a:effectLst/>
                <a:uLnTx/>
                <a:uFillTx/>
                <a:latin typeface="+mj-lt"/>
                <a:ea typeface="+mn-ea"/>
                <a:cs typeface="+mn-cs"/>
              </a:rPr>
              <a:t>Janice Townson</a:t>
            </a:r>
          </a:p>
        </p:txBody>
      </p:sp>
      <p:sp>
        <p:nvSpPr>
          <p:cNvPr id="6" name="TextBox 5">
            <a:extLst>
              <a:ext uri="{FF2B5EF4-FFF2-40B4-BE49-F238E27FC236}">
                <a16:creationId xmlns:a16="http://schemas.microsoft.com/office/drawing/2014/main" id="{62D9F0B2-06A0-4E6F-AD01-827ADAB7F51B}"/>
              </a:ext>
            </a:extLst>
          </p:cNvPr>
          <p:cNvSpPr txBox="1"/>
          <p:nvPr>
            <p:custDataLst>
              <p:tags r:id="rId5"/>
            </p:custDataLst>
          </p:nvPr>
        </p:nvSpPr>
        <p:spPr>
          <a:xfrm>
            <a:off x="2612047" y="2378294"/>
            <a:ext cx="13063891" cy="3170099"/>
          </a:xfrm>
          <a:prstGeom prst="rect">
            <a:avLst/>
          </a:prstGeom>
          <a:noFill/>
        </p:spPr>
        <p:txBody>
          <a:bodyPr wrap="square" rtlCol="0">
            <a:spAutoFit/>
          </a:bodyPr>
          <a:lstStyle/>
          <a:p>
            <a:pPr lvl="0" algn="ctr" defTabSz="914400">
              <a:defRPr/>
            </a:pPr>
            <a:r>
              <a:rPr lang="fr-FR" sz="4000" spc="21" dirty="0">
                <a:solidFill>
                  <a:srgbClr val="FEFEFD"/>
                </a:solidFill>
                <a:latin typeface="+mj-lt"/>
              </a:rPr>
              <a:t>Ce prix reconnaît un médecin de famille qui, au cours de ses cinq premières années de pratique, a non seulement établi une pratique, mais a fait preuve d’équilibre en s’engageant auprès de la famille, des patients, des collègues et de la communauté.</a:t>
            </a:r>
            <a:endParaRPr kumimoji="0" lang="en-CA" sz="4000" b="0" i="0" u="none" strike="noStrike" kern="1200" cap="none" spc="21" normalizeH="0" baseline="0" noProof="0" dirty="0">
              <a:ln>
                <a:noFill/>
              </a:ln>
              <a:solidFill>
                <a:srgbClr val="FEFEFD"/>
              </a:solidFill>
              <a:effectLst/>
              <a:uLnTx/>
              <a:uFillTx/>
              <a:latin typeface="+mj-lt"/>
              <a:ea typeface="+mn-ea"/>
              <a:cs typeface="+mn-cs"/>
            </a:endParaRPr>
          </a:p>
        </p:txBody>
      </p:sp>
      <p:pic>
        <p:nvPicPr>
          <p:cNvPr id="7" name="officeArt object" descr="Picture 3">
            <a:extLst>
              <a:ext uri="{FF2B5EF4-FFF2-40B4-BE49-F238E27FC236}">
                <a16:creationId xmlns:a16="http://schemas.microsoft.com/office/drawing/2014/main" id="{A0B87CC7-12D0-4A9E-B6FC-BAE1B13AB052}"/>
              </a:ext>
            </a:extLst>
          </p:cNvPr>
          <p:cNvPicPr/>
          <p:nvPr>
            <p:custDataLst>
              <p:tags r:id="rId6"/>
            </p:custDataLst>
          </p:nvPr>
        </p:nvPicPr>
        <p:blipFill>
          <a:blip r:embed="rId9"/>
          <a:stretch>
            <a:fillRect/>
          </a:stretch>
        </p:blipFill>
        <p:spPr>
          <a:xfrm>
            <a:off x="14262735" y="8708906"/>
            <a:ext cx="4025265" cy="1533525"/>
          </a:xfrm>
          <a:prstGeom prst="rect">
            <a:avLst/>
          </a:prstGeom>
          <a:ln w="12700" cap="flat">
            <a:noFill/>
            <a:miter lim="400000"/>
          </a:ln>
          <a:effectLst/>
        </p:spPr>
      </p:pic>
    </p:spTree>
    <p:extLst>
      <p:ext uri="{BB962C8B-B14F-4D97-AF65-F5344CB8AC3E}">
        <p14:creationId xmlns:p14="http://schemas.microsoft.com/office/powerpoint/2010/main" val="3920490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13323701" y="-2"/>
            <a:ext cx="5029200" cy="10287001"/>
          </a:xfrm>
          <a:prstGeom prst="rect">
            <a:avLst/>
          </a:prstGeom>
          <a:solidFill>
            <a:schemeClr val="bg1"/>
          </a:solidFill>
        </p:spPr>
      </p:sp>
      <p:grpSp>
        <p:nvGrpSpPr>
          <p:cNvPr id="4" name="Group 4"/>
          <p:cNvGrpSpPr/>
          <p:nvPr>
            <p:custDataLst>
              <p:tags r:id="rId2"/>
            </p:custDataLst>
          </p:nvPr>
        </p:nvGrpSpPr>
        <p:grpSpPr>
          <a:xfrm>
            <a:off x="749206" y="702820"/>
            <a:ext cx="12204794" cy="7441537"/>
            <a:chOff x="-36945" y="-72181"/>
            <a:chExt cx="15990032" cy="3471105"/>
          </a:xfrm>
        </p:grpSpPr>
        <p:sp>
          <p:nvSpPr>
            <p:cNvPr id="5" name="TextBox 5"/>
            <p:cNvSpPr txBox="1"/>
            <p:nvPr/>
          </p:nvSpPr>
          <p:spPr>
            <a:xfrm>
              <a:off x="-36945" y="-72181"/>
              <a:ext cx="14655259" cy="406760"/>
            </a:xfrm>
            <a:prstGeom prst="rect">
              <a:avLst/>
            </a:prstGeom>
          </p:spPr>
          <p:txBody>
            <a:bodyPr lIns="0" tIns="0" rIns="0" bIns="0" rtlCol="0" anchor="t">
              <a:spAutoFit/>
            </a:bodyPr>
            <a:lstStyle/>
            <a:p>
              <a:pPr marL="0" marR="0" lvl="0" indent="0" algn="l" defTabSz="914400" rtl="0" eaLnBrk="1" fontAlgn="auto" latinLnBrk="0" hangingPunct="1">
                <a:lnSpc>
                  <a:spcPts val="6820"/>
                </a:lnSpc>
                <a:spcBef>
                  <a:spcPts val="0"/>
                </a:spcBef>
                <a:spcAft>
                  <a:spcPts val="0"/>
                </a:spcAft>
                <a:buClrTx/>
                <a:buSzTx/>
                <a:buFontTx/>
                <a:buNone/>
                <a:tabLst/>
                <a:defRPr/>
              </a:pPr>
              <a:r>
                <a:rPr kumimoji="0" lang="en-US" sz="6200" b="0" i="0" u="none" strike="noStrike" kern="1200" cap="none" spc="124" normalizeH="0" baseline="0" noProof="0" dirty="0">
                  <a:ln>
                    <a:noFill/>
                  </a:ln>
                  <a:solidFill>
                    <a:srgbClr val="FFFFFF"/>
                  </a:solidFill>
                  <a:effectLst/>
                  <a:uLnTx/>
                  <a:uFillTx/>
                  <a:latin typeface="+mj-lt"/>
                  <a:ea typeface="+mn-ea"/>
                  <a:cs typeface="+mn-cs"/>
                </a:rPr>
                <a:t>D</a:t>
              </a:r>
              <a:r>
                <a:rPr kumimoji="0" lang="en-US" sz="6200" b="0" i="0" u="none" strike="noStrike" kern="1200" cap="none" spc="124" normalizeH="0" baseline="30000" noProof="0" dirty="0">
                  <a:ln>
                    <a:noFill/>
                  </a:ln>
                  <a:solidFill>
                    <a:srgbClr val="FFFFFF"/>
                  </a:solidFill>
                  <a:effectLst/>
                  <a:uLnTx/>
                  <a:uFillTx/>
                  <a:latin typeface="+mj-lt"/>
                  <a:ea typeface="+mn-ea"/>
                  <a:cs typeface="+mn-cs"/>
                </a:rPr>
                <a:t>re </a:t>
              </a:r>
              <a:r>
                <a:rPr kumimoji="0" lang="en-US" sz="6200" b="0" i="0" u="none" strike="noStrike" kern="1200" cap="none" spc="124" normalizeH="0" baseline="0" noProof="0" dirty="0">
                  <a:ln>
                    <a:noFill/>
                  </a:ln>
                  <a:solidFill>
                    <a:srgbClr val="FFFFFF"/>
                  </a:solidFill>
                  <a:effectLst/>
                  <a:uLnTx/>
                  <a:uFillTx/>
                  <a:latin typeface="+mj-lt"/>
                  <a:ea typeface="+mn-ea"/>
                  <a:cs typeface="+mn-cs"/>
                </a:rPr>
                <a:t>Janice Townson</a:t>
              </a:r>
            </a:p>
          </p:txBody>
        </p:sp>
        <p:sp>
          <p:nvSpPr>
            <p:cNvPr id="6" name="TextBox 6"/>
            <p:cNvSpPr txBox="1"/>
            <p:nvPr/>
          </p:nvSpPr>
          <p:spPr>
            <a:xfrm>
              <a:off x="0" y="3217796"/>
              <a:ext cx="14431338" cy="181128"/>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2100" b="0" i="0" u="none" strike="noStrike" kern="1200" cap="none" spc="21" normalizeH="0" baseline="0" noProof="0" dirty="0">
                <a:ln>
                  <a:noFill/>
                </a:ln>
                <a:solidFill>
                  <a:srgbClr val="FFFFFF"/>
                </a:solidFill>
                <a:effectLst/>
                <a:uLnTx/>
                <a:uFillTx/>
                <a:latin typeface="+mj-lt"/>
                <a:ea typeface="+mn-ea"/>
                <a:cs typeface="+mn-cs"/>
              </a:endParaRPr>
            </a:p>
          </p:txBody>
        </p:sp>
        <p:sp>
          <p:nvSpPr>
            <p:cNvPr id="7" name="TextBox 7"/>
            <p:cNvSpPr txBox="1"/>
            <p:nvPr/>
          </p:nvSpPr>
          <p:spPr>
            <a:xfrm>
              <a:off x="-23490" y="456229"/>
              <a:ext cx="15976577" cy="260297"/>
            </a:xfrm>
            <a:prstGeom prst="rect">
              <a:avLst/>
            </a:prstGeom>
          </p:spPr>
          <p:txBody>
            <a:bodyPr wrap="square" lIns="0" tIns="0" rIns="0" bIns="0" rtlCol="0" anchor="t">
              <a:spAutoFit/>
            </a:bodyPr>
            <a:lstStyle/>
            <a:p>
              <a:pPr lvl="0" defTabSz="914400">
                <a:lnSpc>
                  <a:spcPts val="4680"/>
                </a:lnSpc>
                <a:defRPr/>
              </a:pPr>
              <a:r>
                <a:rPr lang="en-US" sz="3600" spc="179" dirty="0">
                  <a:solidFill>
                    <a:srgbClr val="F9FFFF"/>
                  </a:solidFill>
                </a:rPr>
                <a:t>Prix </a:t>
              </a:r>
              <a:r>
                <a:rPr lang="fr-CA" sz="3600" spc="179" dirty="0">
                  <a:solidFill>
                    <a:srgbClr val="F9FFFF"/>
                  </a:solidFill>
                </a:rPr>
                <a:t>des cinq premières années de pratique familiale</a:t>
              </a:r>
            </a:p>
          </p:txBody>
        </p:sp>
      </p:grpSp>
      <p:sp>
        <p:nvSpPr>
          <p:cNvPr id="11" name="TextBox 10">
            <a:extLst>
              <a:ext uri="{FF2B5EF4-FFF2-40B4-BE49-F238E27FC236}">
                <a16:creationId xmlns:a16="http://schemas.microsoft.com/office/drawing/2014/main" id="{9148A7AE-1F7F-49FF-924D-AC26E9C1E3E1}"/>
              </a:ext>
            </a:extLst>
          </p:cNvPr>
          <p:cNvSpPr txBox="1"/>
          <p:nvPr>
            <p:custDataLst>
              <p:tags r:id="rId3"/>
            </p:custDataLst>
          </p:nvPr>
        </p:nvSpPr>
        <p:spPr>
          <a:xfrm>
            <a:off x="739681" y="2857500"/>
            <a:ext cx="11466795" cy="618630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fr-CA" sz="3600" spc="21" dirty="0">
                <a:solidFill>
                  <a:srgbClr val="FEFEFD"/>
                </a:solidFill>
                <a:latin typeface="+mj-lt"/>
                <a:cs typeface="Arial" panose="020B0604020202020204" pitchFamily="34" charset="0"/>
              </a:rPr>
              <a:t>A fait sa résidence en médecine de famille à l’Université Dalhousie, site de Saint-Jean (2016)</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fr-CA" sz="3600" spc="21" dirty="0">
                <a:solidFill>
                  <a:srgbClr val="FEFEFD"/>
                </a:solidFill>
                <a:latin typeface="+mj-lt"/>
                <a:cs typeface="Arial" panose="020B0604020202020204" pitchFamily="34" charset="0"/>
              </a:rPr>
              <a:t>Œuvre en tant que médecin de famille auprès de la communauté au Centre de santé communautaire de Saint-Jean, qui dessert une population ayant d’importants besoins; offre une gamme complète de soins allant des soins prénataux/obstétricaux aux soins aux personnes âgées ainsi qu’aux patients palliatifs et hospitalisés</a:t>
            </a:r>
            <a:endParaRPr kumimoji="0" lang="fr-CA" sz="3600" b="0" i="0" u="none" strike="noStrike" kern="1200" cap="none" spc="21" normalizeH="0" baseline="0" noProof="0" dirty="0">
              <a:ln>
                <a:noFill/>
              </a:ln>
              <a:solidFill>
                <a:srgbClr val="FEFEFD"/>
              </a:solidFill>
              <a:effectLst/>
              <a:uLnTx/>
              <a:uFillTx/>
              <a:latin typeface="+mj-lt"/>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fr-CA" sz="3600" spc="21" dirty="0">
                <a:solidFill>
                  <a:srgbClr val="FEFEFD"/>
                </a:solidFill>
                <a:latin typeface="+mj-lt"/>
                <a:cs typeface="Arial" panose="020B0604020202020204" pitchFamily="34" charset="0"/>
              </a:rPr>
              <a:t>Occupe différents rôles d’enseignement et de leadership au sein de la faculté de médecin</a:t>
            </a:r>
            <a:r>
              <a:rPr lang="en-US" sz="3600" spc="21" dirty="0">
                <a:solidFill>
                  <a:srgbClr val="FEFEFD"/>
                </a:solidFill>
                <a:latin typeface="+mj-lt"/>
                <a:cs typeface="Arial" panose="020B0604020202020204" pitchFamily="34" charset="0"/>
              </a:rPr>
              <a:t>e</a:t>
            </a:r>
          </a:p>
        </p:txBody>
      </p:sp>
      <p:pic>
        <p:nvPicPr>
          <p:cNvPr id="1026" name="Picture 2">
            <a:extLst>
              <a:ext uri="{FF2B5EF4-FFF2-40B4-BE49-F238E27FC236}">
                <a16:creationId xmlns:a16="http://schemas.microsoft.com/office/drawing/2014/main" id="{1D64B071-2A22-424B-BCA8-C2B14F4ACA67}"/>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3323701" y="10391"/>
            <a:ext cx="5029200" cy="1028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67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9130533"/>
            <a:ext cx="18288000" cy="1156467"/>
          </a:xfrm>
          <a:prstGeom prst="rect">
            <a:avLst/>
          </a:prstGeom>
          <a:solidFill>
            <a:srgbClr val="FEFEFD"/>
          </a:solidFill>
        </p:spPr>
      </p:sp>
      <p:sp>
        <p:nvSpPr>
          <p:cNvPr id="3" name="TextBox 3"/>
          <p:cNvSpPr txBox="1"/>
          <p:nvPr>
            <p:custDataLst>
              <p:tags r:id="rId2"/>
            </p:custDataLst>
          </p:nvPr>
        </p:nvSpPr>
        <p:spPr>
          <a:xfrm>
            <a:off x="3450250" y="2171857"/>
            <a:ext cx="11387491" cy="558038"/>
          </a:xfrm>
          <a:prstGeom prst="rect">
            <a:avLst/>
          </a:prstGeom>
        </p:spPr>
        <p:txBody>
          <a:bodyPr lIns="0" tIns="0" rIns="0" bIns="0" rtlCol="0" anchor="t">
            <a:spAutoFit/>
          </a:bodyPr>
          <a:lstStyle/>
          <a:p>
            <a:pPr marL="0" marR="0" lvl="0" indent="0" algn="ctr" defTabSz="914400" rtl="0" eaLnBrk="1" fontAlgn="auto" latinLnBrk="0" hangingPunct="1">
              <a:lnSpc>
                <a:spcPts val="4680"/>
              </a:lnSpc>
              <a:spcBef>
                <a:spcPts val="0"/>
              </a:spcBef>
              <a:spcAft>
                <a:spcPts val="0"/>
              </a:spcAft>
              <a:buClrTx/>
              <a:buSzTx/>
              <a:buFontTx/>
              <a:buNone/>
              <a:tabLst/>
              <a:defRPr/>
            </a:pPr>
            <a:r>
              <a:rPr kumimoji="0" lang="fr-CA" sz="3600" b="0" i="0" u="none" strike="noStrike" kern="1200" cap="none" spc="179" normalizeH="0" baseline="0" dirty="0">
                <a:ln>
                  <a:noFill/>
                </a:ln>
                <a:solidFill>
                  <a:srgbClr val="F9FFFF"/>
                </a:solidFill>
                <a:effectLst/>
                <a:uLnTx/>
                <a:uFillTx/>
                <a:latin typeface="+mj-lt"/>
                <a:ea typeface="+mn-ea"/>
                <a:cs typeface="+mn-cs"/>
              </a:rPr>
              <a:t>Professeure de médecine familiale de l’année</a:t>
            </a:r>
          </a:p>
        </p:txBody>
      </p:sp>
      <p:sp>
        <p:nvSpPr>
          <p:cNvPr id="4" name="TextBox 4"/>
          <p:cNvSpPr txBox="1"/>
          <p:nvPr>
            <p:custDataLst>
              <p:tags r:id="rId3"/>
            </p:custDataLst>
          </p:nvPr>
        </p:nvSpPr>
        <p:spPr>
          <a:xfrm>
            <a:off x="3831249" y="6635439"/>
            <a:ext cx="10625491" cy="395426"/>
          </a:xfrm>
          <a:prstGeom prst="rect">
            <a:avLst/>
          </a:prstGeom>
        </p:spPr>
        <p:txBody>
          <a:bodyPr lIns="0" tIns="0" rIns="0" bIns="0" rtlCol="0" anchor="t">
            <a:spAutoFit/>
          </a:bodyPr>
          <a:lstStyle/>
          <a:p>
            <a:pPr marL="0" marR="0" lvl="0" indent="0" algn="ctr" defTabSz="914400" rtl="0" eaLnBrk="1" fontAlgn="auto" latinLnBrk="0" hangingPunct="1">
              <a:lnSpc>
                <a:spcPts val="3080"/>
              </a:lnSpc>
              <a:spcBef>
                <a:spcPts val="0"/>
              </a:spcBef>
              <a:spcAft>
                <a:spcPts val="0"/>
              </a:spcAft>
              <a:buClrTx/>
              <a:buSzTx/>
              <a:buFontTx/>
              <a:buNone/>
              <a:tabLst/>
              <a:defRPr/>
            </a:pPr>
            <a:r>
              <a:rPr kumimoji="0" lang="en-US" sz="2800" b="0" i="0" u="none" strike="noStrike" kern="1200" cap="none" spc="420" normalizeH="0" baseline="0" noProof="0" dirty="0">
                <a:ln>
                  <a:noFill/>
                </a:ln>
                <a:solidFill>
                  <a:srgbClr val="F9FFFF"/>
                </a:solidFill>
                <a:effectLst/>
                <a:uLnTx/>
                <a:uFillTx/>
                <a:latin typeface="+mj-lt"/>
                <a:ea typeface="+mn-ea"/>
                <a:cs typeface="+mn-cs"/>
              </a:rPr>
              <a:t>Rothesay</a:t>
            </a:r>
            <a:r>
              <a:rPr lang="en-US" sz="2800" spc="420" dirty="0">
                <a:solidFill>
                  <a:srgbClr val="F9FFFF"/>
                </a:solidFill>
                <a:latin typeface="+mj-lt"/>
              </a:rPr>
              <a:t> (</a:t>
            </a:r>
            <a:r>
              <a:rPr kumimoji="0" lang="en-US" sz="2800" b="0" i="0" u="none" strike="noStrike" kern="1200" cap="none" spc="420" normalizeH="0" baseline="0" noProof="0" dirty="0">
                <a:ln>
                  <a:noFill/>
                </a:ln>
                <a:solidFill>
                  <a:srgbClr val="F9FFFF"/>
                </a:solidFill>
                <a:effectLst/>
                <a:uLnTx/>
                <a:uFillTx/>
                <a:latin typeface="+mj-lt"/>
                <a:ea typeface="+mn-ea"/>
                <a:cs typeface="+mn-cs"/>
              </a:rPr>
              <a:t>Nouveau-Brunswick)</a:t>
            </a:r>
          </a:p>
        </p:txBody>
      </p:sp>
      <p:sp>
        <p:nvSpPr>
          <p:cNvPr id="5" name="TextBox 5"/>
          <p:cNvSpPr txBox="1"/>
          <p:nvPr>
            <p:custDataLst>
              <p:tags r:id="rId4"/>
            </p:custDataLst>
          </p:nvPr>
        </p:nvSpPr>
        <p:spPr>
          <a:xfrm>
            <a:off x="2438400" y="5636129"/>
            <a:ext cx="13063891" cy="800378"/>
          </a:xfrm>
          <a:prstGeom prst="rect">
            <a:avLst/>
          </a:prstGeom>
        </p:spPr>
        <p:txBody>
          <a:bodyPr lIns="0" tIns="0" rIns="0" bIns="0" rtlCol="0" anchor="t">
            <a:spAutoFit/>
          </a:bodyP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5599" b="0" i="0" u="none" strike="noStrike" kern="1200" cap="none" spc="223" normalizeH="0" baseline="0" noProof="0" dirty="0">
                <a:ln>
                  <a:noFill/>
                </a:ln>
                <a:solidFill>
                  <a:srgbClr val="FEFEFD"/>
                </a:solidFill>
                <a:effectLst/>
                <a:uLnTx/>
                <a:uFillTx/>
                <a:latin typeface="+mj-lt"/>
                <a:ea typeface="+mn-ea"/>
                <a:cs typeface="+mn-cs"/>
              </a:rPr>
              <a:t>D</a:t>
            </a:r>
            <a:r>
              <a:rPr kumimoji="0" lang="en-US" sz="5599" b="0" i="0" u="none" strike="noStrike" kern="1200" cap="none" spc="223" normalizeH="0" baseline="30000" noProof="0" dirty="0">
                <a:ln>
                  <a:noFill/>
                </a:ln>
                <a:solidFill>
                  <a:srgbClr val="FEFEFD"/>
                </a:solidFill>
                <a:effectLst/>
                <a:uLnTx/>
                <a:uFillTx/>
                <a:latin typeface="+mj-lt"/>
                <a:ea typeface="+mn-ea"/>
                <a:cs typeface="+mn-cs"/>
              </a:rPr>
              <a:t>re </a:t>
            </a:r>
            <a:r>
              <a:rPr kumimoji="0" lang="en-US" sz="5599" b="0" i="0" u="none" strike="noStrike" kern="1200" cap="none" spc="223" normalizeH="0" baseline="0" noProof="0" dirty="0">
                <a:ln>
                  <a:noFill/>
                </a:ln>
                <a:solidFill>
                  <a:srgbClr val="FEFEFD"/>
                </a:solidFill>
                <a:effectLst/>
                <a:uLnTx/>
                <a:uFillTx/>
                <a:latin typeface="+mj-lt"/>
                <a:ea typeface="+mn-ea"/>
                <a:cs typeface="+mn-cs"/>
              </a:rPr>
              <a:t>Sarah Caines</a:t>
            </a:r>
          </a:p>
        </p:txBody>
      </p:sp>
      <p:pic>
        <p:nvPicPr>
          <p:cNvPr id="7" name="Picture 7">
            <a:extLst>
              <a:ext uri="{FF2B5EF4-FFF2-40B4-BE49-F238E27FC236}">
                <a16:creationId xmlns:a16="http://schemas.microsoft.com/office/drawing/2014/main" id="{7E797BBB-D2DB-E847-A741-7FBC92A7C2DB}"/>
              </a:ext>
            </a:extLst>
          </p:cNvPr>
          <p:cNvPicPr>
            <a:picLocks noChangeAspect="1"/>
          </p:cNvPicPr>
          <p:nvPr>
            <p:custDataLst>
              <p:tags r:id="rId5"/>
            </p:custDataLst>
          </p:nvPr>
        </p:nvPicPr>
        <p:blipFill>
          <a:blip r:embed="rId7"/>
          <a:srcRect/>
          <a:stretch>
            <a:fillRect/>
          </a:stretch>
        </p:blipFill>
        <p:spPr>
          <a:xfrm>
            <a:off x="15392400" y="9258300"/>
            <a:ext cx="2607123" cy="1028700"/>
          </a:xfrm>
          <a:prstGeom prst="rect">
            <a:avLst/>
          </a:prstGeom>
        </p:spPr>
      </p:pic>
    </p:spTree>
    <p:extLst>
      <p:ext uri="{BB962C8B-B14F-4D97-AF65-F5344CB8AC3E}">
        <p14:creationId xmlns:p14="http://schemas.microsoft.com/office/powerpoint/2010/main" val="3328439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13323701" y="-2"/>
            <a:ext cx="5029200" cy="10287001"/>
          </a:xfrm>
          <a:prstGeom prst="rect">
            <a:avLst/>
          </a:prstGeom>
          <a:solidFill>
            <a:schemeClr val="bg1"/>
          </a:solidFill>
        </p:spPr>
      </p:sp>
      <p:grpSp>
        <p:nvGrpSpPr>
          <p:cNvPr id="4" name="Group 4"/>
          <p:cNvGrpSpPr/>
          <p:nvPr>
            <p:custDataLst>
              <p:tags r:id="rId2"/>
            </p:custDataLst>
          </p:nvPr>
        </p:nvGrpSpPr>
        <p:grpSpPr>
          <a:xfrm>
            <a:off x="749206" y="702820"/>
            <a:ext cx="11185995" cy="7441537"/>
            <a:chOff x="-36945" y="-72181"/>
            <a:chExt cx="14655259" cy="3471105"/>
          </a:xfrm>
        </p:grpSpPr>
        <p:sp>
          <p:nvSpPr>
            <p:cNvPr id="5" name="TextBox 5"/>
            <p:cNvSpPr txBox="1"/>
            <p:nvPr/>
          </p:nvSpPr>
          <p:spPr>
            <a:xfrm>
              <a:off x="-36945" y="-72181"/>
              <a:ext cx="14655259" cy="406760"/>
            </a:xfrm>
            <a:prstGeom prst="rect">
              <a:avLst/>
            </a:prstGeom>
          </p:spPr>
          <p:txBody>
            <a:bodyPr lIns="0" tIns="0" rIns="0" bIns="0" rtlCol="0" anchor="t">
              <a:spAutoFit/>
            </a:bodyPr>
            <a:lstStyle/>
            <a:p>
              <a:pPr marL="0" marR="0" lvl="0" indent="0" algn="l" defTabSz="914400" rtl="0" eaLnBrk="1" fontAlgn="auto" latinLnBrk="0" hangingPunct="1">
                <a:lnSpc>
                  <a:spcPts val="6820"/>
                </a:lnSpc>
                <a:spcBef>
                  <a:spcPts val="0"/>
                </a:spcBef>
                <a:spcAft>
                  <a:spcPts val="0"/>
                </a:spcAft>
                <a:buClrTx/>
                <a:buSzTx/>
                <a:buFontTx/>
                <a:buNone/>
                <a:tabLst/>
                <a:defRPr/>
              </a:pPr>
              <a:r>
                <a:rPr kumimoji="0" lang="en-US" sz="6200" b="0" i="0" u="none" strike="noStrike" kern="1200" cap="none" spc="124" normalizeH="0" baseline="0" noProof="0" dirty="0">
                  <a:ln>
                    <a:noFill/>
                  </a:ln>
                  <a:solidFill>
                    <a:srgbClr val="FFFFFF"/>
                  </a:solidFill>
                  <a:effectLst/>
                  <a:uLnTx/>
                  <a:uFillTx/>
                  <a:latin typeface="+mj-lt"/>
                  <a:ea typeface="+mn-ea"/>
                  <a:cs typeface="+mn-cs"/>
                </a:rPr>
                <a:t>D</a:t>
              </a:r>
              <a:r>
                <a:rPr kumimoji="0" lang="en-US" sz="6200" b="0" i="0" u="none" strike="noStrike" kern="1200" cap="none" spc="124" normalizeH="0" baseline="30000" noProof="0" dirty="0">
                  <a:ln>
                    <a:noFill/>
                  </a:ln>
                  <a:solidFill>
                    <a:srgbClr val="FFFFFF"/>
                  </a:solidFill>
                  <a:effectLst/>
                  <a:uLnTx/>
                  <a:uFillTx/>
                  <a:latin typeface="+mj-lt"/>
                  <a:ea typeface="+mn-ea"/>
                  <a:cs typeface="+mn-cs"/>
                </a:rPr>
                <a:t>re </a:t>
              </a:r>
              <a:r>
                <a:rPr kumimoji="0" lang="en-US" sz="6200" b="0" i="0" u="none" strike="noStrike" kern="1200" cap="none" spc="124" normalizeH="0" baseline="0" noProof="0" dirty="0">
                  <a:ln>
                    <a:noFill/>
                  </a:ln>
                  <a:solidFill>
                    <a:srgbClr val="FFFFFF"/>
                  </a:solidFill>
                  <a:effectLst/>
                  <a:uLnTx/>
                  <a:uFillTx/>
                  <a:latin typeface="+mj-lt"/>
                  <a:ea typeface="+mn-ea"/>
                  <a:cs typeface="+mn-cs"/>
                </a:rPr>
                <a:t>Sarah Caines</a:t>
              </a:r>
            </a:p>
          </p:txBody>
        </p:sp>
        <p:sp>
          <p:nvSpPr>
            <p:cNvPr id="6" name="TextBox 6"/>
            <p:cNvSpPr txBox="1"/>
            <p:nvPr/>
          </p:nvSpPr>
          <p:spPr>
            <a:xfrm>
              <a:off x="0" y="3217796"/>
              <a:ext cx="14431338" cy="181128"/>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2100" b="0" i="0" u="none" strike="noStrike" kern="1200" cap="none" spc="21" normalizeH="0" baseline="0" noProof="0" dirty="0">
                <a:ln>
                  <a:noFill/>
                </a:ln>
                <a:solidFill>
                  <a:srgbClr val="FFFFFF"/>
                </a:solidFill>
                <a:effectLst/>
                <a:uLnTx/>
                <a:uFillTx/>
                <a:latin typeface="+mj-lt"/>
                <a:ea typeface="+mn-ea"/>
                <a:cs typeface="+mn-cs"/>
              </a:endParaRPr>
            </a:p>
          </p:txBody>
        </p:sp>
        <p:sp>
          <p:nvSpPr>
            <p:cNvPr id="7" name="TextBox 7"/>
            <p:cNvSpPr txBox="1"/>
            <p:nvPr/>
          </p:nvSpPr>
          <p:spPr>
            <a:xfrm>
              <a:off x="-23490" y="456229"/>
              <a:ext cx="14319722" cy="260297"/>
            </a:xfrm>
            <a:prstGeom prst="rect">
              <a:avLst/>
            </a:prstGeom>
          </p:spPr>
          <p:txBody>
            <a:bodyPr lIns="0" tIns="0" rIns="0" bIns="0" rtlCol="0" anchor="t">
              <a:spAutoFit/>
            </a:bodyPr>
            <a:lstStyle/>
            <a:p>
              <a:pPr lvl="0" algn="ctr" defTabSz="914400">
                <a:lnSpc>
                  <a:spcPts val="4680"/>
                </a:lnSpc>
                <a:defRPr/>
              </a:pPr>
              <a:r>
                <a:rPr lang="fr-CA" sz="3600" spc="179" dirty="0">
                  <a:solidFill>
                    <a:srgbClr val="F9FFFF"/>
                  </a:solidFill>
                </a:rPr>
                <a:t>Professeure de médecine familiale de l’année</a:t>
              </a:r>
            </a:p>
          </p:txBody>
        </p:sp>
      </p:grpSp>
      <p:sp>
        <p:nvSpPr>
          <p:cNvPr id="11" name="TextBox 10">
            <a:extLst>
              <a:ext uri="{FF2B5EF4-FFF2-40B4-BE49-F238E27FC236}">
                <a16:creationId xmlns:a16="http://schemas.microsoft.com/office/drawing/2014/main" id="{9148A7AE-1F7F-49FF-924D-AC26E9C1E3E1}"/>
              </a:ext>
            </a:extLst>
          </p:cNvPr>
          <p:cNvSpPr txBox="1"/>
          <p:nvPr>
            <p:custDataLst>
              <p:tags r:id="rId3"/>
            </p:custDataLst>
          </p:nvPr>
        </p:nvSpPr>
        <p:spPr>
          <a:xfrm>
            <a:off x="626286" y="2653764"/>
            <a:ext cx="11466795" cy="6494085"/>
          </a:xfrm>
          <a:prstGeom prst="rect">
            <a:avLst/>
          </a:prstGeom>
          <a:noFill/>
        </p:spPr>
        <p:txBody>
          <a:bodyPr wrap="square" rtlCol="0">
            <a:spAutoFit/>
          </a:bodyPr>
          <a:lstStyle/>
          <a:p>
            <a:pPr marL="457200" lvl="0" indent="-457200" defTabSz="914400">
              <a:buFontTx/>
              <a:buChar char="-"/>
              <a:defRPr/>
            </a:pPr>
            <a:r>
              <a:rPr lang="fr-CA" sz="3200" dirty="0">
                <a:solidFill>
                  <a:schemeClr val="bg1"/>
                </a:solidFill>
                <a:latin typeface="+mj-lt"/>
              </a:rPr>
              <a:t>Diplômée de la faculté de médecine de l’Université Memorial de Terre-Neuve (2006); a fait sa résidence en médecine de famille à l’Université Dalhousie, site de Saint-Jean (2008</a:t>
            </a:r>
            <a:r>
              <a:rPr lang="en-US" sz="3200" dirty="0">
                <a:solidFill>
                  <a:schemeClr val="bg1"/>
                </a:solidFill>
                <a:latin typeface="+mj-lt"/>
              </a:rPr>
              <a:t>)</a:t>
            </a:r>
          </a:p>
          <a:p>
            <a:pPr marL="457200" indent="-457200">
              <a:buFontTx/>
              <a:buChar char="-"/>
            </a:pPr>
            <a:r>
              <a:rPr lang="en-US" sz="3200" dirty="0">
                <a:solidFill>
                  <a:schemeClr val="bg1"/>
                </a:solidFill>
                <a:latin typeface="+mj-lt"/>
              </a:rPr>
              <a:t>A </a:t>
            </a:r>
            <a:r>
              <a:rPr lang="fr-CA" sz="3200" dirty="0">
                <a:solidFill>
                  <a:schemeClr val="bg1"/>
                </a:solidFill>
                <a:latin typeface="+mj-lt"/>
              </a:rPr>
              <a:t>enseigné les habiletés cliniques </a:t>
            </a:r>
            <a:r>
              <a:rPr lang="fr-CA" sz="3200" dirty="0">
                <a:solidFill>
                  <a:schemeClr val="bg1"/>
                </a:solidFill>
              </a:rPr>
              <a:t>au niveau prédoctoral </a:t>
            </a:r>
            <a:r>
              <a:rPr lang="fr-CA" sz="3200" dirty="0">
                <a:solidFill>
                  <a:schemeClr val="bg1"/>
                </a:solidFill>
                <a:latin typeface="+mj-lt"/>
              </a:rPr>
              <a:t>pendant de nombreuses </a:t>
            </a:r>
            <a:r>
              <a:rPr lang="en-US" sz="3200" dirty="0">
                <a:solidFill>
                  <a:schemeClr val="bg1"/>
                </a:solidFill>
                <a:latin typeface="+mj-lt"/>
              </a:rPr>
              <a:t>années à la </a:t>
            </a:r>
            <a:r>
              <a:rPr lang="fr-FR" sz="3200" dirty="0">
                <a:solidFill>
                  <a:schemeClr val="bg1"/>
                </a:solidFill>
                <a:latin typeface="+mj-lt"/>
              </a:rPr>
              <a:t>faculté de médecine de l’Université Dalhousie au Nouveau-Brunswick </a:t>
            </a:r>
            <a:r>
              <a:rPr lang="fr-CA" sz="3200" dirty="0">
                <a:solidFill>
                  <a:schemeClr val="bg1"/>
                </a:solidFill>
                <a:latin typeface="+mj-lt"/>
              </a:rPr>
              <a:t>dans sa pratique clinique auprès d’apprenants </a:t>
            </a:r>
            <a:r>
              <a:rPr lang="fr-CA" sz="3200" dirty="0">
                <a:solidFill>
                  <a:schemeClr val="bg1"/>
                </a:solidFill>
              </a:rPr>
              <a:t>de tous les niveaux</a:t>
            </a:r>
            <a:endParaRPr lang="en-US" sz="3200" dirty="0">
              <a:solidFill>
                <a:schemeClr val="bg1"/>
              </a:solidFill>
              <a:latin typeface="+mj-lt"/>
            </a:endParaRPr>
          </a:p>
          <a:p>
            <a:pPr marL="457200" indent="-457200">
              <a:buFontTx/>
              <a:buChar char="-"/>
            </a:pPr>
            <a:r>
              <a:rPr lang="en-US" sz="3200" dirty="0">
                <a:solidFill>
                  <a:schemeClr val="bg1"/>
                </a:solidFill>
                <a:latin typeface="+mj-lt"/>
              </a:rPr>
              <a:t>Elle </a:t>
            </a:r>
            <a:r>
              <a:rPr lang="fr-CA" sz="3200" dirty="0">
                <a:solidFill>
                  <a:schemeClr val="bg1"/>
                </a:solidFill>
                <a:latin typeface="+mj-lt"/>
              </a:rPr>
              <a:t>est superviseure principale en médecine familiale à l’Université Dalhousie </a:t>
            </a:r>
            <a:r>
              <a:rPr lang="en-US" sz="3200" dirty="0">
                <a:solidFill>
                  <a:schemeClr val="bg1"/>
                </a:solidFill>
                <a:latin typeface="+mj-lt"/>
              </a:rPr>
              <a:t>au site de </a:t>
            </a:r>
            <a:r>
              <a:rPr lang="fr-CA" sz="3200" dirty="0">
                <a:solidFill>
                  <a:schemeClr val="bg1"/>
                </a:solidFill>
                <a:latin typeface="+mj-lt"/>
              </a:rPr>
              <a:t>Saint-Jean et a supervisé des projets de résidence. Elle occupe le poste de coordonnatrice pédagogique de l’unité d’enseignement </a:t>
            </a:r>
            <a:r>
              <a:rPr lang="en-US" sz="3200" dirty="0" err="1">
                <a:solidFill>
                  <a:schemeClr val="bg1"/>
                </a:solidFill>
                <a:latin typeface="+mj-lt"/>
              </a:rPr>
              <a:t>en</a:t>
            </a:r>
            <a:r>
              <a:rPr lang="en-US" sz="3200" dirty="0">
                <a:solidFill>
                  <a:schemeClr val="bg1"/>
                </a:solidFill>
                <a:latin typeface="+mj-lt"/>
              </a:rPr>
              <a:t> </a:t>
            </a:r>
            <a:r>
              <a:rPr lang="fr-CA" sz="3200" dirty="0">
                <a:solidFill>
                  <a:schemeClr val="bg1"/>
                </a:solidFill>
                <a:latin typeface="+mj-lt"/>
              </a:rPr>
              <a:t>médecine familiale </a:t>
            </a:r>
            <a:r>
              <a:rPr lang="en-US" sz="3200" dirty="0">
                <a:solidFill>
                  <a:schemeClr val="bg1"/>
                </a:solidFill>
                <a:latin typeface="+mj-lt"/>
              </a:rPr>
              <a:t>de Saint-Jean.</a:t>
            </a:r>
          </a:p>
        </p:txBody>
      </p:sp>
      <p:pic>
        <p:nvPicPr>
          <p:cNvPr id="8" name="Picture 7" descr="A person wearing a white shirt&#10;&#10;Description automatically generated">
            <a:extLst>
              <a:ext uri="{FF2B5EF4-FFF2-40B4-BE49-F238E27FC236}">
                <a16:creationId xmlns:a16="http://schemas.microsoft.com/office/drawing/2014/main" id="{F9787385-9383-441F-A3E8-8EAB528D1C42}"/>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12093081" y="0"/>
            <a:ext cx="6194919" cy="10287000"/>
          </a:xfrm>
          <a:prstGeom prst="rect">
            <a:avLst/>
          </a:prstGeom>
        </p:spPr>
      </p:pic>
    </p:spTree>
    <p:extLst>
      <p:ext uri="{BB962C8B-B14F-4D97-AF65-F5344CB8AC3E}">
        <p14:creationId xmlns:p14="http://schemas.microsoft.com/office/powerpoint/2010/main" val="498573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9130533"/>
            <a:ext cx="18288000" cy="1156467"/>
          </a:xfrm>
          <a:prstGeom prst="rect">
            <a:avLst/>
          </a:prstGeom>
          <a:solidFill>
            <a:srgbClr val="FEFEFD"/>
          </a:solidFill>
        </p:spPr>
      </p:sp>
      <p:sp>
        <p:nvSpPr>
          <p:cNvPr id="3" name="TextBox 3"/>
          <p:cNvSpPr txBox="1"/>
          <p:nvPr>
            <p:custDataLst>
              <p:tags r:id="rId2"/>
            </p:custDataLst>
          </p:nvPr>
        </p:nvSpPr>
        <p:spPr>
          <a:xfrm>
            <a:off x="3450248" y="2171700"/>
            <a:ext cx="11387491" cy="1160767"/>
          </a:xfrm>
          <a:prstGeom prst="rect">
            <a:avLst/>
          </a:prstGeom>
        </p:spPr>
        <p:txBody>
          <a:bodyPr lIns="0" tIns="0" rIns="0" bIns="0" rtlCol="0" anchor="t">
            <a:spAutoFit/>
          </a:bodyPr>
          <a:lstStyle/>
          <a:p>
            <a:pPr marL="0" marR="0" lvl="0" indent="0" algn="ctr" defTabSz="914400" rtl="0" eaLnBrk="1" fontAlgn="auto" latinLnBrk="0" hangingPunct="1">
              <a:lnSpc>
                <a:spcPts val="4680"/>
              </a:lnSpc>
              <a:spcBef>
                <a:spcPts val="0"/>
              </a:spcBef>
              <a:spcAft>
                <a:spcPts val="0"/>
              </a:spcAft>
              <a:buClrTx/>
              <a:buSzTx/>
              <a:buFontTx/>
              <a:buNone/>
              <a:tabLst/>
              <a:defRPr/>
            </a:pPr>
            <a:r>
              <a:rPr kumimoji="0" lang="en-US" sz="3600" b="0" i="0" u="none" strike="noStrike" kern="1200" cap="none" spc="179" normalizeH="0" baseline="0" noProof="0" dirty="0">
                <a:ln>
                  <a:noFill/>
                </a:ln>
                <a:solidFill>
                  <a:srgbClr val="F9FFFF"/>
                </a:solidFill>
                <a:effectLst/>
                <a:uLnTx/>
                <a:uFillTx/>
                <a:latin typeface="+mj-lt"/>
                <a:ea typeface="+mn-ea"/>
                <a:cs typeface="+mn-cs"/>
              </a:rPr>
              <a:t>Prix </a:t>
            </a:r>
            <a:r>
              <a:rPr kumimoji="0" lang="fr-CA" sz="3600" b="0" i="0" u="none" strike="noStrike" kern="1200" cap="none" spc="179" normalizeH="0" baseline="0" noProof="0" dirty="0">
                <a:ln>
                  <a:noFill/>
                </a:ln>
                <a:solidFill>
                  <a:srgbClr val="F9FFFF"/>
                </a:solidFill>
                <a:effectLst/>
                <a:uLnTx/>
                <a:uFillTx/>
                <a:latin typeface="+mj-lt"/>
                <a:ea typeface="+mn-ea"/>
                <a:cs typeface="+mn-cs"/>
              </a:rPr>
              <a:t>de leadership pou</a:t>
            </a:r>
            <a:r>
              <a:rPr lang="fr-CA" sz="3600" spc="179" dirty="0">
                <a:solidFill>
                  <a:srgbClr val="F9FFFF"/>
                </a:solidFill>
                <a:latin typeface="+mj-lt"/>
              </a:rPr>
              <a:t>r les résidents </a:t>
            </a:r>
            <a:br>
              <a:rPr lang="fr-CA" sz="3600" spc="179" dirty="0">
                <a:solidFill>
                  <a:srgbClr val="F9FFFF"/>
                </a:solidFill>
                <a:latin typeface="+mj-lt"/>
              </a:rPr>
            </a:br>
            <a:r>
              <a:rPr lang="fr-CA" sz="3600" spc="179" dirty="0">
                <a:solidFill>
                  <a:srgbClr val="F9FFFF"/>
                </a:solidFill>
                <a:latin typeface="+mj-lt"/>
              </a:rPr>
              <a:t>en médecine familiale</a:t>
            </a:r>
            <a:endParaRPr kumimoji="0" lang="fr-CA" sz="3600" b="0" i="0" u="none" strike="noStrike" kern="1200" cap="none" spc="179" normalizeH="0" baseline="0" noProof="0" dirty="0">
              <a:ln>
                <a:noFill/>
              </a:ln>
              <a:solidFill>
                <a:srgbClr val="F9FFFF"/>
              </a:solidFill>
              <a:effectLst/>
              <a:uLnTx/>
              <a:uFillTx/>
              <a:latin typeface="+mj-lt"/>
              <a:ea typeface="+mn-ea"/>
              <a:cs typeface="+mn-cs"/>
            </a:endParaRPr>
          </a:p>
        </p:txBody>
      </p:sp>
      <p:sp>
        <p:nvSpPr>
          <p:cNvPr id="4" name="TextBox 4"/>
          <p:cNvSpPr txBox="1"/>
          <p:nvPr>
            <p:custDataLst>
              <p:tags r:id="rId3"/>
            </p:custDataLst>
          </p:nvPr>
        </p:nvSpPr>
        <p:spPr>
          <a:xfrm>
            <a:off x="3831249" y="6635439"/>
            <a:ext cx="10625491" cy="395426"/>
          </a:xfrm>
          <a:prstGeom prst="rect">
            <a:avLst/>
          </a:prstGeom>
        </p:spPr>
        <p:txBody>
          <a:bodyPr lIns="0" tIns="0" rIns="0" bIns="0" rtlCol="0" anchor="t">
            <a:spAutoFit/>
          </a:bodyPr>
          <a:lstStyle/>
          <a:p>
            <a:pPr marL="0" marR="0" lvl="0" indent="0" algn="ctr" defTabSz="914400" rtl="0" eaLnBrk="1" fontAlgn="auto" latinLnBrk="0" hangingPunct="1">
              <a:lnSpc>
                <a:spcPts val="3080"/>
              </a:lnSpc>
              <a:spcBef>
                <a:spcPts val="0"/>
              </a:spcBef>
              <a:spcAft>
                <a:spcPts val="0"/>
              </a:spcAft>
              <a:buClrTx/>
              <a:buSzTx/>
              <a:buFontTx/>
              <a:buNone/>
              <a:tabLst/>
              <a:defRPr/>
            </a:pPr>
            <a:r>
              <a:rPr kumimoji="0" lang="en-US" sz="2800" b="0" i="0" u="none" strike="noStrike" kern="1200" cap="none" spc="420" normalizeH="0" baseline="0" noProof="0" dirty="0">
                <a:ln>
                  <a:noFill/>
                </a:ln>
                <a:solidFill>
                  <a:srgbClr val="F9FFFF"/>
                </a:solidFill>
                <a:effectLst/>
                <a:uLnTx/>
                <a:uFillTx/>
                <a:latin typeface="+mj-lt"/>
                <a:ea typeface="+mn-ea"/>
                <a:cs typeface="+mn-cs"/>
              </a:rPr>
              <a:t>New Maryland (Nouveau-Brunswick</a:t>
            </a:r>
            <a:r>
              <a:rPr lang="en-US" sz="2800" spc="420" dirty="0">
                <a:solidFill>
                  <a:srgbClr val="F9FFFF"/>
                </a:solidFill>
                <a:latin typeface="+mj-lt"/>
              </a:rPr>
              <a:t>)</a:t>
            </a:r>
            <a:endParaRPr kumimoji="0" lang="en-US" sz="2800" b="0" i="0" u="none" strike="noStrike" kern="1200" cap="none" spc="420" normalizeH="0" baseline="0" noProof="0" dirty="0">
              <a:ln>
                <a:noFill/>
              </a:ln>
              <a:solidFill>
                <a:srgbClr val="F9FFFF"/>
              </a:solidFill>
              <a:effectLst/>
              <a:uLnTx/>
              <a:uFillTx/>
              <a:latin typeface="+mj-lt"/>
              <a:ea typeface="+mn-ea"/>
              <a:cs typeface="+mn-cs"/>
            </a:endParaRPr>
          </a:p>
        </p:txBody>
      </p:sp>
      <p:sp>
        <p:nvSpPr>
          <p:cNvPr id="5" name="TextBox 5"/>
          <p:cNvSpPr txBox="1"/>
          <p:nvPr>
            <p:custDataLst>
              <p:tags r:id="rId4"/>
            </p:custDataLst>
          </p:nvPr>
        </p:nvSpPr>
        <p:spPr>
          <a:xfrm>
            <a:off x="2438400" y="5636129"/>
            <a:ext cx="13063891" cy="800378"/>
          </a:xfrm>
          <a:prstGeom prst="rect">
            <a:avLst/>
          </a:prstGeom>
        </p:spPr>
        <p:txBody>
          <a:bodyPr lIns="0" tIns="0" rIns="0" bIns="0" rtlCol="0" anchor="t">
            <a:spAutoFit/>
          </a:bodyP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5599" b="0" i="0" u="none" strike="noStrike" kern="1200" cap="none" spc="223" normalizeH="0" baseline="0" noProof="0" dirty="0">
                <a:ln>
                  <a:noFill/>
                </a:ln>
                <a:solidFill>
                  <a:srgbClr val="FEFEFD"/>
                </a:solidFill>
                <a:effectLst/>
                <a:uLnTx/>
                <a:uFillTx/>
                <a:latin typeface="+mj-lt"/>
                <a:ea typeface="+mn-ea"/>
                <a:cs typeface="+mn-cs"/>
              </a:rPr>
              <a:t>Lyndsay Lovely</a:t>
            </a:r>
          </a:p>
        </p:txBody>
      </p:sp>
      <p:pic>
        <p:nvPicPr>
          <p:cNvPr id="8" name="officeArt object" descr="Picture 3">
            <a:extLst>
              <a:ext uri="{FF2B5EF4-FFF2-40B4-BE49-F238E27FC236}">
                <a16:creationId xmlns:a16="http://schemas.microsoft.com/office/drawing/2014/main" id="{A8B02990-3C74-4A45-8093-11927050566D}"/>
              </a:ext>
            </a:extLst>
          </p:cNvPr>
          <p:cNvPicPr/>
          <p:nvPr>
            <p:custDataLst>
              <p:tags r:id="rId5"/>
            </p:custDataLst>
          </p:nvPr>
        </p:nvPicPr>
        <p:blipFill>
          <a:blip r:embed="rId7"/>
          <a:stretch>
            <a:fillRect/>
          </a:stretch>
        </p:blipFill>
        <p:spPr>
          <a:xfrm>
            <a:off x="14262735" y="8575978"/>
            <a:ext cx="4025265" cy="1533525"/>
          </a:xfrm>
          <a:prstGeom prst="rect">
            <a:avLst/>
          </a:prstGeom>
          <a:ln w="12700" cap="flat">
            <a:noFill/>
            <a:miter lim="400000"/>
          </a:ln>
          <a:effectLst/>
        </p:spPr>
      </p:pic>
    </p:spTree>
    <p:extLst>
      <p:ext uri="{BB962C8B-B14F-4D97-AF65-F5344CB8AC3E}">
        <p14:creationId xmlns:p14="http://schemas.microsoft.com/office/powerpoint/2010/main" val="231983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13323701" y="-2"/>
            <a:ext cx="5029200" cy="10287001"/>
          </a:xfrm>
          <a:prstGeom prst="rect">
            <a:avLst/>
          </a:prstGeom>
          <a:solidFill>
            <a:schemeClr val="bg1"/>
          </a:solidFill>
        </p:spPr>
      </p:sp>
      <p:grpSp>
        <p:nvGrpSpPr>
          <p:cNvPr id="4" name="Group 4"/>
          <p:cNvGrpSpPr/>
          <p:nvPr>
            <p:custDataLst>
              <p:tags r:id="rId2"/>
            </p:custDataLst>
          </p:nvPr>
        </p:nvGrpSpPr>
        <p:grpSpPr>
          <a:xfrm>
            <a:off x="749206" y="702820"/>
            <a:ext cx="11185995" cy="7441537"/>
            <a:chOff x="-36945" y="-72181"/>
            <a:chExt cx="14655259" cy="3471105"/>
          </a:xfrm>
        </p:grpSpPr>
        <p:sp>
          <p:nvSpPr>
            <p:cNvPr id="5" name="TextBox 5"/>
            <p:cNvSpPr txBox="1"/>
            <p:nvPr/>
          </p:nvSpPr>
          <p:spPr>
            <a:xfrm>
              <a:off x="-36945" y="-72181"/>
              <a:ext cx="14655259" cy="406760"/>
            </a:xfrm>
            <a:prstGeom prst="rect">
              <a:avLst/>
            </a:prstGeom>
          </p:spPr>
          <p:txBody>
            <a:bodyPr lIns="0" tIns="0" rIns="0" bIns="0" rtlCol="0" anchor="t">
              <a:spAutoFit/>
            </a:bodyPr>
            <a:lstStyle/>
            <a:p>
              <a:pPr marL="0" marR="0" lvl="0" indent="0" algn="l" defTabSz="914400" rtl="0" eaLnBrk="1" fontAlgn="auto" latinLnBrk="0" hangingPunct="1">
                <a:lnSpc>
                  <a:spcPts val="6820"/>
                </a:lnSpc>
                <a:spcBef>
                  <a:spcPts val="0"/>
                </a:spcBef>
                <a:spcAft>
                  <a:spcPts val="0"/>
                </a:spcAft>
                <a:buClrTx/>
                <a:buSzTx/>
                <a:buFontTx/>
                <a:buNone/>
                <a:tabLst/>
                <a:defRPr/>
              </a:pPr>
              <a:r>
                <a:rPr kumimoji="0" lang="en-US" sz="6200" b="0" i="0" u="none" strike="noStrike" kern="1200" cap="none" spc="124" normalizeH="0" baseline="0" noProof="0" dirty="0">
                  <a:ln>
                    <a:noFill/>
                  </a:ln>
                  <a:solidFill>
                    <a:srgbClr val="FFFFFF"/>
                  </a:solidFill>
                  <a:effectLst/>
                  <a:uLnTx/>
                  <a:uFillTx/>
                  <a:latin typeface="+mj-lt"/>
                  <a:ea typeface="+mn-ea"/>
                  <a:cs typeface="+mn-cs"/>
                </a:rPr>
                <a:t>Lyndsay Lovely</a:t>
              </a:r>
            </a:p>
          </p:txBody>
        </p:sp>
        <p:sp>
          <p:nvSpPr>
            <p:cNvPr id="6" name="TextBox 6"/>
            <p:cNvSpPr txBox="1"/>
            <p:nvPr/>
          </p:nvSpPr>
          <p:spPr>
            <a:xfrm>
              <a:off x="0" y="3217796"/>
              <a:ext cx="14431338" cy="181128"/>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2100" b="0" i="0" u="none" strike="noStrike" kern="1200" cap="none" spc="21" normalizeH="0" baseline="0" noProof="0" dirty="0">
                <a:ln>
                  <a:noFill/>
                </a:ln>
                <a:solidFill>
                  <a:srgbClr val="FFFFFF"/>
                </a:solidFill>
                <a:effectLst/>
                <a:uLnTx/>
                <a:uFillTx/>
                <a:latin typeface="+mj-lt"/>
                <a:ea typeface="+mn-ea"/>
                <a:cs typeface="+mn-cs"/>
              </a:endParaRPr>
            </a:p>
          </p:txBody>
        </p:sp>
        <p:sp>
          <p:nvSpPr>
            <p:cNvPr id="7" name="TextBox 7"/>
            <p:cNvSpPr txBox="1"/>
            <p:nvPr/>
          </p:nvSpPr>
          <p:spPr>
            <a:xfrm>
              <a:off x="-23490" y="456229"/>
              <a:ext cx="14319722" cy="541440"/>
            </a:xfrm>
            <a:prstGeom prst="rect">
              <a:avLst/>
            </a:prstGeom>
          </p:spPr>
          <p:txBody>
            <a:bodyPr lIns="0" tIns="0" rIns="0" bIns="0" rtlCol="0" anchor="t">
              <a:spAutoFit/>
            </a:bodyPr>
            <a:lstStyle/>
            <a:p>
              <a:pPr lvl="0" defTabSz="914400">
                <a:lnSpc>
                  <a:spcPts val="4680"/>
                </a:lnSpc>
                <a:defRPr/>
              </a:pPr>
              <a:r>
                <a:rPr lang="fr-FR" sz="3600" spc="179" dirty="0">
                  <a:solidFill>
                    <a:srgbClr val="F9FFFF"/>
                  </a:solidFill>
                </a:rPr>
                <a:t>Prix de leadership pour les résidents en médecine familiale</a:t>
              </a:r>
            </a:p>
          </p:txBody>
        </p:sp>
      </p:grpSp>
      <p:sp>
        <p:nvSpPr>
          <p:cNvPr id="11" name="TextBox 10">
            <a:extLst>
              <a:ext uri="{FF2B5EF4-FFF2-40B4-BE49-F238E27FC236}">
                <a16:creationId xmlns:a16="http://schemas.microsoft.com/office/drawing/2014/main" id="{9148A7AE-1F7F-49FF-924D-AC26E9C1E3E1}"/>
              </a:ext>
            </a:extLst>
          </p:cNvPr>
          <p:cNvSpPr txBox="1"/>
          <p:nvPr>
            <p:custDataLst>
              <p:tags r:id="rId3"/>
            </p:custDataLst>
          </p:nvPr>
        </p:nvSpPr>
        <p:spPr>
          <a:xfrm>
            <a:off x="608805" y="3223131"/>
            <a:ext cx="11466795" cy="7355860"/>
          </a:xfrm>
          <a:prstGeom prst="rect">
            <a:avLst/>
          </a:prstGeom>
          <a:noFill/>
        </p:spPr>
        <p:txBody>
          <a:bodyPr wrap="square" rtlCol="0">
            <a:spAutoFit/>
          </a:bodyPr>
          <a:lstStyle/>
          <a:p>
            <a:pPr marL="457200" lvl="0" indent="-457200" defTabSz="914400">
              <a:buFontTx/>
              <a:buChar char="-"/>
              <a:defRPr/>
            </a:pPr>
            <a:r>
              <a:rPr lang="fr-CA" sz="2600" spc="21" dirty="0">
                <a:solidFill>
                  <a:schemeClr val="bg1">
                    <a:lumMod val="95000"/>
                  </a:schemeClr>
                </a:solidFill>
                <a:latin typeface="+mj-lt"/>
                <a:cs typeface="Arial" panose="020B0604020202020204" pitchFamily="34" charset="0"/>
              </a:rPr>
              <a:t>Résidente de 2</a:t>
            </a:r>
            <a:r>
              <a:rPr lang="fr-CA" sz="2600" spc="21" baseline="30000" dirty="0">
                <a:solidFill>
                  <a:schemeClr val="bg1">
                    <a:lumMod val="95000"/>
                  </a:schemeClr>
                </a:solidFill>
                <a:latin typeface="+mj-lt"/>
                <a:cs typeface="Arial" panose="020B0604020202020204" pitchFamily="34" charset="0"/>
              </a:rPr>
              <a:t>e </a:t>
            </a:r>
            <a:r>
              <a:rPr lang="fr-CA" sz="2600" spc="21" dirty="0">
                <a:solidFill>
                  <a:schemeClr val="bg1">
                    <a:lumMod val="95000"/>
                  </a:schemeClr>
                </a:solidFill>
                <a:latin typeface="+mj-lt"/>
                <a:cs typeface="Arial" panose="020B0604020202020204" pitchFamily="34" charset="0"/>
              </a:rPr>
              <a:t>année </a:t>
            </a:r>
            <a:r>
              <a:rPr lang="fr-CA" sz="2600" spc="21" dirty="0">
                <a:solidFill>
                  <a:schemeClr val="bg1">
                    <a:lumMod val="95000"/>
                  </a:schemeClr>
                </a:solidFill>
                <a:cs typeface="Arial" panose="020B0604020202020204" pitchFamily="34" charset="0"/>
              </a:rPr>
              <a:t>en médecine de famille au site de Fredericton de l’Université Dalhousie et diplômée de la faculté de médecine de l’Université Dalhousie au Nouveau-Brunswick en 2018</a:t>
            </a:r>
            <a:endParaRPr lang="fr-CA" sz="2600" spc="21" dirty="0">
              <a:solidFill>
                <a:schemeClr val="bg1">
                  <a:lumMod val="95000"/>
                </a:schemeClr>
              </a:solidFill>
              <a:latin typeface="+mj-lt"/>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fr-CA" sz="2600" spc="21" dirty="0">
                <a:solidFill>
                  <a:schemeClr val="bg1">
                    <a:lumMod val="95000"/>
                  </a:schemeClr>
                </a:solidFill>
                <a:latin typeface="+mj-lt"/>
                <a:cs typeface="Arial" panose="020B0604020202020204" pitchFamily="34" charset="0"/>
              </a:rPr>
              <a:t>Précieuse liaison entre les apprenants de Fredericton et la Société médicale; a contribué à l’organisation d’événements de la Société pour les apprenants en médecine au cours de ses deux années dans le programme</a:t>
            </a:r>
          </a:p>
          <a:p>
            <a:pPr marL="457200" lvl="0" indent="-457200" defTabSz="914400">
              <a:buFontTx/>
              <a:buChar char="-"/>
              <a:defRPr/>
            </a:pPr>
            <a:r>
              <a:rPr lang="fr-CA" sz="2600" dirty="0">
                <a:solidFill>
                  <a:schemeClr val="bg1">
                    <a:lumMod val="95000"/>
                  </a:schemeClr>
                </a:solidFill>
                <a:latin typeface="+mj-lt"/>
              </a:rPr>
              <a:t>Lindsay commencera un programme de compétences avancées d’anesthésie en médecine familiale à Ottawa, en juillet prochain, et envisage d’établir une pratique à la fin de sa formation. </a:t>
            </a:r>
          </a:p>
          <a:p>
            <a:pPr marL="457200" lvl="0" indent="-457200" defTabSz="914400">
              <a:buFontTx/>
              <a:buChar char="-"/>
              <a:defRPr/>
            </a:pPr>
            <a:r>
              <a:rPr lang="fr-CA" sz="2600" dirty="0">
                <a:solidFill>
                  <a:schemeClr val="bg1">
                    <a:lumMod val="95000"/>
                  </a:schemeClr>
                </a:solidFill>
                <a:latin typeface="+mj-lt"/>
              </a:rPr>
              <a:t>Même en conciliant sa jeune famille et ses études en vue des examens, Lindsay s’est entretenue avec des représentants locaux du ministère de la Santé, de Réseau de santé Horizon, des Centres de santé communautaires ainsi qu’avec des chefs de division de l’Hôpital régional D</a:t>
            </a:r>
            <a:r>
              <a:rPr lang="fr-CA" sz="2600" baseline="30000" dirty="0">
                <a:solidFill>
                  <a:schemeClr val="bg1">
                    <a:lumMod val="95000"/>
                  </a:schemeClr>
                </a:solidFill>
                <a:latin typeface="+mj-lt"/>
              </a:rPr>
              <a:t>r </a:t>
            </a:r>
            <a:r>
              <a:rPr lang="fr-CA" sz="2600" dirty="0">
                <a:solidFill>
                  <a:schemeClr val="bg1">
                    <a:lumMod val="95000"/>
                  </a:schemeClr>
                </a:solidFill>
                <a:latin typeface="+mj-lt"/>
              </a:rPr>
              <a:t>Everett </a:t>
            </a:r>
            <a:r>
              <a:rPr lang="fr-CA" sz="2600" dirty="0" err="1">
                <a:solidFill>
                  <a:schemeClr val="bg1">
                    <a:lumMod val="95000"/>
                  </a:schemeClr>
                </a:solidFill>
                <a:latin typeface="+mj-lt"/>
              </a:rPr>
              <a:t>Chalmers</a:t>
            </a:r>
            <a:r>
              <a:rPr lang="fr-CA" sz="2600" dirty="0">
                <a:solidFill>
                  <a:schemeClr val="bg1">
                    <a:lumMod val="95000"/>
                  </a:schemeClr>
                </a:solidFill>
                <a:latin typeface="+mj-lt"/>
              </a:rPr>
              <a:t> pour établir une pratique ciblée d’anesthésie en médecine familiale et de gestion de la douleur ici, à Fredericton</a:t>
            </a:r>
            <a:r>
              <a:rPr lang="en-US" sz="2600" dirty="0">
                <a:solidFill>
                  <a:schemeClr val="bg1">
                    <a:lumMod val="95000"/>
                  </a:schemeClr>
                </a:solidFill>
                <a:latin typeface="+mj-lt"/>
              </a:rPr>
              <a:t>.</a:t>
            </a:r>
          </a:p>
          <a:p>
            <a:pPr marL="457200" lvl="0" indent="-457200" defTabSz="914400">
              <a:buFontTx/>
              <a:buChar char="-"/>
              <a:defRPr/>
            </a:pPr>
            <a:endParaRPr lang="en-US" sz="2400" spc="21" dirty="0">
              <a:solidFill>
                <a:schemeClr val="bg1"/>
              </a:solidFill>
              <a:latin typeface="+mj-lt"/>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3200" b="0" i="0" u="none" strike="noStrike" kern="1200" cap="none" spc="21" normalizeH="0" baseline="0" noProof="0" dirty="0">
              <a:ln>
                <a:noFill/>
              </a:ln>
              <a:solidFill>
                <a:srgbClr val="FEFEFD"/>
              </a:solidFill>
              <a:effectLst/>
              <a:uLnTx/>
              <a:uFillTx/>
              <a:latin typeface="+mj-lt"/>
              <a:cs typeface="Arial" panose="020B0604020202020204" pitchFamily="34" charset="0"/>
            </a:endParaRPr>
          </a:p>
        </p:txBody>
      </p:sp>
      <p:pic>
        <p:nvPicPr>
          <p:cNvPr id="10" name="Picture 9" descr="A person wearing glasses and smiling at the camera&#10;&#10;Description automatically generated">
            <a:extLst>
              <a:ext uri="{FF2B5EF4-FFF2-40B4-BE49-F238E27FC236}">
                <a16:creationId xmlns:a16="http://schemas.microsoft.com/office/drawing/2014/main" id="{F8105339-30F1-4769-9EA7-FDB1935D0579}"/>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2420600" y="0"/>
            <a:ext cx="6278502" cy="10287000"/>
          </a:xfrm>
          <a:prstGeom prst="rect">
            <a:avLst/>
          </a:prstGeom>
        </p:spPr>
      </p:pic>
      <p:pic>
        <p:nvPicPr>
          <p:cNvPr id="9" name="Picture 8" descr="A person posing for the camera&#10;&#10;Description automatically generated">
            <a:extLst>
              <a:ext uri="{FF2B5EF4-FFF2-40B4-BE49-F238E27FC236}">
                <a16:creationId xmlns:a16="http://schemas.microsoft.com/office/drawing/2014/main" id="{EACCCE45-6B60-475B-8044-909F8052B6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44201" y="-2"/>
            <a:ext cx="6454902" cy="10287001"/>
          </a:xfrm>
          <a:prstGeom prst="rect">
            <a:avLst/>
          </a:prstGeom>
        </p:spPr>
      </p:pic>
    </p:spTree>
    <p:extLst>
      <p:ext uri="{BB962C8B-B14F-4D97-AF65-F5344CB8AC3E}">
        <p14:creationId xmlns:p14="http://schemas.microsoft.com/office/powerpoint/2010/main" val="2092838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9130533"/>
            <a:ext cx="18288000" cy="1156467"/>
          </a:xfrm>
          <a:prstGeom prst="rect">
            <a:avLst/>
          </a:prstGeom>
          <a:solidFill>
            <a:srgbClr val="FEFEFD"/>
          </a:solidFill>
        </p:spPr>
      </p:sp>
      <p:sp>
        <p:nvSpPr>
          <p:cNvPr id="3" name="TextBox 3"/>
          <p:cNvSpPr txBox="1"/>
          <p:nvPr>
            <p:custDataLst>
              <p:tags r:id="rId2"/>
            </p:custDataLst>
          </p:nvPr>
        </p:nvSpPr>
        <p:spPr>
          <a:xfrm>
            <a:off x="3450250" y="2171857"/>
            <a:ext cx="11387491" cy="558038"/>
          </a:xfrm>
          <a:prstGeom prst="rect">
            <a:avLst/>
          </a:prstGeom>
        </p:spPr>
        <p:txBody>
          <a:bodyPr lIns="0" tIns="0" rIns="0" bIns="0" rtlCol="0" anchor="t">
            <a:spAutoFit/>
          </a:bodyPr>
          <a:lstStyle/>
          <a:p>
            <a:pPr marL="0" marR="0" lvl="0" indent="0" algn="ctr" defTabSz="914400" rtl="0" eaLnBrk="1" fontAlgn="auto" latinLnBrk="0" hangingPunct="1">
              <a:lnSpc>
                <a:spcPts val="4680"/>
              </a:lnSpc>
              <a:spcBef>
                <a:spcPts val="0"/>
              </a:spcBef>
              <a:spcAft>
                <a:spcPts val="0"/>
              </a:spcAft>
              <a:buClrTx/>
              <a:buSzTx/>
              <a:buFontTx/>
              <a:buNone/>
              <a:tabLst/>
              <a:defRPr/>
            </a:pPr>
            <a:r>
              <a:rPr kumimoji="0" lang="en-US" sz="3600" b="0" i="0" u="none" strike="noStrike" kern="1200" cap="none" spc="179" normalizeH="0" baseline="0" noProof="0" dirty="0">
                <a:ln>
                  <a:noFill/>
                </a:ln>
                <a:solidFill>
                  <a:srgbClr val="F9FFFF"/>
                </a:solidFill>
                <a:effectLst/>
                <a:uLnTx/>
                <a:uFillTx/>
                <a:latin typeface="+mj-lt"/>
                <a:ea typeface="+mn-ea"/>
                <a:cs typeface="+mn-cs"/>
              </a:rPr>
              <a:t>Prix D</a:t>
            </a:r>
            <a:r>
              <a:rPr kumimoji="0" lang="en-US" sz="3600" b="0" i="0" u="none" strike="noStrike" kern="1200" cap="none" spc="179" normalizeH="0" baseline="30000" noProof="0" dirty="0">
                <a:ln>
                  <a:noFill/>
                </a:ln>
                <a:solidFill>
                  <a:srgbClr val="F9FFFF"/>
                </a:solidFill>
                <a:effectLst/>
                <a:uLnTx/>
                <a:uFillTx/>
                <a:latin typeface="+mj-lt"/>
                <a:ea typeface="+mn-ea"/>
                <a:cs typeface="+mn-cs"/>
              </a:rPr>
              <a:t>re </a:t>
            </a:r>
            <a:r>
              <a:rPr kumimoji="0" lang="en-US" sz="3600" b="0" i="0" u="none" strike="noStrike" kern="1200" cap="none" spc="179" normalizeH="0" baseline="0" noProof="0" dirty="0">
                <a:ln>
                  <a:noFill/>
                </a:ln>
                <a:solidFill>
                  <a:srgbClr val="F9FFFF"/>
                </a:solidFill>
                <a:effectLst/>
                <a:uLnTx/>
                <a:uFillTx/>
                <a:latin typeface="+mj-lt"/>
                <a:ea typeface="+mn-ea"/>
                <a:cs typeface="+mn-cs"/>
              </a:rPr>
              <a:t>Sharon Northrop</a:t>
            </a:r>
          </a:p>
        </p:txBody>
      </p:sp>
      <p:sp>
        <p:nvSpPr>
          <p:cNvPr id="4" name="TextBox 4"/>
          <p:cNvSpPr txBox="1"/>
          <p:nvPr>
            <p:custDataLst>
              <p:tags r:id="rId3"/>
            </p:custDataLst>
          </p:nvPr>
        </p:nvSpPr>
        <p:spPr>
          <a:xfrm>
            <a:off x="3831249" y="6635439"/>
            <a:ext cx="10625491" cy="395426"/>
          </a:xfrm>
          <a:prstGeom prst="rect">
            <a:avLst/>
          </a:prstGeom>
        </p:spPr>
        <p:txBody>
          <a:bodyPr lIns="0" tIns="0" rIns="0" bIns="0" rtlCol="0" anchor="t">
            <a:spAutoFit/>
          </a:bodyPr>
          <a:lstStyle/>
          <a:p>
            <a:pPr marL="0" marR="0" lvl="0" indent="0" algn="ctr" defTabSz="914400" rtl="0" eaLnBrk="1" fontAlgn="auto" latinLnBrk="0" hangingPunct="1">
              <a:lnSpc>
                <a:spcPts val="3080"/>
              </a:lnSpc>
              <a:spcBef>
                <a:spcPts val="0"/>
              </a:spcBef>
              <a:spcAft>
                <a:spcPts val="0"/>
              </a:spcAft>
              <a:buClrTx/>
              <a:buSzTx/>
              <a:buFontTx/>
              <a:buNone/>
              <a:tabLst/>
              <a:defRPr/>
            </a:pPr>
            <a:r>
              <a:rPr kumimoji="0" lang="en-US" sz="2800" b="0" i="0" u="none" strike="noStrike" kern="1200" cap="none" spc="420" normalizeH="0" baseline="0" noProof="0" dirty="0" err="1">
                <a:ln>
                  <a:noFill/>
                </a:ln>
                <a:solidFill>
                  <a:srgbClr val="F9FFFF"/>
                </a:solidFill>
                <a:effectLst/>
                <a:uLnTx/>
                <a:uFillTx/>
                <a:latin typeface="+mj-lt"/>
                <a:ea typeface="+mn-ea"/>
                <a:cs typeface="+mn-cs"/>
              </a:rPr>
              <a:t>Edmundston</a:t>
            </a:r>
            <a:r>
              <a:rPr kumimoji="0" lang="en-US" sz="2800" b="0" i="0" u="none" strike="noStrike" kern="1200" cap="none" spc="420" normalizeH="0" baseline="0" noProof="0" dirty="0">
                <a:ln>
                  <a:noFill/>
                </a:ln>
                <a:solidFill>
                  <a:srgbClr val="F9FFFF"/>
                </a:solidFill>
                <a:effectLst/>
                <a:uLnTx/>
                <a:uFillTx/>
                <a:latin typeface="+mj-lt"/>
                <a:ea typeface="+mn-ea"/>
                <a:cs typeface="+mn-cs"/>
              </a:rPr>
              <a:t> (Nouveau-Brunswick)</a:t>
            </a:r>
          </a:p>
        </p:txBody>
      </p:sp>
      <p:sp>
        <p:nvSpPr>
          <p:cNvPr id="5" name="TextBox 5"/>
          <p:cNvSpPr txBox="1"/>
          <p:nvPr>
            <p:custDataLst>
              <p:tags r:id="rId4"/>
            </p:custDataLst>
          </p:nvPr>
        </p:nvSpPr>
        <p:spPr>
          <a:xfrm>
            <a:off x="2438400" y="5636129"/>
            <a:ext cx="13063891" cy="800378"/>
          </a:xfrm>
          <a:prstGeom prst="rect">
            <a:avLst/>
          </a:prstGeom>
        </p:spPr>
        <p:txBody>
          <a:bodyPr lIns="0" tIns="0" rIns="0" bIns="0" rtlCol="0" anchor="t">
            <a:spAutoFit/>
          </a:bodyP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5599" b="0" i="0" u="none" strike="noStrike" kern="1200" cap="none" spc="223" normalizeH="0" baseline="0" noProof="0" dirty="0">
                <a:ln>
                  <a:noFill/>
                </a:ln>
                <a:solidFill>
                  <a:srgbClr val="FEFEFD"/>
                </a:solidFill>
                <a:effectLst/>
                <a:uLnTx/>
                <a:uFillTx/>
                <a:latin typeface="+mj-lt"/>
                <a:ea typeface="+mn-ea"/>
                <a:cs typeface="+mn-cs"/>
              </a:rPr>
              <a:t>D</a:t>
            </a:r>
            <a:r>
              <a:rPr kumimoji="0" lang="en-US" sz="5599" b="0" i="0" u="none" strike="noStrike" kern="1200" cap="none" spc="223" normalizeH="0" baseline="30000" noProof="0" dirty="0">
                <a:ln>
                  <a:noFill/>
                </a:ln>
                <a:solidFill>
                  <a:srgbClr val="FEFEFD"/>
                </a:solidFill>
                <a:effectLst/>
                <a:uLnTx/>
                <a:uFillTx/>
                <a:latin typeface="+mj-lt"/>
                <a:ea typeface="+mn-ea"/>
                <a:cs typeface="+mn-cs"/>
              </a:rPr>
              <a:t>re </a:t>
            </a:r>
            <a:r>
              <a:rPr kumimoji="0" lang="en-US" sz="5599" b="0" i="0" u="none" strike="noStrike" kern="1200" cap="none" spc="223" normalizeH="0" baseline="0" noProof="0" dirty="0">
                <a:ln>
                  <a:noFill/>
                </a:ln>
                <a:solidFill>
                  <a:srgbClr val="FEFEFD"/>
                </a:solidFill>
                <a:effectLst/>
                <a:uLnTx/>
                <a:uFillTx/>
                <a:latin typeface="+mj-lt"/>
                <a:ea typeface="+mn-ea"/>
                <a:cs typeface="+mn-cs"/>
              </a:rPr>
              <a:t>Carole Clavette</a:t>
            </a:r>
          </a:p>
        </p:txBody>
      </p:sp>
      <p:pic>
        <p:nvPicPr>
          <p:cNvPr id="9" name="officeArt object" descr="Picture 3">
            <a:extLst>
              <a:ext uri="{FF2B5EF4-FFF2-40B4-BE49-F238E27FC236}">
                <a16:creationId xmlns:a16="http://schemas.microsoft.com/office/drawing/2014/main" id="{4EB221D1-BEA1-47DF-9C46-1AC786CDB984}"/>
              </a:ext>
            </a:extLst>
          </p:cNvPr>
          <p:cNvPicPr/>
          <p:nvPr>
            <p:custDataLst>
              <p:tags r:id="rId5"/>
            </p:custDataLst>
          </p:nvPr>
        </p:nvPicPr>
        <p:blipFill>
          <a:blip r:embed="rId7"/>
          <a:stretch>
            <a:fillRect/>
          </a:stretch>
        </p:blipFill>
        <p:spPr>
          <a:xfrm>
            <a:off x="14262735" y="8575978"/>
            <a:ext cx="4025265" cy="1533525"/>
          </a:xfrm>
          <a:prstGeom prst="rect">
            <a:avLst/>
          </a:prstGeom>
          <a:ln w="12700" cap="flat">
            <a:noFill/>
            <a:miter lim="400000"/>
          </a:ln>
          <a:effectLst/>
        </p:spPr>
      </p:pic>
    </p:spTree>
    <p:extLst>
      <p:ext uri="{BB962C8B-B14F-4D97-AF65-F5344CB8AC3E}">
        <p14:creationId xmlns:p14="http://schemas.microsoft.com/office/powerpoint/2010/main" val="312749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1" y="3942924"/>
            <a:ext cx="18288001" cy="6344076"/>
            <a:chOff x="609597" y="-343893"/>
            <a:chExt cx="24384001" cy="8458767"/>
          </a:xfrm>
        </p:grpSpPr>
        <p:sp>
          <p:nvSpPr>
            <p:cNvPr id="3" name="AutoShape 3"/>
            <p:cNvSpPr/>
            <p:nvPr/>
          </p:nvSpPr>
          <p:spPr>
            <a:xfrm>
              <a:off x="609597" y="6176548"/>
              <a:ext cx="24384001" cy="1938326"/>
            </a:xfrm>
            <a:prstGeom prst="rect">
              <a:avLst/>
            </a:prstGeom>
            <a:solidFill>
              <a:srgbClr val="264E8F"/>
            </a:solidFill>
          </p:spPr>
          <p:txBody>
            <a:bodyPr/>
            <a:lstStyle/>
            <a:p>
              <a:endParaRPr lang="en-US" dirty="0">
                <a:latin typeface="+mj-lt"/>
              </a:endParaRPr>
            </a:p>
          </p:txBody>
        </p:sp>
        <p:sp>
          <p:nvSpPr>
            <p:cNvPr id="4" name="TextBox 4"/>
            <p:cNvSpPr txBox="1"/>
            <p:nvPr/>
          </p:nvSpPr>
          <p:spPr>
            <a:xfrm>
              <a:off x="2225762" y="-343893"/>
              <a:ext cx="21151665" cy="1475105"/>
            </a:xfrm>
            <a:prstGeom prst="rect">
              <a:avLst/>
            </a:prstGeom>
          </p:spPr>
          <p:txBody>
            <a:bodyPr lIns="0" tIns="0" rIns="0" bIns="0" rtlCol="0" anchor="t">
              <a:spAutoFit/>
            </a:bodyPr>
            <a:lstStyle/>
            <a:p>
              <a:pPr algn="ctr">
                <a:lnSpc>
                  <a:spcPts val="9500"/>
                </a:lnSpc>
              </a:pPr>
              <a:endParaRPr lang="en-US" sz="6600" dirty="0">
                <a:solidFill>
                  <a:srgbClr val="264E8F"/>
                </a:solidFill>
                <a:latin typeface="+mj-lt"/>
              </a:endParaRPr>
            </a:p>
          </p:txBody>
        </p:sp>
        <p:sp>
          <p:nvSpPr>
            <p:cNvPr id="5" name="TextBox 5"/>
            <p:cNvSpPr txBox="1"/>
            <p:nvPr/>
          </p:nvSpPr>
          <p:spPr>
            <a:xfrm>
              <a:off x="4693917" y="-57150"/>
              <a:ext cx="16719446" cy="647185"/>
            </a:xfrm>
            <a:prstGeom prst="rect">
              <a:avLst/>
            </a:prstGeom>
          </p:spPr>
          <p:txBody>
            <a:bodyPr lIns="0" tIns="0" rIns="0" bIns="0" rtlCol="0" anchor="t">
              <a:spAutoFit/>
            </a:bodyPr>
            <a:lstStyle/>
            <a:p>
              <a:pPr algn="ctr">
                <a:lnSpc>
                  <a:spcPts val="4479"/>
                </a:lnSpc>
              </a:pPr>
              <a:endParaRPr dirty="0">
                <a:latin typeface="+mj-lt"/>
              </a:endParaRPr>
            </a:p>
          </p:txBody>
        </p:sp>
        <p:sp>
          <p:nvSpPr>
            <p:cNvPr id="6" name="TextBox 6"/>
            <p:cNvSpPr txBox="1"/>
            <p:nvPr/>
          </p:nvSpPr>
          <p:spPr>
            <a:xfrm>
              <a:off x="3862329" y="6960779"/>
              <a:ext cx="17878534" cy="537669"/>
            </a:xfrm>
            <a:prstGeom prst="rect">
              <a:avLst/>
            </a:prstGeom>
          </p:spPr>
          <p:txBody>
            <a:bodyPr lIns="0" tIns="0" rIns="0" bIns="0" rtlCol="0" anchor="t">
              <a:spAutoFit/>
            </a:bodyPr>
            <a:lstStyle/>
            <a:p>
              <a:pPr algn="ctr">
                <a:lnSpc>
                  <a:spcPts val="3120"/>
                </a:lnSpc>
              </a:pPr>
              <a:r>
                <a:rPr lang="en-US" sz="3600" spc="120" dirty="0">
                  <a:solidFill>
                    <a:srgbClr val="F9FFFF"/>
                  </a:solidFill>
                  <a:latin typeface="+mj-lt"/>
                  <a:cs typeface="Calibri" panose="020F0502020204030204" pitchFamily="34" charset="0"/>
                </a:rPr>
                <a:t>Zoom – Option « Lever la main »</a:t>
              </a:r>
            </a:p>
          </p:txBody>
        </p:sp>
      </p:grpSp>
      <p:sp>
        <p:nvSpPr>
          <p:cNvPr id="8" name="TextBox 7">
            <a:extLst>
              <a:ext uri="{FF2B5EF4-FFF2-40B4-BE49-F238E27FC236}">
                <a16:creationId xmlns:a16="http://schemas.microsoft.com/office/drawing/2014/main" id="{0AD2320E-E298-45AB-BC74-73154D046975}"/>
              </a:ext>
            </a:extLst>
          </p:cNvPr>
          <p:cNvSpPr txBox="1"/>
          <p:nvPr>
            <p:custDataLst>
              <p:tags r:id="rId2"/>
            </p:custDataLst>
          </p:nvPr>
        </p:nvSpPr>
        <p:spPr>
          <a:xfrm>
            <a:off x="2439548" y="4346114"/>
            <a:ext cx="13408901" cy="369332"/>
          </a:xfrm>
          <a:prstGeom prst="rect">
            <a:avLst/>
          </a:prstGeom>
          <a:noFill/>
        </p:spPr>
        <p:txBody>
          <a:bodyPr wrap="square" rtlCol="0">
            <a:spAutoFit/>
          </a:bodyPr>
          <a:lstStyle/>
          <a:p>
            <a:pPr algn="ctr"/>
            <a:endParaRPr lang="en-CA" dirty="0">
              <a:latin typeface="+mj-lt"/>
              <a:cs typeface="Arial" panose="020B0604020202020204" pitchFamily="34" charset="0"/>
            </a:endParaRPr>
          </a:p>
        </p:txBody>
      </p:sp>
      <p:sp>
        <p:nvSpPr>
          <p:cNvPr id="9" name="TextBox 8">
            <a:extLst>
              <a:ext uri="{FF2B5EF4-FFF2-40B4-BE49-F238E27FC236}">
                <a16:creationId xmlns:a16="http://schemas.microsoft.com/office/drawing/2014/main" id="{72A2FAD6-3121-2C4D-9614-F1A1F9D9CDA8}"/>
              </a:ext>
            </a:extLst>
          </p:cNvPr>
          <p:cNvSpPr txBox="1"/>
          <p:nvPr>
            <p:custDataLst>
              <p:tags r:id="rId3"/>
            </p:custDataLst>
          </p:nvPr>
        </p:nvSpPr>
        <p:spPr>
          <a:xfrm>
            <a:off x="919018" y="3662719"/>
            <a:ext cx="16147329" cy="5663089"/>
          </a:xfrm>
          <a:prstGeom prst="rect">
            <a:avLst/>
          </a:prstGeom>
          <a:noFill/>
        </p:spPr>
        <p:txBody>
          <a:bodyPr wrap="square" rtlCol="0">
            <a:spAutoFit/>
          </a:bodyPr>
          <a:lstStyle/>
          <a:p>
            <a:r>
              <a:rPr lang="fr-CA" sz="3200" b="1" u="sng" dirty="0">
                <a:cs typeface="Arial" panose="020B0604020202020204" pitchFamily="34" charset="0"/>
              </a:rPr>
              <a:t>Interprétation simultanée </a:t>
            </a:r>
            <a:r>
              <a:rPr lang="en-CA" sz="3200" b="1" u="sng" dirty="0">
                <a:cs typeface="Arial" panose="020B0604020202020204" pitchFamily="34" charset="0"/>
              </a:rPr>
              <a:t>: </a:t>
            </a:r>
          </a:p>
          <a:p>
            <a:r>
              <a:rPr lang="fr-CA" sz="3200" dirty="0"/>
              <a:t>Les membres qui ont besoin d’interprétation simultanée doivent cliquer sur l’icône de préférence de langue située dans le bas de l’écran (ressemble à un petit globe ou une icône de globe) et sélectionner « Français </a:t>
            </a:r>
            <a:r>
              <a:rPr lang="en-US" sz="3200" dirty="0"/>
              <a:t>». </a:t>
            </a:r>
            <a:endParaRPr lang="en-CA" sz="3200" dirty="0">
              <a:cs typeface="Arial" panose="020B0604020202020204" pitchFamily="34" charset="0"/>
            </a:endParaRPr>
          </a:p>
          <a:p>
            <a:r>
              <a:rPr lang="en-CA" sz="3200" dirty="0">
                <a:latin typeface="+mj-lt"/>
                <a:cs typeface="Arial" panose="020B0604020202020204" pitchFamily="34" charset="0"/>
              </a:rPr>
              <a:t> </a:t>
            </a:r>
          </a:p>
          <a:p>
            <a:r>
              <a:rPr lang="en-CA" sz="3200" b="1" u="sng" dirty="0">
                <a:cs typeface="Arial" panose="020B0604020202020204" pitchFamily="34" charset="0"/>
              </a:rPr>
              <a:t>Option « Lever la main » :</a:t>
            </a:r>
          </a:p>
          <a:p>
            <a:r>
              <a:rPr lang="fr-CA" sz="3200" dirty="0"/>
              <a:t>Si un participant veut prendre la parole ou poser une question, il doit utiliser l’option « Lever la main » et attendre que le président de l’assemblée lui adresse la parole. Il suffit ensuite de cliquer sur « Lever la main » dans le bas de l’écran. Veuillez « Baisser la main » après votre intervention</a:t>
            </a:r>
            <a:r>
              <a:rPr lang="en-CA" sz="3200" dirty="0"/>
              <a:t>.</a:t>
            </a:r>
          </a:p>
          <a:p>
            <a:endParaRPr lang="en-US" sz="2400" dirty="0">
              <a:latin typeface="+mj-lt"/>
              <a:cs typeface="Arial" panose="020B0604020202020204" pitchFamily="34" charset="0"/>
            </a:endParaRPr>
          </a:p>
          <a:p>
            <a:pPr algn="ctr"/>
            <a:endParaRPr lang="en-CA" dirty="0">
              <a:latin typeface="+mj-lt"/>
              <a:cs typeface="Arial" panose="020B0604020202020204" pitchFamily="34" charset="0"/>
            </a:endParaRPr>
          </a:p>
        </p:txBody>
      </p:sp>
      <p:pic>
        <p:nvPicPr>
          <p:cNvPr id="10" name="officeArt object" descr="Picture 3">
            <a:extLst>
              <a:ext uri="{FF2B5EF4-FFF2-40B4-BE49-F238E27FC236}">
                <a16:creationId xmlns:a16="http://schemas.microsoft.com/office/drawing/2014/main" id="{6A11717F-5A21-4AFF-ABF5-F7153EE6BA33}"/>
              </a:ext>
            </a:extLst>
          </p:cNvPr>
          <p:cNvPicPr/>
          <p:nvPr>
            <p:custDataLst>
              <p:tags r:id="rId4"/>
            </p:custDataLst>
          </p:nvPr>
        </p:nvPicPr>
        <p:blipFill>
          <a:blip r:embed="rId7"/>
          <a:stretch>
            <a:fillRect/>
          </a:stretch>
        </p:blipFill>
        <p:spPr>
          <a:xfrm>
            <a:off x="5791200" y="462319"/>
            <a:ext cx="7680960" cy="3200400"/>
          </a:xfrm>
          <a:prstGeom prst="rect">
            <a:avLst/>
          </a:prstGeom>
          <a:ln w="12700" cap="flat">
            <a:noFill/>
            <a:miter lim="400000"/>
          </a:ln>
          <a:effectLst/>
        </p:spPr>
      </p:pic>
    </p:spTree>
    <p:extLst>
      <p:ext uri="{BB962C8B-B14F-4D97-AF65-F5344CB8AC3E}">
        <p14:creationId xmlns:p14="http://schemas.microsoft.com/office/powerpoint/2010/main" val="965168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13323701" y="-2"/>
            <a:ext cx="5029200" cy="10287001"/>
          </a:xfrm>
          <a:prstGeom prst="rect">
            <a:avLst/>
          </a:prstGeom>
          <a:solidFill>
            <a:schemeClr val="bg1"/>
          </a:solidFill>
        </p:spPr>
      </p:sp>
      <p:grpSp>
        <p:nvGrpSpPr>
          <p:cNvPr id="4" name="Group 4"/>
          <p:cNvGrpSpPr/>
          <p:nvPr>
            <p:custDataLst>
              <p:tags r:id="rId2"/>
            </p:custDataLst>
          </p:nvPr>
        </p:nvGrpSpPr>
        <p:grpSpPr>
          <a:xfrm>
            <a:off x="749206" y="702820"/>
            <a:ext cx="11185995" cy="7441537"/>
            <a:chOff x="-36945" y="-72181"/>
            <a:chExt cx="14655259" cy="3471105"/>
          </a:xfrm>
        </p:grpSpPr>
        <p:sp>
          <p:nvSpPr>
            <p:cNvPr id="5" name="TextBox 5"/>
            <p:cNvSpPr txBox="1"/>
            <p:nvPr/>
          </p:nvSpPr>
          <p:spPr>
            <a:xfrm>
              <a:off x="-36945" y="-72181"/>
              <a:ext cx="14655259" cy="406760"/>
            </a:xfrm>
            <a:prstGeom prst="rect">
              <a:avLst/>
            </a:prstGeom>
          </p:spPr>
          <p:txBody>
            <a:bodyPr lIns="0" tIns="0" rIns="0" bIns="0" rtlCol="0" anchor="t">
              <a:spAutoFit/>
            </a:bodyPr>
            <a:lstStyle/>
            <a:p>
              <a:pPr marL="0" marR="0" lvl="0" indent="0" algn="l" defTabSz="914400" rtl="0" eaLnBrk="1" fontAlgn="auto" latinLnBrk="0" hangingPunct="1">
                <a:lnSpc>
                  <a:spcPts val="6820"/>
                </a:lnSpc>
                <a:spcBef>
                  <a:spcPts val="0"/>
                </a:spcBef>
                <a:spcAft>
                  <a:spcPts val="0"/>
                </a:spcAft>
                <a:buClrTx/>
                <a:buSzTx/>
                <a:buFontTx/>
                <a:buNone/>
                <a:tabLst/>
                <a:defRPr/>
              </a:pPr>
              <a:r>
                <a:rPr kumimoji="0" lang="en-US" sz="6200" b="0" i="0" u="none" strike="noStrike" kern="1200" cap="none" spc="124" normalizeH="0" baseline="0" noProof="0" dirty="0">
                  <a:ln>
                    <a:noFill/>
                  </a:ln>
                  <a:solidFill>
                    <a:srgbClr val="FFFFFF"/>
                  </a:solidFill>
                  <a:effectLst/>
                  <a:uLnTx/>
                  <a:uFillTx/>
                  <a:latin typeface="+mj-lt"/>
                  <a:ea typeface="+mn-ea"/>
                  <a:cs typeface="+mn-cs"/>
                </a:rPr>
                <a:t>D</a:t>
              </a:r>
              <a:r>
                <a:rPr kumimoji="0" lang="en-US" sz="6200" b="0" i="0" u="none" strike="noStrike" kern="1200" cap="none" spc="124" normalizeH="0" baseline="30000" noProof="0" dirty="0">
                  <a:ln>
                    <a:noFill/>
                  </a:ln>
                  <a:solidFill>
                    <a:srgbClr val="FFFFFF"/>
                  </a:solidFill>
                  <a:effectLst/>
                  <a:uLnTx/>
                  <a:uFillTx/>
                  <a:latin typeface="+mj-lt"/>
                  <a:ea typeface="+mn-ea"/>
                  <a:cs typeface="+mn-cs"/>
                </a:rPr>
                <a:t>re </a:t>
              </a:r>
              <a:r>
                <a:rPr kumimoji="0" lang="en-US" sz="6200" b="0" i="0" u="none" strike="noStrike" kern="1200" cap="none" spc="124" normalizeH="0" baseline="0" noProof="0" dirty="0">
                  <a:ln>
                    <a:noFill/>
                  </a:ln>
                  <a:solidFill>
                    <a:srgbClr val="FFFFFF"/>
                  </a:solidFill>
                  <a:effectLst/>
                  <a:uLnTx/>
                  <a:uFillTx/>
                  <a:latin typeface="+mj-lt"/>
                  <a:ea typeface="+mn-ea"/>
                  <a:cs typeface="+mn-cs"/>
                </a:rPr>
                <a:t>Carole Clavette</a:t>
              </a:r>
            </a:p>
          </p:txBody>
        </p:sp>
        <p:sp>
          <p:nvSpPr>
            <p:cNvPr id="6" name="TextBox 6"/>
            <p:cNvSpPr txBox="1"/>
            <p:nvPr/>
          </p:nvSpPr>
          <p:spPr>
            <a:xfrm>
              <a:off x="0" y="3217796"/>
              <a:ext cx="14431338" cy="181128"/>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2100" b="0" i="0" u="none" strike="noStrike" kern="1200" cap="none" spc="21" normalizeH="0" baseline="0" noProof="0" dirty="0">
                <a:ln>
                  <a:noFill/>
                </a:ln>
                <a:solidFill>
                  <a:srgbClr val="FFFFFF"/>
                </a:solidFill>
                <a:effectLst/>
                <a:uLnTx/>
                <a:uFillTx/>
                <a:latin typeface="+mj-lt"/>
                <a:ea typeface="+mn-ea"/>
                <a:cs typeface="+mn-cs"/>
              </a:endParaRPr>
            </a:p>
          </p:txBody>
        </p:sp>
        <p:sp>
          <p:nvSpPr>
            <p:cNvPr id="7" name="TextBox 7"/>
            <p:cNvSpPr txBox="1"/>
            <p:nvPr/>
          </p:nvSpPr>
          <p:spPr>
            <a:xfrm>
              <a:off x="-23490" y="456229"/>
              <a:ext cx="14319722" cy="260297"/>
            </a:xfrm>
            <a:prstGeom prst="rect">
              <a:avLst/>
            </a:prstGeom>
          </p:spPr>
          <p:txBody>
            <a:bodyPr lIns="0" tIns="0" rIns="0" bIns="0" rtlCol="0" anchor="t">
              <a:spAutoFit/>
            </a:bodyPr>
            <a:lstStyle/>
            <a:p>
              <a:pPr lvl="0" defTabSz="914400">
                <a:lnSpc>
                  <a:spcPts val="4680"/>
                </a:lnSpc>
                <a:defRPr/>
              </a:pPr>
              <a:r>
                <a:rPr lang="en-US" sz="3600" spc="179" dirty="0">
                  <a:solidFill>
                    <a:srgbClr val="F9FFFF"/>
                  </a:solidFill>
                </a:rPr>
                <a:t>Prix D</a:t>
              </a:r>
              <a:r>
                <a:rPr lang="en-US" sz="3600" spc="179" baseline="30000" dirty="0">
                  <a:solidFill>
                    <a:srgbClr val="F9FFFF"/>
                  </a:solidFill>
                </a:rPr>
                <a:t>re </a:t>
              </a:r>
              <a:r>
                <a:rPr lang="en-US" sz="3600" spc="179" dirty="0">
                  <a:solidFill>
                    <a:srgbClr val="F9FFFF"/>
                  </a:solidFill>
                </a:rPr>
                <a:t>Sharon Northrop</a:t>
              </a:r>
            </a:p>
          </p:txBody>
        </p:sp>
      </p:grpSp>
      <p:sp>
        <p:nvSpPr>
          <p:cNvPr id="10" name="TextBox 9">
            <a:extLst>
              <a:ext uri="{FF2B5EF4-FFF2-40B4-BE49-F238E27FC236}">
                <a16:creationId xmlns:a16="http://schemas.microsoft.com/office/drawing/2014/main" id="{E60DD1C4-C2F8-4199-A9D3-405AEA505CF2}"/>
              </a:ext>
            </a:extLst>
          </p:cNvPr>
          <p:cNvSpPr txBox="1"/>
          <p:nvPr>
            <p:custDataLst>
              <p:tags r:id="rId3"/>
            </p:custDataLst>
          </p:nvPr>
        </p:nvSpPr>
        <p:spPr>
          <a:xfrm>
            <a:off x="626286" y="2653764"/>
            <a:ext cx="11466795" cy="7971413"/>
          </a:xfrm>
          <a:prstGeom prst="rect">
            <a:avLst/>
          </a:prstGeom>
          <a:noFill/>
        </p:spPr>
        <p:txBody>
          <a:bodyPr wrap="square" rtlCol="0">
            <a:spAutoFit/>
          </a:bodyPr>
          <a:lstStyle/>
          <a:p>
            <a:pPr marL="457200" indent="-457200">
              <a:buFontTx/>
              <a:buChar char="-"/>
            </a:pPr>
            <a:r>
              <a:rPr lang="fr-CA" sz="3200" dirty="0">
                <a:solidFill>
                  <a:schemeClr val="bg1"/>
                </a:solidFill>
              </a:rPr>
              <a:t>Diplômé de la faculté de médecine de l’Université Laval; à fait sa résidence en médecine familiale à Moncton</a:t>
            </a:r>
          </a:p>
          <a:p>
            <a:pPr marL="457200" indent="-457200">
              <a:buFontTx/>
              <a:buChar char="-"/>
            </a:pPr>
            <a:r>
              <a:rPr lang="fr-CA" sz="3200" dirty="0">
                <a:solidFill>
                  <a:schemeClr val="bg1"/>
                </a:solidFill>
              </a:rPr>
              <a:t>À commencer sa pratique à Edmundston en 2011</a:t>
            </a:r>
          </a:p>
          <a:p>
            <a:pPr marL="457200" indent="-457200">
              <a:buFontTx/>
              <a:buChar char="-"/>
            </a:pPr>
            <a:r>
              <a:rPr lang="fr-CA" sz="3200" dirty="0">
                <a:solidFill>
                  <a:schemeClr val="bg1"/>
                </a:solidFill>
              </a:rPr>
              <a:t>Pratique actuellement: OBS, cabinet de médecine familiale, assistance en salle d’opération et supervision des résidents</a:t>
            </a:r>
          </a:p>
          <a:p>
            <a:pPr marL="457200" indent="-457200">
              <a:buFontTx/>
              <a:buChar char="-"/>
            </a:pPr>
            <a:r>
              <a:rPr lang="fr-CA" sz="3200" dirty="0">
                <a:solidFill>
                  <a:schemeClr val="bg1"/>
                </a:solidFill>
              </a:rPr>
              <a:t>Dévouée envers le bien-être maternel de ses patientes de la région d’Edmundston depuis de nombreuses années et essentielle aux soins obstétricaux dans le nord-ouest du Nouveau-Brunswick</a:t>
            </a:r>
          </a:p>
          <a:p>
            <a:pPr marL="457200" indent="-457200">
              <a:buFontTx/>
              <a:buChar char="-"/>
            </a:pPr>
            <a:r>
              <a:rPr lang="fr-CA" sz="3200" dirty="0">
                <a:solidFill>
                  <a:schemeClr val="bg1"/>
                </a:solidFill>
              </a:rPr>
              <a:t>A occupé de nombreux postes à la Fonction de l’Hôpital régional d’Edmundston, tels que: porte-parole de 2014 à 2016, membre du conseil d’administration de 2016 à 2019 et membre du comité organisateur du tournoi de golf annuel depuis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21" normalizeH="0" baseline="0" noProof="0" dirty="0">
              <a:ln>
                <a:noFill/>
              </a:ln>
              <a:solidFill>
                <a:srgbClr val="FEFEFD"/>
              </a:solidFill>
              <a:effectLst/>
              <a:highlight>
                <a:srgbClr val="FF00FF"/>
              </a:highlight>
              <a:uLnTx/>
              <a:uFillTx/>
              <a:latin typeface="+mj-lt"/>
              <a:cs typeface="Arial" panose="020B0604020202020204" pitchFamily="34" charset="0"/>
            </a:endParaRPr>
          </a:p>
        </p:txBody>
      </p:sp>
      <p:pic>
        <p:nvPicPr>
          <p:cNvPr id="9" name="Picture 8" descr="A person wearing a black shirt&#10;&#10;Description automatically generated">
            <a:extLst>
              <a:ext uri="{FF2B5EF4-FFF2-40B4-BE49-F238E27FC236}">
                <a16:creationId xmlns:a16="http://schemas.microsoft.com/office/drawing/2014/main" id="{1EC16CDD-B030-44FB-BF7A-7B495F1099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44200" y="-1"/>
            <a:ext cx="6108699" cy="10286999"/>
          </a:xfrm>
          <a:prstGeom prst="rect">
            <a:avLst/>
          </a:prstGeom>
        </p:spPr>
      </p:pic>
    </p:spTree>
    <p:extLst>
      <p:ext uri="{BB962C8B-B14F-4D97-AF65-F5344CB8AC3E}">
        <p14:creationId xmlns:p14="http://schemas.microsoft.com/office/powerpoint/2010/main" val="3311945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9130533"/>
            <a:ext cx="18288000" cy="1156467"/>
          </a:xfrm>
          <a:prstGeom prst="rect">
            <a:avLst/>
          </a:prstGeom>
          <a:solidFill>
            <a:srgbClr val="FEFEFD"/>
          </a:solidFill>
        </p:spPr>
      </p:sp>
      <p:sp>
        <p:nvSpPr>
          <p:cNvPr id="3" name="TextBox 3"/>
          <p:cNvSpPr txBox="1"/>
          <p:nvPr>
            <p:custDataLst>
              <p:tags r:id="rId2"/>
            </p:custDataLst>
          </p:nvPr>
        </p:nvSpPr>
        <p:spPr>
          <a:xfrm>
            <a:off x="3450248" y="1545887"/>
            <a:ext cx="11387491" cy="1160767"/>
          </a:xfrm>
          <a:prstGeom prst="rect">
            <a:avLst/>
          </a:prstGeom>
        </p:spPr>
        <p:txBody>
          <a:bodyPr lIns="0" tIns="0" rIns="0" bIns="0" rtlCol="0" anchor="t">
            <a:spAutoFit/>
          </a:bodyPr>
          <a:lstStyle/>
          <a:p>
            <a:pPr marL="0" marR="0" lvl="0" indent="0" algn="ctr" defTabSz="914400" rtl="0" eaLnBrk="1" fontAlgn="auto" latinLnBrk="0" hangingPunct="1">
              <a:lnSpc>
                <a:spcPts val="4680"/>
              </a:lnSpc>
              <a:spcBef>
                <a:spcPts val="0"/>
              </a:spcBef>
              <a:spcAft>
                <a:spcPts val="0"/>
              </a:spcAft>
              <a:buClrTx/>
              <a:buSzTx/>
              <a:buFontTx/>
              <a:buNone/>
              <a:tabLst/>
              <a:defRPr/>
            </a:pPr>
            <a:r>
              <a:rPr kumimoji="0" lang="fr-CA" sz="3600" b="0" i="0" u="none" strike="noStrike" kern="1200" cap="none" spc="179" normalizeH="0" baseline="0" dirty="0">
                <a:ln>
                  <a:noFill/>
                </a:ln>
                <a:solidFill>
                  <a:srgbClr val="F9FFFF"/>
                </a:solidFill>
                <a:effectLst/>
                <a:uLnTx/>
                <a:uFillTx/>
                <a:latin typeface="+mj-lt"/>
                <a:ea typeface="+mn-ea"/>
                <a:cs typeface="+mn-cs"/>
              </a:rPr>
              <a:t>Centre de médecine de famille</a:t>
            </a:r>
          </a:p>
          <a:p>
            <a:pPr marL="0" marR="0" lvl="0" indent="0" algn="ctr" defTabSz="914400" rtl="0" eaLnBrk="1" fontAlgn="auto" latinLnBrk="0" hangingPunct="1">
              <a:lnSpc>
                <a:spcPts val="4680"/>
              </a:lnSpc>
              <a:spcBef>
                <a:spcPts val="0"/>
              </a:spcBef>
              <a:spcAft>
                <a:spcPts val="0"/>
              </a:spcAft>
              <a:buClrTx/>
              <a:buSzTx/>
              <a:buFontTx/>
              <a:buNone/>
              <a:tabLst/>
              <a:defRPr/>
            </a:pPr>
            <a:r>
              <a:rPr kumimoji="0" lang="fr-CA" sz="3600" b="0" i="0" u="none" strike="noStrike" kern="1200" cap="none" spc="179" normalizeH="0" baseline="0" dirty="0">
                <a:ln>
                  <a:noFill/>
                </a:ln>
                <a:solidFill>
                  <a:srgbClr val="F9FFFF"/>
                </a:solidFill>
                <a:effectLst/>
                <a:uLnTx/>
                <a:uFillTx/>
                <a:latin typeface="+mj-lt"/>
                <a:ea typeface="+mn-ea"/>
                <a:cs typeface="+mn-cs"/>
              </a:rPr>
              <a:t>Prix de médecine familiale exceptionnelle</a:t>
            </a:r>
          </a:p>
        </p:txBody>
      </p:sp>
      <p:sp>
        <p:nvSpPr>
          <p:cNvPr id="4" name="TextBox 4"/>
          <p:cNvSpPr txBox="1"/>
          <p:nvPr>
            <p:custDataLst>
              <p:tags r:id="rId3"/>
            </p:custDataLst>
          </p:nvPr>
        </p:nvSpPr>
        <p:spPr>
          <a:xfrm>
            <a:off x="3831249" y="6635439"/>
            <a:ext cx="10625491" cy="395426"/>
          </a:xfrm>
          <a:prstGeom prst="rect">
            <a:avLst/>
          </a:prstGeom>
        </p:spPr>
        <p:txBody>
          <a:bodyPr lIns="0" tIns="0" rIns="0" bIns="0" rtlCol="0" anchor="t">
            <a:spAutoFit/>
          </a:bodyPr>
          <a:lstStyle/>
          <a:p>
            <a:pPr marL="0" marR="0" lvl="0" indent="0" algn="ctr" defTabSz="914400" rtl="0" eaLnBrk="1" fontAlgn="auto" latinLnBrk="0" hangingPunct="1">
              <a:lnSpc>
                <a:spcPts val="3080"/>
              </a:lnSpc>
              <a:spcBef>
                <a:spcPts val="0"/>
              </a:spcBef>
              <a:spcAft>
                <a:spcPts val="0"/>
              </a:spcAft>
              <a:buClrTx/>
              <a:buSzTx/>
              <a:buFontTx/>
              <a:buNone/>
              <a:tabLst/>
              <a:defRPr/>
            </a:pPr>
            <a:r>
              <a:rPr lang="en-US" sz="2800" spc="420" dirty="0">
                <a:solidFill>
                  <a:srgbClr val="F9FFFF"/>
                </a:solidFill>
                <a:latin typeface="+mj-lt"/>
              </a:rPr>
              <a:t>Moncton (Nouveau-Brunswick)</a:t>
            </a:r>
            <a:endParaRPr kumimoji="0" lang="en-US" sz="2800" b="0" i="0" u="none" strike="noStrike" kern="1200" cap="none" spc="420" normalizeH="0" baseline="0" noProof="0" dirty="0">
              <a:ln>
                <a:noFill/>
              </a:ln>
              <a:solidFill>
                <a:srgbClr val="F9FFFF"/>
              </a:solidFill>
              <a:effectLst/>
              <a:uLnTx/>
              <a:uFillTx/>
              <a:latin typeface="+mj-lt"/>
              <a:ea typeface="+mn-ea"/>
              <a:cs typeface="+mn-cs"/>
            </a:endParaRPr>
          </a:p>
        </p:txBody>
      </p:sp>
      <p:sp>
        <p:nvSpPr>
          <p:cNvPr id="5" name="TextBox 5"/>
          <p:cNvSpPr txBox="1"/>
          <p:nvPr>
            <p:custDataLst>
              <p:tags r:id="rId4"/>
            </p:custDataLst>
          </p:nvPr>
        </p:nvSpPr>
        <p:spPr>
          <a:xfrm>
            <a:off x="2438400" y="5636129"/>
            <a:ext cx="13063891" cy="800378"/>
          </a:xfrm>
          <a:prstGeom prst="rect">
            <a:avLst/>
          </a:prstGeom>
        </p:spPr>
        <p:txBody>
          <a:bodyPr lIns="0" tIns="0" rIns="0" bIns="0" rtlCol="0" anchor="t">
            <a:spAutoFit/>
          </a:bodyP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5599" b="0" i="0" u="none" strike="noStrike" kern="1200" cap="none" spc="223" normalizeH="0" baseline="0" noProof="0" dirty="0">
                <a:ln>
                  <a:noFill/>
                </a:ln>
                <a:solidFill>
                  <a:srgbClr val="FEFEFD"/>
                </a:solidFill>
                <a:effectLst/>
                <a:uLnTx/>
                <a:uFillTx/>
                <a:latin typeface="+mj-lt"/>
                <a:ea typeface="+mn-ea"/>
                <a:cs typeface="+mn-cs"/>
              </a:rPr>
              <a:t>La Moncton Medical Clinic</a:t>
            </a:r>
          </a:p>
        </p:txBody>
      </p:sp>
      <p:sp>
        <p:nvSpPr>
          <p:cNvPr id="6" name="TextBox 5">
            <a:extLst>
              <a:ext uri="{FF2B5EF4-FFF2-40B4-BE49-F238E27FC236}">
                <a16:creationId xmlns:a16="http://schemas.microsoft.com/office/drawing/2014/main" id="{62D9F0B2-06A0-4E6F-AD01-827ADAB7F51B}"/>
              </a:ext>
            </a:extLst>
          </p:cNvPr>
          <p:cNvSpPr txBox="1"/>
          <p:nvPr>
            <p:custDataLst>
              <p:tags r:id="rId5"/>
            </p:custDataLst>
          </p:nvPr>
        </p:nvSpPr>
        <p:spPr>
          <a:xfrm>
            <a:off x="2438399" y="3583365"/>
            <a:ext cx="1306389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200" b="0" i="0" u="none" strike="noStrike" kern="1200" cap="none" spc="21" normalizeH="0" baseline="0" dirty="0">
                <a:ln>
                  <a:noFill/>
                </a:ln>
                <a:solidFill>
                  <a:srgbClr val="FEFEFD"/>
                </a:solidFill>
                <a:effectLst/>
                <a:uLnTx/>
                <a:uFillTx/>
                <a:latin typeface="+mj-lt"/>
                <a:cs typeface="Arial" panose="020B0604020202020204" pitchFamily="34" charset="0"/>
              </a:rPr>
              <a:t>Ce prix est décerné chaque année au médecin de famille ou au groupe de médecins qui incarne le mieux les principes du Centre de médecine de famille du CMFC</a:t>
            </a:r>
            <a:r>
              <a:rPr kumimoji="0" lang="en-US" sz="3200" b="0" i="0" u="none" strike="noStrike" kern="1200" cap="none" spc="21" normalizeH="0" baseline="0" noProof="0" dirty="0">
                <a:ln>
                  <a:noFill/>
                </a:ln>
                <a:solidFill>
                  <a:srgbClr val="FEFEFD"/>
                </a:solidFill>
                <a:effectLst/>
                <a:uLnTx/>
                <a:uFillTx/>
                <a:latin typeface="+mj-lt"/>
                <a:cs typeface="Arial" panose="020B0604020202020204" pitchFamily="34" charset="0"/>
              </a:rPr>
              <a:t>.</a:t>
            </a:r>
            <a:endParaRPr kumimoji="0" lang="en-CA" sz="3200" b="0" i="0" u="none" strike="noStrike" kern="1200" cap="none" spc="21" normalizeH="0" baseline="0" noProof="0" dirty="0">
              <a:ln>
                <a:noFill/>
              </a:ln>
              <a:solidFill>
                <a:srgbClr val="FEFEFD"/>
              </a:solidFill>
              <a:effectLst/>
              <a:uLnTx/>
              <a:uFillTx/>
              <a:latin typeface="+mj-lt"/>
              <a:cs typeface="Arial" panose="020B0604020202020204" pitchFamily="34" charset="0"/>
            </a:endParaRPr>
          </a:p>
        </p:txBody>
      </p:sp>
      <p:pic>
        <p:nvPicPr>
          <p:cNvPr id="9" name="officeArt object" descr="Picture 3">
            <a:extLst>
              <a:ext uri="{FF2B5EF4-FFF2-40B4-BE49-F238E27FC236}">
                <a16:creationId xmlns:a16="http://schemas.microsoft.com/office/drawing/2014/main" id="{36C927AD-A383-489C-8CB6-47EA44041468}"/>
              </a:ext>
            </a:extLst>
          </p:cNvPr>
          <p:cNvPicPr/>
          <p:nvPr>
            <p:custDataLst>
              <p:tags r:id="rId6"/>
            </p:custDataLst>
          </p:nvPr>
        </p:nvPicPr>
        <p:blipFill>
          <a:blip r:embed="rId9"/>
          <a:stretch>
            <a:fillRect/>
          </a:stretch>
        </p:blipFill>
        <p:spPr>
          <a:xfrm>
            <a:off x="14262735" y="8575978"/>
            <a:ext cx="4025265" cy="1533525"/>
          </a:xfrm>
          <a:prstGeom prst="rect">
            <a:avLst/>
          </a:prstGeom>
          <a:ln w="12700" cap="flat">
            <a:noFill/>
            <a:miter lim="400000"/>
          </a:ln>
          <a:effectLst/>
        </p:spPr>
      </p:pic>
    </p:spTree>
    <p:extLst>
      <p:ext uri="{BB962C8B-B14F-4D97-AF65-F5344CB8AC3E}">
        <p14:creationId xmlns:p14="http://schemas.microsoft.com/office/powerpoint/2010/main" val="551026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19354799" y="-48492"/>
            <a:ext cx="188483" cy="10678392"/>
          </a:xfrm>
          <a:prstGeom prst="rect">
            <a:avLst/>
          </a:prstGeom>
          <a:solidFill>
            <a:schemeClr val="bg1"/>
          </a:solidFill>
        </p:spPr>
      </p:sp>
      <p:grpSp>
        <p:nvGrpSpPr>
          <p:cNvPr id="4" name="Group 4"/>
          <p:cNvGrpSpPr/>
          <p:nvPr>
            <p:custDataLst>
              <p:tags r:id="rId2"/>
            </p:custDataLst>
          </p:nvPr>
        </p:nvGrpSpPr>
        <p:grpSpPr>
          <a:xfrm>
            <a:off x="7102005" y="495300"/>
            <a:ext cx="11502762" cy="7293473"/>
            <a:chOff x="-283426" y="-3117"/>
            <a:chExt cx="15070269" cy="3402041"/>
          </a:xfrm>
        </p:grpSpPr>
        <p:sp>
          <p:nvSpPr>
            <p:cNvPr id="5" name="TextBox 5"/>
            <p:cNvSpPr txBox="1"/>
            <p:nvPr/>
          </p:nvSpPr>
          <p:spPr>
            <a:xfrm>
              <a:off x="131584" y="682676"/>
              <a:ext cx="14655259" cy="364978"/>
            </a:xfrm>
            <a:prstGeom prst="rect">
              <a:avLst/>
            </a:prstGeom>
          </p:spPr>
          <p:txBody>
            <a:bodyPr lIns="0" tIns="0" rIns="0" bIns="0" rtlCol="0" anchor="t">
              <a:spAutoFit/>
            </a:bodyPr>
            <a:lstStyle/>
            <a:p>
              <a:pPr marL="0" marR="0" lvl="0" indent="0" algn="ctr" defTabSz="914400" rtl="0" eaLnBrk="1" fontAlgn="auto" latinLnBrk="0" hangingPunct="1">
                <a:lnSpc>
                  <a:spcPts val="6820"/>
                </a:lnSpc>
                <a:spcBef>
                  <a:spcPts val="0"/>
                </a:spcBef>
                <a:spcAft>
                  <a:spcPts val="0"/>
                </a:spcAft>
                <a:buClrTx/>
                <a:buSzTx/>
                <a:buFontTx/>
                <a:buNone/>
                <a:tabLst/>
                <a:defRPr/>
              </a:pPr>
              <a:r>
                <a:rPr kumimoji="0" lang="en-US" sz="4400" b="0" i="0" u="none" strike="noStrike" kern="1200" cap="none" spc="124" normalizeH="0" baseline="0" noProof="0" dirty="0">
                  <a:ln>
                    <a:noFill/>
                  </a:ln>
                  <a:solidFill>
                    <a:srgbClr val="FFFFFF"/>
                  </a:solidFill>
                  <a:effectLst/>
                  <a:uLnTx/>
                  <a:uFillTx/>
                  <a:latin typeface="+mj-lt"/>
                  <a:ea typeface="+mn-ea"/>
                  <a:cs typeface="+mn-cs"/>
                </a:rPr>
                <a:t>La Moncton Medical Clinic (MMC)</a:t>
              </a:r>
            </a:p>
          </p:txBody>
        </p:sp>
        <p:sp>
          <p:nvSpPr>
            <p:cNvPr id="6" name="TextBox 6"/>
            <p:cNvSpPr txBox="1"/>
            <p:nvPr/>
          </p:nvSpPr>
          <p:spPr>
            <a:xfrm>
              <a:off x="0" y="3217796"/>
              <a:ext cx="14431339" cy="181128"/>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2100" b="0" i="0" u="none" strike="noStrike" kern="1200" cap="none" spc="21" normalizeH="0" baseline="0" noProof="0" dirty="0">
                <a:ln>
                  <a:noFill/>
                </a:ln>
                <a:solidFill>
                  <a:srgbClr val="FFFFFF"/>
                </a:solidFill>
                <a:effectLst/>
                <a:uLnTx/>
                <a:uFillTx/>
                <a:latin typeface="+mj-lt"/>
                <a:ea typeface="+mn-ea"/>
                <a:cs typeface="+mn-cs"/>
              </a:endParaRPr>
            </a:p>
          </p:txBody>
        </p:sp>
        <p:sp>
          <p:nvSpPr>
            <p:cNvPr id="7" name="TextBox 7"/>
            <p:cNvSpPr txBox="1"/>
            <p:nvPr/>
          </p:nvSpPr>
          <p:spPr>
            <a:xfrm>
              <a:off x="-283426" y="-3117"/>
              <a:ext cx="14319721" cy="562286"/>
            </a:xfrm>
            <a:prstGeom prst="rect">
              <a:avLst/>
            </a:prstGeom>
          </p:spPr>
          <p:txBody>
            <a:bodyPr lIns="0" tIns="0" rIns="0" bIns="0" rtlCol="0" anchor="t">
              <a:spAutoFit/>
            </a:bodyPr>
            <a:lstStyle/>
            <a:p>
              <a:pPr lvl="0" algn="ctr" defTabSz="914400">
                <a:lnSpc>
                  <a:spcPts val="4680"/>
                </a:lnSpc>
                <a:defRPr/>
              </a:pPr>
              <a:r>
                <a:rPr lang="fr-CA" sz="4400" spc="179" dirty="0">
                  <a:solidFill>
                    <a:srgbClr val="F9FFFF"/>
                  </a:solidFill>
                </a:rPr>
                <a:t>Centre de médecine de famille – Prix de médecine familiale exceptionnelle</a:t>
              </a:r>
            </a:p>
          </p:txBody>
        </p:sp>
      </p:grpSp>
      <p:sp>
        <p:nvSpPr>
          <p:cNvPr id="11" name="TextBox 10">
            <a:extLst>
              <a:ext uri="{FF2B5EF4-FFF2-40B4-BE49-F238E27FC236}">
                <a16:creationId xmlns:a16="http://schemas.microsoft.com/office/drawing/2014/main" id="{9148A7AE-1F7F-49FF-924D-AC26E9C1E3E1}"/>
              </a:ext>
            </a:extLst>
          </p:cNvPr>
          <p:cNvSpPr txBox="1"/>
          <p:nvPr>
            <p:custDataLst>
              <p:tags r:id="rId3"/>
            </p:custDataLst>
          </p:nvPr>
        </p:nvSpPr>
        <p:spPr>
          <a:xfrm>
            <a:off x="7728180" y="3314700"/>
            <a:ext cx="10195395" cy="6124754"/>
          </a:xfrm>
          <a:prstGeom prst="rect">
            <a:avLst/>
          </a:prstGeom>
          <a:noFill/>
        </p:spPr>
        <p:txBody>
          <a:bodyPr wrap="square" rtlCol="0">
            <a:spAutoFit/>
          </a:bodyPr>
          <a:lstStyle/>
          <a:p>
            <a:pPr defTabSz="914400">
              <a:defRPr/>
            </a:pPr>
            <a:r>
              <a:rPr lang="fr-CA" sz="2800" dirty="0">
                <a:solidFill>
                  <a:schemeClr val="bg1"/>
                </a:solidFill>
              </a:rPr>
              <a:t>Les valeurs qui ont motivé six médecins de famille à fonder la MMC en 1968 demeurent encore aujourd’hui dans la culture du groupe.</a:t>
            </a:r>
          </a:p>
          <a:p>
            <a:pPr defTabSz="914400">
              <a:defRPr/>
            </a:pPr>
            <a:endParaRPr lang="fr-CA" sz="2800" dirty="0">
              <a:solidFill>
                <a:schemeClr val="bg1"/>
              </a:solidFill>
            </a:endParaRPr>
          </a:p>
          <a:p>
            <a:pPr defTabSz="914400">
              <a:defRPr/>
            </a:pPr>
            <a:r>
              <a:rPr lang="fr-CA" sz="2800" dirty="0">
                <a:solidFill>
                  <a:schemeClr val="bg1"/>
                </a:solidFill>
              </a:rPr>
              <a:t>La MMC est une clinique portée vers les activités universitaires qui offre des heures d’ouverture prolongées et des soins 24 h sur 24 en contexte communautaire et hospitalier; qui dispose de dossiers médicaux électroniques entièrement accessibles aux médecins de garde; qui bénéficie d’un modèle de soins en collaboration; qui concentre ses efforts sur le développement professionnel continu et qui adhère à des valeurs favorisant l’accès de tous les patients de la clinique à des soins de qualité même quand leur médecin de famille n’est pas disponible</a:t>
            </a:r>
            <a:r>
              <a:rPr lang="fr-CA" sz="2800" spc="21" dirty="0">
                <a:solidFill>
                  <a:srgbClr val="FEFEFD"/>
                </a:solidFill>
                <a:latin typeface="+mj-lt"/>
                <a:cs typeface="Arial" panose="020B0604020202020204" pitchFamily="34" charset="0"/>
              </a:rPr>
              <a:t>.</a:t>
            </a:r>
            <a:endParaRPr lang="fr-CA" sz="2800" dirty="0">
              <a:solidFill>
                <a:schemeClr val="bg1"/>
              </a:solidFill>
            </a:endParaRPr>
          </a:p>
        </p:txBody>
      </p:sp>
      <p:pic>
        <p:nvPicPr>
          <p:cNvPr id="8" name="Picture 7" descr="A group of people standing in front of a building&#10;&#10;Description automatically generated">
            <a:extLst>
              <a:ext uri="{FF2B5EF4-FFF2-40B4-BE49-F238E27FC236}">
                <a16:creationId xmlns:a16="http://schemas.microsoft.com/office/drawing/2014/main" id="{96F115FA-6D41-4D56-BF28-315CE0887D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7318335" cy="10287000"/>
          </a:xfrm>
          <a:prstGeom prst="rect">
            <a:avLst/>
          </a:prstGeom>
        </p:spPr>
      </p:pic>
    </p:spTree>
    <p:extLst>
      <p:ext uri="{BB962C8B-B14F-4D97-AF65-F5344CB8AC3E}">
        <p14:creationId xmlns:p14="http://schemas.microsoft.com/office/powerpoint/2010/main" val="1689147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9130533"/>
            <a:ext cx="18288000" cy="1156467"/>
          </a:xfrm>
          <a:prstGeom prst="rect">
            <a:avLst/>
          </a:prstGeom>
          <a:solidFill>
            <a:srgbClr val="FEFEFD"/>
          </a:solidFill>
        </p:spPr>
      </p:sp>
      <p:sp>
        <p:nvSpPr>
          <p:cNvPr id="3" name="TextBox 3"/>
          <p:cNvSpPr txBox="1"/>
          <p:nvPr>
            <p:custDataLst>
              <p:tags r:id="rId2"/>
            </p:custDataLst>
          </p:nvPr>
        </p:nvSpPr>
        <p:spPr>
          <a:xfrm>
            <a:off x="2743200" y="1722429"/>
            <a:ext cx="11387491" cy="558038"/>
          </a:xfrm>
          <a:prstGeom prst="rect">
            <a:avLst/>
          </a:prstGeom>
        </p:spPr>
        <p:txBody>
          <a:bodyPr lIns="0" tIns="0" rIns="0" bIns="0" rtlCol="0" anchor="t">
            <a:spAutoFit/>
          </a:bodyPr>
          <a:lstStyle/>
          <a:p>
            <a:pPr marL="0" marR="0" lvl="0" indent="0" algn="ctr" defTabSz="914400" rtl="0" eaLnBrk="1" fontAlgn="auto" latinLnBrk="0" hangingPunct="1">
              <a:lnSpc>
                <a:spcPts val="4680"/>
              </a:lnSpc>
              <a:spcBef>
                <a:spcPts val="0"/>
              </a:spcBef>
              <a:spcAft>
                <a:spcPts val="0"/>
              </a:spcAft>
              <a:buClrTx/>
              <a:buSzTx/>
              <a:buFontTx/>
              <a:buNone/>
              <a:tabLst/>
              <a:defRPr/>
            </a:pPr>
            <a:r>
              <a:rPr kumimoji="0" lang="fr-CA" sz="3600" b="0" i="0" u="none" strike="noStrike" kern="1200" cap="none" spc="179" normalizeH="0" baseline="0" noProof="0" dirty="0">
                <a:ln>
                  <a:noFill/>
                </a:ln>
                <a:solidFill>
                  <a:srgbClr val="F9FFFF"/>
                </a:solidFill>
                <a:effectLst/>
                <a:uLnTx/>
                <a:uFillTx/>
                <a:latin typeface="+mj-lt"/>
                <a:ea typeface="+mn-ea"/>
                <a:cs typeface="+mn-cs"/>
              </a:rPr>
              <a:t>Subvention Clinique </a:t>
            </a:r>
            <a:r>
              <a:rPr lang="fr-CA" sz="3600" spc="179" dirty="0">
                <a:solidFill>
                  <a:srgbClr val="F9FFFF"/>
                </a:solidFill>
                <a:latin typeface="+mj-lt"/>
              </a:rPr>
              <a:t>o</a:t>
            </a:r>
            <a:r>
              <a:rPr kumimoji="0" lang="fr-CA" sz="3600" b="0" i="0" u="none" strike="noStrike" kern="1200" cap="none" spc="179" normalizeH="0" baseline="0" dirty="0">
                <a:ln>
                  <a:noFill/>
                </a:ln>
                <a:solidFill>
                  <a:srgbClr val="F9FFFF"/>
                </a:solidFill>
                <a:effectLst/>
                <a:uLnTx/>
                <a:uFillTx/>
                <a:latin typeface="+mj-lt"/>
                <a:ea typeface="+mn-ea"/>
                <a:cs typeface="+mn-cs"/>
              </a:rPr>
              <a:t>urson</a:t>
            </a:r>
          </a:p>
        </p:txBody>
      </p:sp>
      <p:sp>
        <p:nvSpPr>
          <p:cNvPr id="4" name="TextBox 4"/>
          <p:cNvSpPr txBox="1"/>
          <p:nvPr>
            <p:custDataLst>
              <p:tags r:id="rId3"/>
            </p:custDataLst>
          </p:nvPr>
        </p:nvSpPr>
        <p:spPr>
          <a:xfrm>
            <a:off x="3242909" y="6956022"/>
            <a:ext cx="10625491" cy="395426"/>
          </a:xfrm>
          <a:prstGeom prst="rect">
            <a:avLst/>
          </a:prstGeom>
        </p:spPr>
        <p:txBody>
          <a:bodyPr lIns="0" tIns="0" rIns="0" bIns="0" rtlCol="0" anchor="t">
            <a:spAutoFit/>
          </a:bodyPr>
          <a:lstStyle/>
          <a:p>
            <a:pPr marL="0" marR="0" lvl="0" indent="0" algn="ctr" defTabSz="914400" rtl="0" eaLnBrk="1" fontAlgn="auto" latinLnBrk="0" hangingPunct="1">
              <a:lnSpc>
                <a:spcPts val="3080"/>
              </a:lnSpc>
              <a:spcBef>
                <a:spcPts val="0"/>
              </a:spcBef>
              <a:spcAft>
                <a:spcPts val="0"/>
              </a:spcAft>
              <a:buClrTx/>
              <a:buSzTx/>
              <a:buFontTx/>
              <a:buNone/>
              <a:tabLst/>
              <a:defRPr/>
            </a:pPr>
            <a:r>
              <a:rPr lang="en-US" sz="2800" spc="420" dirty="0">
                <a:solidFill>
                  <a:srgbClr val="F9FFFF"/>
                </a:solidFill>
                <a:latin typeface="+mj-lt"/>
              </a:rPr>
              <a:t>Hampton (Nouveau-Brunswick)</a:t>
            </a:r>
            <a:endParaRPr kumimoji="0" lang="en-US" sz="2800" b="0" i="0" u="none" strike="noStrike" kern="1200" cap="none" spc="420" normalizeH="0" baseline="0" noProof="0" dirty="0">
              <a:ln>
                <a:noFill/>
              </a:ln>
              <a:solidFill>
                <a:srgbClr val="F9FFFF"/>
              </a:solidFill>
              <a:effectLst/>
              <a:uLnTx/>
              <a:uFillTx/>
              <a:latin typeface="+mj-lt"/>
              <a:ea typeface="+mn-ea"/>
              <a:cs typeface="+mn-cs"/>
            </a:endParaRPr>
          </a:p>
        </p:txBody>
      </p:sp>
      <p:sp>
        <p:nvSpPr>
          <p:cNvPr id="5" name="TextBox 5"/>
          <p:cNvSpPr txBox="1"/>
          <p:nvPr>
            <p:custDataLst>
              <p:tags r:id="rId4"/>
            </p:custDataLst>
          </p:nvPr>
        </p:nvSpPr>
        <p:spPr>
          <a:xfrm>
            <a:off x="1871309" y="5996515"/>
            <a:ext cx="13063891" cy="800378"/>
          </a:xfrm>
          <a:prstGeom prst="rect">
            <a:avLst/>
          </a:prstGeom>
        </p:spPr>
        <p:txBody>
          <a:bodyPr lIns="0" tIns="0" rIns="0" bIns="0" rtlCol="0" anchor="t">
            <a:spAutoFit/>
          </a:bodyP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5599" b="0" i="0" u="none" strike="noStrike" kern="1200" cap="none" spc="223" normalizeH="0" baseline="0" noProof="0" dirty="0">
                <a:ln>
                  <a:noFill/>
                </a:ln>
                <a:solidFill>
                  <a:srgbClr val="FEFEFD"/>
                </a:solidFill>
                <a:effectLst/>
                <a:uLnTx/>
                <a:uFillTx/>
                <a:latin typeface="+mj-lt"/>
                <a:ea typeface="+mn-ea"/>
                <a:cs typeface="+mn-cs"/>
              </a:rPr>
              <a:t>Hampton Family Medicine</a:t>
            </a:r>
          </a:p>
        </p:txBody>
      </p:sp>
      <p:sp>
        <p:nvSpPr>
          <p:cNvPr id="6" name="TextBox 5">
            <a:extLst>
              <a:ext uri="{FF2B5EF4-FFF2-40B4-BE49-F238E27FC236}">
                <a16:creationId xmlns:a16="http://schemas.microsoft.com/office/drawing/2014/main" id="{62D9F0B2-06A0-4E6F-AD01-827ADAB7F51B}"/>
              </a:ext>
            </a:extLst>
          </p:cNvPr>
          <p:cNvSpPr txBox="1"/>
          <p:nvPr>
            <p:custDataLst>
              <p:tags r:id="rId5"/>
            </p:custDataLst>
          </p:nvPr>
        </p:nvSpPr>
        <p:spPr>
          <a:xfrm>
            <a:off x="1828801" y="2658952"/>
            <a:ext cx="12627939" cy="28777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100" spc="21" dirty="0">
              <a:solidFill>
                <a:srgbClr val="FEFEFD"/>
              </a:solidFill>
              <a:latin typeface="+mj-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200" b="0" i="0" u="none" strike="noStrike" kern="1200" cap="none" spc="21" normalizeH="0" baseline="0" dirty="0">
                <a:ln>
                  <a:noFill/>
                </a:ln>
                <a:solidFill>
                  <a:srgbClr val="FEFEFD"/>
                </a:solidFill>
                <a:effectLst/>
                <a:uLnTx/>
                <a:uFillTx/>
                <a:latin typeface="+mj-lt"/>
                <a:cs typeface="Arial" panose="020B0604020202020204" pitchFamily="34" charset="0"/>
              </a:rPr>
              <a:t>Une subvention qui aide une clinique à familiariser les enfants aux tests médicaux et aux interventions réalisés régulièrement lors d’une visite chez le médecin de famille. Les enfants apportent leur peluche préférée et font subir les tests/interventions à leur petit patient</a:t>
            </a:r>
            <a:r>
              <a:rPr kumimoji="0" lang="en-CA" sz="3200" b="0" i="0" u="none" strike="noStrike" kern="1200" cap="none" spc="21" normalizeH="0" baseline="0" noProof="0" dirty="0">
                <a:ln>
                  <a:noFill/>
                </a:ln>
                <a:solidFill>
                  <a:srgbClr val="FEFEFD"/>
                </a:solidFill>
                <a:effectLst/>
                <a:uLnTx/>
                <a:uFillTx/>
                <a:latin typeface="+mj-lt"/>
                <a:cs typeface="Arial" panose="020B0604020202020204" pitchFamily="34" charset="0"/>
              </a:rPr>
              <a:t>.</a:t>
            </a:r>
          </a:p>
        </p:txBody>
      </p:sp>
      <p:pic>
        <p:nvPicPr>
          <p:cNvPr id="8" name="officeArt object" descr="Picture 3">
            <a:extLst>
              <a:ext uri="{FF2B5EF4-FFF2-40B4-BE49-F238E27FC236}">
                <a16:creationId xmlns:a16="http://schemas.microsoft.com/office/drawing/2014/main" id="{9C4DED47-61D3-4F07-8E95-39F16AFAEF45}"/>
              </a:ext>
            </a:extLst>
          </p:cNvPr>
          <p:cNvPicPr/>
          <p:nvPr>
            <p:custDataLst>
              <p:tags r:id="rId6"/>
            </p:custDataLst>
          </p:nvPr>
        </p:nvPicPr>
        <p:blipFill>
          <a:blip r:embed="rId9"/>
          <a:stretch>
            <a:fillRect/>
          </a:stretch>
        </p:blipFill>
        <p:spPr>
          <a:xfrm>
            <a:off x="14262735" y="8575978"/>
            <a:ext cx="4025265" cy="1533525"/>
          </a:xfrm>
          <a:prstGeom prst="rect">
            <a:avLst/>
          </a:prstGeom>
          <a:ln w="12700" cap="flat">
            <a:noFill/>
            <a:miter lim="400000"/>
          </a:ln>
          <a:effectLst/>
        </p:spPr>
      </p:pic>
    </p:spTree>
    <p:extLst>
      <p:ext uri="{BB962C8B-B14F-4D97-AF65-F5344CB8AC3E}">
        <p14:creationId xmlns:p14="http://schemas.microsoft.com/office/powerpoint/2010/main" val="976528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19354799" y="-48492"/>
            <a:ext cx="188483" cy="10678392"/>
          </a:xfrm>
          <a:prstGeom prst="rect">
            <a:avLst/>
          </a:prstGeom>
          <a:solidFill>
            <a:schemeClr val="bg1"/>
          </a:solidFill>
        </p:spPr>
      </p:sp>
      <p:grpSp>
        <p:nvGrpSpPr>
          <p:cNvPr id="4" name="Group 4"/>
          <p:cNvGrpSpPr/>
          <p:nvPr>
            <p:custDataLst>
              <p:tags r:id="rId2"/>
            </p:custDataLst>
          </p:nvPr>
        </p:nvGrpSpPr>
        <p:grpSpPr>
          <a:xfrm>
            <a:off x="777405" y="865421"/>
            <a:ext cx="11277065" cy="7278936"/>
            <a:chOff x="0" y="3664"/>
            <a:chExt cx="14774574" cy="3395260"/>
          </a:xfrm>
        </p:grpSpPr>
        <p:sp>
          <p:nvSpPr>
            <p:cNvPr id="5" name="TextBox 5"/>
            <p:cNvSpPr txBox="1"/>
            <p:nvPr/>
          </p:nvSpPr>
          <p:spPr>
            <a:xfrm>
              <a:off x="119315" y="1048325"/>
              <a:ext cx="14655259" cy="364978"/>
            </a:xfrm>
            <a:prstGeom prst="rect">
              <a:avLst/>
            </a:prstGeom>
          </p:spPr>
          <p:txBody>
            <a:bodyPr wrap="square" lIns="0" tIns="0" rIns="0" bIns="0" rtlCol="0" anchor="t">
              <a:spAutoFit/>
            </a:bodyPr>
            <a:lstStyle/>
            <a:p>
              <a:pPr marL="0" marR="0" lvl="0" indent="0" algn="l" defTabSz="914400" rtl="0" eaLnBrk="1" fontAlgn="auto" latinLnBrk="0" hangingPunct="1">
                <a:lnSpc>
                  <a:spcPts val="6820"/>
                </a:lnSpc>
                <a:spcBef>
                  <a:spcPts val="0"/>
                </a:spcBef>
                <a:spcAft>
                  <a:spcPts val="0"/>
                </a:spcAft>
                <a:buClrTx/>
                <a:buSzTx/>
                <a:buFontTx/>
                <a:buNone/>
                <a:tabLst/>
                <a:defRPr/>
              </a:pPr>
              <a:r>
                <a:rPr lang="en-US" sz="4400" spc="124" dirty="0">
                  <a:solidFill>
                    <a:srgbClr val="FFFFFF"/>
                  </a:solidFill>
                  <a:latin typeface="+mj-lt"/>
                </a:rPr>
                <a:t>Hampton Family Medicine</a:t>
              </a:r>
              <a:endParaRPr kumimoji="0" lang="en-US" sz="4400" b="0" i="0" u="none" strike="noStrike" kern="1200" cap="none" spc="124" normalizeH="0" baseline="0" noProof="0" dirty="0">
                <a:ln>
                  <a:noFill/>
                </a:ln>
                <a:solidFill>
                  <a:srgbClr val="FFFFFF"/>
                </a:solidFill>
                <a:effectLst/>
                <a:uLnTx/>
                <a:uFillTx/>
                <a:latin typeface="+mj-lt"/>
                <a:ea typeface="+mn-ea"/>
                <a:cs typeface="+mn-cs"/>
              </a:endParaRPr>
            </a:p>
          </p:txBody>
        </p:sp>
        <p:sp>
          <p:nvSpPr>
            <p:cNvPr id="6" name="TextBox 6"/>
            <p:cNvSpPr txBox="1"/>
            <p:nvPr/>
          </p:nvSpPr>
          <p:spPr>
            <a:xfrm>
              <a:off x="0" y="3217796"/>
              <a:ext cx="14431339" cy="181128"/>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2100" b="0" i="0" u="none" strike="noStrike" kern="1200" cap="none" spc="21" normalizeH="0" baseline="0" noProof="0" dirty="0">
                <a:ln>
                  <a:noFill/>
                </a:ln>
                <a:solidFill>
                  <a:srgbClr val="FFFFFF"/>
                </a:solidFill>
                <a:effectLst/>
                <a:uLnTx/>
                <a:uFillTx/>
                <a:latin typeface="+mj-lt"/>
                <a:ea typeface="+mn-ea"/>
                <a:cs typeface="+mn-cs"/>
              </a:endParaRPr>
            </a:p>
          </p:txBody>
        </p:sp>
        <p:sp>
          <p:nvSpPr>
            <p:cNvPr id="7" name="TextBox 7"/>
            <p:cNvSpPr txBox="1"/>
            <p:nvPr/>
          </p:nvSpPr>
          <p:spPr>
            <a:xfrm>
              <a:off x="111618" y="3664"/>
              <a:ext cx="14319721" cy="281143"/>
            </a:xfrm>
            <a:prstGeom prst="rect">
              <a:avLst/>
            </a:prstGeom>
          </p:spPr>
          <p:txBody>
            <a:bodyPr lIns="0" tIns="0" rIns="0" bIns="0" rtlCol="0" anchor="t">
              <a:spAutoFit/>
            </a:bodyPr>
            <a:lstStyle/>
            <a:p>
              <a:pPr marL="0" marR="0" lvl="0" indent="0" algn="l" defTabSz="914400" rtl="0" eaLnBrk="1" fontAlgn="auto" latinLnBrk="0" hangingPunct="1">
                <a:lnSpc>
                  <a:spcPts val="4680"/>
                </a:lnSpc>
                <a:spcBef>
                  <a:spcPts val="0"/>
                </a:spcBef>
                <a:spcAft>
                  <a:spcPts val="0"/>
                </a:spcAft>
                <a:buClrTx/>
                <a:buSzTx/>
                <a:buFontTx/>
                <a:buNone/>
                <a:tabLst/>
                <a:defRPr/>
              </a:pPr>
              <a:r>
                <a:rPr kumimoji="0" lang="en-US" sz="4400" b="0" i="0" u="none" strike="noStrike" kern="1200" cap="none" spc="179" normalizeH="0" baseline="0" noProof="0" dirty="0">
                  <a:ln>
                    <a:noFill/>
                  </a:ln>
                  <a:solidFill>
                    <a:srgbClr val="FFFFFF"/>
                  </a:solidFill>
                  <a:effectLst/>
                  <a:uLnTx/>
                  <a:uFillTx/>
                  <a:latin typeface="+mj-lt"/>
                  <a:ea typeface="+mn-ea"/>
                  <a:cs typeface="+mn-cs"/>
                </a:rPr>
                <a:t>Subvention Clinique </a:t>
              </a:r>
              <a:r>
                <a:rPr kumimoji="0" lang="fr-CA" sz="4400" b="0" i="0" u="none" strike="noStrike" kern="1200" cap="none" spc="179" normalizeH="0" baseline="0" dirty="0">
                  <a:ln>
                    <a:noFill/>
                  </a:ln>
                  <a:solidFill>
                    <a:srgbClr val="FFFFFF"/>
                  </a:solidFill>
                  <a:effectLst/>
                  <a:uLnTx/>
                  <a:uFillTx/>
                  <a:latin typeface="+mj-lt"/>
                  <a:ea typeface="+mn-ea"/>
                  <a:cs typeface="+mn-cs"/>
                </a:rPr>
                <a:t>ourson</a:t>
              </a:r>
            </a:p>
          </p:txBody>
        </p:sp>
      </p:grpSp>
      <p:sp>
        <p:nvSpPr>
          <p:cNvPr id="11" name="TextBox 10">
            <a:extLst>
              <a:ext uri="{FF2B5EF4-FFF2-40B4-BE49-F238E27FC236}">
                <a16:creationId xmlns:a16="http://schemas.microsoft.com/office/drawing/2014/main" id="{9148A7AE-1F7F-49FF-924D-AC26E9C1E3E1}"/>
              </a:ext>
            </a:extLst>
          </p:cNvPr>
          <p:cNvSpPr txBox="1"/>
          <p:nvPr>
            <p:custDataLst>
              <p:tags r:id="rId3"/>
            </p:custDataLst>
          </p:nvPr>
        </p:nvSpPr>
        <p:spPr>
          <a:xfrm>
            <a:off x="777405" y="4516318"/>
            <a:ext cx="157579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21" normalizeH="0" baseline="0" noProof="0" dirty="0">
              <a:ln>
                <a:noFill/>
              </a:ln>
              <a:solidFill>
                <a:srgbClr val="FEFEFD"/>
              </a:solidFill>
              <a:effectLst/>
              <a:uLnTx/>
              <a:uFillTx/>
              <a:latin typeface="+mj-lt"/>
              <a:cs typeface="Arial" panose="020B0604020202020204" pitchFamily="34" charset="0"/>
            </a:endParaRPr>
          </a:p>
        </p:txBody>
      </p:sp>
      <p:pic>
        <p:nvPicPr>
          <p:cNvPr id="8" name="Picture 7" descr="A group of people posing for the camera&#10;&#10;Description automatically generated">
            <a:extLst>
              <a:ext uri="{FF2B5EF4-FFF2-40B4-BE49-F238E27FC236}">
                <a16:creationId xmlns:a16="http://schemas.microsoft.com/office/drawing/2014/main" id="{49D28446-4592-474C-86B1-877000C4A1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33523" y="-48492"/>
            <a:ext cx="8254477" cy="10287000"/>
          </a:xfrm>
          <a:prstGeom prst="rect">
            <a:avLst/>
          </a:prstGeom>
        </p:spPr>
      </p:pic>
    </p:spTree>
    <p:extLst>
      <p:ext uri="{BB962C8B-B14F-4D97-AF65-F5344CB8AC3E}">
        <p14:creationId xmlns:p14="http://schemas.microsoft.com/office/powerpoint/2010/main" val="1325004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2" y="4152900"/>
            <a:ext cx="18288001" cy="6129019"/>
            <a:chOff x="609597" y="-57150"/>
            <a:chExt cx="24384001" cy="8172024"/>
          </a:xfrm>
        </p:grpSpPr>
        <p:sp>
          <p:nvSpPr>
            <p:cNvPr id="3" name="AutoShape 3"/>
            <p:cNvSpPr/>
            <p:nvPr/>
          </p:nvSpPr>
          <p:spPr>
            <a:xfrm>
              <a:off x="609597" y="6176548"/>
              <a:ext cx="24384001" cy="1938326"/>
            </a:xfrm>
            <a:prstGeom prst="rect">
              <a:avLst/>
            </a:prstGeom>
            <a:solidFill>
              <a:srgbClr val="264E8F"/>
            </a:solidFill>
          </p:spPr>
          <p:txBody>
            <a:bodyPr/>
            <a:lstStyle/>
            <a:p>
              <a:r>
                <a:rPr lang="en-US" dirty="0">
                  <a:latin typeface="+mj-lt"/>
                </a:rPr>
                <a:t>c</a:t>
              </a:r>
              <a:endParaRPr lang="en-CA" dirty="0">
                <a:latin typeface="+mj-lt"/>
              </a:endParaRPr>
            </a:p>
          </p:txBody>
        </p:sp>
        <p:sp>
          <p:nvSpPr>
            <p:cNvPr id="4" name="TextBox 4"/>
            <p:cNvSpPr txBox="1"/>
            <p:nvPr/>
          </p:nvSpPr>
          <p:spPr>
            <a:xfrm>
              <a:off x="2477808" y="1726648"/>
              <a:ext cx="21151665" cy="1475105"/>
            </a:xfrm>
            <a:prstGeom prst="rect">
              <a:avLst/>
            </a:prstGeom>
          </p:spPr>
          <p:txBody>
            <a:bodyPr lIns="0" tIns="0" rIns="0" bIns="0" rtlCol="0" anchor="t">
              <a:spAutoFit/>
            </a:bodyPr>
            <a:lstStyle/>
            <a:p>
              <a:pPr algn="ctr">
                <a:lnSpc>
                  <a:spcPts val="9500"/>
                </a:lnSpc>
              </a:pPr>
              <a:r>
                <a:rPr lang="en-US" sz="6600" dirty="0">
                  <a:solidFill>
                    <a:srgbClr val="264E8F"/>
                  </a:solidFill>
                  <a:latin typeface="+mj-lt"/>
                </a:rPr>
                <a:t>Remise des prix 2020</a:t>
              </a:r>
            </a:p>
          </p:txBody>
        </p:sp>
        <p:sp>
          <p:nvSpPr>
            <p:cNvPr id="5" name="TextBox 5"/>
            <p:cNvSpPr txBox="1"/>
            <p:nvPr/>
          </p:nvSpPr>
          <p:spPr>
            <a:xfrm>
              <a:off x="4693917" y="-57150"/>
              <a:ext cx="16719446" cy="647185"/>
            </a:xfrm>
            <a:prstGeom prst="rect">
              <a:avLst/>
            </a:prstGeom>
          </p:spPr>
          <p:txBody>
            <a:bodyPr lIns="0" tIns="0" rIns="0" bIns="0" rtlCol="0" anchor="t">
              <a:spAutoFit/>
            </a:bodyPr>
            <a:lstStyle/>
            <a:p>
              <a:pPr algn="ctr">
                <a:lnSpc>
                  <a:spcPts val="4479"/>
                </a:lnSpc>
              </a:pPr>
              <a:endParaRPr dirty="0">
                <a:latin typeface="+mj-lt"/>
              </a:endParaRPr>
            </a:p>
          </p:txBody>
        </p:sp>
        <p:sp>
          <p:nvSpPr>
            <p:cNvPr id="6" name="TextBox 6"/>
            <p:cNvSpPr txBox="1"/>
            <p:nvPr/>
          </p:nvSpPr>
          <p:spPr>
            <a:xfrm>
              <a:off x="3862329" y="6960780"/>
              <a:ext cx="17878534" cy="537669"/>
            </a:xfrm>
            <a:prstGeom prst="rect">
              <a:avLst/>
            </a:prstGeom>
          </p:spPr>
          <p:txBody>
            <a:bodyPr lIns="0" tIns="0" rIns="0" bIns="0" rtlCol="0" anchor="t">
              <a:spAutoFit/>
            </a:bodyPr>
            <a:lstStyle/>
            <a:p>
              <a:pPr algn="ctr">
                <a:lnSpc>
                  <a:spcPts val="3120"/>
                </a:lnSpc>
              </a:pPr>
              <a:r>
                <a:rPr lang="fr-CA" sz="3600" spc="120" dirty="0">
                  <a:solidFill>
                    <a:srgbClr val="F9FFFF"/>
                  </a:solidFill>
                </a:rPr>
                <a:t>Félicitations à tous les lauréats</a:t>
              </a:r>
            </a:p>
          </p:txBody>
        </p:sp>
      </p:grpSp>
      <p:pic>
        <p:nvPicPr>
          <p:cNvPr id="8" name="officeArt object" descr="Picture 3">
            <a:extLst>
              <a:ext uri="{FF2B5EF4-FFF2-40B4-BE49-F238E27FC236}">
                <a16:creationId xmlns:a16="http://schemas.microsoft.com/office/drawing/2014/main" id="{744B619E-9995-4212-AFE4-A5B8828F4652}"/>
              </a:ext>
            </a:extLst>
          </p:cNvPr>
          <p:cNvPicPr/>
          <p:nvPr>
            <p:custDataLst>
              <p:tags r:id="rId2"/>
            </p:custDataLst>
          </p:nvPr>
        </p:nvPicPr>
        <p:blipFill>
          <a:blip r:embed="rId4"/>
          <a:stretch>
            <a:fillRect/>
          </a:stretch>
        </p:blipFill>
        <p:spPr>
          <a:xfrm>
            <a:off x="4267201" y="467400"/>
            <a:ext cx="9296400" cy="3685500"/>
          </a:xfrm>
          <a:prstGeom prst="rect">
            <a:avLst/>
          </a:prstGeom>
          <a:ln w="12700" cap="flat">
            <a:noFill/>
            <a:miter lim="400000"/>
          </a:ln>
          <a:effectLst/>
        </p:spPr>
      </p:pic>
    </p:spTree>
    <p:extLst>
      <p:ext uri="{BB962C8B-B14F-4D97-AF65-F5344CB8AC3E}">
        <p14:creationId xmlns:p14="http://schemas.microsoft.com/office/powerpoint/2010/main" val="821028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9130533"/>
            <a:ext cx="18288000" cy="1156467"/>
          </a:xfrm>
          <a:prstGeom prst="rect">
            <a:avLst/>
          </a:prstGeom>
          <a:solidFill>
            <a:srgbClr val="FEFEFD"/>
          </a:solidFill>
        </p:spPr>
      </p:sp>
      <p:sp>
        <p:nvSpPr>
          <p:cNvPr id="5" name="TextBox 5"/>
          <p:cNvSpPr txBox="1"/>
          <p:nvPr>
            <p:custDataLst>
              <p:tags r:id="rId2"/>
            </p:custDataLst>
          </p:nvPr>
        </p:nvSpPr>
        <p:spPr>
          <a:xfrm>
            <a:off x="1752600" y="2476500"/>
            <a:ext cx="10896600" cy="3975447"/>
          </a:xfrm>
          <a:prstGeom prst="rect">
            <a:avLst/>
          </a:prstGeom>
        </p:spPr>
        <p:txBody>
          <a:bodyPr wrap="square" lIns="0" tIns="0" rIns="0" bIns="0" rtlCol="0" anchor="t">
            <a:spAutoFit/>
          </a:bodyPr>
          <a:lstStyle/>
          <a:p>
            <a:pPr algn="ctr">
              <a:lnSpc>
                <a:spcPts val="6159"/>
              </a:lnSpc>
            </a:pPr>
            <a:r>
              <a:rPr lang="fr-CA" sz="5599" spc="223" dirty="0">
                <a:solidFill>
                  <a:srgbClr val="FEFEFD"/>
                </a:solidFill>
                <a:latin typeface="Arial" panose="020B0604020202020204" pitchFamily="34" charset="0"/>
                <a:cs typeface="Arial" panose="020B0604020202020204" pitchFamily="34" charset="0"/>
              </a:rPr>
              <a:t>Installation du nouveau </a:t>
            </a:r>
          </a:p>
          <a:p>
            <a:pPr algn="ctr">
              <a:lnSpc>
                <a:spcPts val="6159"/>
              </a:lnSpc>
            </a:pPr>
            <a:r>
              <a:rPr lang="fr-CA" sz="5599" spc="223" dirty="0">
                <a:solidFill>
                  <a:srgbClr val="FEFEFD"/>
                </a:solidFill>
                <a:latin typeface="Arial" panose="020B0604020202020204" pitchFamily="34" charset="0"/>
                <a:cs typeface="Arial" panose="020B0604020202020204" pitchFamily="34" charset="0"/>
              </a:rPr>
              <a:t>président du CMFNB</a:t>
            </a:r>
          </a:p>
          <a:p>
            <a:pPr algn="ctr">
              <a:lnSpc>
                <a:spcPts val="6159"/>
              </a:lnSpc>
            </a:pPr>
            <a:endParaRPr lang="en-US" sz="5599" spc="223" dirty="0">
              <a:solidFill>
                <a:srgbClr val="FEFEFD"/>
              </a:solidFill>
              <a:latin typeface="Arial" panose="020B0604020202020204" pitchFamily="34" charset="0"/>
              <a:cs typeface="Arial" panose="020B0604020202020204" pitchFamily="34" charset="0"/>
            </a:endParaRPr>
          </a:p>
          <a:p>
            <a:pPr algn="ctr">
              <a:lnSpc>
                <a:spcPts val="6159"/>
              </a:lnSpc>
            </a:pPr>
            <a:endParaRPr lang="en-US" sz="5599" spc="223" dirty="0">
              <a:solidFill>
                <a:srgbClr val="FEFEFD"/>
              </a:solidFill>
              <a:latin typeface="Arial" panose="020B0604020202020204" pitchFamily="34" charset="0"/>
              <a:cs typeface="Arial" panose="020B0604020202020204" pitchFamily="34" charset="0"/>
            </a:endParaRPr>
          </a:p>
          <a:p>
            <a:pPr algn="ctr">
              <a:lnSpc>
                <a:spcPts val="6159"/>
              </a:lnSpc>
            </a:pPr>
            <a:r>
              <a:rPr lang="en-US" sz="5599" spc="223" dirty="0">
                <a:solidFill>
                  <a:srgbClr val="FEFEFD"/>
                </a:solidFill>
                <a:latin typeface="Arial" panose="020B0604020202020204" pitchFamily="34" charset="0"/>
                <a:cs typeface="Arial" panose="020B0604020202020204" pitchFamily="34" charset="0"/>
              </a:rPr>
              <a:t>D</a:t>
            </a:r>
            <a:r>
              <a:rPr lang="en-US" sz="5599" spc="223" baseline="30000" dirty="0">
                <a:solidFill>
                  <a:srgbClr val="FEFEFD"/>
                </a:solidFill>
                <a:latin typeface="Arial" panose="020B0604020202020204" pitchFamily="34" charset="0"/>
                <a:cs typeface="Arial" panose="020B0604020202020204" pitchFamily="34" charset="0"/>
              </a:rPr>
              <a:t>r </a:t>
            </a:r>
            <a:r>
              <a:rPr lang="en-US" sz="5599" spc="223" dirty="0">
                <a:solidFill>
                  <a:srgbClr val="FEFEFD"/>
                </a:solidFill>
                <a:latin typeface="Arial" panose="020B0604020202020204" pitchFamily="34" charset="0"/>
                <a:cs typeface="Arial" panose="020B0604020202020204" pitchFamily="34" charset="0"/>
              </a:rPr>
              <a:t>Ghislain Lavoie</a:t>
            </a:r>
          </a:p>
        </p:txBody>
      </p:sp>
      <p:pic>
        <p:nvPicPr>
          <p:cNvPr id="4" name="Picture 3" descr="A person wearing a suit and tie&#10;&#10;Description automatically generated">
            <a:extLst>
              <a:ext uri="{FF2B5EF4-FFF2-40B4-BE49-F238E27FC236}">
                <a16:creationId xmlns:a16="http://schemas.microsoft.com/office/drawing/2014/main" id="{A2025830-64EA-4C66-85A5-708B69D57969}"/>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13335000" y="-28575"/>
            <a:ext cx="4953000" cy="9159108"/>
          </a:xfrm>
          <a:prstGeom prst="rect">
            <a:avLst/>
          </a:prstGeom>
        </p:spPr>
      </p:pic>
      <p:pic>
        <p:nvPicPr>
          <p:cNvPr id="6" name="Picture 5" descr="A person smiling for the camera&#10;&#10;Description automatically generated">
            <a:extLst>
              <a:ext uri="{FF2B5EF4-FFF2-40B4-BE49-F238E27FC236}">
                <a16:creationId xmlns:a16="http://schemas.microsoft.com/office/drawing/2014/main" id="{E40C36B1-BF11-4D7D-AD91-F67D6619F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5000" y="0"/>
            <a:ext cx="4953001" cy="9130533"/>
          </a:xfrm>
          <a:prstGeom prst="rect">
            <a:avLst/>
          </a:prstGeom>
        </p:spPr>
      </p:pic>
    </p:spTree>
    <p:extLst>
      <p:ext uri="{BB962C8B-B14F-4D97-AF65-F5344CB8AC3E}">
        <p14:creationId xmlns:p14="http://schemas.microsoft.com/office/powerpoint/2010/main" val="605998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9130533"/>
            <a:ext cx="18288000" cy="1156467"/>
          </a:xfrm>
          <a:prstGeom prst="rect">
            <a:avLst/>
          </a:prstGeom>
          <a:solidFill>
            <a:srgbClr val="FEFEFD"/>
          </a:solidFill>
        </p:spPr>
      </p:sp>
      <p:grpSp>
        <p:nvGrpSpPr>
          <p:cNvPr id="6" name="Group 4">
            <a:extLst>
              <a:ext uri="{FF2B5EF4-FFF2-40B4-BE49-F238E27FC236}">
                <a16:creationId xmlns:a16="http://schemas.microsoft.com/office/drawing/2014/main" id="{19436E3C-F0F2-4507-BD30-054D37467E91}"/>
              </a:ext>
            </a:extLst>
          </p:cNvPr>
          <p:cNvGrpSpPr/>
          <p:nvPr>
            <p:custDataLst>
              <p:tags r:id="rId2"/>
            </p:custDataLst>
          </p:nvPr>
        </p:nvGrpSpPr>
        <p:grpSpPr>
          <a:xfrm>
            <a:off x="749206" y="702820"/>
            <a:ext cx="16912508" cy="7441537"/>
            <a:chOff x="-36945" y="-72181"/>
            <a:chExt cx="14655259" cy="3471105"/>
          </a:xfrm>
        </p:grpSpPr>
        <p:sp>
          <p:nvSpPr>
            <p:cNvPr id="7" name="TextBox 5">
              <a:extLst>
                <a:ext uri="{FF2B5EF4-FFF2-40B4-BE49-F238E27FC236}">
                  <a16:creationId xmlns:a16="http://schemas.microsoft.com/office/drawing/2014/main" id="{CC052FB4-28E8-467B-A381-2E8A7F0AAED4}"/>
                </a:ext>
              </a:extLst>
            </p:cNvPr>
            <p:cNvSpPr txBox="1"/>
            <p:nvPr/>
          </p:nvSpPr>
          <p:spPr>
            <a:xfrm>
              <a:off x="-36945" y="-72181"/>
              <a:ext cx="14655259" cy="406760"/>
            </a:xfrm>
            <a:prstGeom prst="rect">
              <a:avLst/>
            </a:prstGeom>
          </p:spPr>
          <p:txBody>
            <a:bodyPr lIns="0" tIns="0" rIns="0" bIns="0" rtlCol="0" anchor="t">
              <a:spAutoFit/>
            </a:bodyPr>
            <a:lstStyle/>
            <a:p>
              <a:pPr marL="0" marR="0" lvl="0" indent="0" algn="ctr" defTabSz="914400" rtl="0" eaLnBrk="1" fontAlgn="auto" latinLnBrk="0" hangingPunct="1">
                <a:lnSpc>
                  <a:spcPts val="6820"/>
                </a:lnSpc>
                <a:spcBef>
                  <a:spcPts val="0"/>
                </a:spcBef>
                <a:spcAft>
                  <a:spcPts val="0"/>
                </a:spcAft>
                <a:buClrTx/>
                <a:buSzTx/>
                <a:buFontTx/>
                <a:buNone/>
                <a:tabLst/>
                <a:defRPr/>
              </a:pPr>
              <a:r>
                <a:rPr kumimoji="0" lang="en-US" sz="6200" b="0" i="0" u="none" strike="noStrike" kern="1200" cap="none" spc="124" normalizeH="0" baseline="0" noProof="0" dirty="0">
                  <a:ln>
                    <a:noFill/>
                  </a:ln>
                  <a:solidFill>
                    <a:srgbClr val="FFFFFF"/>
                  </a:solidFill>
                  <a:effectLst/>
                  <a:uLnTx/>
                  <a:uFillTx/>
                  <a:latin typeface="+mj-lt"/>
                  <a:ea typeface="+mn-ea"/>
                  <a:cs typeface="+mn-cs"/>
                </a:rPr>
                <a:t>D</a:t>
              </a:r>
              <a:r>
                <a:rPr kumimoji="0" lang="en-US" sz="6200" b="0" i="0" u="none" strike="noStrike" kern="1200" cap="none" spc="124" normalizeH="0" baseline="30000" noProof="0" dirty="0">
                  <a:ln>
                    <a:noFill/>
                  </a:ln>
                  <a:solidFill>
                    <a:srgbClr val="FFFFFF"/>
                  </a:solidFill>
                  <a:effectLst/>
                  <a:uLnTx/>
                  <a:uFillTx/>
                  <a:latin typeface="+mj-lt"/>
                  <a:ea typeface="+mn-ea"/>
                  <a:cs typeface="+mn-cs"/>
                </a:rPr>
                <a:t>r </a:t>
              </a:r>
              <a:r>
                <a:rPr kumimoji="0" lang="en-US" sz="6200" b="0" i="0" u="none" strike="noStrike" kern="1200" cap="none" spc="124" normalizeH="0" baseline="0" noProof="0" dirty="0" err="1">
                  <a:ln>
                    <a:noFill/>
                  </a:ln>
                  <a:solidFill>
                    <a:srgbClr val="FFFFFF"/>
                  </a:solidFill>
                  <a:effectLst/>
                  <a:uLnTx/>
                  <a:uFillTx/>
                  <a:latin typeface="+mj-lt"/>
                  <a:ea typeface="+mn-ea"/>
                  <a:cs typeface="+mn-cs"/>
                </a:rPr>
                <a:t>Ghislain</a:t>
              </a:r>
              <a:r>
                <a:rPr kumimoji="0" lang="en-US" sz="6200" b="0" i="0" u="none" strike="noStrike" kern="1200" cap="none" spc="124" normalizeH="0" baseline="0" noProof="0" dirty="0">
                  <a:ln>
                    <a:noFill/>
                  </a:ln>
                  <a:solidFill>
                    <a:srgbClr val="FFFFFF"/>
                  </a:solidFill>
                  <a:effectLst/>
                  <a:uLnTx/>
                  <a:uFillTx/>
                  <a:latin typeface="+mj-lt"/>
                  <a:ea typeface="+mn-ea"/>
                  <a:cs typeface="+mn-cs"/>
                </a:rPr>
                <a:t> Lavoie</a:t>
              </a:r>
            </a:p>
          </p:txBody>
        </p:sp>
        <p:sp>
          <p:nvSpPr>
            <p:cNvPr id="8" name="TextBox 6">
              <a:extLst>
                <a:ext uri="{FF2B5EF4-FFF2-40B4-BE49-F238E27FC236}">
                  <a16:creationId xmlns:a16="http://schemas.microsoft.com/office/drawing/2014/main" id="{36F259A9-B538-451E-A632-E2FB43B1EC57}"/>
                </a:ext>
              </a:extLst>
            </p:cNvPr>
            <p:cNvSpPr txBox="1"/>
            <p:nvPr/>
          </p:nvSpPr>
          <p:spPr>
            <a:xfrm>
              <a:off x="0" y="3217796"/>
              <a:ext cx="14431338" cy="181128"/>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2100" b="0" i="0" u="none" strike="noStrike" kern="1200" cap="none" spc="21" normalizeH="0" baseline="0" noProof="0" dirty="0">
                <a:ln>
                  <a:noFill/>
                </a:ln>
                <a:solidFill>
                  <a:srgbClr val="FFFFFF"/>
                </a:solidFill>
                <a:effectLst/>
                <a:uLnTx/>
                <a:uFillTx/>
                <a:latin typeface="+mj-lt"/>
                <a:ea typeface="+mn-ea"/>
                <a:cs typeface="+mn-cs"/>
              </a:endParaRPr>
            </a:p>
          </p:txBody>
        </p:sp>
        <p:sp>
          <p:nvSpPr>
            <p:cNvPr id="9" name="TextBox 7">
              <a:extLst>
                <a:ext uri="{FF2B5EF4-FFF2-40B4-BE49-F238E27FC236}">
                  <a16:creationId xmlns:a16="http://schemas.microsoft.com/office/drawing/2014/main" id="{40305CD6-3682-419E-BF04-5D56A8CD4C98}"/>
                </a:ext>
              </a:extLst>
            </p:cNvPr>
            <p:cNvSpPr txBox="1"/>
            <p:nvPr/>
          </p:nvSpPr>
          <p:spPr>
            <a:xfrm>
              <a:off x="-23490" y="456229"/>
              <a:ext cx="14319722" cy="259878"/>
            </a:xfrm>
            <a:prstGeom prst="rect">
              <a:avLst/>
            </a:prstGeom>
          </p:spPr>
          <p:txBody>
            <a:bodyPr lIns="0" tIns="0" rIns="0" bIns="0" rtlCol="0" anchor="t">
              <a:spAutoFit/>
            </a:bodyPr>
            <a:lstStyle/>
            <a:p>
              <a:pPr marL="0" marR="0" lvl="0" indent="0" algn="l" defTabSz="914400" rtl="0" eaLnBrk="1" fontAlgn="auto" latinLnBrk="0" hangingPunct="1">
                <a:lnSpc>
                  <a:spcPts val="4680"/>
                </a:lnSpc>
                <a:spcBef>
                  <a:spcPts val="0"/>
                </a:spcBef>
                <a:spcAft>
                  <a:spcPts val="0"/>
                </a:spcAft>
                <a:buClrTx/>
                <a:buSzTx/>
                <a:buFontTx/>
                <a:buNone/>
                <a:tabLst/>
                <a:defRPr/>
              </a:pPr>
              <a:endParaRPr kumimoji="0" lang="en-US" sz="3600" b="0" i="0" u="none" strike="noStrike" kern="1200" cap="none" spc="179" normalizeH="0" baseline="0" noProof="0" dirty="0">
                <a:ln>
                  <a:noFill/>
                </a:ln>
                <a:solidFill>
                  <a:srgbClr val="FFFFFF"/>
                </a:solidFill>
                <a:effectLst/>
                <a:uLnTx/>
                <a:uFillTx/>
                <a:latin typeface="+mj-lt"/>
                <a:ea typeface="+mn-ea"/>
                <a:cs typeface="+mn-cs"/>
              </a:endParaRPr>
            </a:p>
          </p:txBody>
        </p:sp>
      </p:grpSp>
      <p:sp>
        <p:nvSpPr>
          <p:cNvPr id="10" name="TextBox 9">
            <a:extLst>
              <a:ext uri="{FF2B5EF4-FFF2-40B4-BE49-F238E27FC236}">
                <a16:creationId xmlns:a16="http://schemas.microsoft.com/office/drawing/2014/main" id="{5A6038A2-9B02-4CAF-BA7F-F7CD4A2E93AB}"/>
              </a:ext>
            </a:extLst>
          </p:cNvPr>
          <p:cNvSpPr txBox="1"/>
          <p:nvPr>
            <p:custDataLst>
              <p:tags r:id="rId3"/>
            </p:custDataLst>
          </p:nvPr>
        </p:nvSpPr>
        <p:spPr>
          <a:xfrm>
            <a:off x="626286" y="2653764"/>
            <a:ext cx="16366314" cy="6063198"/>
          </a:xfrm>
          <a:prstGeom prst="rect">
            <a:avLst/>
          </a:prstGeom>
          <a:noFill/>
        </p:spPr>
        <p:txBody>
          <a:bodyPr wrap="square" rtlCol="0">
            <a:spAutoFit/>
          </a:bodyPr>
          <a:lstStyle/>
          <a:p>
            <a:pPr marL="571500" lvl="0" indent="-571500" defTabSz="914400">
              <a:buFont typeface="Wingdings" panose="05000000000000000000" pitchFamily="2" charset="2"/>
              <a:buChar char="§"/>
              <a:defRPr/>
            </a:pPr>
            <a:r>
              <a:rPr lang="fr-FR" sz="4000" dirty="0">
                <a:solidFill>
                  <a:schemeClr val="bg1"/>
                </a:solidFill>
                <a:latin typeface="+mj-lt"/>
              </a:rPr>
              <a:t>Né à Moncton, élevé à Fredericton et a travaillé un peu partout dans la province lors de sa formation</a:t>
            </a:r>
          </a:p>
          <a:p>
            <a:pPr marL="571500" lvl="0" indent="-571500" defTabSz="914400">
              <a:buFont typeface="Wingdings" panose="05000000000000000000" pitchFamily="2" charset="2"/>
              <a:buChar char="§"/>
              <a:defRPr/>
            </a:pPr>
            <a:r>
              <a:rPr lang="fr-FR" sz="4000" dirty="0">
                <a:solidFill>
                  <a:schemeClr val="bg1"/>
                </a:solidFill>
                <a:latin typeface="+mj-lt"/>
              </a:rPr>
              <a:t>Diplômé de l’Université de Montréal en 2012 et de l’Université de Sherbrooke en 2014</a:t>
            </a:r>
          </a:p>
          <a:p>
            <a:pPr marL="571500" lvl="0" indent="-571500" defTabSz="914400">
              <a:buFont typeface="Wingdings" panose="05000000000000000000" pitchFamily="2" charset="2"/>
              <a:buChar char="§"/>
              <a:defRPr/>
            </a:pPr>
            <a:r>
              <a:rPr lang="fr-FR" sz="4000" dirty="0">
                <a:solidFill>
                  <a:schemeClr val="bg1"/>
                </a:solidFill>
                <a:latin typeface="+mj-lt"/>
              </a:rPr>
              <a:t>Médecin de famille à l’UMF du Grand Moncton</a:t>
            </a:r>
          </a:p>
          <a:p>
            <a:pPr marL="571500" lvl="0" indent="-571500" defTabSz="914400">
              <a:buFont typeface="Wingdings" panose="05000000000000000000" pitchFamily="2" charset="2"/>
              <a:buChar char="§"/>
              <a:defRPr/>
            </a:pPr>
            <a:r>
              <a:rPr lang="fr-FR" sz="4000" dirty="0">
                <a:solidFill>
                  <a:schemeClr val="bg1"/>
                </a:solidFill>
                <a:latin typeface="+mj-lt"/>
              </a:rPr>
              <a:t>Chef de la division locale de médecine familiale du CHUGLD</a:t>
            </a:r>
          </a:p>
          <a:p>
            <a:pPr marL="571500" lvl="0" indent="-571500" defTabSz="914400">
              <a:buFont typeface="Wingdings" panose="05000000000000000000" pitchFamily="2" charset="2"/>
              <a:buChar char="§"/>
              <a:defRPr/>
            </a:pPr>
            <a:r>
              <a:rPr lang="fr-FR" sz="4000" dirty="0">
                <a:solidFill>
                  <a:schemeClr val="bg1"/>
                </a:solidFill>
                <a:latin typeface="+mj-lt"/>
              </a:rPr>
              <a:t>Chef du département de médecine familiale de la zone 1B</a:t>
            </a:r>
          </a:p>
          <a:p>
            <a:pPr marL="571500" lvl="0" indent="-571500" defTabSz="914400">
              <a:buFont typeface="Wingdings" panose="05000000000000000000" pitchFamily="2" charset="2"/>
              <a:buChar char="§"/>
              <a:defRPr/>
            </a:pPr>
            <a:r>
              <a:rPr lang="fr-FR" sz="4000" dirty="0">
                <a:solidFill>
                  <a:schemeClr val="bg1"/>
                </a:solidFill>
                <a:latin typeface="+mj-lt"/>
              </a:rPr>
              <a:t>Directeur médical du Faubourg du Mascaret</a:t>
            </a:r>
          </a:p>
          <a:p>
            <a:pPr marL="571500" lvl="0" indent="-571500" defTabSz="914400">
              <a:buFont typeface="Wingdings" panose="05000000000000000000" pitchFamily="2" charset="2"/>
              <a:buChar char="§"/>
              <a:defRPr/>
            </a:pPr>
            <a:r>
              <a:rPr lang="fr-FR" sz="4000" dirty="0">
                <a:solidFill>
                  <a:schemeClr val="bg1"/>
                </a:solidFill>
                <a:latin typeface="+mj-lt"/>
              </a:rPr>
              <a:t>Professeur en enseignement clinique de l’</a:t>
            </a:r>
            <a:r>
              <a:rPr lang="fr-FR" sz="4000" dirty="0" err="1">
                <a:solidFill>
                  <a:schemeClr val="bg1"/>
                </a:solidFill>
                <a:latin typeface="+mj-lt"/>
              </a:rPr>
              <a:t>UdeS</a:t>
            </a:r>
            <a:endParaRPr lang="fr-FR" sz="4000" dirty="0">
              <a:solidFill>
                <a:schemeClr val="bg1"/>
              </a:solidFill>
              <a:latin typeface="+mj-lt"/>
            </a:endParaRP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21" normalizeH="0" baseline="0" noProof="0" dirty="0">
              <a:ln>
                <a:noFill/>
              </a:ln>
              <a:solidFill>
                <a:schemeClr val="bg1"/>
              </a:solidFill>
              <a:effectLst/>
              <a:uLnTx/>
              <a:uFillTx/>
              <a:latin typeface="+mj-lt"/>
              <a:cs typeface="Arial" panose="020B0604020202020204" pitchFamily="34" charset="0"/>
            </a:endParaRPr>
          </a:p>
        </p:txBody>
      </p:sp>
    </p:spTree>
    <p:extLst>
      <p:ext uri="{BB962C8B-B14F-4D97-AF65-F5344CB8AC3E}">
        <p14:creationId xmlns:p14="http://schemas.microsoft.com/office/powerpoint/2010/main" val="708998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879994" y="-723231"/>
            <a:ext cx="20047986" cy="4187935"/>
          </a:xfrm>
          <a:prstGeom prst="rect">
            <a:avLst/>
          </a:prstGeom>
          <a:solidFill>
            <a:srgbClr val="FEFEFD"/>
          </a:solidFill>
        </p:spPr>
      </p:sp>
      <p:sp>
        <p:nvSpPr>
          <p:cNvPr id="4" name="TextBox 4"/>
          <p:cNvSpPr txBox="1"/>
          <p:nvPr>
            <p:custDataLst>
              <p:tags r:id="rId2"/>
            </p:custDataLst>
          </p:nvPr>
        </p:nvSpPr>
        <p:spPr>
          <a:xfrm>
            <a:off x="2573954" y="6355029"/>
            <a:ext cx="13140091" cy="609654"/>
          </a:xfrm>
          <a:prstGeom prst="rect">
            <a:avLst/>
          </a:prstGeom>
        </p:spPr>
        <p:txBody>
          <a:bodyPr lIns="0" tIns="0" rIns="0" bIns="0" rtlCol="0" anchor="t">
            <a:spAutoFit/>
          </a:bodyPr>
          <a:lstStyle/>
          <a:p>
            <a:pPr algn="ctr">
              <a:lnSpc>
                <a:spcPts val="4680"/>
              </a:lnSpc>
            </a:pPr>
            <a:r>
              <a:rPr lang="en-US" sz="5400" b="1" spc="180" dirty="0">
                <a:solidFill>
                  <a:srgbClr val="FEFEFD"/>
                </a:solidFill>
                <a:latin typeface="Arial" panose="020B0604020202020204" pitchFamily="34" charset="0"/>
                <a:cs typeface="Arial" panose="020B0604020202020204" pitchFamily="34" charset="0"/>
              </a:rPr>
              <a:t>Levée de l’assemblée</a:t>
            </a:r>
          </a:p>
        </p:txBody>
      </p:sp>
      <p:pic>
        <p:nvPicPr>
          <p:cNvPr id="5" name="officeArt object" descr="Picture 3">
            <a:extLst>
              <a:ext uri="{FF2B5EF4-FFF2-40B4-BE49-F238E27FC236}">
                <a16:creationId xmlns:a16="http://schemas.microsoft.com/office/drawing/2014/main" id="{7926B24A-3812-4AAE-9EFD-FC2525195C1B}"/>
              </a:ext>
            </a:extLst>
          </p:cNvPr>
          <p:cNvPicPr/>
          <p:nvPr>
            <p:custDataLst>
              <p:tags r:id="rId3"/>
            </p:custDataLst>
          </p:nvPr>
        </p:nvPicPr>
        <p:blipFill>
          <a:blip r:embed="rId6"/>
          <a:stretch>
            <a:fillRect/>
          </a:stretch>
        </p:blipFill>
        <p:spPr>
          <a:xfrm>
            <a:off x="5486400" y="266700"/>
            <a:ext cx="7848600" cy="2632461"/>
          </a:xfrm>
          <a:prstGeom prst="rect">
            <a:avLst/>
          </a:prstGeom>
          <a:ln w="12700" cap="flat">
            <a:noFill/>
            <a:miter lim="400000"/>
          </a:ln>
          <a:effectLst/>
        </p:spPr>
      </p:pic>
    </p:spTree>
    <p:extLst>
      <p:ext uri="{BB962C8B-B14F-4D97-AF65-F5344CB8AC3E}">
        <p14:creationId xmlns:p14="http://schemas.microsoft.com/office/powerpoint/2010/main" val="151458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1" y="3942924"/>
            <a:ext cx="18288001" cy="6344076"/>
            <a:chOff x="609597" y="-343893"/>
            <a:chExt cx="24384001" cy="8458767"/>
          </a:xfrm>
        </p:grpSpPr>
        <p:sp>
          <p:nvSpPr>
            <p:cNvPr id="3" name="AutoShape 3"/>
            <p:cNvSpPr/>
            <p:nvPr/>
          </p:nvSpPr>
          <p:spPr>
            <a:xfrm>
              <a:off x="609597" y="6176548"/>
              <a:ext cx="24384001" cy="1938326"/>
            </a:xfrm>
            <a:prstGeom prst="rect">
              <a:avLst/>
            </a:prstGeom>
            <a:solidFill>
              <a:srgbClr val="264E8F"/>
            </a:solidFill>
          </p:spPr>
          <p:txBody>
            <a:bodyPr/>
            <a:lstStyle/>
            <a:p>
              <a:endParaRPr lang="en-US" dirty="0">
                <a:latin typeface="+mj-lt"/>
              </a:endParaRPr>
            </a:p>
          </p:txBody>
        </p:sp>
        <p:sp>
          <p:nvSpPr>
            <p:cNvPr id="4" name="TextBox 4"/>
            <p:cNvSpPr txBox="1"/>
            <p:nvPr/>
          </p:nvSpPr>
          <p:spPr>
            <a:xfrm>
              <a:off x="2225762" y="-343893"/>
              <a:ext cx="21151665" cy="1475105"/>
            </a:xfrm>
            <a:prstGeom prst="rect">
              <a:avLst/>
            </a:prstGeom>
          </p:spPr>
          <p:txBody>
            <a:bodyPr lIns="0" tIns="0" rIns="0" bIns="0" rtlCol="0" anchor="t">
              <a:spAutoFit/>
            </a:bodyPr>
            <a:lstStyle/>
            <a:p>
              <a:pPr algn="ctr">
                <a:lnSpc>
                  <a:spcPts val="9500"/>
                </a:lnSpc>
              </a:pPr>
              <a:endParaRPr lang="en-US" sz="6600" dirty="0">
                <a:solidFill>
                  <a:srgbClr val="264E8F"/>
                </a:solidFill>
                <a:latin typeface="+mj-lt"/>
              </a:endParaRPr>
            </a:p>
          </p:txBody>
        </p:sp>
        <p:sp>
          <p:nvSpPr>
            <p:cNvPr id="5" name="TextBox 5"/>
            <p:cNvSpPr txBox="1"/>
            <p:nvPr/>
          </p:nvSpPr>
          <p:spPr>
            <a:xfrm>
              <a:off x="4693917" y="-57150"/>
              <a:ext cx="16719446" cy="647185"/>
            </a:xfrm>
            <a:prstGeom prst="rect">
              <a:avLst/>
            </a:prstGeom>
          </p:spPr>
          <p:txBody>
            <a:bodyPr lIns="0" tIns="0" rIns="0" bIns="0" rtlCol="0" anchor="t">
              <a:spAutoFit/>
            </a:bodyPr>
            <a:lstStyle/>
            <a:p>
              <a:pPr algn="ctr">
                <a:lnSpc>
                  <a:spcPts val="4479"/>
                </a:lnSpc>
              </a:pPr>
              <a:endParaRPr dirty="0">
                <a:latin typeface="+mj-lt"/>
              </a:endParaRPr>
            </a:p>
          </p:txBody>
        </p:sp>
        <p:sp>
          <p:nvSpPr>
            <p:cNvPr id="6" name="TextBox 6"/>
            <p:cNvSpPr txBox="1"/>
            <p:nvPr/>
          </p:nvSpPr>
          <p:spPr>
            <a:xfrm>
              <a:off x="3862329" y="6960779"/>
              <a:ext cx="17878534" cy="537669"/>
            </a:xfrm>
            <a:prstGeom prst="rect">
              <a:avLst/>
            </a:prstGeom>
          </p:spPr>
          <p:txBody>
            <a:bodyPr lIns="0" tIns="0" rIns="0" bIns="0" rtlCol="0" anchor="t">
              <a:spAutoFit/>
            </a:bodyPr>
            <a:lstStyle/>
            <a:p>
              <a:pPr algn="ctr">
                <a:lnSpc>
                  <a:spcPts val="3120"/>
                </a:lnSpc>
              </a:pPr>
              <a:r>
                <a:rPr lang="en-US" sz="3600" spc="120" dirty="0">
                  <a:solidFill>
                    <a:srgbClr val="F9FFFF"/>
                  </a:solidFill>
                  <a:latin typeface="+mj-lt"/>
                </a:rPr>
                <a:t>Zoom – Motions et droit de parole </a:t>
              </a:r>
            </a:p>
          </p:txBody>
        </p:sp>
      </p:grpSp>
      <p:sp>
        <p:nvSpPr>
          <p:cNvPr id="8" name="TextBox 7">
            <a:extLst>
              <a:ext uri="{FF2B5EF4-FFF2-40B4-BE49-F238E27FC236}">
                <a16:creationId xmlns:a16="http://schemas.microsoft.com/office/drawing/2014/main" id="{0AD2320E-E298-45AB-BC74-73154D046975}"/>
              </a:ext>
            </a:extLst>
          </p:cNvPr>
          <p:cNvSpPr txBox="1"/>
          <p:nvPr>
            <p:custDataLst>
              <p:tags r:id="rId2"/>
            </p:custDataLst>
          </p:nvPr>
        </p:nvSpPr>
        <p:spPr>
          <a:xfrm>
            <a:off x="2439548" y="4346114"/>
            <a:ext cx="13408901" cy="369332"/>
          </a:xfrm>
          <a:prstGeom prst="rect">
            <a:avLst/>
          </a:prstGeom>
          <a:noFill/>
        </p:spPr>
        <p:txBody>
          <a:bodyPr wrap="square" rtlCol="0">
            <a:spAutoFit/>
          </a:bodyPr>
          <a:lstStyle/>
          <a:p>
            <a:pPr algn="ctr"/>
            <a:endParaRPr lang="en-CA" dirty="0">
              <a:latin typeface="+mj-lt"/>
              <a:cs typeface="Arial" panose="020B0604020202020204" pitchFamily="34" charset="0"/>
            </a:endParaRPr>
          </a:p>
        </p:txBody>
      </p:sp>
      <p:sp>
        <p:nvSpPr>
          <p:cNvPr id="9" name="TextBox 8">
            <a:extLst>
              <a:ext uri="{FF2B5EF4-FFF2-40B4-BE49-F238E27FC236}">
                <a16:creationId xmlns:a16="http://schemas.microsoft.com/office/drawing/2014/main" id="{72A2FAD6-3121-2C4D-9614-F1A1F9D9CDA8}"/>
              </a:ext>
            </a:extLst>
          </p:cNvPr>
          <p:cNvSpPr txBox="1"/>
          <p:nvPr>
            <p:custDataLst>
              <p:tags r:id="rId3"/>
            </p:custDataLst>
          </p:nvPr>
        </p:nvSpPr>
        <p:spPr>
          <a:xfrm>
            <a:off x="762000" y="3543300"/>
            <a:ext cx="16085273" cy="4616648"/>
          </a:xfrm>
          <a:prstGeom prst="rect">
            <a:avLst/>
          </a:prstGeom>
          <a:noFill/>
        </p:spPr>
        <p:txBody>
          <a:bodyPr wrap="square" rtlCol="0">
            <a:spAutoFit/>
          </a:bodyPr>
          <a:lstStyle/>
          <a:p>
            <a:pPr algn="ctr"/>
            <a:endParaRPr lang="en-US" sz="2400" dirty="0">
              <a:latin typeface="+mj-lt"/>
              <a:cs typeface="Arial" panose="020B0604020202020204" pitchFamily="34" charset="0"/>
            </a:endParaRPr>
          </a:p>
          <a:p>
            <a:r>
              <a:rPr lang="en-CA" sz="2800" dirty="0">
                <a:latin typeface="+mj-lt"/>
                <a:cs typeface="Arial" panose="020B0604020202020204" pitchFamily="34" charset="0"/>
              </a:rPr>
              <a:t>Voter sur les motions : </a:t>
            </a:r>
          </a:p>
          <a:p>
            <a:endParaRPr lang="en-CA" sz="2800" dirty="0">
              <a:latin typeface="+mj-lt"/>
              <a:cs typeface="Arial" panose="020B0604020202020204" pitchFamily="34" charset="0"/>
            </a:endParaRPr>
          </a:p>
          <a:p>
            <a:pPr marL="342900" indent="-342900">
              <a:buFont typeface="Arial" panose="020B0604020202020204" pitchFamily="34" charset="0"/>
              <a:buChar char="•"/>
            </a:pPr>
            <a:r>
              <a:rPr lang="fr-CA" sz="2800" dirty="0">
                <a:latin typeface="+mj-lt"/>
                <a:cs typeface="Arial" panose="020B0604020202020204" pitchFamily="34" charset="0"/>
              </a:rPr>
              <a:t>Un sondage s’affichera à l’écran après la diapositive présentant la motion. Elle vous proposera plusieurs options : « Pour », « Contre », « Abstention » et « Discussion requise ».</a:t>
            </a:r>
          </a:p>
          <a:p>
            <a:endParaRPr lang="fr-CA" sz="2800" dirty="0">
              <a:latin typeface="+mj-lt"/>
              <a:cs typeface="Arial" panose="020B0604020202020204" pitchFamily="34" charset="0"/>
            </a:endParaRPr>
          </a:p>
          <a:p>
            <a:pPr marL="342900" indent="-342900">
              <a:buFont typeface="Arial" panose="020B0604020202020204" pitchFamily="34" charset="0"/>
              <a:buChar char="•"/>
            </a:pPr>
            <a:r>
              <a:rPr lang="fr-CA" sz="2800" dirty="0">
                <a:latin typeface="+mj-lt"/>
                <a:cs typeface="Arial" panose="020B0604020202020204" pitchFamily="34" charset="0"/>
              </a:rPr>
              <a:t>Les participants devront choisir </a:t>
            </a:r>
            <a:r>
              <a:rPr lang="fr-CA" sz="2800" u="sng" dirty="0">
                <a:latin typeface="+mj-lt"/>
                <a:cs typeface="Arial" panose="020B0604020202020204" pitchFamily="34" charset="0"/>
              </a:rPr>
              <a:t>une</a:t>
            </a:r>
            <a:r>
              <a:rPr lang="fr-CA" sz="2800" dirty="0">
                <a:latin typeface="+mj-lt"/>
                <a:cs typeface="Arial" panose="020B0604020202020204" pitchFamily="34" charset="0"/>
              </a:rPr>
              <a:t> option et soumettre leur réponse.</a:t>
            </a:r>
          </a:p>
          <a:p>
            <a:endParaRPr lang="fr-CA" sz="2800" dirty="0">
              <a:latin typeface="+mj-lt"/>
              <a:cs typeface="Arial" panose="020B0604020202020204" pitchFamily="34" charset="0"/>
            </a:endParaRPr>
          </a:p>
          <a:p>
            <a:pPr marL="342900" indent="-342900">
              <a:buFont typeface="Arial" panose="020B0604020202020204" pitchFamily="34" charset="0"/>
              <a:buChar char="•"/>
            </a:pPr>
            <a:r>
              <a:rPr lang="fr-CA" sz="2800" dirty="0">
                <a:latin typeface="+mj-lt"/>
                <a:cs typeface="Arial" panose="020B0604020202020204" pitchFamily="34" charset="0"/>
              </a:rPr>
              <a:t>Si un membre demande qu’une discussion ait lieu, le participant devra ensuite « lever la main », et le président de l’assemblée de lui donnera la parole.</a:t>
            </a:r>
            <a:endParaRPr lang="fr-CA" sz="2400" dirty="0">
              <a:latin typeface="+mj-lt"/>
              <a:cs typeface="Arial" panose="020B0604020202020204" pitchFamily="34" charset="0"/>
            </a:endParaRPr>
          </a:p>
          <a:p>
            <a:pPr algn="ctr"/>
            <a:endParaRPr lang="en-CA" dirty="0">
              <a:latin typeface="+mj-lt"/>
              <a:cs typeface="Arial" panose="020B0604020202020204" pitchFamily="34" charset="0"/>
            </a:endParaRPr>
          </a:p>
        </p:txBody>
      </p:sp>
      <p:pic>
        <p:nvPicPr>
          <p:cNvPr id="10" name="officeArt object" descr="Picture 3">
            <a:extLst>
              <a:ext uri="{FF2B5EF4-FFF2-40B4-BE49-F238E27FC236}">
                <a16:creationId xmlns:a16="http://schemas.microsoft.com/office/drawing/2014/main" id="{8A9F8EFE-AAF7-48D9-B0E4-52FC0A98FB78}"/>
              </a:ext>
            </a:extLst>
          </p:cNvPr>
          <p:cNvPicPr/>
          <p:nvPr>
            <p:custDataLst>
              <p:tags r:id="rId4"/>
            </p:custDataLst>
          </p:nvPr>
        </p:nvPicPr>
        <p:blipFill>
          <a:blip r:embed="rId7"/>
          <a:stretch>
            <a:fillRect/>
          </a:stretch>
        </p:blipFill>
        <p:spPr>
          <a:xfrm>
            <a:off x="5791200" y="658413"/>
            <a:ext cx="7680960" cy="3200400"/>
          </a:xfrm>
          <a:prstGeom prst="rect">
            <a:avLst/>
          </a:prstGeom>
          <a:ln w="12700" cap="flat">
            <a:noFill/>
            <a:miter lim="400000"/>
          </a:ln>
          <a:effectLst/>
        </p:spPr>
      </p:pic>
    </p:spTree>
    <p:extLst>
      <p:ext uri="{BB962C8B-B14F-4D97-AF65-F5344CB8AC3E}">
        <p14:creationId xmlns:p14="http://schemas.microsoft.com/office/powerpoint/2010/main" val="163922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12954000" y="-1"/>
            <a:ext cx="6515100" cy="10287001"/>
          </a:xfrm>
          <a:prstGeom prst="rect">
            <a:avLst/>
          </a:prstGeom>
          <a:solidFill>
            <a:schemeClr val="bg1"/>
          </a:solidFill>
        </p:spPr>
      </p:sp>
      <p:grpSp>
        <p:nvGrpSpPr>
          <p:cNvPr id="4" name="Group 4"/>
          <p:cNvGrpSpPr/>
          <p:nvPr>
            <p:custDataLst>
              <p:tags r:id="rId2"/>
            </p:custDataLst>
          </p:nvPr>
        </p:nvGrpSpPr>
        <p:grpSpPr>
          <a:xfrm>
            <a:off x="914400" y="1900185"/>
            <a:ext cx="10991444" cy="6979073"/>
            <a:chOff x="0" y="57150"/>
            <a:chExt cx="14655259" cy="9305428"/>
          </a:xfrm>
        </p:grpSpPr>
        <p:sp>
          <p:nvSpPr>
            <p:cNvPr id="5" name="TextBox 5"/>
            <p:cNvSpPr txBox="1"/>
            <p:nvPr/>
          </p:nvSpPr>
          <p:spPr>
            <a:xfrm>
              <a:off x="0" y="57150"/>
              <a:ext cx="14655259" cy="1190837"/>
            </a:xfrm>
            <a:prstGeom prst="rect">
              <a:avLst/>
            </a:prstGeom>
          </p:spPr>
          <p:txBody>
            <a:bodyPr lIns="0" tIns="0" rIns="0" bIns="0" rtlCol="0" anchor="t">
              <a:spAutoFit/>
            </a:bodyPr>
            <a:lstStyle/>
            <a:p>
              <a:pPr algn="l">
                <a:lnSpc>
                  <a:spcPts val="6820"/>
                </a:lnSpc>
              </a:pPr>
              <a:r>
                <a:rPr lang="en-US" sz="6200" spc="124" dirty="0" err="1">
                  <a:solidFill>
                    <a:srgbClr val="FFFFFF"/>
                  </a:solidFill>
                  <a:latin typeface="+mj-lt"/>
                </a:rPr>
                <a:t>Pr</a:t>
              </a:r>
              <a:r>
                <a:rPr lang="fr-CA" sz="6200" spc="124" dirty="0" err="1">
                  <a:solidFill>
                    <a:srgbClr val="FFFFFF"/>
                  </a:solidFill>
                  <a:latin typeface="+mj-lt"/>
                </a:rPr>
                <a:t>ésident</a:t>
              </a:r>
              <a:r>
                <a:rPr lang="en-US" sz="6200" spc="124" dirty="0">
                  <a:solidFill>
                    <a:srgbClr val="FFFFFF"/>
                  </a:solidFill>
                  <a:latin typeface="+mj-lt"/>
                </a:rPr>
                <a:t> du CMFNB</a:t>
              </a:r>
            </a:p>
          </p:txBody>
        </p:sp>
        <p:sp>
          <p:nvSpPr>
            <p:cNvPr id="6" name="TextBox 6"/>
            <p:cNvSpPr txBox="1"/>
            <p:nvPr/>
          </p:nvSpPr>
          <p:spPr>
            <a:xfrm>
              <a:off x="41640" y="4191933"/>
              <a:ext cx="14431339" cy="5170645"/>
            </a:xfrm>
            <a:prstGeom prst="rect">
              <a:avLst/>
            </a:prstGeom>
          </p:spPr>
          <p:txBody>
            <a:bodyPr lIns="0" tIns="0" rIns="0" bIns="0" rtlCol="0" anchor="t">
              <a:spAutoFit/>
            </a:bodyPr>
            <a:lstStyle/>
            <a:p>
              <a:pPr lvl="0"/>
              <a:r>
                <a:rPr lang="en-US" sz="3200" dirty="0">
                  <a:solidFill>
                    <a:schemeClr val="bg1"/>
                  </a:solidFill>
                  <a:latin typeface="+mj-lt"/>
                  <a:cs typeface="Arial" panose="020B0604020202020204" pitchFamily="34" charset="0"/>
                </a:rPr>
                <a:t>D</a:t>
              </a:r>
              <a:r>
                <a:rPr lang="en-US" sz="3200" baseline="30000" dirty="0">
                  <a:solidFill>
                    <a:schemeClr val="bg1"/>
                  </a:solidFill>
                  <a:latin typeface="+mj-lt"/>
                  <a:cs typeface="Arial" panose="020B0604020202020204" pitchFamily="34" charset="0"/>
                </a:rPr>
                <a:t>r </a:t>
              </a:r>
              <a:r>
                <a:rPr lang="en-US" sz="3200" dirty="0">
                  <a:solidFill>
                    <a:schemeClr val="bg1"/>
                  </a:solidFill>
                  <a:latin typeface="+mj-lt"/>
                  <a:cs typeface="Arial" panose="020B0604020202020204" pitchFamily="34" charset="0"/>
                </a:rPr>
                <a:t>Darren Martin </a:t>
              </a:r>
              <a:r>
                <a:rPr lang="fr-CA" sz="3200" dirty="0">
                  <a:solidFill>
                    <a:schemeClr val="bg1"/>
                  </a:solidFill>
                  <a:latin typeface="+mj-lt"/>
                  <a:cs typeface="Arial" panose="020B0604020202020204" pitchFamily="34" charset="0"/>
                </a:rPr>
                <a:t>déclarera l’ouverture de l’Assemblée</a:t>
              </a:r>
            </a:p>
            <a:p>
              <a:pPr lvl="0"/>
              <a:endParaRPr lang="en-KY" sz="3200" dirty="0">
                <a:solidFill>
                  <a:schemeClr val="bg1"/>
                </a:solidFill>
                <a:latin typeface="+mj-lt"/>
                <a:cs typeface="Arial" panose="020B0604020202020204" pitchFamily="34" charset="0"/>
              </a:endParaRPr>
            </a:p>
            <a:p>
              <a:pPr lvl="0"/>
              <a:r>
                <a:rPr lang="en-US" sz="3200" dirty="0">
                  <a:solidFill>
                    <a:schemeClr val="bg1"/>
                  </a:solidFill>
                  <a:latin typeface="+mj-lt"/>
                  <a:cs typeface="Arial" panose="020B0604020202020204" pitchFamily="34" charset="0"/>
                </a:rPr>
                <a:t>Quorum</a:t>
              </a:r>
              <a:endParaRPr lang="en-KY" sz="3200" dirty="0">
                <a:solidFill>
                  <a:schemeClr val="bg1"/>
                </a:solidFill>
                <a:latin typeface="+mj-lt"/>
                <a:cs typeface="Arial" panose="020B0604020202020204" pitchFamily="34" charset="0"/>
              </a:endParaRPr>
            </a:p>
            <a:p>
              <a:pPr lvl="0"/>
              <a:endParaRPr lang="en-KY" sz="3200" dirty="0">
                <a:solidFill>
                  <a:schemeClr val="bg1"/>
                </a:solidFill>
                <a:latin typeface="+mj-lt"/>
                <a:cs typeface="Arial" panose="020B0604020202020204" pitchFamily="34" charset="0"/>
              </a:endParaRPr>
            </a:p>
            <a:p>
              <a:pPr lvl="0"/>
              <a:r>
                <a:rPr lang="fr-CA" sz="3200" dirty="0">
                  <a:solidFill>
                    <a:schemeClr val="bg1"/>
                  </a:solidFill>
                  <a:latin typeface="+mj-lt"/>
                  <a:cs typeface="Arial" panose="020B0604020202020204" pitchFamily="34" charset="0"/>
                </a:rPr>
                <a:t>Déclaration de tout conflit d’intérêts concernant les points à l’ordre du </a:t>
              </a:r>
              <a:r>
                <a:rPr lang="en-US" sz="3200" dirty="0">
                  <a:solidFill>
                    <a:schemeClr val="bg1"/>
                  </a:solidFill>
                  <a:latin typeface="+mj-lt"/>
                  <a:cs typeface="Arial" panose="020B0604020202020204" pitchFamily="34" charset="0"/>
                </a:rPr>
                <a:t>jour</a:t>
              </a:r>
            </a:p>
            <a:p>
              <a:pPr lvl="0"/>
              <a:endParaRPr lang="en-US" sz="3200" dirty="0">
                <a:solidFill>
                  <a:schemeClr val="bg1"/>
                </a:solidFill>
                <a:latin typeface="+mj-lt"/>
                <a:cs typeface="Arial" panose="020B0604020202020204" pitchFamily="34" charset="0"/>
              </a:endParaRPr>
            </a:p>
            <a:p>
              <a:endParaRPr lang="en-US" sz="2800" dirty="0">
                <a:solidFill>
                  <a:schemeClr val="bg1"/>
                </a:solidFill>
                <a:latin typeface="+mj-lt"/>
              </a:endParaRPr>
            </a:p>
          </p:txBody>
        </p:sp>
        <p:sp>
          <p:nvSpPr>
            <p:cNvPr id="7" name="TextBox 7"/>
            <p:cNvSpPr txBox="1"/>
            <p:nvPr/>
          </p:nvSpPr>
          <p:spPr>
            <a:xfrm>
              <a:off x="0" y="1778727"/>
              <a:ext cx="14319722" cy="742853"/>
            </a:xfrm>
            <a:prstGeom prst="rect">
              <a:avLst/>
            </a:prstGeom>
          </p:spPr>
          <p:txBody>
            <a:bodyPr lIns="0" tIns="0" rIns="0" bIns="0" rtlCol="0" anchor="t">
              <a:spAutoFit/>
            </a:bodyPr>
            <a:lstStyle/>
            <a:p>
              <a:pPr algn="l">
                <a:lnSpc>
                  <a:spcPts val="4680"/>
                </a:lnSpc>
              </a:pPr>
              <a:r>
                <a:rPr lang="en-US" sz="3600" spc="179" dirty="0">
                  <a:solidFill>
                    <a:srgbClr val="FFFFFF"/>
                  </a:solidFill>
                  <a:latin typeface="+mj-lt"/>
                </a:rPr>
                <a:t>D</a:t>
              </a:r>
              <a:r>
                <a:rPr lang="en-US" sz="3600" spc="179" baseline="30000" dirty="0">
                  <a:solidFill>
                    <a:srgbClr val="FFFFFF"/>
                  </a:solidFill>
                  <a:latin typeface="+mj-lt"/>
                </a:rPr>
                <a:t>r </a:t>
              </a:r>
              <a:r>
                <a:rPr lang="en-US" sz="3600" spc="179" dirty="0">
                  <a:solidFill>
                    <a:srgbClr val="FFFFFF"/>
                  </a:solidFill>
                  <a:latin typeface="+mj-lt"/>
                </a:rPr>
                <a:t>Darren Martin</a:t>
              </a:r>
            </a:p>
          </p:txBody>
        </p:sp>
      </p:grpSp>
      <p:pic>
        <p:nvPicPr>
          <p:cNvPr id="2050" name="Picture 2">
            <a:extLst>
              <a:ext uri="{FF2B5EF4-FFF2-40B4-BE49-F238E27FC236}">
                <a16:creationId xmlns:a16="http://schemas.microsoft.com/office/drawing/2014/main" id="{6A8E14BD-757B-43FF-BF15-241BA1BD0168}"/>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1769134" y="-2"/>
            <a:ext cx="7699966" cy="1028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9130533"/>
            <a:ext cx="18288000" cy="1156467"/>
          </a:xfrm>
          <a:prstGeom prst="rect">
            <a:avLst/>
          </a:prstGeom>
          <a:solidFill>
            <a:srgbClr val="FEFEFD"/>
          </a:solidFill>
        </p:spPr>
      </p:sp>
      <p:sp>
        <p:nvSpPr>
          <p:cNvPr id="5" name="TextBox 5"/>
          <p:cNvSpPr txBox="1"/>
          <p:nvPr>
            <p:custDataLst>
              <p:tags r:id="rId2"/>
            </p:custDataLst>
          </p:nvPr>
        </p:nvSpPr>
        <p:spPr>
          <a:xfrm>
            <a:off x="990600" y="239507"/>
            <a:ext cx="13716000" cy="8674169"/>
          </a:xfrm>
          <a:prstGeom prst="rect">
            <a:avLst/>
          </a:prstGeom>
        </p:spPr>
        <p:txBody>
          <a:bodyPr wrap="square" lIns="0" tIns="0" rIns="0" bIns="0" rtlCol="0" anchor="t">
            <a:spAutoFit/>
          </a:bodyPr>
          <a:lstStyle/>
          <a:p>
            <a:pPr>
              <a:lnSpc>
                <a:spcPts val="6159"/>
              </a:lnSpc>
            </a:pPr>
            <a:r>
              <a:rPr lang="en-US" sz="3400" b="1" spc="223" dirty="0">
                <a:solidFill>
                  <a:schemeClr val="bg1"/>
                </a:solidFill>
                <a:cs typeface="Arial" panose="020B0604020202020204" pitchFamily="34" charset="0"/>
              </a:rPr>
              <a:t>Ordre </a:t>
            </a:r>
            <a:r>
              <a:rPr lang="fr-CA" sz="3400" b="1" spc="223" dirty="0">
                <a:solidFill>
                  <a:schemeClr val="bg1"/>
                </a:solidFill>
                <a:cs typeface="Arial" panose="020B0604020202020204" pitchFamily="34" charset="0"/>
              </a:rPr>
              <a:t>du jour révisé de l’AAM du CMFNB du 5 juin 2020 :</a:t>
            </a:r>
          </a:p>
          <a:p>
            <a:pPr lvl="0" fontAlgn="base"/>
            <a:r>
              <a:rPr lang="fr-CA" sz="3200" dirty="0">
                <a:solidFill>
                  <a:schemeClr val="bg1"/>
                </a:solidFill>
              </a:rPr>
              <a:t>1. Ouverture de l’assemblée, D</a:t>
            </a:r>
            <a:r>
              <a:rPr lang="fr-CA" sz="3200" baseline="30000" dirty="0">
                <a:solidFill>
                  <a:schemeClr val="bg1"/>
                </a:solidFill>
              </a:rPr>
              <a:t>r </a:t>
            </a:r>
            <a:r>
              <a:rPr lang="fr-CA" sz="3200" dirty="0">
                <a:solidFill>
                  <a:schemeClr val="bg1"/>
                </a:solidFill>
              </a:rPr>
              <a:t>Darren Martin</a:t>
            </a:r>
          </a:p>
          <a:p>
            <a:pPr lvl="0" fontAlgn="base"/>
            <a:r>
              <a:rPr lang="fr-CA" sz="3200" dirty="0">
                <a:solidFill>
                  <a:schemeClr val="bg1"/>
                </a:solidFill>
              </a:rPr>
              <a:t>2. Quorum (20 membres, règlement n</a:t>
            </a:r>
            <a:r>
              <a:rPr lang="fr-CA" sz="3200" baseline="30000" dirty="0">
                <a:solidFill>
                  <a:schemeClr val="bg1"/>
                </a:solidFill>
              </a:rPr>
              <a:t>o </a:t>
            </a:r>
            <a:r>
              <a:rPr lang="fr-CA" sz="3200" dirty="0">
                <a:solidFill>
                  <a:schemeClr val="bg1"/>
                </a:solidFill>
              </a:rPr>
              <a:t>11.9)</a:t>
            </a:r>
          </a:p>
          <a:p>
            <a:pPr lvl="0" fontAlgn="base"/>
            <a:r>
              <a:rPr lang="fr-CA" sz="3200" dirty="0">
                <a:solidFill>
                  <a:schemeClr val="bg1"/>
                </a:solidFill>
              </a:rPr>
              <a:t>3. Déclaration de conflits d’intérêts</a:t>
            </a:r>
          </a:p>
          <a:p>
            <a:pPr lvl="0" fontAlgn="base"/>
            <a:r>
              <a:rPr lang="fr-CA" sz="3200" dirty="0">
                <a:solidFill>
                  <a:schemeClr val="bg1"/>
                </a:solidFill>
              </a:rPr>
              <a:t>4. Approbation de l’ordre du jour</a:t>
            </a:r>
          </a:p>
          <a:p>
            <a:pPr lvl="0" fontAlgn="base"/>
            <a:r>
              <a:rPr lang="fr-CA" sz="3200" dirty="0">
                <a:solidFill>
                  <a:schemeClr val="bg1"/>
                </a:solidFill>
              </a:rPr>
              <a:t>5. Approbation du procès-verbal de l’AAM du 11 mai 2019</a:t>
            </a:r>
          </a:p>
          <a:p>
            <a:pPr lvl="0" fontAlgn="base"/>
            <a:r>
              <a:rPr lang="fr-CA" sz="3200" dirty="0">
                <a:solidFill>
                  <a:schemeClr val="bg1"/>
                </a:solidFill>
              </a:rPr>
              <a:t>6. Rapport de la secrétaire-trésorière honoraire/Présentation des états</a:t>
            </a:r>
            <a:br>
              <a:rPr lang="fr-CA" sz="3200" dirty="0">
                <a:solidFill>
                  <a:schemeClr val="bg1"/>
                </a:solidFill>
              </a:rPr>
            </a:br>
            <a:r>
              <a:rPr lang="fr-CA" sz="3200" dirty="0">
                <a:solidFill>
                  <a:schemeClr val="bg1"/>
                </a:solidFill>
              </a:rPr>
              <a:t>financiers pour l’exercice se terminant le 31 décembre 2019 </a:t>
            </a:r>
          </a:p>
          <a:p>
            <a:pPr lvl="0" fontAlgn="base"/>
            <a:r>
              <a:rPr lang="fr-CA" sz="3200" dirty="0">
                <a:solidFill>
                  <a:schemeClr val="bg1"/>
                </a:solidFill>
              </a:rPr>
              <a:t>7. Approbation des états financiers de 2019</a:t>
            </a:r>
          </a:p>
          <a:p>
            <a:pPr lvl="0" fontAlgn="base"/>
            <a:r>
              <a:rPr lang="fr-CA" sz="3200" dirty="0">
                <a:solidFill>
                  <a:schemeClr val="bg1"/>
                </a:solidFill>
              </a:rPr>
              <a:t>8. Approbation de Grant Thornton en tant que vérificateur </a:t>
            </a:r>
            <a:r>
              <a:rPr lang="en-US" sz="3200" dirty="0">
                <a:solidFill>
                  <a:schemeClr val="bg1"/>
                </a:solidFill>
              </a:rPr>
              <a:t>pour 2020 </a:t>
            </a:r>
          </a:p>
          <a:p>
            <a:pPr lvl="0" fontAlgn="base"/>
            <a:r>
              <a:rPr lang="en-US" sz="3200" dirty="0">
                <a:solidFill>
                  <a:schemeClr val="bg1"/>
                </a:solidFill>
              </a:rPr>
              <a:t>9. Rapport </a:t>
            </a:r>
            <a:r>
              <a:rPr lang="fr-CA" sz="3200" dirty="0">
                <a:solidFill>
                  <a:schemeClr val="bg1"/>
                </a:solidFill>
              </a:rPr>
              <a:t>du président, CMFNB</a:t>
            </a:r>
          </a:p>
          <a:p>
            <a:pPr lvl="0" fontAlgn="base"/>
            <a:r>
              <a:rPr lang="fr-CA" sz="3200" dirty="0">
                <a:solidFill>
                  <a:schemeClr val="bg1"/>
                </a:solidFill>
              </a:rPr>
              <a:t>10. Rapport du Collège des médecins de famille du Canada</a:t>
            </a:r>
          </a:p>
          <a:p>
            <a:pPr lvl="0" fontAlgn="base"/>
            <a:r>
              <a:rPr lang="fr-CA" sz="3200" dirty="0">
                <a:solidFill>
                  <a:schemeClr val="bg1"/>
                </a:solidFill>
              </a:rPr>
              <a:t>11. Présentation des administrateurs pour 2020-2021</a:t>
            </a:r>
          </a:p>
          <a:p>
            <a:pPr lvl="0" fontAlgn="base"/>
            <a:r>
              <a:rPr lang="fr-CA" sz="3200" dirty="0">
                <a:solidFill>
                  <a:schemeClr val="bg1"/>
                </a:solidFill>
              </a:rPr>
              <a:t>12. Forum des membres</a:t>
            </a:r>
          </a:p>
          <a:p>
            <a:pPr lvl="0" fontAlgn="base"/>
            <a:r>
              <a:rPr lang="en-US" sz="3200" dirty="0">
                <a:solidFill>
                  <a:schemeClr val="bg1"/>
                </a:solidFill>
              </a:rPr>
              <a:t>13. Remise des prix 2020</a:t>
            </a:r>
          </a:p>
          <a:p>
            <a:pPr lvl="0" fontAlgn="base"/>
            <a:r>
              <a:rPr lang="fr-FR" sz="3200" dirty="0">
                <a:solidFill>
                  <a:schemeClr val="bg1"/>
                </a:solidFill>
              </a:rPr>
              <a:t>14. Installation du président pour 2020-2022</a:t>
            </a:r>
            <a:endParaRPr lang="en-US" sz="3200" dirty="0">
              <a:solidFill>
                <a:schemeClr val="bg1"/>
              </a:solidFill>
            </a:endParaRPr>
          </a:p>
          <a:p>
            <a:pPr lvl="0" fontAlgn="base"/>
            <a:r>
              <a:rPr lang="en-US" sz="3200" dirty="0">
                <a:solidFill>
                  <a:schemeClr val="bg1"/>
                </a:solidFill>
              </a:rPr>
              <a:t>15. Levée de </a:t>
            </a:r>
            <a:r>
              <a:rPr lang="en-US" sz="3200" dirty="0" err="1">
                <a:solidFill>
                  <a:schemeClr val="bg1"/>
                </a:solidFill>
              </a:rPr>
              <a:t>l’assemblée</a:t>
            </a:r>
            <a:endParaRPr lang="en-US" sz="3200" dirty="0">
              <a:solidFill>
                <a:schemeClr val="bg1"/>
              </a:solidFill>
            </a:endParaRPr>
          </a:p>
        </p:txBody>
      </p:sp>
      <p:pic>
        <p:nvPicPr>
          <p:cNvPr id="6" name="officeArt object" descr="Picture 3">
            <a:extLst>
              <a:ext uri="{FF2B5EF4-FFF2-40B4-BE49-F238E27FC236}">
                <a16:creationId xmlns:a16="http://schemas.microsoft.com/office/drawing/2014/main" id="{CAFC297F-4099-4F87-8D47-6521348E2313}"/>
              </a:ext>
            </a:extLst>
          </p:cNvPr>
          <p:cNvPicPr/>
          <p:nvPr>
            <p:custDataLst>
              <p:tags r:id="rId3"/>
            </p:custDataLst>
          </p:nvPr>
        </p:nvPicPr>
        <p:blipFill>
          <a:blip r:embed="rId6"/>
          <a:stretch>
            <a:fillRect/>
          </a:stretch>
        </p:blipFill>
        <p:spPr>
          <a:xfrm>
            <a:off x="14262735" y="8753475"/>
            <a:ext cx="4025265" cy="1533525"/>
          </a:xfrm>
          <a:prstGeom prst="rect">
            <a:avLst/>
          </a:prstGeom>
          <a:ln w="12700" cap="flat">
            <a:noFill/>
            <a:miter lim="400000"/>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9130533"/>
            <a:ext cx="18288000" cy="1156467"/>
          </a:xfrm>
          <a:prstGeom prst="rect">
            <a:avLst/>
          </a:prstGeom>
          <a:solidFill>
            <a:srgbClr val="FEFEFD"/>
          </a:solidFill>
        </p:spPr>
      </p:sp>
      <p:sp>
        <p:nvSpPr>
          <p:cNvPr id="5" name="TextBox 5"/>
          <p:cNvSpPr txBox="1"/>
          <p:nvPr>
            <p:custDataLst>
              <p:tags r:id="rId2"/>
            </p:custDataLst>
          </p:nvPr>
        </p:nvSpPr>
        <p:spPr>
          <a:xfrm>
            <a:off x="1600200" y="4334374"/>
            <a:ext cx="13466150" cy="795089"/>
          </a:xfrm>
          <a:prstGeom prst="rect">
            <a:avLst/>
          </a:prstGeom>
        </p:spPr>
        <p:txBody>
          <a:bodyPr wrap="square" lIns="0" tIns="0" rIns="0" bIns="0" rtlCol="0" anchor="t">
            <a:spAutoFit/>
          </a:bodyPr>
          <a:lstStyle/>
          <a:p>
            <a:pPr>
              <a:lnSpc>
                <a:spcPts val="6159"/>
              </a:lnSpc>
            </a:pPr>
            <a:r>
              <a:rPr lang="en-US" sz="5599" spc="223" dirty="0">
                <a:solidFill>
                  <a:srgbClr val="FEFEFD"/>
                </a:solidFill>
                <a:latin typeface="Arial" panose="020B0604020202020204" pitchFamily="34" charset="0"/>
                <a:cs typeface="Arial" panose="020B0604020202020204" pitchFamily="34" charset="0"/>
              </a:rPr>
              <a:t>Motion : Approbation de l’ordre du jour</a:t>
            </a:r>
          </a:p>
        </p:txBody>
      </p:sp>
      <p:pic>
        <p:nvPicPr>
          <p:cNvPr id="6" name="officeArt object" descr="Picture 3">
            <a:extLst>
              <a:ext uri="{FF2B5EF4-FFF2-40B4-BE49-F238E27FC236}">
                <a16:creationId xmlns:a16="http://schemas.microsoft.com/office/drawing/2014/main" id="{CAFC297F-4099-4F87-8D47-6521348E2313}"/>
              </a:ext>
            </a:extLst>
          </p:cNvPr>
          <p:cNvPicPr/>
          <p:nvPr>
            <p:custDataLst>
              <p:tags r:id="rId3"/>
            </p:custDataLst>
          </p:nvPr>
        </p:nvPicPr>
        <p:blipFill>
          <a:blip r:embed="rId6"/>
          <a:stretch>
            <a:fillRect/>
          </a:stretch>
        </p:blipFill>
        <p:spPr>
          <a:xfrm>
            <a:off x="14262735" y="8753475"/>
            <a:ext cx="4025265" cy="1533525"/>
          </a:xfrm>
          <a:prstGeom prst="rect">
            <a:avLst/>
          </a:prstGeom>
          <a:ln w="12700" cap="flat">
            <a:noFill/>
            <a:miter lim="400000"/>
          </a:ln>
          <a:effectLst/>
        </p:spPr>
      </p:pic>
    </p:spTree>
    <p:extLst>
      <p:ext uri="{BB962C8B-B14F-4D97-AF65-F5344CB8AC3E}">
        <p14:creationId xmlns:p14="http://schemas.microsoft.com/office/powerpoint/2010/main" val="147927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64E8F"/>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9130533"/>
            <a:ext cx="18288000" cy="1156467"/>
          </a:xfrm>
          <a:prstGeom prst="rect">
            <a:avLst/>
          </a:prstGeom>
          <a:solidFill>
            <a:srgbClr val="FEFEFD"/>
          </a:solidFill>
        </p:spPr>
      </p:sp>
      <p:sp>
        <p:nvSpPr>
          <p:cNvPr id="5" name="TextBox 5"/>
          <p:cNvSpPr txBox="1"/>
          <p:nvPr>
            <p:custDataLst>
              <p:tags r:id="rId2"/>
            </p:custDataLst>
          </p:nvPr>
        </p:nvSpPr>
        <p:spPr>
          <a:xfrm>
            <a:off x="1524000" y="3771900"/>
            <a:ext cx="13868400" cy="2385268"/>
          </a:xfrm>
          <a:prstGeom prst="rect">
            <a:avLst/>
          </a:prstGeom>
        </p:spPr>
        <p:txBody>
          <a:bodyPr wrap="square" lIns="0" tIns="0" rIns="0" bIns="0" rtlCol="0" anchor="t">
            <a:spAutoFit/>
          </a:bodyPr>
          <a:lstStyle/>
          <a:p>
            <a:pPr>
              <a:lnSpc>
                <a:spcPts val="6159"/>
              </a:lnSpc>
            </a:pPr>
            <a:r>
              <a:rPr lang="en-US" sz="5599" spc="223" dirty="0">
                <a:solidFill>
                  <a:srgbClr val="FEFEFD"/>
                </a:solidFill>
                <a:latin typeface="Arial" panose="020B0604020202020204" pitchFamily="34" charset="0"/>
                <a:cs typeface="Arial" panose="020B0604020202020204" pitchFamily="34" charset="0"/>
              </a:rPr>
              <a:t>Motion </a:t>
            </a:r>
            <a:r>
              <a:rPr lang="fr-CA" sz="5599" spc="223" dirty="0">
                <a:solidFill>
                  <a:srgbClr val="FEFEFD"/>
                </a:solidFill>
                <a:latin typeface="Arial" panose="020B0604020202020204" pitchFamily="34" charset="0"/>
                <a:cs typeface="Arial" panose="020B0604020202020204" pitchFamily="34" charset="0"/>
              </a:rPr>
              <a:t>: Approbation du procès-verbal de l’Assemblée annuelle des membres de 2019</a:t>
            </a:r>
          </a:p>
        </p:txBody>
      </p:sp>
      <p:pic>
        <p:nvPicPr>
          <p:cNvPr id="6" name="officeArt object" descr="Picture 3">
            <a:extLst>
              <a:ext uri="{FF2B5EF4-FFF2-40B4-BE49-F238E27FC236}">
                <a16:creationId xmlns:a16="http://schemas.microsoft.com/office/drawing/2014/main" id="{99B4B2F7-E503-4F32-902C-592DB4BF94F7}"/>
              </a:ext>
            </a:extLst>
          </p:cNvPr>
          <p:cNvPicPr/>
          <p:nvPr>
            <p:custDataLst>
              <p:tags r:id="rId3"/>
            </p:custDataLst>
          </p:nvPr>
        </p:nvPicPr>
        <p:blipFill>
          <a:blip r:embed="rId5"/>
          <a:stretch>
            <a:fillRect/>
          </a:stretch>
        </p:blipFill>
        <p:spPr>
          <a:xfrm>
            <a:off x="14235026" y="8715375"/>
            <a:ext cx="4025265" cy="1533525"/>
          </a:xfrm>
          <a:prstGeom prst="rect">
            <a:avLst/>
          </a:prstGeom>
          <a:ln w="12700" cap="flat">
            <a:noFill/>
            <a:miter lim="400000"/>
          </a:ln>
          <a:effectLst/>
        </p:spPr>
      </p:pic>
    </p:spTree>
    <p:extLst>
      <p:ext uri="{BB962C8B-B14F-4D97-AF65-F5344CB8AC3E}">
        <p14:creationId xmlns:p14="http://schemas.microsoft.com/office/powerpoint/2010/main" val="4021780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sp>
        <p:nvSpPr>
          <p:cNvPr id="2" name="AutoShape 2"/>
          <p:cNvSpPr/>
          <p:nvPr>
            <p:custDataLst>
              <p:tags r:id="rId1"/>
            </p:custDataLst>
          </p:nvPr>
        </p:nvSpPr>
        <p:spPr>
          <a:xfrm>
            <a:off x="0" y="1028700"/>
            <a:ext cx="18288001" cy="8229600"/>
          </a:xfrm>
          <a:prstGeom prst="rect">
            <a:avLst/>
          </a:prstGeom>
          <a:solidFill>
            <a:srgbClr val="264E8F"/>
          </a:solidFill>
        </p:spPr>
        <p:txBody>
          <a:bodyPr/>
          <a:lstStyle/>
          <a:p>
            <a:endParaRPr lang="en-CA" dirty="0">
              <a:latin typeface="+mj-lt"/>
            </a:endParaRPr>
          </a:p>
        </p:txBody>
      </p:sp>
      <p:grpSp>
        <p:nvGrpSpPr>
          <p:cNvPr id="3" name="Group 3"/>
          <p:cNvGrpSpPr/>
          <p:nvPr>
            <p:custDataLst>
              <p:tags r:id="rId2"/>
            </p:custDataLst>
          </p:nvPr>
        </p:nvGrpSpPr>
        <p:grpSpPr>
          <a:xfrm>
            <a:off x="1676400" y="2489015"/>
            <a:ext cx="14708041" cy="5205681"/>
            <a:chOff x="0" y="-38100"/>
            <a:chExt cx="19610721" cy="6940909"/>
          </a:xfrm>
        </p:grpSpPr>
        <p:sp>
          <p:nvSpPr>
            <p:cNvPr id="5" name="TextBox 5"/>
            <p:cNvSpPr txBox="1"/>
            <p:nvPr/>
          </p:nvSpPr>
          <p:spPr>
            <a:xfrm>
              <a:off x="254960" y="3722451"/>
              <a:ext cx="19100800" cy="3180358"/>
            </a:xfrm>
            <a:prstGeom prst="rect">
              <a:avLst/>
            </a:prstGeom>
          </p:spPr>
          <p:txBody>
            <a:bodyPr wrap="square" lIns="0" tIns="0" rIns="0" bIns="0" rtlCol="0" anchor="t">
              <a:spAutoFit/>
            </a:bodyPr>
            <a:lstStyle/>
            <a:p>
              <a:pPr algn="ctr">
                <a:lnSpc>
                  <a:spcPts val="3080"/>
                </a:lnSpc>
              </a:pPr>
              <a:r>
                <a:rPr lang="en-US" sz="2800" spc="420" dirty="0">
                  <a:solidFill>
                    <a:srgbClr val="FEFEFD"/>
                  </a:solidFill>
                  <a:latin typeface="+mj-lt"/>
                  <a:cs typeface="Arial" panose="020B0604020202020204" pitchFamily="34" charset="0"/>
                </a:rPr>
                <a:t>Louise Blanchard, </a:t>
              </a:r>
              <a:r>
                <a:rPr lang="fr-CA" sz="2800" spc="420" dirty="0">
                  <a:solidFill>
                    <a:srgbClr val="FEFEFD"/>
                  </a:solidFill>
                  <a:latin typeface="+mj-lt"/>
                  <a:cs typeface="Arial" panose="020B0604020202020204" pitchFamily="34" charset="0"/>
                </a:rPr>
                <a:t>CPA &amp; directrice principale chez </a:t>
              </a:r>
              <a:br>
                <a:rPr lang="fr-CA" sz="2800" spc="420" dirty="0">
                  <a:solidFill>
                    <a:srgbClr val="FEFEFD"/>
                  </a:solidFill>
                  <a:latin typeface="+mj-lt"/>
                  <a:cs typeface="Arial" panose="020B0604020202020204" pitchFamily="34" charset="0"/>
                </a:rPr>
              </a:br>
              <a:r>
                <a:rPr lang="fr-CA" sz="2800" spc="420" dirty="0">
                  <a:solidFill>
                    <a:srgbClr val="FEFEFD"/>
                  </a:solidFill>
                  <a:latin typeface="+mj-lt"/>
                  <a:cs typeface="Arial" panose="020B0604020202020204" pitchFamily="34" charset="0"/>
                </a:rPr>
                <a:t>Grant Thornton, présentera les états financiers</a:t>
              </a:r>
              <a:br>
                <a:rPr lang="fr-CA" sz="2800" spc="420" dirty="0">
                  <a:solidFill>
                    <a:srgbClr val="FEFEFD"/>
                  </a:solidFill>
                  <a:latin typeface="+mj-lt"/>
                  <a:cs typeface="Arial" panose="020B0604020202020204" pitchFamily="34" charset="0"/>
                </a:rPr>
              </a:br>
              <a:r>
                <a:rPr lang="fr-CA" sz="2800" spc="420" dirty="0">
                  <a:solidFill>
                    <a:srgbClr val="FEFEFD"/>
                  </a:solidFill>
                  <a:latin typeface="+mj-lt"/>
                  <a:cs typeface="Arial" panose="020B0604020202020204" pitchFamily="34" charset="0"/>
                </a:rPr>
                <a:t>pour l’exercice se terminant le 31 décembre 2019</a:t>
              </a:r>
            </a:p>
            <a:p>
              <a:pPr algn="ctr">
                <a:lnSpc>
                  <a:spcPts val="3080"/>
                </a:lnSpc>
              </a:pPr>
              <a:endParaRPr lang="fr-CA" sz="2800" spc="420" dirty="0">
                <a:solidFill>
                  <a:srgbClr val="FEFEFD"/>
                </a:solidFill>
                <a:latin typeface="+mj-lt"/>
                <a:cs typeface="Arial" panose="020B0604020202020204" pitchFamily="34" charset="0"/>
              </a:endParaRPr>
            </a:p>
            <a:p>
              <a:pPr algn="ctr">
                <a:lnSpc>
                  <a:spcPts val="3080"/>
                </a:lnSpc>
              </a:pPr>
              <a:r>
                <a:rPr lang="fr-CA" sz="2800" spc="420" dirty="0">
                  <a:solidFill>
                    <a:srgbClr val="FEFEFD"/>
                  </a:solidFill>
                  <a:latin typeface="+mj-lt"/>
                  <a:cs typeface="Arial" panose="020B0604020202020204" pitchFamily="34" charset="0"/>
                </a:rPr>
                <a:t>Voir les états financiers en intégralité </a:t>
              </a:r>
              <a:r>
                <a:rPr lang="en-US" sz="2800" spc="420" dirty="0">
                  <a:solidFill>
                    <a:srgbClr val="FEFEFD"/>
                  </a:solidFill>
                  <a:latin typeface="+mj-lt"/>
                  <a:cs typeface="Arial" panose="020B0604020202020204" pitchFamily="34" charset="0"/>
                </a:rPr>
                <a:t>au </a:t>
              </a:r>
              <a:r>
                <a:rPr lang="en-US" sz="2800" spc="420" dirty="0">
                  <a:solidFill>
                    <a:schemeClr val="bg1"/>
                  </a:solidFill>
                  <a:latin typeface="+mj-lt"/>
                  <a:cs typeface="Arial" panose="020B0604020202020204" pitchFamily="34" charset="0"/>
                </a:rPr>
                <a:t>https://www.nbcfp.ca/fr/about/assemblee-annuelle-des-membres/</a:t>
              </a:r>
              <a:endParaRPr lang="en-US" sz="2800" spc="420" dirty="0">
                <a:solidFill>
                  <a:srgbClr val="FEFEFD"/>
                </a:solidFill>
                <a:latin typeface="+mj-lt"/>
                <a:cs typeface="Arial" panose="020B0604020202020204" pitchFamily="34" charset="0"/>
              </a:endParaRPr>
            </a:p>
          </p:txBody>
        </p:sp>
        <p:sp>
          <p:nvSpPr>
            <p:cNvPr id="6" name="TextBox 6"/>
            <p:cNvSpPr txBox="1"/>
            <p:nvPr/>
          </p:nvSpPr>
          <p:spPr>
            <a:xfrm>
              <a:off x="0" y="1238937"/>
              <a:ext cx="19610721" cy="1404223"/>
            </a:xfrm>
            <a:prstGeom prst="rect">
              <a:avLst/>
            </a:prstGeom>
          </p:spPr>
          <p:txBody>
            <a:bodyPr lIns="0" tIns="0" rIns="0" bIns="0" rtlCol="0" anchor="t">
              <a:spAutoFit/>
            </a:bodyPr>
            <a:lstStyle/>
            <a:p>
              <a:pPr algn="ctr">
                <a:lnSpc>
                  <a:spcPts val="7920"/>
                </a:lnSpc>
              </a:pPr>
              <a:r>
                <a:rPr lang="fr-CA" sz="7200" spc="144" dirty="0">
                  <a:solidFill>
                    <a:srgbClr val="FEFEFD"/>
                  </a:solidFill>
                </a:rPr>
                <a:t>É</a:t>
              </a:r>
              <a:r>
                <a:rPr lang="en-US" sz="7200" spc="144" dirty="0">
                  <a:solidFill>
                    <a:srgbClr val="FEFEFD"/>
                  </a:solidFill>
                </a:rPr>
                <a:t>TATS FINANCIERS</a:t>
              </a:r>
            </a:p>
          </p:txBody>
        </p:sp>
        <p:sp>
          <p:nvSpPr>
            <p:cNvPr id="7" name="TextBox 7"/>
            <p:cNvSpPr txBox="1"/>
            <p:nvPr/>
          </p:nvSpPr>
          <p:spPr>
            <a:xfrm>
              <a:off x="2518500" y="-38100"/>
              <a:ext cx="14573722" cy="742853"/>
            </a:xfrm>
            <a:prstGeom prst="rect">
              <a:avLst/>
            </a:prstGeom>
          </p:spPr>
          <p:txBody>
            <a:bodyPr lIns="0" tIns="0" rIns="0" bIns="0" rtlCol="0" anchor="t">
              <a:spAutoFit/>
            </a:bodyPr>
            <a:lstStyle/>
            <a:p>
              <a:pPr algn="ctr">
                <a:lnSpc>
                  <a:spcPts val="4680"/>
                </a:lnSpc>
              </a:pPr>
              <a:r>
                <a:rPr lang="en-US" sz="3600" spc="179" dirty="0">
                  <a:solidFill>
                    <a:srgbClr val="FEFEFD"/>
                  </a:solidFill>
                  <a:latin typeface="+mj-lt"/>
                </a:rPr>
                <a:t>Grant Thornton</a:t>
              </a:r>
            </a:p>
          </p:txBody>
        </p:sp>
      </p:grpSp>
      <p:pic>
        <p:nvPicPr>
          <p:cNvPr id="8" name="officeArt object" descr="Picture 3">
            <a:extLst>
              <a:ext uri="{FF2B5EF4-FFF2-40B4-BE49-F238E27FC236}">
                <a16:creationId xmlns:a16="http://schemas.microsoft.com/office/drawing/2014/main" id="{492085B8-054C-4690-AA73-5C593CD71346}"/>
              </a:ext>
            </a:extLst>
          </p:cNvPr>
          <p:cNvPicPr/>
          <p:nvPr>
            <p:custDataLst>
              <p:tags r:id="rId3"/>
            </p:custDataLst>
          </p:nvPr>
        </p:nvPicPr>
        <p:blipFill>
          <a:blip r:embed="rId6"/>
          <a:stretch>
            <a:fillRect/>
          </a:stretch>
        </p:blipFill>
        <p:spPr>
          <a:xfrm>
            <a:off x="14262735" y="8715375"/>
            <a:ext cx="4025265" cy="1533525"/>
          </a:xfrm>
          <a:prstGeom prst="rect">
            <a:avLst/>
          </a:prstGeom>
          <a:ln w="12700" cap="flat">
            <a:noFill/>
            <a:miter lim="400000"/>
          </a:ln>
          <a:effectLst/>
        </p:spPr>
      </p:pic>
    </p:spTree>
    <p:extLst>
      <p:ext uri="{BB962C8B-B14F-4D97-AF65-F5344CB8AC3E}">
        <p14:creationId xmlns:p14="http://schemas.microsoft.com/office/powerpoint/2010/main" val="9221695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6"/>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6"/>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440C3D680AB34BB236F7BE83E131BD" ma:contentTypeVersion="12" ma:contentTypeDescription="Create a new document." ma:contentTypeScope="" ma:versionID="8f3c357d8e0539527cb9cf4c25c9d30e">
  <xsd:schema xmlns:xsd="http://www.w3.org/2001/XMLSchema" xmlns:xs="http://www.w3.org/2001/XMLSchema" xmlns:p="http://schemas.microsoft.com/office/2006/metadata/properties" xmlns:ns3="fd14b0be-22d6-4e51-9694-fb674691212b" xmlns:ns4="9891975d-8e40-4189-a6d8-60e7bba3b51b" targetNamespace="http://schemas.microsoft.com/office/2006/metadata/properties" ma:root="true" ma:fieldsID="43debd33f3573349dd72b46edeb13616" ns3:_="" ns4:_="">
    <xsd:import namespace="fd14b0be-22d6-4e51-9694-fb674691212b"/>
    <xsd:import namespace="9891975d-8e40-4189-a6d8-60e7bba3b51b"/>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4b0be-22d6-4e51-9694-fb674691212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91975d-8e40-4189-a6d8-60e7bba3b51b"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30053D-EC6A-4048-969C-DFB83496C560}">
  <ds:schemaRefs>
    <ds:schemaRef ds:uri="http://schemas.microsoft.com/sharepoint/v3/contenttype/forms"/>
  </ds:schemaRefs>
</ds:datastoreItem>
</file>

<file path=customXml/itemProps2.xml><?xml version="1.0" encoding="utf-8"?>
<ds:datastoreItem xmlns:ds="http://schemas.openxmlformats.org/officeDocument/2006/customXml" ds:itemID="{D785C33E-44DB-4EF0-9A93-54AE467585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14b0be-22d6-4e51-9694-fb674691212b"/>
    <ds:schemaRef ds:uri="9891975d-8e40-4189-a6d8-60e7bba3b5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809C49-AF61-4E0B-BB89-D3FB2D256ED1}">
  <ds:schemaRefs>
    <ds:schemaRef ds:uri="9891975d-8e40-4189-a6d8-60e7bba3b51b"/>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fd14b0be-22d6-4e51-9694-fb674691212b"/>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3233</TotalTime>
  <Words>2191</Words>
  <Application>Microsoft Office PowerPoint</Application>
  <PresentationFormat>Custom</PresentationFormat>
  <Paragraphs>220</Paragraphs>
  <Slides>38</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Wingdings 3</vt:lpstr>
      <vt:lpstr>Trebuchet MS</vt:lpstr>
      <vt:lpstr>Arial</vt:lpstr>
      <vt:lpstr>Wingdings</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Présentation du Conseil d’administration  du CMFNB pour 2020-2021</vt:lpstr>
      <vt:lpstr> Présentation du conseil d’administration  du CMFNB pour 2020-2021 (suite)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SWOT Analysis Chart Presentation</dc:title>
  <dc:creator>lisa</dc:creator>
  <cp:lastModifiedBy>Lissa Manganaro</cp:lastModifiedBy>
  <cp:revision>141</cp:revision>
  <cp:lastPrinted>2020-04-21T12:50:35Z</cp:lastPrinted>
  <dcterms:created xsi:type="dcterms:W3CDTF">2006-08-16T00:00:00Z</dcterms:created>
  <dcterms:modified xsi:type="dcterms:W3CDTF">2020-06-04T16:32:13Z</dcterms:modified>
  <dc:identifier>DAD4yo9ehME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0x01010009440C3D680AB34BB236F7BE83E131BD</vt:lpwstr>
  </property>
</Properties>
</file>